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1" r:id="rId7"/>
    <p:sldId id="258" r:id="rId8"/>
    <p:sldId id="260" r:id="rId9"/>
    <p:sldId id="259" r:id="rId10"/>
    <p:sldId id="262" r:id="rId11"/>
    <p:sldId id="264" r:id="rId12"/>
    <p:sldId id="265"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E1D792-4934-34B7-735D-FAC1151EF4CC}" v="84" dt="2026-03-15T09:55:05.883"/>
    <p1510:client id="{2015AC99-DE52-48FD-1FD6-3D3D7D11CB28}" v="698" dt="2026-03-14T07:48:24.396"/>
    <p1510:client id="{777A4956-148E-D945-5903-6E6F84A570A9}" v="46" dt="2026-03-16T00:53:03.360"/>
    <p1510:client id="{9C5F4853-8B97-501B-FFEA-C92119AE951C}" v="895" dt="2026-03-16T07:16:14.8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3-08T21:36:03.607"/>
    </inkml:context>
    <inkml:brush xml:id="br0">
      <inkml:brushProperty name="width" value="0.1" units="cm"/>
      <inkml:brushProperty name="height" value="0.1" units="cm"/>
    </inkml:brush>
  </inkml:definitions>
  <inkml:trace contextRef="#ctx0" brushRef="#br0">2783 5694 16383 0 0,'0'0'0'0'0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3-08T21:36:03.608"/>
    </inkml:context>
    <inkml:brush xml:id="br0">
      <inkml:brushProperty name="width" value="0.1" units="cm"/>
      <inkml:brushProperty name="height" value="0.1" units="cm"/>
    </inkml:brush>
  </inkml:definitions>
  <inkml:trace contextRef="#ctx0" brushRef="#br0">5450 3704 16383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3-08T20:03:46.503"/>
    </inkml:context>
    <inkml:brush xml:id="br0">
      <inkml:brushProperty name="width" value="0.1" units="cm"/>
      <inkml:brushProperty name="height" value="0.1" units="cm"/>
    </inkml:brush>
  </inkml:definitions>
  <inkml:trace contextRef="#ctx0" brushRef="#br0">24098 8382 16383 0 0,'0'0'0'0'0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6-03-08T20:07:41.522"/>
    </inkml:context>
    <inkml:brush xml:id="br0">
      <inkml:brushProperty name="width" value="0.1" units="cm"/>
      <inkml:brushProperty name="height" value="0.1" units="cm"/>
    </inkml:brush>
  </inkml:definitions>
  <inkml:trace contextRef="#ctx0" brushRef="#br0">22511 9694 16383 0 0,'0'0'0'0'0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6/29/2026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6/29/2026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6/29/2026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6/29/2026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6/29/2026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6/29/2026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svg"/><Relationship Id="rId1" Type="http://schemas.openxmlformats.org/officeDocument/2006/relationships/slideLayout" Target="../slideLayouts/slideLayout1.xml"/><Relationship Id="rId6" Type="http://schemas.openxmlformats.org/officeDocument/2006/relationships/customXml" Target="../ink/ink2.xml"/><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ustomXml" Target="../ink/ink3.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collablab.northwestern.edu/CollabolabDistro/nucmc/DaftAndLengel-OrgInfoReq-MediaRichnessAndStructuralDesign-MngmtSci-1986.pdf" TargetMode="External"/><Relationship Id="rId7" Type="http://schemas.openxmlformats.org/officeDocument/2006/relationships/customXml" Target="../ink/ink4.xml"/><Relationship Id="rId2" Type="http://schemas.openxmlformats.org/officeDocument/2006/relationships/hyperlink" Target="https://archive.org/details/dli.ernet.235577" TargetMode="External"/><Relationship Id="rId1" Type="http://schemas.openxmlformats.org/officeDocument/2006/relationships/slideLayout" Target="../slideLayouts/slideLayout2.xml"/><Relationship Id="rId6" Type="http://schemas.openxmlformats.org/officeDocument/2006/relationships/hyperlink" Target="https://archive.org/details/mathematicaltheo00shan" TargetMode="External"/><Relationship Id="rId5" Type="http://schemas.openxmlformats.org/officeDocument/2006/relationships/hyperlink" Target="https://resilienteducator.com/classroom-resources/daniel-golemans-emotional-intelligence-theory-explained/" TargetMode="External"/><Relationship Id="rId4" Type="http://schemas.openxmlformats.org/officeDocument/2006/relationships/hyperlink" Target="https://www.shrm.org/topics-tools/flagships/all-things-work/managing-multi-generational-communication-workpla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65219498-D544-41AC-98FE-8F956EF66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F500DBFC-17A9-4E0A-AEE2-A49F9AEEF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284288" y="416643"/>
            <a:ext cx="4284118" cy="1544250"/>
          </a:xfrm>
        </p:spPr>
        <p:txBody>
          <a:bodyPr vert="horz" lIns="91440" tIns="45720" rIns="91440" bIns="45720" rtlCol="0" anchor="t">
            <a:noAutofit/>
          </a:bodyPr>
          <a:lstStyle/>
          <a:p>
            <a:pPr algn="l">
              <a:lnSpc>
                <a:spcPct val="90000"/>
              </a:lnSpc>
            </a:pPr>
            <a:r>
              <a:rPr lang="en-GB" sz="4000">
                <a:solidFill>
                  <a:schemeClr val="tx2"/>
                </a:solidFill>
              </a:rPr>
              <a:t>Communication Problems at Flight Foods Ltd</a:t>
            </a:r>
            <a:endParaRPr lang="en-US" sz="4000">
              <a:solidFill>
                <a:schemeClr val="tx2"/>
              </a:solidFill>
              <a:ea typeface="Calibri"/>
              <a:cs typeface="Calibri"/>
            </a:endParaRPr>
          </a:p>
        </p:txBody>
      </p:sp>
      <p:sp>
        <p:nvSpPr>
          <p:cNvPr id="3" name="Subtitle 2"/>
          <p:cNvSpPr>
            <a:spLocks noGrp="1"/>
          </p:cNvSpPr>
          <p:nvPr>
            <p:ph type="subTitle" idx="1"/>
          </p:nvPr>
        </p:nvSpPr>
        <p:spPr>
          <a:xfrm>
            <a:off x="286004" y="4076699"/>
            <a:ext cx="4023368" cy="2667631"/>
          </a:xfrm>
        </p:spPr>
        <p:txBody>
          <a:bodyPr vert="horz" lIns="91440" tIns="45720" rIns="91440" bIns="45720" rtlCol="0" anchor="b">
            <a:normAutofit/>
          </a:bodyPr>
          <a:lstStyle/>
          <a:p>
            <a:pPr algn="l">
              <a:lnSpc>
                <a:spcPct val="90000"/>
              </a:lnSpc>
            </a:pPr>
            <a:r>
              <a:rPr lang="en-GB" sz="2000" dirty="0">
                <a:solidFill>
                  <a:schemeClr val="tx2"/>
                </a:solidFill>
              </a:rPr>
              <a:t>Stewart Cooper - 2506509</a:t>
            </a:r>
            <a:endParaRPr lang="en-GB" sz="2000" dirty="0">
              <a:solidFill>
                <a:schemeClr val="tx2"/>
              </a:solidFill>
              <a:ea typeface="Calibri"/>
              <a:cs typeface="Calibri"/>
            </a:endParaRPr>
          </a:p>
          <a:p>
            <a:pPr algn="l">
              <a:lnSpc>
                <a:spcPct val="90000"/>
              </a:lnSpc>
            </a:pPr>
            <a:r>
              <a:rPr lang="en-GB" sz="2000" dirty="0">
                <a:solidFill>
                  <a:schemeClr val="tx2"/>
                </a:solidFill>
                <a:ea typeface="Calibri"/>
                <a:cs typeface="Calibri"/>
              </a:rPr>
              <a:t>Hannah Hussaini - 2511491</a:t>
            </a:r>
          </a:p>
          <a:p>
            <a:pPr algn="l">
              <a:lnSpc>
                <a:spcPct val="90000"/>
              </a:lnSpc>
            </a:pPr>
            <a:r>
              <a:rPr lang="en-GB" sz="2000">
                <a:solidFill>
                  <a:schemeClr val="tx2"/>
                </a:solidFill>
                <a:ea typeface="Calibri"/>
                <a:cs typeface="Calibri"/>
              </a:rPr>
              <a:t>Brenna Somerton - 2505610 </a:t>
            </a:r>
          </a:p>
          <a:p>
            <a:pPr algn="l">
              <a:lnSpc>
                <a:spcPct val="90000"/>
              </a:lnSpc>
            </a:pPr>
            <a:r>
              <a:rPr lang="en-GB" sz="2000" dirty="0">
                <a:solidFill>
                  <a:schemeClr val="tx2"/>
                </a:solidFill>
                <a:ea typeface="Calibri"/>
                <a:cs typeface="Calibri"/>
              </a:rPr>
              <a:t>Geneza Dumitru - 2511468</a:t>
            </a:r>
          </a:p>
          <a:p>
            <a:pPr algn="l">
              <a:lnSpc>
                <a:spcPct val="90000"/>
              </a:lnSpc>
            </a:pPr>
            <a:endParaRPr lang="en-GB" sz="1100">
              <a:solidFill>
                <a:schemeClr val="tx2"/>
              </a:solidFill>
              <a:ea typeface="Calibri"/>
              <a:cs typeface="Calibri"/>
            </a:endParaRPr>
          </a:p>
        </p:txBody>
      </p:sp>
      <p:grpSp>
        <p:nvGrpSpPr>
          <p:cNvPr id="31" name="Group 30">
            <a:extLst>
              <a:ext uri="{FF2B5EF4-FFF2-40B4-BE49-F238E27FC236}">
                <a16:creationId xmlns:a16="http://schemas.microsoft.com/office/drawing/2014/main" id="{D74613BB-817C-4C4F-8A24-4936F2F064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75767" y="52996"/>
            <a:ext cx="4570022" cy="6805005"/>
            <a:chOff x="6101023" y="52996"/>
            <a:chExt cx="6093363" cy="6805005"/>
          </a:xfrm>
        </p:grpSpPr>
        <p:sp>
          <p:nvSpPr>
            <p:cNvPr id="32" name="Freeform: Shape 14">
              <a:extLst>
                <a:ext uri="{FF2B5EF4-FFF2-40B4-BE49-F238E27FC236}">
                  <a16:creationId xmlns:a16="http://schemas.microsoft.com/office/drawing/2014/main" id="{926C820D-9A01-44F0-AE18-C2DAB089B8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3517682 w 5890490"/>
                <a:gd name="connsiteY0" fmla="*/ 0 h 6578439"/>
                <a:gd name="connsiteX1" fmla="*/ 5849513 w 5890490"/>
                <a:gd name="connsiteY1" fmla="*/ 841730 h 6578439"/>
                <a:gd name="connsiteX2" fmla="*/ 5890490 w 5890490"/>
                <a:gd name="connsiteY2" fmla="*/ 879060 h 6578439"/>
                <a:gd name="connsiteX3" fmla="*/ 5890490 w 5890490"/>
                <a:gd name="connsiteY3" fmla="*/ 1816052 h 6578439"/>
                <a:gd name="connsiteX4" fmla="*/ 5856961 w 5890490"/>
                <a:gd name="connsiteY4" fmla="*/ 1771023 h 6578439"/>
                <a:gd name="connsiteX5" fmla="*/ 5655397 w 5890490"/>
                <a:gd name="connsiteY5" fmla="*/ 1548813 h 6578439"/>
                <a:gd name="connsiteX6" fmla="*/ 3517682 w 5890490"/>
                <a:gd name="connsiteY6" fmla="*/ 658717 h 6578439"/>
                <a:gd name="connsiteX7" fmla="*/ 2395696 w 5890490"/>
                <a:gd name="connsiteY7" fmla="*/ 850721 h 6578439"/>
                <a:gd name="connsiteX8" fmla="*/ 1519955 w 5890490"/>
                <a:gd name="connsiteY8" fmla="*/ 1450441 h 6578439"/>
                <a:gd name="connsiteX9" fmla="*/ 1223630 w 5890490"/>
                <a:gd name="connsiteY9" fmla="*/ 1841430 h 6578439"/>
                <a:gd name="connsiteX10" fmla="*/ 1075857 w 5890490"/>
                <a:gd name="connsiteY10" fmla="*/ 2329343 h 6578439"/>
                <a:gd name="connsiteX11" fmla="*/ 731010 w 5890490"/>
                <a:gd name="connsiteY11" fmla="*/ 3483744 h 6578439"/>
                <a:gd name="connsiteX12" fmla="*/ 741000 w 5890490"/>
                <a:gd name="connsiteY12" fmla="*/ 4479719 h 6578439"/>
                <a:gd name="connsiteX13" fmla="*/ 1315615 w 5890490"/>
                <a:gd name="connsiteY13" fmla="*/ 5443827 h 6578439"/>
                <a:gd name="connsiteX14" fmla="*/ 2277503 w 5890490"/>
                <a:gd name="connsiteY14" fmla="*/ 6259386 h 6578439"/>
                <a:gd name="connsiteX15" fmla="*/ 3439448 w 5890490"/>
                <a:gd name="connsiteY15" fmla="*/ 6551739 h 6578439"/>
                <a:gd name="connsiteX16" fmla="*/ 4408732 w 5890490"/>
                <a:gd name="connsiteY16" fmla="*/ 6255172 h 6578439"/>
                <a:gd name="connsiteX17" fmla="*/ 5343243 w 5890490"/>
                <a:gd name="connsiteY17" fmla="*/ 5442509 h 6578439"/>
                <a:gd name="connsiteX18" fmla="*/ 5745566 w 5890490"/>
                <a:gd name="connsiteY18" fmla="*/ 5056656 h 6578439"/>
                <a:gd name="connsiteX19" fmla="*/ 5890490 w 5890490"/>
                <a:gd name="connsiteY19" fmla="*/ 4920880 h 6578439"/>
                <a:gd name="connsiteX20" fmla="*/ 5890490 w 5890490"/>
                <a:gd name="connsiteY20" fmla="*/ 5821966 h 6578439"/>
                <a:gd name="connsiteX21" fmla="*/ 5802002 w 5890490"/>
                <a:gd name="connsiteY21" fmla="*/ 5907904 h 6578439"/>
                <a:gd name="connsiteX22" fmla="*/ 5294358 w 5890490"/>
                <a:gd name="connsiteY22" fmla="*/ 6397505 h 6578439"/>
                <a:gd name="connsiteX23" fmla="*/ 5077178 w 5890490"/>
                <a:gd name="connsiteY23" fmla="*/ 6578439 h 6578439"/>
                <a:gd name="connsiteX24" fmla="*/ 1567290 w 5890490"/>
                <a:gd name="connsiteY24" fmla="*/ 6578439 h 6578439"/>
                <a:gd name="connsiteX25" fmla="*/ 1508588 w 5890490"/>
                <a:gd name="connsiteY25" fmla="*/ 6535186 h 6578439"/>
                <a:gd name="connsiteX26" fmla="*/ 826498 w 5890490"/>
                <a:gd name="connsiteY26" fmla="*/ 5876034 h 6578439"/>
                <a:gd name="connsiteX27" fmla="*/ 122403 w 5890490"/>
                <a:gd name="connsiteY27" fmla="*/ 3255655 h 6578439"/>
                <a:gd name="connsiteX28" fmla="*/ 1061197 w 5890490"/>
                <a:gd name="connsiteY28" fmla="*/ 984650 h 6578439"/>
                <a:gd name="connsiteX29" fmla="*/ 3517682 w 5890490"/>
                <a:gd name="connsiteY29"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890490" h="6578439">
                  <a:moveTo>
                    <a:pt x="3517682" y="0"/>
                  </a:moveTo>
                  <a:cubicBezTo>
                    <a:pt x="4402016" y="0"/>
                    <a:pt x="5213741" y="315483"/>
                    <a:pt x="5849513" y="841730"/>
                  </a:cubicBezTo>
                  <a:lnTo>
                    <a:pt x="5890490" y="879060"/>
                  </a:lnTo>
                  <a:lnTo>
                    <a:pt x="5890490" y="1816052"/>
                  </a:lnTo>
                  <a:lnTo>
                    <a:pt x="5856961" y="1771023"/>
                  </a:lnTo>
                  <a:cubicBezTo>
                    <a:pt x="5793650" y="1694076"/>
                    <a:pt x="5726429" y="1619959"/>
                    <a:pt x="5655397" y="1548813"/>
                  </a:cubicBezTo>
                  <a:cubicBezTo>
                    <a:pt x="5082208" y="974906"/>
                    <a:pt x="4322973" y="658717"/>
                    <a:pt x="3517682" y="658717"/>
                  </a:cubicBezTo>
                  <a:cubicBezTo>
                    <a:pt x="3085520" y="658717"/>
                    <a:pt x="2718488" y="721533"/>
                    <a:pt x="2395696" y="850721"/>
                  </a:cubicBezTo>
                  <a:cubicBezTo>
                    <a:pt x="2079132" y="977407"/>
                    <a:pt x="1792668" y="1173626"/>
                    <a:pt x="1519955" y="1450441"/>
                  </a:cubicBezTo>
                  <a:cubicBezTo>
                    <a:pt x="1330275" y="1642840"/>
                    <a:pt x="1263719" y="1756094"/>
                    <a:pt x="1223630" y="1841430"/>
                  </a:cubicBezTo>
                  <a:cubicBezTo>
                    <a:pt x="1166545" y="1962981"/>
                    <a:pt x="1128532" y="2116663"/>
                    <a:pt x="1075857" y="2329343"/>
                  </a:cubicBezTo>
                  <a:cubicBezTo>
                    <a:pt x="1008652" y="2601153"/>
                    <a:pt x="916537" y="2973574"/>
                    <a:pt x="731010" y="3483744"/>
                  </a:cubicBezTo>
                  <a:cubicBezTo>
                    <a:pt x="617488" y="3795981"/>
                    <a:pt x="620731" y="4121653"/>
                    <a:pt x="741000" y="4479719"/>
                  </a:cubicBezTo>
                  <a:cubicBezTo>
                    <a:pt x="847257" y="4796172"/>
                    <a:pt x="1045888" y="5129481"/>
                    <a:pt x="1315615" y="5443827"/>
                  </a:cubicBezTo>
                  <a:cubicBezTo>
                    <a:pt x="1630753" y="5810980"/>
                    <a:pt x="1945371" y="6077784"/>
                    <a:pt x="2277503" y="6259386"/>
                  </a:cubicBezTo>
                  <a:cubicBezTo>
                    <a:pt x="2637530" y="6456133"/>
                    <a:pt x="3017536" y="6551739"/>
                    <a:pt x="3439448" y="6551739"/>
                  </a:cubicBezTo>
                  <a:cubicBezTo>
                    <a:pt x="3781571" y="6551739"/>
                    <a:pt x="4089573" y="6457449"/>
                    <a:pt x="4408732" y="6255172"/>
                  </a:cubicBezTo>
                  <a:cubicBezTo>
                    <a:pt x="4738010" y="6046310"/>
                    <a:pt x="5050941" y="5739207"/>
                    <a:pt x="5343243" y="5442509"/>
                  </a:cubicBezTo>
                  <a:cubicBezTo>
                    <a:pt x="5479860" y="5303970"/>
                    <a:pt x="5614918" y="5178206"/>
                    <a:pt x="5745566" y="5056656"/>
                  </a:cubicBezTo>
                  <a:lnTo>
                    <a:pt x="5890490" y="4920880"/>
                  </a:lnTo>
                  <a:lnTo>
                    <a:pt x="5890490" y="5821966"/>
                  </a:lnTo>
                  <a:lnTo>
                    <a:pt x="5802002"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458B604F-996E-4349-B131-E04ED285D8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5"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27CCEAF3-651B-4605-AE58-F96E227036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3"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gs>
                <a:gs pos="16000">
                  <a:schemeClr val="accent6">
                    <a:alpha val="10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17">
              <a:extLst>
                <a:ext uri="{FF2B5EF4-FFF2-40B4-BE49-F238E27FC236}">
                  <a16:creationId xmlns:a16="http://schemas.microsoft.com/office/drawing/2014/main" id="{ED519330-E5F1-4248-B58C-1AA0D9E6DA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4" name="Graphic 33" descr="Aeroplane">
            <a:extLst>
              <a:ext uri="{FF2B5EF4-FFF2-40B4-BE49-F238E27FC236}">
                <a16:creationId xmlns:a16="http://schemas.microsoft.com/office/drawing/2014/main" id="{DB288AF2-EC45-0788-B240-B2BC410B52D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676992" y="2216469"/>
            <a:ext cx="3106320" cy="3106320"/>
          </a:xfrm>
          <a:prstGeom prst="rect">
            <a:avLst/>
          </a:prstGeom>
          <a:ln>
            <a:noFill/>
          </a:ln>
        </p:spPr>
      </p:pic>
      <mc:AlternateContent xmlns:mc="http://schemas.openxmlformats.org/markup-compatibility/2006" xmlns:p14="http://schemas.microsoft.com/office/powerpoint/2010/main">
        <mc:Choice Requires="p14">
          <p:contentPart p14:bwMode="auto" r:id="rId3">
            <p14:nvContentPartPr>
              <p14:cNvPr id="28" name="Ink 27">
                <a:extLst>
                  <a:ext uri="{FF2B5EF4-FFF2-40B4-BE49-F238E27FC236}">
                    <a16:creationId xmlns:a16="http://schemas.microsoft.com/office/drawing/2014/main" id="{2D0623CB-4279-8639-3E36-D9458175D6E1}"/>
                  </a:ext>
                </a:extLst>
              </p14:cNvPr>
              <p14:cNvContentPartPr/>
              <p14:nvPr/>
            </p14:nvContentPartPr>
            <p14:xfrm>
              <a:off x="-3822699" y="2749549"/>
              <a:ext cx="15875" cy="15875"/>
            </p14:xfrm>
          </p:contentPart>
        </mc:Choice>
        <mc:Fallback xmlns="">
          <p:pic>
            <p:nvPicPr>
              <p:cNvPr id="28" name="Ink 27">
                <a:extLst>
                  <a:ext uri="{FF2B5EF4-FFF2-40B4-BE49-F238E27FC236}">
                    <a16:creationId xmlns:a16="http://schemas.microsoft.com/office/drawing/2014/main" id="{2D0623CB-4279-8639-3E36-D9458175D6E1}"/>
                  </a:ext>
                </a:extLst>
              </p:cNvPr>
              <p:cNvPicPr/>
              <p:nvPr/>
            </p:nvPicPr>
            <p:blipFill>
              <a:blip r:embed="rId5"/>
              <a:stretch>
                <a:fillRect/>
              </a:stretch>
            </p:blipFill>
            <p:spPr>
              <a:xfrm>
                <a:off x="-4616449" y="1955799"/>
                <a:ext cx="1587500" cy="15875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35" name="Ink 34">
                <a:extLst>
                  <a:ext uri="{FF2B5EF4-FFF2-40B4-BE49-F238E27FC236}">
                    <a16:creationId xmlns:a16="http://schemas.microsoft.com/office/drawing/2014/main" id="{6C5CCABA-9001-F272-8570-05FD74B45F28}"/>
                  </a:ext>
                </a:extLst>
              </p14:cNvPr>
              <p14:cNvContentPartPr/>
              <p14:nvPr/>
            </p14:nvContentPartPr>
            <p14:xfrm>
              <a:off x="-2222499" y="1555749"/>
              <a:ext cx="15875" cy="15875"/>
            </p14:xfrm>
          </p:contentPart>
        </mc:Choice>
        <mc:Fallback xmlns="">
          <p:pic>
            <p:nvPicPr>
              <p:cNvPr id="35" name="Ink 34">
                <a:extLst>
                  <a:ext uri="{FF2B5EF4-FFF2-40B4-BE49-F238E27FC236}">
                    <a16:creationId xmlns:a16="http://schemas.microsoft.com/office/drawing/2014/main" id="{6C5CCABA-9001-F272-8570-05FD74B45F28}"/>
                  </a:ext>
                </a:extLst>
              </p:cNvPr>
              <p:cNvPicPr/>
              <p:nvPr/>
            </p:nvPicPr>
            <p:blipFill>
              <a:blip r:embed="rId5"/>
              <a:stretch>
                <a:fillRect/>
              </a:stretch>
            </p:blipFill>
            <p:spPr>
              <a:xfrm>
                <a:off x="-3016249" y="761999"/>
                <a:ext cx="1587500" cy="1587500"/>
              </a:xfrm>
              <a:prstGeom prst="rect">
                <a:avLst/>
              </a:prstGeom>
            </p:spPr>
          </p:pic>
        </mc:Fallback>
      </mc:AlternateContent>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3672" y="-8167"/>
            <a:ext cx="3625552" cy="2488150"/>
            <a:chOff x="6867015" y="-1"/>
            <a:chExt cx="5324985" cy="3251912"/>
          </a:xfrm>
          <a:solidFill>
            <a:schemeClr val="bg1">
              <a:alpha val="30000"/>
            </a:schemeClr>
          </a:solidFill>
        </p:grpSpPr>
        <p:sp>
          <p:nvSpPr>
            <p:cNvPr id="41" name="Freeform: Shape 40">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Freeform: Shape 43">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title"/>
          </p:nvPr>
        </p:nvSpPr>
        <p:spPr>
          <a:xfrm>
            <a:off x="2282666" y="205815"/>
            <a:ext cx="4316022" cy="1837349"/>
          </a:xfrm>
        </p:spPr>
        <p:txBody>
          <a:bodyPr>
            <a:normAutofit/>
          </a:bodyPr>
          <a:lstStyle/>
          <a:p>
            <a:r>
              <a:rPr lang="en-GB" sz="3100">
                <a:solidFill>
                  <a:schemeClr val="tx2"/>
                </a:solidFill>
              </a:rPr>
              <a:t>Presentation Overview</a:t>
            </a:r>
          </a:p>
        </p:txBody>
      </p:sp>
      <p:sp>
        <p:nvSpPr>
          <p:cNvPr id="3" name="Content Placeholder 2"/>
          <p:cNvSpPr>
            <a:spLocks noGrp="1"/>
          </p:cNvSpPr>
          <p:nvPr>
            <p:ph idx="1"/>
          </p:nvPr>
        </p:nvSpPr>
        <p:spPr>
          <a:xfrm>
            <a:off x="253340" y="687321"/>
            <a:ext cx="8637066" cy="5512055"/>
          </a:xfrm>
        </p:spPr>
        <p:txBody>
          <a:bodyPr anchor="t">
            <a:normAutofit/>
          </a:bodyPr>
          <a:lstStyle/>
          <a:p>
            <a:pPr marL="0" indent="0">
              <a:buNone/>
            </a:pPr>
            <a:endParaRPr lang="en-US"/>
          </a:p>
          <a:p>
            <a:pPr marL="0" indent="0">
              <a:buNone/>
            </a:pPr>
            <a:endParaRPr lang="en-US">
              <a:ea typeface="Calibri"/>
              <a:cs typeface="Calibri"/>
            </a:endParaRPr>
          </a:p>
          <a:p>
            <a:pPr>
              <a:buNone/>
            </a:pPr>
            <a:r>
              <a:rPr lang="en-US" sz="2400" dirty="0">
                <a:solidFill>
                  <a:schemeClr val="tx2"/>
                </a:solidFill>
                <a:latin typeface="Segoe UI"/>
                <a:ea typeface="Calibri"/>
                <a:cs typeface="Segoe UI"/>
              </a:rPr>
              <a:t>This presentation outlines the </a:t>
            </a:r>
            <a:r>
              <a:rPr lang="en-US" sz="2400" b="1" dirty="0">
                <a:solidFill>
                  <a:srgbClr val="FF0000"/>
                </a:solidFill>
                <a:latin typeface="Segoe UI"/>
                <a:ea typeface="Calibri"/>
                <a:cs typeface="Segoe UI"/>
              </a:rPr>
              <a:t>five key communication</a:t>
            </a:r>
            <a:r>
              <a:rPr lang="en-US" sz="2400" b="1" dirty="0">
                <a:solidFill>
                  <a:schemeClr val="tx2"/>
                </a:solidFill>
                <a:latin typeface="Segoe UI"/>
                <a:ea typeface="Calibri"/>
                <a:cs typeface="Segoe UI"/>
              </a:rPr>
              <a:t> </a:t>
            </a:r>
            <a:r>
              <a:rPr lang="en-US" sz="2400" b="1" dirty="0">
                <a:solidFill>
                  <a:srgbClr val="FF0000"/>
                </a:solidFill>
                <a:latin typeface="Segoe UI"/>
                <a:ea typeface="Calibri"/>
                <a:cs typeface="Segoe UI"/>
              </a:rPr>
              <a:t>barriers</a:t>
            </a:r>
            <a:r>
              <a:rPr lang="en-US" sz="2400" dirty="0">
                <a:solidFill>
                  <a:schemeClr val="tx2"/>
                </a:solidFill>
                <a:latin typeface="Segoe UI"/>
                <a:ea typeface="Calibri"/>
                <a:cs typeface="Segoe UI"/>
              </a:rPr>
              <a:t> that Flight Foods Ltd must overcome to prevent losing business and to increase market share.</a:t>
            </a:r>
          </a:p>
          <a:p>
            <a:pPr>
              <a:buNone/>
            </a:pPr>
            <a:r>
              <a:rPr lang="en-US" sz="2400" dirty="0">
                <a:solidFill>
                  <a:schemeClr val="tx2"/>
                </a:solidFill>
                <a:latin typeface="Segoe UI"/>
                <a:ea typeface="Calibri"/>
                <a:cs typeface="Segoe UI"/>
              </a:rPr>
              <a:t>Each barrier slide will </a:t>
            </a:r>
            <a:r>
              <a:rPr lang="en-US" sz="2400">
                <a:solidFill>
                  <a:schemeClr val="tx2"/>
                </a:solidFill>
                <a:latin typeface="Segoe UI"/>
                <a:ea typeface="Calibri"/>
                <a:cs typeface="Segoe UI"/>
              </a:rPr>
              <a:t>include:</a:t>
            </a:r>
          </a:p>
          <a:p>
            <a:r>
              <a:rPr lang="en-US" sz="2400">
                <a:solidFill>
                  <a:schemeClr val="tx2"/>
                </a:solidFill>
                <a:latin typeface="Segoe UI"/>
                <a:ea typeface="Calibri"/>
                <a:cs typeface="Segoe UI"/>
              </a:rPr>
              <a:t>An overview of the </a:t>
            </a:r>
            <a:r>
              <a:rPr lang="en-US" sz="2400" b="1">
                <a:solidFill>
                  <a:srgbClr val="FF0000"/>
                </a:solidFill>
                <a:latin typeface="Segoe UI"/>
                <a:ea typeface="Calibri"/>
                <a:cs typeface="Segoe UI"/>
              </a:rPr>
              <a:t>barrier</a:t>
            </a:r>
          </a:p>
          <a:p>
            <a:r>
              <a:rPr lang="en-US" sz="2400" b="1" dirty="0">
                <a:solidFill>
                  <a:srgbClr val="FF0000"/>
                </a:solidFill>
                <a:latin typeface="Segoe UI"/>
                <a:ea typeface="Calibri"/>
                <a:cs typeface="Segoe UI"/>
              </a:rPr>
              <a:t>Why</a:t>
            </a:r>
            <a:r>
              <a:rPr lang="en-US" sz="2400" dirty="0">
                <a:solidFill>
                  <a:schemeClr val="tx2"/>
                </a:solidFill>
                <a:latin typeface="Segoe UI"/>
                <a:ea typeface="Calibri"/>
                <a:cs typeface="Segoe UI"/>
              </a:rPr>
              <a:t> the ba</a:t>
            </a:r>
            <a:r>
              <a:rPr lang="en-US" sz="2400">
                <a:solidFill>
                  <a:schemeClr val="tx2"/>
                </a:solidFill>
                <a:latin typeface="Segoe UI"/>
                <a:ea typeface="Calibri"/>
                <a:cs typeface="Segoe UI"/>
              </a:rPr>
              <a:t>rrier occurs</a:t>
            </a:r>
            <a:endParaRPr lang="en-US" dirty="0">
              <a:solidFill>
                <a:schemeClr val="tx2"/>
              </a:solidFill>
              <a:latin typeface="Calibri"/>
              <a:ea typeface="Calibri"/>
              <a:cs typeface="Calibri"/>
            </a:endParaRPr>
          </a:p>
          <a:p>
            <a:r>
              <a:rPr lang="en-US" sz="2400" dirty="0">
                <a:solidFill>
                  <a:schemeClr val="tx2"/>
                </a:solidFill>
                <a:latin typeface="Segoe UI"/>
                <a:ea typeface="Calibri"/>
                <a:cs typeface="Segoe UI"/>
              </a:rPr>
              <a:t> </a:t>
            </a:r>
            <a:r>
              <a:rPr lang="en-US" sz="2400">
                <a:solidFill>
                  <a:schemeClr val="tx2"/>
                </a:solidFill>
                <a:latin typeface="Segoe UI"/>
                <a:ea typeface="Calibri"/>
                <a:cs typeface="Segoe UI"/>
              </a:rPr>
              <a:t>Recommendations for </a:t>
            </a:r>
            <a:r>
              <a:rPr lang="en-US" sz="2400" b="1">
                <a:solidFill>
                  <a:srgbClr val="FF0000"/>
                </a:solidFill>
                <a:latin typeface="Segoe UI"/>
                <a:ea typeface="Calibri"/>
                <a:cs typeface="Segoe UI"/>
              </a:rPr>
              <a:t>how Gary can address and reduce or resolve </a:t>
            </a:r>
            <a:r>
              <a:rPr lang="en-US" sz="2400" b="1" dirty="0">
                <a:solidFill>
                  <a:srgbClr val="FF0000"/>
                </a:solidFill>
                <a:latin typeface="Segoe UI"/>
                <a:ea typeface="Calibri"/>
                <a:cs typeface="Segoe UI"/>
              </a:rPr>
              <a:t>these barriers</a:t>
            </a:r>
            <a:endParaRPr lang="en-GB" sz="1300" b="1" dirty="0">
              <a:solidFill>
                <a:srgbClr val="FF0000"/>
              </a:solidFill>
              <a:latin typeface="Calibri"/>
              <a:ea typeface="Calibri"/>
              <a:cs typeface="Calibri"/>
            </a:endParaRPr>
          </a:p>
          <a:p>
            <a:r>
              <a:rPr lang="en-US" sz="2400">
                <a:solidFill>
                  <a:schemeClr val="tx2"/>
                </a:solidFill>
                <a:latin typeface="Segoe UI"/>
                <a:ea typeface="Calibri"/>
                <a:cs typeface="Segoe UI"/>
              </a:rPr>
              <a:t>The</a:t>
            </a:r>
            <a:r>
              <a:rPr lang="en-US" sz="2400" dirty="0">
                <a:solidFill>
                  <a:schemeClr val="tx2"/>
                </a:solidFill>
                <a:latin typeface="Segoe UI"/>
                <a:ea typeface="Calibri"/>
                <a:cs typeface="Segoe UI"/>
              </a:rPr>
              <a:t> </a:t>
            </a:r>
            <a:r>
              <a:rPr lang="en-US" sz="2400" b="1">
                <a:solidFill>
                  <a:srgbClr val="FF0000"/>
                </a:solidFill>
                <a:latin typeface="Segoe UI"/>
                <a:ea typeface="Calibri"/>
                <a:cs typeface="Segoe UI"/>
              </a:rPr>
              <a:t>relevant communication theory </a:t>
            </a:r>
            <a:endParaRPr lang="en-GB" sz="1300" b="1" dirty="0">
              <a:solidFill>
                <a:schemeClr val="tx2"/>
              </a:solidFill>
              <a:latin typeface="Calibri"/>
              <a:ea typeface="Calibri"/>
              <a:cs typeface="Calibri"/>
            </a:endParaRPr>
          </a:p>
          <a:p>
            <a:r>
              <a:rPr lang="en-US" sz="2400">
                <a:solidFill>
                  <a:schemeClr val="tx2"/>
                </a:solidFill>
                <a:latin typeface="Segoe UI"/>
                <a:ea typeface="Calibri"/>
                <a:cs typeface="Segoe UI"/>
              </a:rPr>
              <a:t>We will end with a</a:t>
            </a:r>
            <a:r>
              <a:rPr lang="en-US" sz="2400" dirty="0">
                <a:solidFill>
                  <a:srgbClr val="FF0000"/>
                </a:solidFill>
                <a:latin typeface="Segoe UI"/>
                <a:ea typeface="Calibri"/>
                <a:cs typeface="Segoe UI"/>
              </a:rPr>
              <a:t> </a:t>
            </a:r>
            <a:r>
              <a:rPr lang="en-US" sz="2400" b="1">
                <a:solidFill>
                  <a:srgbClr val="FF0000"/>
                </a:solidFill>
                <a:latin typeface="Segoe UI"/>
                <a:ea typeface="Calibri"/>
                <a:cs typeface="Segoe UI"/>
              </a:rPr>
              <a:t>Conclusion</a:t>
            </a:r>
            <a:r>
              <a:rPr lang="en-US" sz="2400" dirty="0">
                <a:solidFill>
                  <a:srgbClr val="FF0000"/>
                </a:solidFill>
                <a:latin typeface="Segoe UI"/>
                <a:ea typeface="Calibri"/>
                <a:cs typeface="Segoe UI"/>
              </a:rPr>
              <a:t> </a:t>
            </a:r>
            <a:r>
              <a:rPr lang="en-US" sz="2400">
                <a:solidFill>
                  <a:schemeClr val="tx2"/>
                </a:solidFill>
                <a:latin typeface="Segoe UI"/>
                <a:ea typeface="Calibri"/>
                <a:cs typeface="Segoe UI"/>
              </a:rPr>
              <a:t>and a full </a:t>
            </a:r>
            <a:r>
              <a:rPr lang="en-US" sz="2400" b="1">
                <a:solidFill>
                  <a:srgbClr val="FF0000"/>
                </a:solidFill>
                <a:latin typeface="Segoe UI"/>
                <a:ea typeface="Calibri"/>
                <a:cs typeface="Segoe UI"/>
              </a:rPr>
              <a:t>References</a:t>
            </a:r>
            <a:r>
              <a:rPr lang="en-US" sz="2400">
                <a:solidFill>
                  <a:schemeClr val="tx2"/>
                </a:solidFill>
                <a:latin typeface="Segoe UI"/>
                <a:ea typeface="Calibri"/>
                <a:cs typeface="Segoe UI"/>
              </a:rPr>
              <a:t> slide.</a:t>
            </a:r>
            <a:endParaRPr lang="en-GB" sz="1300" b="1">
              <a:solidFill>
                <a:schemeClr val="tx2"/>
              </a:solidFill>
              <a:latin typeface="Calibri"/>
              <a:ea typeface="Calibri"/>
              <a:cs typeface="Calibri"/>
            </a:endParaRPr>
          </a:p>
          <a:p>
            <a:pPr marL="0" indent="0">
              <a:lnSpc>
                <a:spcPct val="90000"/>
              </a:lnSpc>
              <a:buNone/>
            </a:pPr>
            <a:endParaRPr lang="en-US" sz="2400">
              <a:solidFill>
                <a:schemeClr val="tx2"/>
              </a:solidFill>
              <a:latin typeface="Segoe UI"/>
              <a:ea typeface="Calibri"/>
              <a:cs typeface="Segoe UI"/>
            </a:endParaRPr>
          </a:p>
        </p:txBody>
      </p:sp>
      <p:grpSp>
        <p:nvGrpSpPr>
          <p:cNvPr id="46" name="Group 45">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6793706" y="4146310"/>
            <a:ext cx="2356800" cy="2716805"/>
            <a:chOff x="-305" y="-4155"/>
            <a:chExt cx="2514948" cy="2174333"/>
          </a:xfrm>
          <a:solidFill>
            <a:schemeClr val="bg1">
              <a:alpha val="30000"/>
            </a:schemeClr>
          </a:solidFill>
        </p:grpSpPr>
        <p:sp>
          <p:nvSpPr>
            <p:cNvPr id="47" name="Freeform: Shape 46">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47">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48">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50" name="Freeform: Shape 49">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B201C6CB-46DB-FCC0-BD06-D731C67CCE09}"/>
                  </a:ext>
                </a:extLst>
              </p14:cNvPr>
              <p14:cNvContentPartPr/>
              <p14:nvPr/>
            </p14:nvContentPartPr>
            <p14:xfrm>
              <a:off x="11506199" y="4362449"/>
              <a:ext cx="15875" cy="15875"/>
            </p14:xfrm>
          </p:contentPart>
        </mc:Choice>
        <mc:Fallback xmlns="">
          <p:pic>
            <p:nvPicPr>
              <p:cNvPr id="4" name="Ink 3">
                <a:extLst>
                  <a:ext uri="{FF2B5EF4-FFF2-40B4-BE49-F238E27FC236}">
                    <a16:creationId xmlns:a16="http://schemas.microsoft.com/office/drawing/2014/main" id="{B201C6CB-46DB-FCC0-BD06-D731C67CCE09}"/>
                  </a:ext>
                </a:extLst>
              </p:cNvPr>
              <p:cNvPicPr/>
              <p:nvPr/>
            </p:nvPicPr>
            <p:blipFill>
              <a:blip r:embed="rId3"/>
              <a:stretch>
                <a:fillRect/>
              </a:stretch>
            </p:blipFill>
            <p:spPr>
              <a:xfrm>
                <a:off x="10712449" y="3568699"/>
                <a:ext cx="1587500" cy="1587500"/>
              </a:xfrm>
              <a:prstGeom prst="rect">
                <a:avLst/>
              </a:prstGeom>
            </p:spPr>
          </p:pic>
        </mc:Fallback>
      </mc:AlternateContent>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p:cNvSpPr>
            <a:spLocks noGrp="1"/>
          </p:cNvSpPr>
          <p:nvPr>
            <p:ph type="title"/>
          </p:nvPr>
        </p:nvSpPr>
        <p:spPr>
          <a:xfrm>
            <a:off x="693919" y="36390"/>
            <a:ext cx="7565661" cy="547891"/>
          </a:xfrm>
        </p:spPr>
        <p:txBody>
          <a:bodyPr anchor="b">
            <a:normAutofit fontScale="90000"/>
          </a:bodyPr>
          <a:lstStyle/>
          <a:p>
            <a:r>
              <a:rPr lang="en-GB" sz="3100">
                <a:solidFill>
                  <a:schemeClr val="tx2"/>
                </a:solidFill>
              </a:rPr>
              <a:t>Barrier 1: Cultural</a:t>
            </a:r>
            <a:endParaRPr lang="en-GB" sz="3100">
              <a:solidFill>
                <a:schemeClr val="tx2"/>
              </a:solidFill>
              <a:ea typeface="Calibri"/>
              <a:cs typeface="Calibri"/>
            </a:endParaRPr>
          </a:p>
        </p:txBody>
      </p:sp>
      <p:grpSp>
        <p:nvGrpSpPr>
          <p:cNvPr id="27" name="Group 26">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509575" cy="2510865"/>
            <a:chOff x="-305" y="-1"/>
            <a:chExt cx="3832880" cy="2876136"/>
          </a:xfrm>
        </p:grpSpPr>
        <p:sp>
          <p:nvSpPr>
            <p:cNvPr id="28" name="Freeform: Shape 27">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p:cNvSpPr>
            <a:spLocks noGrp="1"/>
          </p:cNvSpPr>
          <p:nvPr>
            <p:ph idx="1"/>
          </p:nvPr>
        </p:nvSpPr>
        <p:spPr>
          <a:xfrm>
            <a:off x="236719" y="580039"/>
            <a:ext cx="8149861" cy="6285866"/>
          </a:xfrm>
        </p:spPr>
        <p:txBody>
          <a:bodyPr vert="horz" lIns="91440" tIns="45720" rIns="91440" bIns="45720" rtlCol="0" anchor="t">
            <a:normAutofit/>
          </a:bodyPr>
          <a:lstStyle/>
          <a:p>
            <a:pPr marL="0" indent="0">
              <a:lnSpc>
                <a:spcPct val="90000"/>
              </a:lnSpc>
              <a:buNone/>
            </a:pPr>
            <a:endParaRPr lang="en-US" sz="1600" dirty="0">
              <a:solidFill>
                <a:srgbClr val="FF0000"/>
              </a:solidFill>
              <a:ea typeface="Calibri"/>
              <a:cs typeface="Calibri"/>
            </a:endParaRPr>
          </a:p>
          <a:p>
            <a:pPr>
              <a:buNone/>
            </a:pPr>
            <a:r>
              <a:rPr lang="en-US" sz="1400" dirty="0">
                <a:solidFill>
                  <a:schemeClr val="tx2"/>
                </a:solidFill>
                <a:latin typeface="Segoe UI"/>
                <a:ea typeface="Calibri"/>
                <a:cs typeface="Segoe UI"/>
              </a:rPr>
              <a:t>Flight Foods’ multicultural </a:t>
            </a:r>
            <a:r>
              <a:rPr lang="en-US" sz="1400">
                <a:solidFill>
                  <a:schemeClr val="tx2"/>
                </a:solidFill>
                <a:latin typeface="Segoe UI"/>
                <a:ea typeface="Calibri"/>
                <a:cs typeface="Segoe UI"/>
              </a:rPr>
              <a:t>workforce and</a:t>
            </a:r>
            <a:r>
              <a:rPr lang="en-US" sz="1400" dirty="0">
                <a:solidFill>
                  <a:schemeClr val="tx2"/>
                </a:solidFill>
                <a:latin typeface="Segoe UI"/>
                <a:ea typeface="Calibri"/>
                <a:cs typeface="Segoe UI"/>
              </a:rPr>
              <a:t> varied English skills create communication challenges and frequent misunderstandings.</a:t>
            </a:r>
            <a:endParaRPr lang="en-US" sz="1400" dirty="0">
              <a:solidFill>
                <a:schemeClr val="tx2"/>
              </a:solidFill>
            </a:endParaRPr>
          </a:p>
          <a:p>
            <a:pPr marL="0" indent="0">
              <a:lnSpc>
                <a:spcPct val="90000"/>
              </a:lnSpc>
              <a:buNone/>
            </a:pPr>
            <a:endParaRPr lang="en-US" sz="1400" dirty="0">
              <a:solidFill>
                <a:schemeClr val="tx2"/>
              </a:solidFill>
              <a:latin typeface="Calibri"/>
              <a:ea typeface="Calibri"/>
              <a:cs typeface="Calibri"/>
            </a:endParaRPr>
          </a:p>
          <a:p>
            <a:pPr marL="0" indent="0">
              <a:lnSpc>
                <a:spcPct val="90000"/>
              </a:lnSpc>
              <a:buNone/>
            </a:pPr>
            <a:r>
              <a:rPr lang="en-US" sz="1400" dirty="0">
                <a:solidFill>
                  <a:schemeClr val="tx2"/>
                </a:solidFill>
              </a:rPr>
              <a:t>When cultural norms are not shared, even simple instructions may be   interpreted differently (Shannon &amp; </a:t>
            </a:r>
            <a:r>
              <a:rPr lang="en-US" sz="1400">
                <a:solidFill>
                  <a:schemeClr val="tx2"/>
                </a:solidFill>
              </a:rPr>
              <a:t>Weaver, 1949)</a:t>
            </a:r>
            <a:br>
              <a:rPr lang="en-US" sz="1400" dirty="0">
                <a:latin typeface="Segoe UI"/>
                <a:cs typeface="Segoe UI"/>
              </a:rPr>
            </a:br>
            <a:r>
              <a:rPr lang="en-US" sz="1400" dirty="0">
                <a:solidFill>
                  <a:schemeClr val="tx2"/>
                </a:solidFill>
                <a:latin typeface="Segoe UI"/>
                <a:cs typeface="Segoe UI"/>
              </a:rPr>
              <a:t> </a:t>
            </a:r>
            <a:endParaRPr lang="en-US" sz="1400">
              <a:solidFill>
                <a:schemeClr val="tx2"/>
              </a:solidFill>
              <a:latin typeface="Segoe UI"/>
              <a:ea typeface="Calibri"/>
              <a:cs typeface="Segoe UI"/>
            </a:endParaRPr>
          </a:p>
          <a:p>
            <a:pPr marL="457200" lvl="1" indent="0">
              <a:lnSpc>
                <a:spcPct val="90000"/>
              </a:lnSpc>
              <a:buNone/>
            </a:pPr>
            <a:r>
              <a:rPr lang="en-US" sz="1600" b="1">
                <a:solidFill>
                  <a:srgbClr val="FF0000"/>
                </a:solidFill>
              </a:rPr>
              <a:t>Why the Barrier Occurs</a:t>
            </a:r>
            <a:endParaRPr lang="en-US" sz="1600" b="1">
              <a:solidFill>
                <a:srgbClr val="FF0000"/>
              </a:solidFill>
              <a:ea typeface="Calibri"/>
              <a:cs typeface="Calibri"/>
            </a:endParaRPr>
          </a:p>
          <a:p>
            <a:pPr marL="457200" lvl="1" indent="0">
              <a:lnSpc>
                <a:spcPct val="90000"/>
              </a:lnSpc>
              <a:buNone/>
            </a:pPr>
            <a:r>
              <a:rPr lang="en-US" sz="1400" dirty="0">
                <a:solidFill>
                  <a:schemeClr val="tx2"/>
                </a:solidFill>
              </a:rPr>
              <a:t> </a:t>
            </a:r>
            <a:r>
              <a:rPr lang="en-US" sz="1400">
                <a:solidFill>
                  <a:schemeClr val="tx2"/>
                </a:solidFill>
                <a:latin typeface="Segoe UI"/>
                <a:cs typeface="Segoe UI"/>
              </a:rPr>
              <a:t>Cultural differences and limited awareness training cause miscommunication requiring </a:t>
            </a:r>
            <a:r>
              <a:rPr lang="en-US" sz="1400" dirty="0">
                <a:solidFill>
                  <a:schemeClr val="tx2"/>
                </a:solidFill>
                <a:latin typeface="Segoe UI"/>
                <a:cs typeface="Segoe UI"/>
              </a:rPr>
              <a:t>clearer communication methods.</a:t>
            </a:r>
            <a:endParaRPr lang="en-US" sz="1400" dirty="0">
              <a:solidFill>
                <a:schemeClr val="tx2"/>
              </a:solidFill>
            </a:endParaRPr>
          </a:p>
          <a:p>
            <a:pPr marL="457200" lvl="1" indent="0">
              <a:lnSpc>
                <a:spcPct val="90000"/>
              </a:lnSpc>
              <a:buNone/>
            </a:pPr>
            <a:endParaRPr lang="en-US" sz="1400" dirty="0">
              <a:solidFill>
                <a:schemeClr val="tx2"/>
              </a:solidFill>
              <a:latin typeface="Segoe UI"/>
              <a:ea typeface="Calibri"/>
              <a:cs typeface="Segoe UI"/>
            </a:endParaRPr>
          </a:p>
          <a:p>
            <a:pPr marL="457200" lvl="1" indent="0">
              <a:lnSpc>
                <a:spcPct val="90000"/>
              </a:lnSpc>
              <a:buNone/>
            </a:pPr>
            <a:r>
              <a:rPr lang="en-US" sz="1400">
                <a:solidFill>
                  <a:schemeClr val="tx2"/>
                </a:solidFill>
                <a:ea typeface="Calibri"/>
                <a:cs typeface="Calibri"/>
              </a:rPr>
              <a:t>Miscommunication can occur when the sender and receiver do not share the same field of experience (Berlo, 1960).</a:t>
            </a:r>
            <a:endParaRPr lang="en-US"/>
          </a:p>
          <a:p>
            <a:pPr marL="457200" lvl="1" indent="0">
              <a:lnSpc>
                <a:spcPct val="90000"/>
              </a:lnSpc>
              <a:buNone/>
            </a:pPr>
            <a:r>
              <a:rPr lang="en-US" sz="1600" b="1">
                <a:solidFill>
                  <a:srgbClr val="FF0000"/>
                </a:solidFill>
              </a:rPr>
              <a:t>How Gary Can Fix It</a:t>
            </a:r>
            <a:endParaRPr lang="en-US" sz="1600" b="1">
              <a:solidFill>
                <a:srgbClr val="FF0000"/>
              </a:solidFill>
              <a:ea typeface="Calibri"/>
              <a:cs typeface="Calibri"/>
            </a:endParaRPr>
          </a:p>
          <a:p>
            <a:pPr lvl="1">
              <a:lnSpc>
                <a:spcPct val="90000"/>
              </a:lnSpc>
              <a:buChar char="•"/>
            </a:pPr>
            <a:r>
              <a:rPr lang="en-US" sz="1400">
                <a:solidFill>
                  <a:schemeClr val="tx2"/>
                </a:solidFill>
              </a:rPr>
              <a:t>Cultural awareness training.</a:t>
            </a:r>
            <a:endParaRPr lang="en-US" sz="1400">
              <a:solidFill>
                <a:schemeClr val="tx2"/>
              </a:solidFill>
              <a:ea typeface="Calibri"/>
              <a:cs typeface="Calibri"/>
            </a:endParaRPr>
          </a:p>
          <a:p>
            <a:pPr lvl="1">
              <a:lnSpc>
                <a:spcPct val="90000"/>
              </a:lnSpc>
              <a:buChar char="•"/>
            </a:pPr>
            <a:r>
              <a:rPr lang="en-US" sz="1400">
                <a:solidFill>
                  <a:schemeClr val="tx2"/>
                </a:solidFill>
              </a:rPr>
              <a:t>Clearer, simpler language.</a:t>
            </a:r>
            <a:endParaRPr lang="en-US" sz="1400">
              <a:solidFill>
                <a:schemeClr val="tx2"/>
              </a:solidFill>
              <a:ea typeface="Calibri"/>
              <a:cs typeface="Calibri"/>
            </a:endParaRPr>
          </a:p>
          <a:p>
            <a:pPr lvl="1">
              <a:lnSpc>
                <a:spcPct val="90000"/>
              </a:lnSpc>
              <a:buChar char="•"/>
            </a:pPr>
            <a:r>
              <a:rPr lang="en-US" sz="1400">
                <a:solidFill>
                  <a:schemeClr val="tx2"/>
                </a:solidFill>
              </a:rPr>
              <a:t> Ask staff for feedback.</a:t>
            </a:r>
            <a:endParaRPr lang="en-US" sz="1400">
              <a:solidFill>
                <a:schemeClr val="tx2"/>
              </a:solidFill>
              <a:ea typeface="Calibri"/>
              <a:cs typeface="Calibri"/>
            </a:endParaRPr>
          </a:p>
          <a:p>
            <a:pPr lvl="1">
              <a:lnSpc>
                <a:spcPct val="90000"/>
              </a:lnSpc>
              <a:buChar char="•"/>
            </a:pPr>
            <a:r>
              <a:rPr lang="en-US" sz="1400">
                <a:solidFill>
                  <a:schemeClr val="tx2"/>
                </a:solidFill>
              </a:rPr>
              <a:t> Use posters/signs that are in different languages.</a:t>
            </a:r>
            <a:endParaRPr lang="en-US" sz="1400">
              <a:solidFill>
                <a:schemeClr val="tx2"/>
              </a:solidFill>
              <a:ea typeface="Calibri"/>
              <a:cs typeface="Calibri"/>
            </a:endParaRPr>
          </a:p>
          <a:p>
            <a:pPr lvl="1">
              <a:lnSpc>
                <a:spcPct val="90000"/>
              </a:lnSpc>
              <a:buChar char="•"/>
            </a:pPr>
            <a:r>
              <a:rPr lang="en-US" sz="1400">
                <a:solidFill>
                  <a:schemeClr val="tx2"/>
                </a:solidFill>
              </a:rPr>
              <a:t> Create a workspace where questions are welcomed.</a:t>
            </a:r>
            <a:endParaRPr lang="en-US" sz="1400">
              <a:solidFill>
                <a:schemeClr val="tx2"/>
              </a:solidFill>
              <a:ea typeface="Calibri"/>
              <a:cs typeface="Calibri"/>
            </a:endParaRPr>
          </a:p>
          <a:p>
            <a:pPr marL="0" indent="0">
              <a:lnSpc>
                <a:spcPct val="90000"/>
              </a:lnSpc>
              <a:buNone/>
            </a:pPr>
            <a:r>
              <a:rPr lang="en-US" sz="1600" b="1" dirty="0">
                <a:solidFill>
                  <a:srgbClr val="FF0000"/>
                </a:solidFill>
                <a:ea typeface="Calibri"/>
                <a:cs typeface="Calibri"/>
              </a:rPr>
              <a:t>            Theory to </a:t>
            </a:r>
            <a:r>
              <a:rPr lang="en-US" sz="1600" b="1">
                <a:solidFill>
                  <a:srgbClr val="FF0000"/>
                </a:solidFill>
                <a:ea typeface="Calibri"/>
                <a:cs typeface="Calibri"/>
              </a:rPr>
              <a:t>Apply</a:t>
            </a:r>
            <a:endParaRPr lang="en-US">
              <a:solidFill>
                <a:srgbClr val="1F497D"/>
              </a:solidFill>
              <a:ea typeface="Calibri"/>
              <a:cs typeface="Calibri"/>
            </a:endParaRPr>
          </a:p>
          <a:p>
            <a:pPr marL="0" indent="0">
              <a:lnSpc>
                <a:spcPct val="90000"/>
              </a:lnSpc>
              <a:buNone/>
            </a:pPr>
            <a:r>
              <a:rPr lang="en-US" sz="1400">
                <a:solidFill>
                  <a:schemeClr val="tx2"/>
                </a:solidFill>
                <a:latin typeface="Segoe UI"/>
                <a:ea typeface="Calibri"/>
                <a:cs typeface="Segoe UI"/>
              </a:rPr>
              <a:t>            Berlo’s</a:t>
            </a:r>
            <a:r>
              <a:rPr lang="en-US" sz="1400">
                <a:solidFill>
                  <a:schemeClr val="tx2"/>
                </a:solidFill>
                <a:latin typeface="Segoe UI"/>
                <a:cs typeface="Segoe UI"/>
              </a:rPr>
              <a:t> SMCR Model of Communication.(Berlo,1960)</a:t>
            </a:r>
            <a:endParaRPr lang="en-US">
              <a:solidFill>
                <a:schemeClr val="tx2"/>
              </a:solidFill>
              <a:latin typeface="Calibri"/>
              <a:ea typeface="Calibri"/>
              <a:cs typeface="Calibri"/>
            </a:endParaRPr>
          </a:p>
          <a:p>
            <a:pPr marL="0" indent="0">
              <a:lnSpc>
                <a:spcPct val="90000"/>
              </a:lnSpc>
              <a:buNone/>
            </a:pPr>
            <a:r>
              <a:rPr lang="en-US" sz="1400">
                <a:solidFill>
                  <a:schemeClr val="tx2"/>
                </a:solidFill>
                <a:latin typeface="Segoe UI"/>
                <a:cs typeface="Segoe UI"/>
              </a:rPr>
              <a:t>            Media Richness Theory (Lengel &amp; Daft, 1986)</a:t>
            </a:r>
            <a:br>
              <a:rPr lang="en-US" sz="1400" dirty="0">
                <a:solidFill>
                  <a:schemeClr val="tx2"/>
                </a:solidFill>
                <a:latin typeface="Segoe UI"/>
                <a:cs typeface="Segoe UI"/>
              </a:rPr>
            </a:br>
            <a:r>
              <a:rPr lang="en-US" sz="1400" dirty="0">
                <a:solidFill>
                  <a:schemeClr val="tx2"/>
                </a:solidFill>
                <a:latin typeface="Segoe UI"/>
                <a:cs typeface="Segoe UI"/>
              </a:rPr>
              <a:t> </a:t>
            </a:r>
            <a:endParaRPr lang="en-US">
              <a:solidFill>
                <a:schemeClr val="tx2"/>
              </a:solidFill>
              <a:ea typeface="Calibri"/>
              <a:cs typeface="Calibri"/>
            </a:endParaRPr>
          </a:p>
        </p:txBody>
      </p:sp>
      <p:grpSp>
        <p:nvGrpSpPr>
          <p:cNvPr id="33" name="Group 32">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319752" y="4030420"/>
            <a:ext cx="3878664" cy="1776494"/>
            <a:chOff x="6867015" y="-1"/>
            <a:chExt cx="5324985" cy="3251912"/>
          </a:xfrm>
          <a:solidFill>
            <a:schemeClr val="accent5">
              <a:alpha val="10000"/>
            </a:schemeClr>
          </a:solidFill>
        </p:grpSpPr>
        <p:sp>
          <p:nvSpPr>
            <p:cNvPr id="34" name="Freeform: Shape 33">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0578" y="802955"/>
            <a:ext cx="3733482" cy="1454051"/>
          </a:xfrm>
        </p:spPr>
        <p:txBody>
          <a:bodyPr>
            <a:normAutofit/>
          </a:bodyPr>
          <a:lstStyle/>
          <a:p>
            <a:r>
              <a:rPr lang="en-GB" sz="3100">
                <a:solidFill>
                  <a:schemeClr val="tx2"/>
                </a:solidFill>
              </a:rPr>
              <a:t>Barrier 2: Environmental Noise</a:t>
            </a:r>
          </a:p>
        </p:txBody>
      </p:sp>
      <p:sp>
        <p:nvSpPr>
          <p:cNvPr id="3" name="Content Placeholder 2"/>
          <p:cNvSpPr>
            <a:spLocks noGrp="1"/>
          </p:cNvSpPr>
          <p:nvPr>
            <p:ph idx="1"/>
          </p:nvPr>
        </p:nvSpPr>
        <p:spPr>
          <a:xfrm>
            <a:off x="781744" y="2278807"/>
            <a:ext cx="7876557" cy="3782164"/>
          </a:xfrm>
        </p:spPr>
        <p:txBody>
          <a:bodyPr anchor="ctr">
            <a:normAutofit/>
          </a:bodyPr>
          <a:lstStyle/>
          <a:p>
            <a:pPr>
              <a:buNone/>
            </a:pPr>
            <a:r>
              <a:rPr lang="en-GB" sz="1400" dirty="0">
                <a:solidFill>
                  <a:schemeClr val="tx2"/>
                </a:solidFill>
                <a:latin typeface="Segoe UI"/>
                <a:ea typeface="Calibri"/>
                <a:cs typeface="Segoe UI"/>
              </a:rPr>
              <a:t>Outdated, loud machinery creates high environmental noise, making communication between staff difficult and increasing the </a:t>
            </a:r>
            <a:r>
              <a:rPr lang="en-GB" sz="1400">
                <a:solidFill>
                  <a:schemeClr val="tx2"/>
                </a:solidFill>
                <a:latin typeface="Segoe UI"/>
                <a:ea typeface="Calibri"/>
                <a:cs typeface="Segoe UI"/>
              </a:rPr>
              <a:t>likelihood</a:t>
            </a:r>
            <a:r>
              <a:rPr lang="en-GB" sz="1400" dirty="0">
                <a:solidFill>
                  <a:schemeClr val="tx2"/>
                </a:solidFill>
                <a:latin typeface="Segoe UI"/>
                <a:ea typeface="Calibri"/>
                <a:cs typeface="Segoe UI"/>
              </a:rPr>
              <a:t> of errors.</a:t>
            </a:r>
            <a:endParaRPr lang="en-US" sz="1400" dirty="0">
              <a:solidFill>
                <a:schemeClr val="tx2"/>
              </a:solidFill>
              <a:ea typeface="Calibri"/>
              <a:cs typeface="Calibri"/>
            </a:endParaRPr>
          </a:p>
          <a:p>
            <a:pPr>
              <a:buNone/>
            </a:pPr>
            <a:r>
              <a:rPr lang="en-GB" sz="1400">
                <a:solidFill>
                  <a:schemeClr val="tx2"/>
                </a:solidFill>
                <a:latin typeface="Segoe UI"/>
                <a:ea typeface="Calibri"/>
                <a:cs typeface="Segoe UI"/>
              </a:rPr>
              <a:t>High noise levels interrupt the message being sent between workers, reducing clarity and accuracy.</a:t>
            </a:r>
            <a:endParaRPr lang="en-GB" sz="1400">
              <a:solidFill>
                <a:schemeClr val="tx2"/>
              </a:solidFill>
              <a:ea typeface="Calibri"/>
              <a:cs typeface="Calibri"/>
            </a:endParaRPr>
          </a:p>
          <a:p>
            <a:pPr>
              <a:buNone/>
            </a:pPr>
            <a:r>
              <a:rPr lang="en-GB" sz="1600" b="1">
                <a:solidFill>
                  <a:srgbClr val="FF0000"/>
                </a:solidFill>
              </a:rPr>
              <a:t>Why the Barrier Occurs</a:t>
            </a:r>
            <a:endParaRPr lang="en-GB" sz="1600">
              <a:solidFill>
                <a:srgbClr val="FF0000"/>
              </a:solidFill>
              <a:ea typeface="Calibri"/>
              <a:cs typeface="Calibri"/>
            </a:endParaRPr>
          </a:p>
          <a:p>
            <a:pPr>
              <a:buNone/>
            </a:pPr>
            <a:r>
              <a:rPr lang="en-GB" sz="1400">
                <a:solidFill>
                  <a:schemeClr val="tx2"/>
                </a:solidFill>
                <a:latin typeface="Segoe UI"/>
                <a:ea typeface="Calibri"/>
                <a:cs typeface="Segoe UI"/>
              </a:rPr>
              <a:t>Constant machine noise blocks clear communication, leading to mistakes during food preparation.</a:t>
            </a:r>
            <a:endParaRPr lang="en-GB" sz="1400">
              <a:solidFill>
                <a:schemeClr val="tx2"/>
              </a:solidFill>
              <a:ea typeface="Calibri"/>
              <a:cs typeface="Calibri"/>
            </a:endParaRPr>
          </a:p>
          <a:p>
            <a:pPr>
              <a:buNone/>
            </a:pPr>
            <a:r>
              <a:rPr lang="en-GB" sz="1600" b="1">
                <a:solidFill>
                  <a:srgbClr val="FF0000"/>
                </a:solidFill>
              </a:rPr>
              <a:t>How Gary Can Fix It</a:t>
            </a:r>
            <a:endParaRPr lang="en-GB" sz="1600">
              <a:solidFill>
                <a:srgbClr val="FF0000"/>
              </a:solidFill>
              <a:ea typeface="Calibri"/>
              <a:cs typeface="Calibri"/>
            </a:endParaRPr>
          </a:p>
          <a:p>
            <a:r>
              <a:rPr lang="en-GB" sz="1400">
                <a:solidFill>
                  <a:schemeClr val="tx2"/>
                </a:solidFill>
                <a:latin typeface="Segoe UI"/>
                <a:ea typeface="Calibri"/>
                <a:cs typeface="Segoe UI"/>
              </a:rPr>
              <a:t>Provide communication tools such as headsets or microphones.</a:t>
            </a:r>
            <a:endParaRPr lang="en-GB" sz="1400">
              <a:solidFill>
                <a:schemeClr val="tx2"/>
              </a:solidFill>
              <a:ea typeface="Calibri"/>
              <a:cs typeface="Calibri"/>
            </a:endParaRPr>
          </a:p>
          <a:p>
            <a:r>
              <a:rPr lang="en-GB" sz="1400">
                <a:solidFill>
                  <a:schemeClr val="tx2"/>
                </a:solidFill>
                <a:latin typeface="Segoe UI"/>
                <a:ea typeface="Calibri"/>
                <a:cs typeface="Segoe UI"/>
              </a:rPr>
              <a:t>Use visual communication — written instructions, screens, signs.</a:t>
            </a:r>
            <a:endParaRPr lang="en-GB" sz="1400">
              <a:solidFill>
                <a:schemeClr val="tx2"/>
              </a:solidFill>
              <a:ea typeface="Calibri"/>
              <a:cs typeface="Calibri"/>
            </a:endParaRPr>
          </a:p>
          <a:p>
            <a:r>
              <a:rPr lang="en-GB" sz="1400" dirty="0">
                <a:solidFill>
                  <a:schemeClr val="tx2"/>
                </a:solidFill>
                <a:latin typeface="Segoe UI"/>
                <a:ea typeface="Calibri"/>
                <a:cs typeface="Segoe UI"/>
              </a:rPr>
              <a:t>Upgrade or maintain machinery to reduce noise.</a:t>
            </a:r>
            <a:endParaRPr lang="en-GB" sz="1400">
              <a:solidFill>
                <a:schemeClr val="tx2"/>
              </a:solidFill>
              <a:ea typeface="Calibri"/>
              <a:cs typeface="Calibri"/>
            </a:endParaRPr>
          </a:p>
          <a:p>
            <a:pPr>
              <a:buNone/>
            </a:pPr>
            <a:r>
              <a:rPr lang="en-GB" sz="1600" b="1">
                <a:solidFill>
                  <a:srgbClr val="FF0000"/>
                </a:solidFill>
                <a:ea typeface="Calibri"/>
                <a:cs typeface="Calibri"/>
              </a:rPr>
              <a:t>Theory</a:t>
            </a:r>
            <a:r>
              <a:rPr lang="en-GB" sz="1600" b="1" dirty="0">
                <a:solidFill>
                  <a:srgbClr val="FF0000"/>
                </a:solidFill>
                <a:ea typeface="Calibri"/>
                <a:cs typeface="Calibri"/>
              </a:rPr>
              <a:t> to Apply</a:t>
            </a:r>
            <a:endParaRPr lang="en-GB" sz="1600" dirty="0">
              <a:solidFill>
                <a:srgbClr val="000000"/>
              </a:solidFill>
              <a:ea typeface="Calibri"/>
              <a:cs typeface="Calibri"/>
            </a:endParaRPr>
          </a:p>
          <a:p>
            <a:pPr>
              <a:buNone/>
            </a:pPr>
            <a:r>
              <a:rPr lang="en-US" sz="1500" dirty="0">
                <a:solidFill>
                  <a:schemeClr val="tx2"/>
                </a:solidFill>
                <a:latin typeface="Calibri"/>
                <a:ea typeface="Calibri"/>
                <a:cs typeface="Calibri"/>
              </a:rPr>
              <a:t>(Shannon &amp; Weaver, 1949).</a:t>
            </a:r>
            <a:br>
              <a:rPr lang="en-GB" sz="1400" dirty="0">
                <a:solidFill>
                  <a:srgbClr val="000000"/>
                </a:solidFill>
                <a:latin typeface="Segoe UI"/>
                <a:ea typeface="Calibri"/>
                <a:cs typeface="Segoe UI"/>
              </a:rPr>
            </a:br>
            <a:r>
              <a:rPr lang="en-GB" sz="1400" dirty="0">
                <a:solidFill>
                  <a:schemeClr val="tx2"/>
                </a:solidFill>
                <a:latin typeface="Segoe UI"/>
                <a:ea typeface="Calibri"/>
                <a:cs typeface="Segoe UI"/>
              </a:rPr>
              <a:t> Noise affects message tran</a:t>
            </a:r>
            <a:r>
              <a:rPr lang="en-GB" sz="1400">
                <a:solidFill>
                  <a:schemeClr val="tx2"/>
                </a:solidFill>
                <a:latin typeface="Segoe UI"/>
                <a:ea typeface="Calibri"/>
                <a:cs typeface="Segoe UI"/>
              </a:rPr>
              <a:t>smission.</a:t>
            </a:r>
          </a:p>
        </p:txBody>
      </p:sp>
      <p:grpSp>
        <p:nvGrpSpPr>
          <p:cNvPr id="21" name="Group 20">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976" y="52996"/>
            <a:ext cx="4446455" cy="6805005"/>
            <a:chOff x="6095999" y="52996"/>
            <a:chExt cx="6093363" cy="6805005"/>
          </a:xfrm>
          <a:solidFill>
            <a:schemeClr val="accent5">
              <a:alpha val="10000"/>
            </a:schemeClr>
          </a:solidFill>
        </p:grpSpPr>
        <p:sp>
          <p:nvSpPr>
            <p:cNvPr id="22" name="Freeform: Shape 21">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400" dirty="0">
                <a:solidFill>
                  <a:schemeClr val="tx2"/>
                </a:solidFill>
                <a:ea typeface="Calibri"/>
                <a:cs typeface="Calibri"/>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2" y="0"/>
            <a:ext cx="4235228" cy="6483075"/>
            <a:chOff x="-19221" y="0"/>
            <a:chExt cx="5646974" cy="6483075"/>
          </a:xfrm>
        </p:grpSpPr>
        <p:sp>
          <p:nvSpPr>
            <p:cNvPr id="13" name="Freeform: Shape 12">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603504" y="482017"/>
            <a:ext cx="5966556" cy="795567"/>
          </a:xfrm>
        </p:spPr>
        <p:txBody>
          <a:bodyPr>
            <a:normAutofit/>
          </a:bodyPr>
          <a:lstStyle/>
          <a:p>
            <a:r>
              <a:rPr lang="en-GB" sz="3500">
                <a:solidFill>
                  <a:schemeClr val="tx2"/>
                </a:solidFill>
              </a:rPr>
              <a:t>Barrier 3: Age / Generational </a:t>
            </a:r>
            <a:endParaRPr lang="en-GB" sz="3500">
              <a:solidFill>
                <a:schemeClr val="tx2"/>
              </a:solidFill>
              <a:ea typeface="Calibri"/>
              <a:cs typeface="Calibri"/>
            </a:endParaRPr>
          </a:p>
        </p:txBody>
      </p:sp>
      <p:sp>
        <p:nvSpPr>
          <p:cNvPr id="3" name="Content Placeholder 2"/>
          <p:cNvSpPr>
            <a:spLocks noGrp="1"/>
          </p:cNvSpPr>
          <p:nvPr>
            <p:ph idx="1"/>
          </p:nvPr>
        </p:nvSpPr>
        <p:spPr>
          <a:xfrm>
            <a:off x="817462" y="1540053"/>
            <a:ext cx="7730031" cy="4694854"/>
          </a:xfrm>
          <a:noFill/>
          <a:ln>
            <a:noFill/>
          </a:ln>
        </p:spPr>
        <p:txBody>
          <a:bodyPr anchor="ctr">
            <a:normAutofit/>
          </a:bodyPr>
          <a:lstStyle/>
          <a:p>
            <a:pPr>
              <a:buNone/>
            </a:pPr>
            <a:r>
              <a:rPr lang="en-GB" sz="1400" dirty="0">
                <a:solidFill>
                  <a:schemeClr val="tx2"/>
                </a:solidFill>
                <a:latin typeface="Segoe UI"/>
                <a:ea typeface="Calibri"/>
                <a:cs typeface="Segoe UI"/>
              </a:rPr>
              <a:t>Generational differences between employees affect communication and how instructions are understood.</a:t>
            </a:r>
            <a:br>
              <a:rPr lang="en-GB" sz="1400" dirty="0">
                <a:latin typeface="Segoe UI"/>
                <a:ea typeface="Calibri"/>
                <a:cs typeface="Segoe UI"/>
              </a:rPr>
            </a:br>
            <a:r>
              <a:rPr lang="en-GB" sz="1400" dirty="0">
                <a:solidFill>
                  <a:schemeClr val="tx2"/>
                </a:solidFill>
                <a:latin typeface="Segoe UI"/>
                <a:ea typeface="Calibri"/>
                <a:cs typeface="Segoe UI"/>
              </a:rPr>
              <a:t> Younger workers may struggle with traditional methods, while older workers are more comfortable with familiar practices, leading to misunderstandings and reduced </a:t>
            </a:r>
            <a:r>
              <a:rPr lang="en-GB" sz="1400">
                <a:solidFill>
                  <a:schemeClr val="tx2"/>
                </a:solidFill>
                <a:latin typeface="Segoe UI"/>
                <a:ea typeface="Calibri"/>
                <a:cs typeface="Segoe UI"/>
              </a:rPr>
              <a:t>efficiency.</a:t>
            </a:r>
            <a:endParaRPr lang="en-US" sz="1400">
              <a:solidFill>
                <a:schemeClr val="tx2"/>
              </a:solidFill>
              <a:ea typeface="Calibri"/>
              <a:cs typeface="Calibri"/>
            </a:endParaRPr>
          </a:p>
          <a:p>
            <a:pPr>
              <a:buNone/>
            </a:pPr>
            <a:r>
              <a:rPr lang="en-GB" sz="1400" b="1">
                <a:solidFill>
                  <a:srgbClr val="FF0000"/>
                </a:solidFill>
              </a:rPr>
              <a:t>Why the Barrier Occurs</a:t>
            </a:r>
            <a:endParaRPr lang="en-GB" sz="1400">
              <a:solidFill>
                <a:srgbClr val="000000"/>
              </a:solidFill>
              <a:ea typeface="Calibri"/>
              <a:cs typeface="Calibri"/>
            </a:endParaRPr>
          </a:p>
          <a:p>
            <a:pPr>
              <a:buNone/>
            </a:pPr>
            <a:r>
              <a:rPr lang="en-GB" sz="1400">
                <a:solidFill>
                  <a:schemeClr val="tx2"/>
                </a:solidFill>
                <a:latin typeface="Segoe UI"/>
                <a:ea typeface="Calibri"/>
                <a:cs typeface="Segoe UI"/>
              </a:rPr>
              <a:t>Employees from different generations interpret instructions differently, creating confusion and slowing down workflow.</a:t>
            </a:r>
            <a:endParaRPr lang="en-GB" sz="1400">
              <a:solidFill>
                <a:schemeClr val="tx2"/>
              </a:solidFill>
              <a:ea typeface="Calibri"/>
              <a:cs typeface="Calibri"/>
            </a:endParaRPr>
          </a:p>
          <a:p>
            <a:pPr>
              <a:buNone/>
            </a:pPr>
            <a:r>
              <a:rPr lang="en-GB" sz="1400" b="1">
                <a:solidFill>
                  <a:srgbClr val="FF0000"/>
                </a:solidFill>
              </a:rPr>
              <a:t>How Gary Can Fix It</a:t>
            </a:r>
            <a:endParaRPr lang="en-GB" sz="1400">
              <a:solidFill>
                <a:srgbClr val="FF0000"/>
              </a:solidFill>
              <a:ea typeface="Calibri"/>
              <a:cs typeface="Calibri"/>
            </a:endParaRPr>
          </a:p>
          <a:p>
            <a:r>
              <a:rPr lang="en-GB" sz="1400">
                <a:solidFill>
                  <a:schemeClr val="tx2"/>
                </a:solidFill>
                <a:latin typeface="Segoe UI"/>
                <a:ea typeface="Calibri"/>
                <a:cs typeface="Segoe UI"/>
              </a:rPr>
              <a:t>Provide generational awareness training.</a:t>
            </a:r>
            <a:endParaRPr lang="en-GB" sz="1400">
              <a:solidFill>
                <a:schemeClr val="tx2"/>
              </a:solidFill>
              <a:ea typeface="Calibri"/>
              <a:cs typeface="Calibri"/>
            </a:endParaRPr>
          </a:p>
          <a:p>
            <a:r>
              <a:rPr lang="en-GB" sz="1400">
                <a:solidFill>
                  <a:schemeClr val="tx2"/>
                </a:solidFill>
                <a:latin typeface="Segoe UI"/>
                <a:ea typeface="Calibri"/>
                <a:cs typeface="Segoe UI"/>
              </a:rPr>
              <a:t>Use mixed training methods — combining traditional and modern approaches.</a:t>
            </a:r>
            <a:endParaRPr lang="en-GB" sz="1400">
              <a:solidFill>
                <a:schemeClr val="tx2"/>
              </a:solidFill>
              <a:ea typeface="Calibri"/>
              <a:cs typeface="Calibri"/>
            </a:endParaRPr>
          </a:p>
          <a:p>
            <a:r>
              <a:rPr lang="en-GB" sz="1400">
                <a:solidFill>
                  <a:schemeClr val="tx2"/>
                </a:solidFill>
                <a:latin typeface="Segoe UI"/>
                <a:ea typeface="Calibri"/>
                <a:cs typeface="Segoe UI"/>
              </a:rPr>
              <a:t>Organise team‑building activities to improve communication.</a:t>
            </a:r>
            <a:endParaRPr lang="en-GB" sz="1400">
              <a:solidFill>
                <a:schemeClr val="tx2"/>
              </a:solidFill>
              <a:ea typeface="Calibri"/>
              <a:cs typeface="Calibri"/>
            </a:endParaRPr>
          </a:p>
          <a:p>
            <a:r>
              <a:rPr lang="en-GB" sz="1400">
                <a:solidFill>
                  <a:schemeClr val="tx2"/>
                </a:solidFill>
                <a:latin typeface="Segoe UI"/>
                <a:ea typeface="Calibri"/>
                <a:cs typeface="Segoe UI"/>
              </a:rPr>
              <a:t>Offer leadership training for Gary.</a:t>
            </a:r>
            <a:endParaRPr lang="en-GB" sz="1400">
              <a:solidFill>
                <a:schemeClr val="tx2"/>
              </a:solidFill>
              <a:ea typeface="Calibri"/>
              <a:cs typeface="Calibri"/>
            </a:endParaRPr>
          </a:p>
          <a:p>
            <a:r>
              <a:rPr lang="en-GB" sz="1400">
                <a:solidFill>
                  <a:schemeClr val="tx2"/>
                </a:solidFill>
                <a:latin typeface="Segoe UI"/>
                <a:ea typeface="Calibri"/>
                <a:cs typeface="Segoe UI"/>
              </a:rPr>
              <a:t>Introduce stress‑management programmes to support staff wellbeing.</a:t>
            </a:r>
            <a:endParaRPr lang="en-GB" sz="1400">
              <a:solidFill>
                <a:schemeClr val="tx2"/>
              </a:solidFill>
              <a:ea typeface="Calibri"/>
              <a:cs typeface="Calibri"/>
            </a:endParaRPr>
          </a:p>
          <a:p>
            <a:pPr>
              <a:buNone/>
            </a:pPr>
            <a:r>
              <a:rPr lang="en-GB" sz="1400" b="1">
                <a:solidFill>
                  <a:srgbClr val="FF0000"/>
                </a:solidFill>
                <a:ea typeface="Calibri"/>
                <a:cs typeface="Calibri"/>
              </a:rPr>
              <a:t>Theory</a:t>
            </a:r>
            <a:r>
              <a:rPr lang="en-GB" sz="1400" b="1" dirty="0">
                <a:solidFill>
                  <a:srgbClr val="FF0000"/>
                </a:solidFill>
                <a:ea typeface="Calibri"/>
                <a:cs typeface="Calibri"/>
              </a:rPr>
              <a:t> to Apply</a:t>
            </a:r>
            <a:endParaRPr lang="en-GB" sz="1400" dirty="0">
              <a:solidFill>
                <a:srgbClr val="000000"/>
              </a:solidFill>
              <a:ea typeface="Calibri"/>
              <a:cs typeface="Calibri"/>
            </a:endParaRPr>
          </a:p>
          <a:p>
            <a:pPr>
              <a:buNone/>
            </a:pPr>
            <a:r>
              <a:rPr lang="en-GB" sz="1400">
                <a:solidFill>
                  <a:schemeClr val="tx2"/>
                </a:solidFill>
                <a:latin typeface="Segoe UI"/>
                <a:ea typeface="Calibri"/>
                <a:cs typeface="Segoe UI"/>
              </a:rPr>
              <a:t>Generational Communication Theory  (Maurer,2025)</a:t>
            </a:r>
            <a:br>
              <a:rPr lang="en-GB" sz="1400" dirty="0">
                <a:solidFill>
                  <a:schemeClr val="tx2"/>
                </a:solidFill>
                <a:latin typeface="Segoe UI"/>
                <a:ea typeface="Calibri"/>
                <a:cs typeface="Segoe UI"/>
              </a:rPr>
            </a:br>
            <a:endParaRPr lang="en-GB" sz="1400" dirty="0">
              <a:solidFill>
                <a:schemeClr val="tx2"/>
              </a:solidFill>
              <a:latin typeface="Segoe UI"/>
              <a:ea typeface="Calibri"/>
              <a:cs typeface="Segoe UI"/>
            </a:endParaRPr>
          </a:p>
          <a:p>
            <a:pPr lvl="1"/>
            <a:endParaRPr lang="en-GB" sz="1600">
              <a:solidFill>
                <a:schemeClr val="tx2"/>
              </a:solidFill>
              <a:ea typeface="Calibri"/>
              <a:cs typeface="Calibri"/>
            </a:endParaRPr>
          </a:p>
          <a:p>
            <a:pPr lvl="1"/>
            <a:endParaRPr lang="en-GB" sz="1600">
              <a:solidFill>
                <a:schemeClr val="tx2"/>
              </a:solidFill>
              <a:ea typeface="Calibri"/>
              <a:cs typeface="Calibri"/>
            </a:endParaRPr>
          </a:p>
          <a:p>
            <a:pPr lvl="1"/>
            <a:endParaRPr lang="en-GB" sz="1600">
              <a:solidFill>
                <a:schemeClr val="tx2"/>
              </a:solidFill>
              <a:ea typeface="Calibri"/>
              <a:cs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p:cNvSpPr>
            <a:spLocks noGrp="1"/>
          </p:cNvSpPr>
          <p:nvPr>
            <p:ph type="title"/>
          </p:nvPr>
        </p:nvSpPr>
        <p:spPr>
          <a:xfrm>
            <a:off x="884419" y="-2021"/>
            <a:ext cx="7375161" cy="1325563"/>
          </a:xfrm>
        </p:spPr>
        <p:txBody>
          <a:bodyPr anchor="b">
            <a:normAutofit/>
          </a:bodyPr>
          <a:lstStyle/>
          <a:p>
            <a:r>
              <a:rPr lang="en-GB" sz="3100">
                <a:solidFill>
                  <a:schemeClr val="tx2"/>
                </a:solidFill>
              </a:rPr>
              <a:t>Barrier 4: Language/Communication/body language</a:t>
            </a:r>
            <a:endParaRPr lang="en-GB" sz="3100">
              <a:solidFill>
                <a:schemeClr val="tx2"/>
              </a:solidFill>
              <a:ea typeface="Calibri"/>
              <a:cs typeface="Calibri"/>
            </a:endParaRPr>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7417" y="0"/>
            <a:ext cx="2926583"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p:cNvSpPr>
            <a:spLocks noGrp="1"/>
          </p:cNvSpPr>
          <p:nvPr>
            <p:ph idx="1"/>
          </p:nvPr>
        </p:nvSpPr>
        <p:spPr>
          <a:xfrm>
            <a:off x="157883" y="1314174"/>
            <a:ext cx="8738156" cy="5374635"/>
          </a:xfrm>
        </p:spPr>
        <p:txBody>
          <a:bodyPr vert="horz" lIns="91440" tIns="45720" rIns="91440" bIns="45720" rtlCol="0" anchor="t">
            <a:normAutofit/>
          </a:bodyPr>
          <a:lstStyle/>
          <a:p>
            <a:pPr marL="0" indent="0">
              <a:buNone/>
            </a:pPr>
            <a:endParaRPr lang="en-GB" sz="1800" u="sng" dirty="0">
              <a:solidFill>
                <a:schemeClr val="tx2"/>
              </a:solidFill>
              <a:ea typeface="+mn-lt"/>
              <a:cs typeface="+mn-lt"/>
            </a:endParaRPr>
          </a:p>
          <a:p>
            <a:pPr marL="0" indent="0">
              <a:buNone/>
            </a:pPr>
            <a:endParaRPr lang="en-GB" sz="1600" dirty="0">
              <a:solidFill>
                <a:srgbClr val="000000"/>
              </a:solidFill>
              <a:ea typeface="+mn-lt"/>
              <a:cs typeface="+mn-lt"/>
            </a:endParaRPr>
          </a:p>
          <a:p>
            <a:pPr>
              <a:buNone/>
            </a:pPr>
            <a:r>
              <a:rPr lang="en-GB" sz="1400" dirty="0">
                <a:solidFill>
                  <a:schemeClr val="tx2"/>
                </a:solidFill>
                <a:latin typeface="Segoe UI"/>
                <a:ea typeface="+mn-lt"/>
                <a:cs typeface="Segoe UI"/>
              </a:rPr>
              <a:t>Communication challenges at Flight Foods negatively affect operations because many employees have limited English skills.</a:t>
            </a:r>
            <a:br>
              <a:rPr lang="en-GB" sz="1400" dirty="0">
                <a:solidFill>
                  <a:schemeClr val="tx2"/>
                </a:solidFill>
                <a:latin typeface="Segoe UI"/>
                <a:ea typeface="+mn-lt"/>
                <a:cs typeface="Segoe UI"/>
              </a:rPr>
            </a:br>
            <a:r>
              <a:rPr lang="en-GB" sz="1400" dirty="0">
                <a:solidFill>
                  <a:schemeClr val="tx2"/>
                </a:solidFill>
                <a:latin typeface="Segoe UI"/>
                <a:ea typeface="+mn-lt"/>
                <a:cs typeface="Segoe UI"/>
              </a:rPr>
              <a:t> According to the SMCR Model, these barriers disrupt the communication process, forcing workers to </a:t>
            </a:r>
            <a:r>
              <a:rPr lang="en-GB" sz="1400">
                <a:solidFill>
                  <a:schemeClr val="tx2"/>
                </a:solidFill>
                <a:latin typeface="Segoe UI"/>
                <a:ea typeface="+mn-lt"/>
                <a:cs typeface="Segoe UI"/>
              </a:rPr>
              <a:t>rely on guesswork — increasing hygiene errors within the factory.</a:t>
            </a:r>
            <a:endParaRPr lang="en-US" sz="1400">
              <a:solidFill>
                <a:schemeClr val="tx2"/>
              </a:solidFill>
              <a:latin typeface="Segoe UI"/>
              <a:ea typeface="+mn-lt"/>
              <a:cs typeface="Segoe UI"/>
            </a:endParaRPr>
          </a:p>
          <a:p>
            <a:pPr>
              <a:buNone/>
            </a:pPr>
            <a:r>
              <a:rPr lang="en-GB" sz="1600" b="1">
                <a:solidFill>
                  <a:srgbClr val="FF0000"/>
                </a:solidFill>
                <a:ea typeface="+mn-lt"/>
                <a:cs typeface="+mn-lt"/>
              </a:rPr>
              <a:t>Why the Barrier Occurs </a:t>
            </a:r>
            <a:endParaRPr lang="en-GB" sz="1600">
              <a:solidFill>
                <a:srgbClr val="000000"/>
              </a:solidFill>
              <a:ea typeface="+mn-lt"/>
              <a:cs typeface="+mn-lt"/>
            </a:endParaRPr>
          </a:p>
          <a:p>
            <a:pPr>
              <a:buNone/>
            </a:pPr>
            <a:r>
              <a:rPr lang="en-GB" sz="1400">
                <a:solidFill>
                  <a:schemeClr val="tx2"/>
                </a:solidFill>
                <a:latin typeface="Segoe UI"/>
                <a:ea typeface="+mn-lt"/>
                <a:cs typeface="Segoe UI"/>
              </a:rPr>
              <a:t>Language limitations and unclear communication channels prevent staff from understanding instructions, leading to mistakes and reduced product safety.</a:t>
            </a:r>
            <a:endParaRPr lang="en-US" sz="1400">
              <a:solidFill>
                <a:schemeClr val="tx2"/>
              </a:solidFill>
              <a:latin typeface="Segoe UI"/>
              <a:ea typeface="+mn-lt"/>
              <a:cs typeface="Segoe UI"/>
            </a:endParaRPr>
          </a:p>
          <a:p>
            <a:pPr>
              <a:buNone/>
            </a:pPr>
            <a:r>
              <a:rPr lang="en-GB" sz="1600" b="1">
                <a:solidFill>
                  <a:srgbClr val="FF0000"/>
                </a:solidFill>
                <a:ea typeface="+mn-lt"/>
                <a:cs typeface="+mn-lt"/>
              </a:rPr>
              <a:t>How Gary Can Fix It</a:t>
            </a:r>
            <a:endParaRPr lang="en-US" sz="1600">
              <a:solidFill>
                <a:srgbClr val="000000"/>
              </a:solidFill>
              <a:ea typeface="+mn-lt"/>
              <a:cs typeface="+mn-lt"/>
            </a:endParaRPr>
          </a:p>
          <a:p>
            <a:r>
              <a:rPr lang="en-GB" sz="1400" b="1">
                <a:solidFill>
                  <a:schemeClr val="tx2"/>
                </a:solidFill>
                <a:latin typeface="Segoe UI"/>
                <a:ea typeface="+mn-lt"/>
                <a:cs typeface="Segoe UI"/>
              </a:rPr>
              <a:t>Introduce multilingual and visual training </a:t>
            </a:r>
            <a:br>
              <a:rPr lang="en-GB" sz="1400" b="1" dirty="0">
                <a:solidFill>
                  <a:schemeClr val="tx2"/>
                </a:solidFill>
                <a:latin typeface="Segoe UI"/>
                <a:ea typeface="+mn-lt"/>
                <a:cs typeface="Segoe UI"/>
              </a:rPr>
            </a:br>
            <a:r>
              <a:rPr lang="en-GB" sz="1400" b="1" dirty="0">
                <a:solidFill>
                  <a:schemeClr val="tx2"/>
                </a:solidFill>
                <a:latin typeface="Segoe UI"/>
                <a:ea typeface="+mn-lt"/>
                <a:cs typeface="Segoe UI"/>
              </a:rPr>
              <a:t> </a:t>
            </a:r>
            <a:r>
              <a:rPr lang="en-GB" sz="1400" i="1">
                <a:solidFill>
                  <a:schemeClr val="tx2"/>
                </a:solidFill>
                <a:latin typeface="Segoe UI"/>
                <a:ea typeface="+mn-lt"/>
                <a:cs typeface="Segoe UI"/>
              </a:rPr>
              <a:t>Impact: Improves compliance, reduces hygiene errors, and raises product quality.</a:t>
            </a:r>
            <a:endParaRPr lang="en-US" sz="1400">
              <a:solidFill>
                <a:schemeClr val="tx2"/>
              </a:solidFill>
              <a:latin typeface="Segoe UI"/>
              <a:ea typeface="+mn-lt"/>
              <a:cs typeface="Segoe UI"/>
            </a:endParaRPr>
          </a:p>
          <a:p>
            <a:r>
              <a:rPr lang="en-GB" sz="1400" b="1">
                <a:solidFill>
                  <a:schemeClr val="tx2"/>
                </a:solidFill>
                <a:latin typeface="Segoe UI"/>
                <a:ea typeface="+mn-lt"/>
                <a:cs typeface="Segoe UI"/>
              </a:rPr>
              <a:t>Replace outdated signage with image‑based icons</a:t>
            </a:r>
            <a:br>
              <a:rPr lang="en-GB" sz="1400" b="1" dirty="0">
                <a:solidFill>
                  <a:schemeClr val="tx2"/>
                </a:solidFill>
                <a:latin typeface="Segoe UI"/>
                <a:ea typeface="+mn-lt"/>
                <a:cs typeface="Segoe UI"/>
              </a:rPr>
            </a:br>
            <a:r>
              <a:rPr lang="en-GB" sz="1400" b="1" dirty="0">
                <a:solidFill>
                  <a:schemeClr val="tx2"/>
                </a:solidFill>
                <a:latin typeface="Segoe UI"/>
                <a:ea typeface="+mn-lt"/>
                <a:cs typeface="Segoe UI"/>
              </a:rPr>
              <a:t> </a:t>
            </a:r>
            <a:r>
              <a:rPr lang="en-GB" sz="1400" i="1">
                <a:solidFill>
                  <a:schemeClr val="tx2"/>
                </a:solidFill>
                <a:latin typeface="Segoe UI"/>
                <a:ea typeface="+mn-lt"/>
                <a:cs typeface="Segoe UI"/>
              </a:rPr>
              <a:t>Impact: Strengthens clarity, reduces misunderstandings, and supports safe working practices.</a:t>
            </a:r>
            <a:endParaRPr lang="en-US" sz="1400">
              <a:solidFill>
                <a:schemeClr val="tx2"/>
              </a:solidFill>
              <a:latin typeface="Segoe UI"/>
              <a:ea typeface="+mn-lt"/>
              <a:cs typeface="Segoe UI"/>
            </a:endParaRPr>
          </a:p>
          <a:p>
            <a:r>
              <a:rPr lang="en-GB" sz="1400" b="1">
                <a:solidFill>
                  <a:schemeClr val="tx2"/>
                </a:solidFill>
                <a:latin typeface="Segoe UI"/>
                <a:ea typeface="+mn-lt"/>
                <a:cs typeface="Segoe UI"/>
              </a:rPr>
              <a:t>Use bilingual or experienced staff as communication bridges</a:t>
            </a:r>
            <a:br>
              <a:rPr lang="en-GB" sz="1400" b="1" dirty="0">
                <a:solidFill>
                  <a:schemeClr val="tx2"/>
                </a:solidFill>
                <a:latin typeface="Segoe UI"/>
                <a:ea typeface="+mn-lt"/>
                <a:cs typeface="Segoe UI"/>
              </a:rPr>
            </a:br>
            <a:r>
              <a:rPr lang="en-GB" sz="1400" b="1" dirty="0">
                <a:solidFill>
                  <a:schemeClr val="tx2"/>
                </a:solidFill>
                <a:latin typeface="Segoe UI"/>
                <a:ea typeface="+mn-lt"/>
                <a:cs typeface="Segoe UI"/>
              </a:rPr>
              <a:t> </a:t>
            </a:r>
            <a:r>
              <a:rPr lang="en-GB" sz="1400" i="1">
                <a:solidFill>
                  <a:schemeClr val="tx2"/>
                </a:solidFill>
                <a:latin typeface="Segoe UI"/>
                <a:ea typeface="+mn-lt"/>
                <a:cs typeface="Segoe UI"/>
              </a:rPr>
              <a:t>Impact: Reduces mistakes, increases efficiency, and supports consistent production standards.</a:t>
            </a:r>
            <a:endParaRPr lang="en-US" sz="1400">
              <a:solidFill>
                <a:schemeClr val="tx2"/>
              </a:solidFill>
              <a:latin typeface="Segoe UI"/>
              <a:ea typeface="+mn-lt"/>
              <a:cs typeface="Segoe UI"/>
            </a:endParaRPr>
          </a:p>
          <a:p>
            <a:r>
              <a:rPr lang="en-GB" sz="1400" b="1">
                <a:solidFill>
                  <a:schemeClr val="tx2"/>
                </a:solidFill>
                <a:latin typeface="Segoe UI"/>
                <a:ea typeface="+mn-lt"/>
                <a:cs typeface="Segoe UI"/>
              </a:rPr>
              <a:t>Develop Gary’s cross‑cultural and non‑verbal communication skills</a:t>
            </a:r>
            <a:br>
              <a:rPr lang="en-GB" sz="1400" b="1" dirty="0">
                <a:solidFill>
                  <a:schemeClr val="tx2"/>
                </a:solidFill>
                <a:latin typeface="Segoe UI"/>
                <a:ea typeface="+mn-lt"/>
                <a:cs typeface="Segoe UI"/>
              </a:rPr>
            </a:br>
            <a:r>
              <a:rPr lang="en-GB" sz="1400" b="1" dirty="0">
                <a:solidFill>
                  <a:schemeClr val="tx2"/>
                </a:solidFill>
                <a:latin typeface="Segoe UI"/>
                <a:ea typeface="+mn-lt"/>
                <a:cs typeface="Segoe UI"/>
              </a:rPr>
              <a:t> </a:t>
            </a:r>
            <a:r>
              <a:rPr lang="en-GB" sz="1400" i="1">
                <a:solidFill>
                  <a:schemeClr val="tx2"/>
                </a:solidFill>
                <a:latin typeface="Segoe UI"/>
                <a:ea typeface="+mn-lt"/>
                <a:cs typeface="Segoe UI"/>
              </a:rPr>
              <a:t>Impact: Enhances team coordination, reduces miscommunication, and improves workflow.</a:t>
            </a:r>
            <a:endParaRPr lang="en-GB">
              <a:solidFill>
                <a:schemeClr val="tx2"/>
              </a:solidFill>
            </a:endParaRPr>
          </a:p>
          <a:p>
            <a:pPr marL="0" indent="0">
              <a:buNone/>
            </a:pPr>
            <a:r>
              <a:rPr lang="en-GB" sz="1600" b="1">
                <a:solidFill>
                  <a:srgbClr val="FF0000"/>
                </a:solidFill>
                <a:latin typeface="Calibri"/>
                <a:ea typeface="+mn-lt"/>
                <a:cs typeface="Calibri"/>
              </a:rPr>
              <a:t>Theory</a:t>
            </a:r>
            <a:r>
              <a:rPr lang="en-GB" sz="1600" b="1" dirty="0">
                <a:solidFill>
                  <a:srgbClr val="FF0000"/>
                </a:solidFill>
                <a:latin typeface="Calibri"/>
                <a:ea typeface="+mn-lt"/>
                <a:cs typeface="Calibri"/>
              </a:rPr>
              <a:t> to apply</a:t>
            </a:r>
            <a:endParaRPr lang="en-US" sz="1600" dirty="0">
              <a:solidFill>
                <a:srgbClr val="000000"/>
              </a:solidFill>
              <a:latin typeface="Calibri"/>
              <a:ea typeface="+mn-lt"/>
              <a:cs typeface="Calibri"/>
            </a:endParaRPr>
          </a:p>
          <a:p>
            <a:r>
              <a:rPr lang="en-GB" sz="1600">
                <a:solidFill>
                  <a:schemeClr val="tx2"/>
                </a:solidFill>
                <a:latin typeface="Calibri"/>
                <a:ea typeface="+mn-lt"/>
                <a:cs typeface="Calibri"/>
              </a:rPr>
              <a:t>SMCR Model (Berlo, 1960)</a:t>
            </a:r>
            <a:endParaRPr lang="en-GB"/>
          </a:p>
          <a:p>
            <a:pPr marL="0" indent="0">
              <a:buNone/>
            </a:pPr>
            <a:endParaRPr lang="en-GB" sz="1400" u="sng" dirty="0">
              <a:solidFill>
                <a:schemeClr val="tx2"/>
              </a:solidFill>
              <a:ea typeface="+mn-lt"/>
              <a:cs typeface="+mn-lt"/>
            </a:endParaRPr>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174211"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p:cNvSpPr>
            <a:spLocks noGrp="1"/>
          </p:cNvSpPr>
          <p:nvPr>
            <p:ph type="title"/>
          </p:nvPr>
        </p:nvSpPr>
        <p:spPr>
          <a:xfrm>
            <a:off x="884419" y="1280679"/>
            <a:ext cx="7375161" cy="1325563"/>
          </a:xfrm>
        </p:spPr>
        <p:txBody>
          <a:bodyPr anchor="b">
            <a:normAutofit/>
          </a:bodyPr>
          <a:lstStyle/>
          <a:p>
            <a:r>
              <a:rPr lang="en-GB" sz="3100">
                <a:solidFill>
                  <a:schemeClr val="tx2"/>
                </a:solidFill>
              </a:rPr>
              <a:t>Barrier 5: Emotional</a:t>
            </a:r>
          </a:p>
        </p:txBody>
      </p:sp>
      <p:grpSp>
        <p:nvGrpSpPr>
          <p:cNvPr id="24" name="Group 23">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7417" y="0"/>
            <a:ext cx="2926583"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p:cNvSpPr>
            <a:spLocks noGrp="1"/>
          </p:cNvSpPr>
          <p:nvPr>
            <p:ph idx="1"/>
          </p:nvPr>
        </p:nvSpPr>
        <p:spPr>
          <a:xfrm>
            <a:off x="884419" y="2617563"/>
            <a:ext cx="7375161" cy="3903679"/>
          </a:xfrm>
        </p:spPr>
        <p:txBody>
          <a:bodyPr vert="horz" lIns="91440" tIns="45720" rIns="91440" bIns="45720" rtlCol="0" anchor="t">
            <a:normAutofit/>
          </a:bodyPr>
          <a:lstStyle/>
          <a:p>
            <a:pPr>
              <a:buNone/>
            </a:pPr>
            <a:r>
              <a:rPr lang="en-GB" sz="1400" dirty="0">
                <a:solidFill>
                  <a:schemeClr val="tx2"/>
                </a:solidFill>
                <a:latin typeface="Segoe UI"/>
                <a:ea typeface="Calibri"/>
                <a:cs typeface="Segoe UI"/>
              </a:rPr>
              <a:t>Emotions such as stress, frustration, and low confidence can disrupt communication.</a:t>
            </a:r>
            <a:br>
              <a:rPr lang="en-GB" sz="1400" dirty="0">
                <a:latin typeface="Segoe UI"/>
                <a:ea typeface="Calibri"/>
                <a:cs typeface="Segoe UI"/>
              </a:rPr>
            </a:br>
            <a:r>
              <a:rPr lang="en-GB" sz="1400" dirty="0">
                <a:solidFill>
                  <a:schemeClr val="tx2"/>
                </a:solidFill>
                <a:latin typeface="Segoe UI"/>
                <a:ea typeface="Calibri"/>
                <a:cs typeface="Segoe UI"/>
              </a:rPr>
              <a:t> When employees feel anxious or undervalued, they may avoid asking questions, </a:t>
            </a:r>
            <a:r>
              <a:rPr lang="en-GB" sz="1400">
                <a:solidFill>
                  <a:schemeClr val="tx2"/>
                </a:solidFill>
                <a:latin typeface="Segoe UI"/>
                <a:ea typeface="Calibri"/>
                <a:cs typeface="Segoe UI"/>
              </a:rPr>
              <a:t>misinterpret messages, or disengage from communication.</a:t>
            </a:r>
            <a:endParaRPr lang="en-US" sz="1400">
              <a:solidFill>
                <a:schemeClr val="tx2"/>
              </a:solidFill>
            </a:endParaRPr>
          </a:p>
          <a:p>
            <a:pPr>
              <a:buNone/>
            </a:pPr>
            <a:r>
              <a:rPr lang="en-GB" sz="1400" b="1">
                <a:solidFill>
                  <a:srgbClr val="FF0000"/>
                </a:solidFill>
              </a:rPr>
              <a:t>Why the Barrier Occurs</a:t>
            </a:r>
            <a:endParaRPr lang="en-GB" sz="1400">
              <a:solidFill>
                <a:srgbClr val="FF0000"/>
              </a:solidFill>
              <a:ea typeface="Calibri"/>
              <a:cs typeface="Calibri"/>
            </a:endParaRPr>
          </a:p>
          <a:p>
            <a:pPr>
              <a:buNone/>
            </a:pPr>
            <a:r>
              <a:rPr lang="en-GB" sz="1400" dirty="0">
                <a:solidFill>
                  <a:schemeClr val="tx2"/>
                </a:solidFill>
                <a:latin typeface="Segoe UI"/>
                <a:ea typeface="Calibri"/>
                <a:cs typeface="Segoe UI"/>
              </a:rPr>
              <a:t>High workloads, language difficulties, and limited support can  overwhelm staff, reduce communication and increase errors.</a:t>
            </a:r>
          </a:p>
          <a:p>
            <a:pPr>
              <a:buNone/>
            </a:pPr>
            <a:r>
              <a:rPr lang="en-GB" sz="1400" b="1">
                <a:solidFill>
                  <a:srgbClr val="FF0000"/>
                </a:solidFill>
              </a:rPr>
              <a:t>How Gary Can Fix It</a:t>
            </a:r>
            <a:endParaRPr lang="en-GB" sz="1400">
              <a:solidFill>
                <a:srgbClr val="FF0000"/>
              </a:solidFill>
              <a:ea typeface="Calibri"/>
              <a:cs typeface="Calibri"/>
            </a:endParaRPr>
          </a:p>
          <a:p>
            <a:r>
              <a:rPr lang="en-GB" sz="1400" dirty="0">
                <a:solidFill>
                  <a:schemeClr val="tx2"/>
                </a:solidFill>
                <a:latin typeface="Segoe UI"/>
                <a:ea typeface="Calibri"/>
                <a:cs typeface="Segoe UI"/>
              </a:rPr>
              <a:t>Encourage a supportive open </a:t>
            </a:r>
            <a:r>
              <a:rPr lang="en-GB" sz="1400">
                <a:solidFill>
                  <a:schemeClr val="tx2"/>
                </a:solidFill>
                <a:latin typeface="Segoe UI"/>
                <a:ea typeface="Calibri"/>
                <a:cs typeface="Segoe UI"/>
              </a:rPr>
              <a:t>environment</a:t>
            </a:r>
            <a:r>
              <a:rPr lang="en-GB" sz="1400" dirty="0">
                <a:solidFill>
                  <a:schemeClr val="tx2"/>
                </a:solidFill>
                <a:latin typeface="Segoe UI"/>
                <a:ea typeface="Calibri"/>
                <a:cs typeface="Segoe UI"/>
              </a:rPr>
              <a:t>.</a:t>
            </a:r>
            <a:endParaRPr lang="en-GB" sz="1400" dirty="0">
              <a:solidFill>
                <a:schemeClr val="tx2"/>
              </a:solidFill>
              <a:ea typeface="Calibri"/>
              <a:cs typeface="Calibri"/>
            </a:endParaRPr>
          </a:p>
          <a:p>
            <a:r>
              <a:rPr lang="en-GB" sz="1400" dirty="0">
                <a:solidFill>
                  <a:schemeClr val="tx2"/>
                </a:solidFill>
                <a:latin typeface="Segoe UI"/>
                <a:ea typeface="Calibri"/>
                <a:cs typeface="Segoe UI"/>
              </a:rPr>
              <a:t>Hold regular check-ins to identify concerns.</a:t>
            </a:r>
            <a:endParaRPr lang="en-GB" sz="1400" dirty="0">
              <a:solidFill>
                <a:schemeClr val="tx2"/>
              </a:solidFill>
              <a:ea typeface="Calibri"/>
              <a:cs typeface="Calibri"/>
            </a:endParaRPr>
          </a:p>
          <a:p>
            <a:r>
              <a:rPr lang="en-GB" sz="1400">
                <a:solidFill>
                  <a:schemeClr val="tx2"/>
                </a:solidFill>
                <a:latin typeface="Segoe UI"/>
                <a:ea typeface="Calibri"/>
                <a:cs typeface="Segoe UI"/>
              </a:rPr>
              <a:t>Provide emotional intelligence and stress‑management training.</a:t>
            </a:r>
            <a:endParaRPr lang="en-GB" sz="1400">
              <a:solidFill>
                <a:schemeClr val="tx2"/>
              </a:solidFill>
              <a:ea typeface="Calibri"/>
              <a:cs typeface="Calibri"/>
            </a:endParaRPr>
          </a:p>
          <a:p>
            <a:r>
              <a:rPr lang="en-GB" sz="1400">
                <a:solidFill>
                  <a:schemeClr val="tx2"/>
                </a:solidFill>
                <a:latin typeface="Segoe UI"/>
                <a:ea typeface="Calibri"/>
                <a:cs typeface="Segoe UI"/>
              </a:rPr>
              <a:t>Use positive reinforcement to build confidence.  </a:t>
            </a:r>
            <a:endParaRPr lang="en-GB" sz="1400">
              <a:solidFill>
                <a:schemeClr val="tx2"/>
              </a:solidFill>
            </a:endParaRPr>
          </a:p>
          <a:p>
            <a:r>
              <a:rPr lang="en-GB" sz="1400" dirty="0">
                <a:solidFill>
                  <a:schemeClr val="tx2"/>
                </a:solidFill>
                <a:latin typeface="Segoe UI"/>
                <a:ea typeface="Calibri"/>
                <a:cs typeface="Segoe UI"/>
              </a:rPr>
              <a:t>Promote and respectful communication </a:t>
            </a:r>
            <a:r>
              <a:rPr lang="en-GB" sz="1400">
                <a:solidFill>
                  <a:schemeClr val="tx2"/>
                </a:solidFill>
                <a:latin typeface="Segoe UI"/>
                <a:ea typeface="Calibri"/>
                <a:cs typeface="Segoe UI"/>
              </a:rPr>
              <a:t>especially</a:t>
            </a:r>
            <a:r>
              <a:rPr lang="en-GB" sz="1400" dirty="0">
                <a:solidFill>
                  <a:schemeClr val="tx2"/>
                </a:solidFill>
                <a:latin typeface="Segoe UI"/>
                <a:ea typeface="Calibri"/>
                <a:cs typeface="Segoe UI"/>
              </a:rPr>
              <a:t> in busy periods.</a:t>
            </a:r>
            <a:endParaRPr lang="en-GB" sz="1400" dirty="0">
              <a:solidFill>
                <a:schemeClr val="tx2"/>
              </a:solidFill>
              <a:ea typeface="Calibri"/>
              <a:cs typeface="Calibri"/>
            </a:endParaRPr>
          </a:p>
          <a:p>
            <a:pPr>
              <a:buNone/>
            </a:pPr>
            <a:r>
              <a:rPr lang="en-GB" sz="1300" b="1">
                <a:solidFill>
                  <a:srgbClr val="FF0000"/>
                </a:solidFill>
                <a:ea typeface="Calibri"/>
                <a:cs typeface="Calibri"/>
              </a:rPr>
              <a:t>Theory</a:t>
            </a:r>
            <a:r>
              <a:rPr lang="en-GB" sz="1300" b="1" dirty="0">
                <a:solidFill>
                  <a:srgbClr val="FF0000"/>
                </a:solidFill>
                <a:ea typeface="Calibri"/>
                <a:cs typeface="Calibri"/>
              </a:rPr>
              <a:t> to Apply</a:t>
            </a:r>
            <a:endParaRPr lang="en-GB" sz="1300" dirty="0">
              <a:solidFill>
                <a:srgbClr val="000000"/>
              </a:solidFill>
              <a:ea typeface="Calibri"/>
              <a:cs typeface="Calibri"/>
            </a:endParaRPr>
          </a:p>
          <a:p>
            <a:pPr>
              <a:buNone/>
            </a:pPr>
            <a:r>
              <a:rPr lang="en-GB" sz="1300">
                <a:solidFill>
                  <a:schemeClr val="tx2"/>
                </a:solidFill>
                <a:latin typeface="Segoe UI"/>
                <a:ea typeface="Calibri"/>
                <a:cs typeface="Segoe UI"/>
              </a:rPr>
              <a:t>Emotional Intelligence Theory (Goleman, 1995).</a:t>
            </a:r>
            <a:endParaRPr lang="en-GB"/>
          </a:p>
        </p:txBody>
      </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174211"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4A6836E-C603-43CB-9DA7-89D8E3FA3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96007DD-F9BF-4F0F-B8C6-C514B28419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p:cNvSpPr>
            <a:spLocks noGrp="1"/>
          </p:cNvSpPr>
          <p:nvPr>
            <p:ph type="title"/>
          </p:nvPr>
        </p:nvSpPr>
        <p:spPr>
          <a:xfrm>
            <a:off x="565443" y="223776"/>
            <a:ext cx="8013114" cy="868574"/>
          </a:xfrm>
        </p:spPr>
        <p:txBody>
          <a:bodyPr vert="horz" lIns="91440" tIns="45720" rIns="91440" bIns="45720" rtlCol="0" anchor="b">
            <a:normAutofit/>
          </a:bodyPr>
          <a:lstStyle/>
          <a:p>
            <a:pPr defTabSz="914400">
              <a:lnSpc>
                <a:spcPct val="90000"/>
              </a:lnSpc>
            </a:pPr>
            <a:r>
              <a:rPr lang="en-US" sz="4500" kern="1200">
                <a:solidFill>
                  <a:schemeClr val="tx2"/>
                </a:solidFill>
                <a:latin typeface="+mj-lt"/>
                <a:ea typeface="+mj-ea"/>
                <a:cs typeface="+mj-cs"/>
              </a:rPr>
              <a:t>Conclusion</a:t>
            </a:r>
          </a:p>
        </p:txBody>
      </p:sp>
      <p:sp>
        <p:nvSpPr>
          <p:cNvPr id="3" name="Content Placeholder 2"/>
          <p:cNvSpPr>
            <a:spLocks noGrp="1"/>
          </p:cNvSpPr>
          <p:nvPr>
            <p:ph idx="1"/>
          </p:nvPr>
        </p:nvSpPr>
        <p:spPr>
          <a:xfrm>
            <a:off x="1021046" y="1343994"/>
            <a:ext cx="7101908" cy="4980437"/>
          </a:xfrm>
        </p:spPr>
        <p:txBody>
          <a:bodyPr vert="horz" lIns="91440" tIns="45720" rIns="91440" bIns="45720" rtlCol="0" anchor="t">
            <a:normAutofit/>
          </a:bodyPr>
          <a:lstStyle/>
          <a:p>
            <a:pPr algn="ctr" defTabSz="914400">
              <a:buNone/>
            </a:pPr>
            <a:r>
              <a:rPr lang="en-US" sz="1600" dirty="0">
                <a:solidFill>
                  <a:schemeClr val="tx2"/>
                </a:solidFill>
                <a:latin typeface="Segoe UI"/>
                <a:ea typeface="Calibri"/>
                <a:cs typeface="Segoe UI"/>
              </a:rPr>
              <a:t>       Flight Foods Ltd faces several communication barriers that impact teamwork, efficiency, and workplace safety. These include cultural differences, environmental noise, generational gaps, language challenges, and emotional barriers. By applying key communication theories—such as Shannon and Weaver’s model, Berlo’s SMCR model, and Media Richness Theory—Gary can  understand why these problems occur and how to address them. Implementing practical solutions like multilingual resources, clearer signage, cultural and leadership training, improved communication tools, and more supportive management practices will lead to clearer communication, fewer mistakes, and a more productive </a:t>
            </a:r>
            <a:r>
              <a:rPr lang="en-US" sz="1600">
                <a:solidFill>
                  <a:schemeClr val="tx2"/>
                </a:solidFill>
                <a:latin typeface="Segoe UI"/>
                <a:ea typeface="Calibri"/>
                <a:cs typeface="Segoe UI"/>
              </a:rPr>
              <a:t>workplace.</a:t>
            </a:r>
            <a:endParaRPr lang="en-US" sz="1600" dirty="0">
              <a:solidFill>
                <a:schemeClr val="tx2"/>
              </a:solidFill>
              <a:latin typeface="Segoe UI"/>
              <a:ea typeface="Calibri"/>
              <a:cs typeface="Segoe UI"/>
            </a:endParaRPr>
          </a:p>
          <a:p>
            <a:pPr marL="0" indent="0" algn="ctr" defTabSz="914400">
              <a:lnSpc>
                <a:spcPct val="90000"/>
              </a:lnSpc>
              <a:spcBef>
                <a:spcPts val="1000"/>
              </a:spcBef>
              <a:buNone/>
            </a:pPr>
            <a:endParaRPr lang="en-US" sz="2400" kern="1200">
              <a:solidFill>
                <a:schemeClr val="tx2"/>
              </a:solidFill>
              <a:latin typeface="+mn-lt"/>
              <a:ea typeface="Calibri"/>
              <a:cs typeface="Calibri"/>
            </a:endParaRPr>
          </a:p>
        </p:txBody>
      </p:sp>
      <p:grpSp>
        <p:nvGrpSpPr>
          <p:cNvPr id="12" name="Group 11">
            <a:extLst>
              <a:ext uri="{FF2B5EF4-FFF2-40B4-BE49-F238E27FC236}">
                <a16:creationId xmlns:a16="http://schemas.microsoft.com/office/drawing/2014/main" id="{8A0FAFCA-5C96-453B-83B7-A9AEF7F1896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900351" y="0"/>
            <a:ext cx="3243649" cy="2641149"/>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4A0F84AE-A24D-4353-B1BA-BD80DAA38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F093259-3E74-43A1-944B-B106C8105E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AAA28A35-1E54-4054-BB95-42FAFA13A9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BA3A17F-F3BD-4B94-9CC8-006700210F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CD0398DD-AD75-4E2B-A3C6-35073082A8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799165" y="4001437"/>
            <a:ext cx="3655725" cy="2057400"/>
            <a:chOff x="-305" y="-1"/>
            <a:chExt cx="3832880" cy="2876136"/>
          </a:xfrm>
        </p:grpSpPr>
        <p:sp>
          <p:nvSpPr>
            <p:cNvPr id="19" name="Freeform: Shape 18">
              <a:extLst>
                <a:ext uri="{FF2B5EF4-FFF2-40B4-BE49-F238E27FC236}">
                  <a16:creationId xmlns:a16="http://schemas.microsoft.com/office/drawing/2014/main" id="{03E4F247-A844-4CD1-A37E-B7EA0DA2DB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E2387B1B-D4D3-493F-8D7A-C7A89DBD4A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C3404477-1F13-4859-84DA-12A303AC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1B8C62FD-B708-4F00-80BB-1250C6011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43C823D3-D619-407C-89E0-C6F6B1E7A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047F8E3E-2FFA-4A0F-B3C7-E57ADDCFB4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p:cNvSpPr>
            <a:spLocks noGrp="1"/>
          </p:cNvSpPr>
          <p:nvPr>
            <p:ph type="title"/>
          </p:nvPr>
        </p:nvSpPr>
        <p:spPr>
          <a:xfrm>
            <a:off x="884419" y="-68993"/>
            <a:ext cx="7375161" cy="1325563"/>
          </a:xfrm>
        </p:spPr>
        <p:txBody>
          <a:bodyPr anchor="b">
            <a:normAutofit/>
          </a:bodyPr>
          <a:lstStyle/>
          <a:p>
            <a:r>
              <a:rPr lang="en-GB" sz="3100">
                <a:solidFill>
                  <a:schemeClr val="tx2"/>
                </a:solidFill>
              </a:rPr>
              <a:t>References</a:t>
            </a:r>
          </a:p>
        </p:txBody>
      </p:sp>
      <p:grpSp>
        <p:nvGrpSpPr>
          <p:cNvPr id="38" name="Group 37">
            <a:extLst>
              <a:ext uri="{FF2B5EF4-FFF2-40B4-BE49-F238E27FC236}">
                <a16:creationId xmlns:a16="http://schemas.microsoft.com/office/drawing/2014/main" id="{33D939F1-7ABE-4D0E-946A-43F37F556A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509575" cy="2510865"/>
            <a:chOff x="-305" y="-1"/>
            <a:chExt cx="3832880" cy="2876136"/>
          </a:xfrm>
        </p:grpSpPr>
        <p:sp>
          <p:nvSpPr>
            <p:cNvPr id="39" name="Freeform: Shape 38">
              <a:extLst>
                <a:ext uri="{FF2B5EF4-FFF2-40B4-BE49-F238E27FC236}">
                  <a16:creationId xmlns:a16="http://schemas.microsoft.com/office/drawing/2014/main" id="{63FE0426-0FE4-451E-A8BB-08DA6A6AC2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4A32F7E8-35B4-451F-AA07-AECF7CA1D5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E1097796-C3C8-4772-9EBD-9F5CA368F5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EC4BC137-BB50-4235-A83F-4B4EEE159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p:cNvSpPr>
            <a:spLocks noGrp="1"/>
          </p:cNvSpPr>
          <p:nvPr>
            <p:ph idx="1"/>
          </p:nvPr>
        </p:nvSpPr>
        <p:spPr>
          <a:xfrm>
            <a:off x="884419" y="201486"/>
            <a:ext cx="7892745" cy="6143541"/>
          </a:xfrm>
        </p:spPr>
        <p:txBody>
          <a:bodyPr vert="horz" lIns="91440" tIns="45720" rIns="91440" bIns="45720" rtlCol="0" anchor="t">
            <a:noAutofit/>
          </a:bodyPr>
          <a:lstStyle/>
          <a:p>
            <a:pPr marL="0" indent="0">
              <a:buNone/>
            </a:pPr>
            <a:endParaRPr lang="en-US" sz="1400" i="1" dirty="0">
              <a:solidFill>
                <a:schemeClr val="tx2"/>
              </a:solidFill>
              <a:latin typeface="Segoe UI"/>
              <a:ea typeface="Calibri"/>
              <a:cs typeface="Segoe UI"/>
            </a:endParaRPr>
          </a:p>
          <a:p>
            <a:endParaRPr lang="en-US" sz="1400" dirty="0">
              <a:solidFill>
                <a:schemeClr val="tx2"/>
              </a:solidFill>
              <a:latin typeface="Segoe UI"/>
              <a:ea typeface="Calibri"/>
              <a:cs typeface="Segoe UI"/>
            </a:endParaRPr>
          </a:p>
          <a:p>
            <a:endParaRPr lang="en-US" sz="1400" dirty="0">
              <a:solidFill>
                <a:schemeClr val="tx2"/>
              </a:solidFill>
              <a:latin typeface="Segoe UI"/>
              <a:ea typeface="Calibri"/>
              <a:cs typeface="Segoe UI"/>
            </a:endParaRPr>
          </a:p>
          <a:p>
            <a:endParaRPr lang="en-US" sz="1100" b="1" dirty="0">
              <a:solidFill>
                <a:schemeClr val="tx2"/>
              </a:solidFill>
              <a:latin typeface="Segoe UI"/>
              <a:ea typeface="Calibri"/>
              <a:cs typeface="Segoe UI"/>
            </a:endParaRPr>
          </a:p>
          <a:p>
            <a:endParaRPr lang="en-US" sz="1100" b="1" dirty="0">
              <a:solidFill>
                <a:schemeClr val="tx2"/>
              </a:solidFill>
              <a:latin typeface="Segoe UI"/>
              <a:ea typeface="Calibri"/>
              <a:cs typeface="Segoe UI"/>
            </a:endParaRPr>
          </a:p>
          <a:p>
            <a:pPr marL="171450" indent="-171450"/>
            <a:r>
              <a:rPr lang="en-US" sz="1400" b="1">
                <a:latin typeface="Segoe UI"/>
                <a:ea typeface="Calibri"/>
                <a:cs typeface="Segoe UI"/>
              </a:rPr>
              <a:t>   Berlo, D.K.</a:t>
            </a:r>
            <a:r>
              <a:rPr lang="en-US" sz="1400">
                <a:latin typeface="Segoe UI"/>
                <a:ea typeface="Calibri"/>
                <a:cs typeface="Segoe UI"/>
              </a:rPr>
              <a:t> (1960) </a:t>
            </a:r>
            <a:r>
              <a:rPr lang="en-US" sz="1400" i="1">
                <a:latin typeface="Segoe UI"/>
                <a:ea typeface="Calibri"/>
                <a:cs typeface="Segoe UI"/>
              </a:rPr>
              <a:t>The Process of Communication: An Introduction to Theory and Practice.</a:t>
            </a:r>
            <a:br>
              <a:rPr lang="en-US" sz="1400" i="1" dirty="0">
                <a:latin typeface="Segoe UI"/>
                <a:ea typeface="Calibri"/>
                <a:cs typeface="Segoe UI"/>
              </a:rPr>
            </a:br>
            <a:r>
              <a:rPr lang="en-US" sz="1400" i="1">
                <a:latin typeface="Segoe UI"/>
                <a:ea typeface="Calibri"/>
                <a:cs typeface="Segoe UI"/>
              </a:rPr>
              <a:t>    Holt, Rinehart &amp; Winston.</a:t>
            </a:r>
            <a:br>
              <a:rPr lang="en-US" sz="1400" i="1" dirty="0">
                <a:latin typeface="Segoe UI"/>
                <a:ea typeface="Calibri"/>
                <a:cs typeface="Segoe UI"/>
              </a:rPr>
            </a:br>
            <a:r>
              <a:rPr lang="en-US" sz="1400" i="1">
                <a:latin typeface="Segoe UI"/>
                <a:ea typeface="Calibri"/>
                <a:cs typeface="Segoe UI"/>
              </a:rPr>
              <a:t>    Available at:</a:t>
            </a:r>
            <a:r>
              <a:rPr lang="en-US" sz="1400" i="1" dirty="0">
                <a:solidFill>
                  <a:schemeClr val="tx2">
                    <a:lumMod val="60000"/>
                    <a:lumOff val="40000"/>
                  </a:schemeClr>
                </a:solidFill>
                <a:latin typeface="Segoe UI"/>
                <a:ea typeface="Calibri"/>
                <a:cs typeface="Segoe UI"/>
              </a:rPr>
              <a:t> </a:t>
            </a:r>
            <a:r>
              <a:rPr lang="en-US" sz="1400" i="1" dirty="0">
                <a:solidFill>
                  <a:schemeClr val="tx2">
                    <a:lumMod val="60000"/>
                    <a:lumOff val="40000"/>
                  </a:schemeClr>
                </a:solidFill>
                <a:latin typeface="Segoe UI"/>
                <a:ea typeface="Calibri"/>
                <a:cs typeface="Segoe UI"/>
                <a:hlinkClick r:id="rId2">
                  <a:extLst>
                    <a:ext uri="{A12FA001-AC4F-418D-AE19-62706E023703}">
                      <ahyp:hlinkClr xmlns:ahyp="http://schemas.microsoft.com/office/drawing/2018/hyperlinkcolor" val="tx"/>
                    </a:ext>
                  </a:extLst>
                </a:hlinkClick>
              </a:rPr>
              <a:t>https://archive.org/details/dli.ernet.235577</a:t>
            </a:r>
          </a:p>
          <a:p>
            <a:r>
              <a:rPr lang="en-US" sz="1400" b="1">
                <a:latin typeface="Segoe UI"/>
                <a:ea typeface="Calibri"/>
                <a:cs typeface="Segoe UI"/>
              </a:rPr>
              <a:t>Daft, R.L. and Lengel, R.H.</a:t>
            </a:r>
            <a:r>
              <a:rPr lang="en-US" sz="1400">
                <a:latin typeface="Segoe UI"/>
                <a:ea typeface="Calibri"/>
                <a:cs typeface="Segoe UI"/>
              </a:rPr>
              <a:t> (1986) ‘Organizational information requirements, media richness                     and structural design’, </a:t>
            </a:r>
            <a:r>
              <a:rPr lang="en-US" sz="1400" i="1">
                <a:latin typeface="Segoe UI"/>
                <a:ea typeface="Calibri"/>
                <a:cs typeface="Segoe UI"/>
              </a:rPr>
              <a:t>Management Science</a:t>
            </a:r>
            <a:r>
              <a:rPr lang="en-US" sz="1400">
                <a:latin typeface="Segoe UI"/>
                <a:ea typeface="Calibri"/>
                <a:cs typeface="Segoe UI"/>
              </a:rPr>
              <a:t>, 32(5), pp. 554–571.</a:t>
            </a:r>
            <a:br>
              <a:rPr lang="en-US" sz="1400" dirty="0">
                <a:latin typeface="Segoe UI"/>
                <a:ea typeface="Calibri"/>
                <a:cs typeface="Segoe UI"/>
              </a:rPr>
            </a:br>
            <a:r>
              <a:rPr lang="en-US" sz="1400">
                <a:latin typeface="Segoe UI"/>
                <a:ea typeface="Calibri"/>
                <a:cs typeface="Segoe UI"/>
              </a:rPr>
              <a:t> Available at:</a:t>
            </a:r>
            <a:r>
              <a:rPr lang="en-US" sz="1400" dirty="0">
                <a:solidFill>
                  <a:schemeClr val="tx2">
                    <a:lumMod val="60000"/>
                    <a:lumOff val="40000"/>
                  </a:schemeClr>
                </a:solidFill>
                <a:latin typeface="Segoe UI"/>
                <a:ea typeface="Calibri"/>
                <a:cs typeface="Segoe UI"/>
              </a:rPr>
              <a:t> </a:t>
            </a:r>
            <a:r>
              <a:rPr lang="en-US" sz="1400" dirty="0">
                <a:solidFill>
                  <a:schemeClr val="tx2">
                    <a:lumMod val="60000"/>
                    <a:lumOff val="40000"/>
                  </a:schemeClr>
                </a:solidFill>
                <a:latin typeface="Segoe UI"/>
                <a:ea typeface="Calibri"/>
                <a:cs typeface="Segoe UI"/>
                <a:hlinkClick r:id="rId3">
                  <a:extLst>
                    <a:ext uri="{A12FA001-AC4F-418D-AE19-62706E023703}">
                      <ahyp:hlinkClr xmlns:ahyp="http://schemas.microsoft.com/office/drawing/2018/hyperlinkcolor" val="tx"/>
                    </a:ext>
                  </a:extLst>
                </a:hlinkClick>
              </a:rPr>
              <a:t>https://collablab.northwestern.edu/CollabolabDistro/nucmc/DaftAndLengel-OrgInfoReq-MediaRichnessAndStructuralDesign-MngmtSci-1986.pdf</a:t>
            </a:r>
            <a:endParaRPr lang="en-US" sz="1400" i="1" dirty="0">
              <a:solidFill>
                <a:schemeClr val="tx2">
                  <a:lumMod val="60000"/>
                  <a:lumOff val="40000"/>
                </a:schemeClr>
              </a:solidFill>
              <a:latin typeface="Segoe UI"/>
              <a:ea typeface="Calibri"/>
              <a:cs typeface="Segoe UI"/>
            </a:endParaRPr>
          </a:p>
          <a:p>
            <a:r>
              <a:rPr lang="en-US" sz="1400" b="1">
                <a:latin typeface="Segoe UI"/>
                <a:ea typeface="Calibri"/>
                <a:cs typeface="Segoe UI"/>
              </a:rPr>
              <a:t>Maurer, R. </a:t>
            </a:r>
            <a:r>
              <a:rPr lang="en-US" sz="1400">
                <a:latin typeface="Segoe UI"/>
                <a:ea typeface="Calibri"/>
                <a:cs typeface="Segoe UI"/>
              </a:rPr>
              <a:t>(2025)</a:t>
            </a:r>
            <a:r>
              <a:rPr lang="en-US" sz="1400" dirty="0">
                <a:latin typeface="Segoe UI"/>
                <a:ea typeface="Calibri"/>
                <a:cs typeface="Segoe UI"/>
              </a:rPr>
              <a:t> </a:t>
            </a:r>
            <a:r>
              <a:rPr lang="en-US" sz="1400" i="1">
                <a:latin typeface="Segoe UI"/>
                <a:ea typeface="Calibri"/>
                <a:cs typeface="Segoe UI"/>
              </a:rPr>
              <a:t>Managing Multi‑Generational Communication in the Workplace</a:t>
            </a:r>
            <a:r>
              <a:rPr lang="en-US" sz="1400">
                <a:latin typeface="Segoe UI"/>
                <a:ea typeface="Calibri"/>
                <a:cs typeface="Segoe UI"/>
              </a:rPr>
              <a:t>. SHRM.   Available at:</a:t>
            </a:r>
            <a:r>
              <a:rPr lang="en-US" sz="1400" dirty="0">
                <a:solidFill>
                  <a:srgbClr val="0070C0"/>
                </a:solidFill>
                <a:latin typeface="Segoe UI"/>
                <a:ea typeface="Calibri"/>
                <a:cs typeface="Segoe UI"/>
              </a:rPr>
              <a:t> </a:t>
            </a:r>
            <a:r>
              <a:rPr lang="en-US" sz="1400" dirty="0">
                <a:solidFill>
                  <a:srgbClr val="0070C0"/>
                </a:solidFill>
                <a:latin typeface="Segoe UI"/>
                <a:ea typeface="Calibri"/>
                <a:cs typeface="Segoe UI"/>
                <a:hlinkClick r:id="rId4">
                  <a:extLst>
                    <a:ext uri="{A12FA001-AC4F-418D-AE19-62706E023703}">
                      <ahyp:hlinkClr xmlns:ahyp="http://schemas.microsoft.com/office/drawing/2018/hyperlinkcolor" val="tx"/>
                    </a:ext>
                  </a:extLst>
                </a:hlinkClick>
              </a:rPr>
              <a:t>https://www.shrm.org/topics-tools/flagships/all-things-work/managing-multi-generational-communication-workplace</a:t>
            </a:r>
            <a:endParaRPr lang="en-US" sz="1400" i="1" dirty="0">
              <a:solidFill>
                <a:srgbClr val="0070C0"/>
              </a:solidFill>
              <a:latin typeface="Segoe UI"/>
              <a:ea typeface="Calibri"/>
              <a:cs typeface="Segoe UI"/>
            </a:endParaRPr>
          </a:p>
          <a:p>
            <a:r>
              <a:rPr lang="en-US" sz="1400" b="1">
                <a:solidFill>
                  <a:srgbClr val="000000"/>
                </a:solidFill>
                <a:latin typeface="Segoe UI"/>
                <a:ea typeface="Calibri"/>
                <a:cs typeface="Segoe UI"/>
              </a:rPr>
              <a:t>Resilient Educator</a:t>
            </a:r>
            <a:r>
              <a:rPr lang="en-US" sz="1400">
                <a:solidFill>
                  <a:srgbClr val="000000"/>
                </a:solidFill>
                <a:latin typeface="Segoe UI"/>
                <a:ea typeface="Calibri"/>
                <a:cs typeface="Segoe UI"/>
              </a:rPr>
              <a:t> (n.d.) </a:t>
            </a:r>
            <a:r>
              <a:rPr lang="en-US" sz="1400" i="1">
                <a:solidFill>
                  <a:srgbClr val="000000"/>
                </a:solidFill>
                <a:latin typeface="Segoe UI"/>
                <a:ea typeface="Calibri"/>
                <a:cs typeface="Segoe UI"/>
              </a:rPr>
              <a:t>Daniel Goleman’s Emotional Intelligence Theory Explained.</a:t>
            </a:r>
            <a:br>
              <a:rPr lang="en-US" sz="1400" i="1" dirty="0">
                <a:solidFill>
                  <a:srgbClr val="000000"/>
                </a:solidFill>
                <a:latin typeface="Segoe UI"/>
                <a:ea typeface="Calibri"/>
                <a:cs typeface="Segoe UI"/>
              </a:rPr>
            </a:br>
            <a:r>
              <a:rPr lang="en-US" sz="1400" i="1">
                <a:solidFill>
                  <a:srgbClr val="000000"/>
                </a:solidFill>
                <a:latin typeface="Segoe UI"/>
                <a:ea typeface="Calibri"/>
                <a:cs typeface="Segoe UI"/>
              </a:rPr>
              <a:t> Available at: </a:t>
            </a:r>
            <a:r>
              <a:rPr lang="en-US" sz="1400" i="1" dirty="0">
                <a:solidFill>
                  <a:srgbClr val="558ED5"/>
                </a:solidFill>
                <a:latin typeface="Segoe UI"/>
                <a:ea typeface="Calibri"/>
                <a:cs typeface="Segoe UI"/>
                <a:hlinkClick r:id="rId5">
                  <a:extLst>
                    <a:ext uri="{A12FA001-AC4F-418D-AE19-62706E023703}">
                      <ahyp:hlinkClr xmlns:ahyp="http://schemas.microsoft.com/office/drawing/2018/hyperlinkcolor" val="tx"/>
                    </a:ext>
                  </a:extLst>
                </a:hlinkClick>
              </a:rPr>
              <a:t>https://resilienteducator.com/classroom-resources/daniel-golemans-emotional-intelligence-theory-</a:t>
            </a:r>
            <a:r>
              <a:rPr lang="en-US" sz="1100" i="1" dirty="0">
                <a:solidFill>
                  <a:srgbClr val="558ED5"/>
                </a:solidFill>
                <a:latin typeface="Segoe UI"/>
                <a:ea typeface="Calibri"/>
                <a:cs typeface="Segoe UI"/>
                <a:hlinkClick r:id="rId5">
                  <a:extLst>
                    <a:ext uri="{A12FA001-AC4F-418D-AE19-62706E023703}">
                      <ahyp:hlinkClr xmlns:ahyp="http://schemas.microsoft.com/office/drawing/2018/hyperlinkcolor" val="tx"/>
                    </a:ext>
                  </a:extLst>
                </a:hlinkClick>
              </a:rPr>
              <a:t>explained/</a:t>
            </a:r>
            <a:endParaRPr lang="en-US" sz="1400" i="1">
              <a:solidFill>
                <a:srgbClr val="0070C0"/>
              </a:solidFill>
              <a:latin typeface="Segoe UI"/>
              <a:ea typeface="Calibri"/>
              <a:cs typeface="Segoe UI"/>
            </a:endParaRPr>
          </a:p>
          <a:p>
            <a:r>
              <a:rPr lang="en-US" sz="1400" b="1">
                <a:solidFill>
                  <a:srgbClr val="000000"/>
                </a:solidFill>
                <a:latin typeface="Segoe UI"/>
                <a:ea typeface="Calibri"/>
                <a:cs typeface="Segoe UI"/>
              </a:rPr>
              <a:t>Shannon, C.E. and Weaver, W.</a:t>
            </a:r>
            <a:r>
              <a:rPr lang="en-US" sz="1400">
                <a:solidFill>
                  <a:srgbClr val="000000"/>
                </a:solidFill>
                <a:latin typeface="Segoe UI"/>
                <a:ea typeface="Calibri"/>
                <a:cs typeface="Segoe UI"/>
              </a:rPr>
              <a:t> (1949) </a:t>
            </a:r>
            <a:r>
              <a:rPr lang="en-US" sz="1400" i="1">
                <a:solidFill>
                  <a:srgbClr val="000000"/>
                </a:solidFill>
                <a:latin typeface="Segoe UI"/>
                <a:ea typeface="Calibri"/>
                <a:cs typeface="Segoe UI"/>
              </a:rPr>
              <a:t>The Mathematical Theory of Communication.</a:t>
            </a:r>
            <a:br>
              <a:rPr lang="en-US" sz="1400" i="1" dirty="0">
                <a:solidFill>
                  <a:srgbClr val="000000"/>
                </a:solidFill>
                <a:latin typeface="Segoe UI"/>
                <a:ea typeface="Calibri"/>
                <a:cs typeface="Segoe UI"/>
              </a:rPr>
            </a:br>
            <a:r>
              <a:rPr lang="en-US" sz="1400" i="1">
                <a:solidFill>
                  <a:srgbClr val="000000"/>
                </a:solidFill>
                <a:latin typeface="Segoe UI"/>
                <a:ea typeface="Calibri"/>
                <a:cs typeface="Segoe UI"/>
              </a:rPr>
              <a:t> University of Illinois Press.</a:t>
            </a:r>
            <a:br>
              <a:rPr lang="en-US" sz="1400" i="1" dirty="0">
                <a:solidFill>
                  <a:srgbClr val="000000"/>
                </a:solidFill>
                <a:latin typeface="Segoe UI"/>
                <a:ea typeface="Calibri"/>
                <a:cs typeface="Segoe UI"/>
              </a:rPr>
            </a:br>
            <a:r>
              <a:rPr lang="en-US" sz="1400" i="1">
                <a:solidFill>
                  <a:srgbClr val="000000"/>
                </a:solidFill>
                <a:latin typeface="Segoe UI"/>
                <a:ea typeface="Calibri"/>
                <a:cs typeface="Segoe UI"/>
              </a:rPr>
              <a:t> Available at: </a:t>
            </a:r>
            <a:r>
              <a:rPr lang="en-US" sz="1400" i="1" dirty="0">
                <a:solidFill>
                  <a:srgbClr val="558ED5"/>
                </a:solidFill>
                <a:latin typeface="Segoe UI"/>
                <a:ea typeface="Calibri"/>
                <a:cs typeface="Segoe UI"/>
                <a:hlinkClick r:id="rId6">
                  <a:extLst>
                    <a:ext uri="{A12FA001-AC4F-418D-AE19-62706E023703}">
                      <ahyp:hlinkClr xmlns:ahyp="http://schemas.microsoft.com/office/drawing/2018/hyperlinkcolor" val="tx"/>
                    </a:ext>
                  </a:extLst>
                </a:hlinkClick>
              </a:rPr>
              <a:t>https://archive.org/details/mathematicaltheo00shan</a:t>
            </a:r>
            <a:endParaRPr lang="en-US" sz="1600" i="1" dirty="0">
              <a:solidFill>
                <a:schemeClr val="tx2"/>
              </a:solidFill>
              <a:latin typeface="Segoe UI"/>
              <a:ea typeface="Calibri"/>
              <a:cs typeface="Segoe UI"/>
            </a:endParaRPr>
          </a:p>
        </p:txBody>
      </p:sp>
      <p:grpSp>
        <p:nvGrpSpPr>
          <p:cNvPr id="44" name="Group 43">
            <a:extLst>
              <a:ext uri="{FF2B5EF4-FFF2-40B4-BE49-F238E27FC236}">
                <a16:creationId xmlns:a16="http://schemas.microsoft.com/office/drawing/2014/main" id="{9DB3963A-4187-4A72-9DA4-CA6BADE22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319752" y="4030420"/>
            <a:ext cx="3878664" cy="1776494"/>
            <a:chOff x="6867015" y="-1"/>
            <a:chExt cx="5324985" cy="3251912"/>
          </a:xfrm>
          <a:solidFill>
            <a:schemeClr val="accent5">
              <a:alpha val="10000"/>
            </a:schemeClr>
          </a:solidFill>
        </p:grpSpPr>
        <p:sp>
          <p:nvSpPr>
            <p:cNvPr id="45" name="Freeform: Shape 44">
              <a:extLst>
                <a:ext uri="{FF2B5EF4-FFF2-40B4-BE49-F238E27FC236}">
                  <a16:creationId xmlns:a16="http://schemas.microsoft.com/office/drawing/2014/main" id="{2428E75E-001A-4568-B035-574F1303EF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Shape 45">
              <a:extLst>
                <a:ext uri="{FF2B5EF4-FFF2-40B4-BE49-F238E27FC236}">
                  <a16:creationId xmlns:a16="http://schemas.microsoft.com/office/drawing/2014/main" id="{64AC8CFC-1164-4525-82A0-25F75ADCF4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Shape 46">
              <a:extLst>
                <a:ext uri="{FF2B5EF4-FFF2-40B4-BE49-F238E27FC236}">
                  <a16:creationId xmlns:a16="http://schemas.microsoft.com/office/drawing/2014/main" id="{6F35C856-5B70-4CA2-BB8F-A37197D8F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47">
              <a:extLst>
                <a:ext uri="{FF2B5EF4-FFF2-40B4-BE49-F238E27FC236}">
                  <a16:creationId xmlns:a16="http://schemas.microsoft.com/office/drawing/2014/main" id="{550FD8B0-DE97-47B1-84ED-67A3BD00FE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mc:AlternateContent xmlns:mc="http://schemas.openxmlformats.org/markup-compatibility/2006" xmlns:p14="http://schemas.microsoft.com/office/powerpoint/2010/main">
        <mc:Choice Requires="p14">
          <p:contentPart p14:bwMode="auto" r:id="rId7">
            <p14:nvContentPartPr>
              <p14:cNvPr id="4" name="Ink 3">
                <a:extLst>
                  <a:ext uri="{FF2B5EF4-FFF2-40B4-BE49-F238E27FC236}">
                    <a16:creationId xmlns:a16="http://schemas.microsoft.com/office/drawing/2014/main" id="{FFD04547-BD74-9F89-DC4F-65B760DBAAC2}"/>
                  </a:ext>
                </a:extLst>
              </p14:cNvPr>
              <p14:cNvContentPartPr/>
              <p14:nvPr/>
            </p14:nvContentPartPr>
            <p14:xfrm>
              <a:off x="10553699" y="5149849"/>
              <a:ext cx="15875" cy="15875"/>
            </p14:xfrm>
          </p:contentPart>
        </mc:Choice>
        <mc:Fallback xmlns="">
          <p:pic>
            <p:nvPicPr>
              <p:cNvPr id="4" name="Ink 3">
                <a:extLst>
                  <a:ext uri="{FF2B5EF4-FFF2-40B4-BE49-F238E27FC236}">
                    <a16:creationId xmlns:a16="http://schemas.microsoft.com/office/drawing/2014/main" id="{FFD04547-BD74-9F89-DC4F-65B760DBAAC2}"/>
                  </a:ext>
                </a:extLst>
              </p:cNvPr>
              <p:cNvPicPr/>
              <p:nvPr/>
            </p:nvPicPr>
            <p:blipFill>
              <a:blip r:embed="rId8"/>
              <a:stretch>
                <a:fillRect/>
              </a:stretch>
            </p:blipFill>
            <p:spPr>
              <a:xfrm>
                <a:off x="9759949" y="4356099"/>
                <a:ext cx="1587500" cy="1587500"/>
              </a:xfrm>
              <a:prstGeom prst="rect">
                <a:avLst/>
              </a:prstGeom>
            </p:spPr>
          </p:pic>
        </mc:Fallback>
      </mc:AlternateContent>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9" ma:contentTypeDescription="Create a new document." ma:contentTypeScope="" ma:versionID="607bd0dd97badefcb0f756e64d6b9382">
  <xsd:schema xmlns:xsd="http://www.w3.org/2001/XMLSchema" xmlns:xs="http://www.w3.org/2001/XMLSchema" xmlns:p="http://schemas.microsoft.com/office/2006/metadata/properties" xmlns:ns3="3ef5847a-e696-4fee-a2c0-6c3f87568321" targetNamespace="http://schemas.microsoft.com/office/2006/metadata/properties" ma:root="true" ma:fieldsID="16ca4fc75fd7b53f68e2be17101b31dd"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element ref="ns3:MediaServiceSystem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element name="MediaServiceSystemTags" ma:index="13" nillable="true" ma:displayName="MediaServiceSystemTags" ma:hidden="true" ma:internalName="MediaServiceSystemTags" ma:readOnly="true">
      <xsd:simpleType>
        <xsd:restriction base="dms:Note"/>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3ef5847a-e696-4fee-a2c0-6c3f8756832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5AEA4D8-8806-45AE-AD40-A1351CB408E9}">
  <ds:schemaRefs>
    <ds:schemaRef ds:uri="3ef5847a-e696-4fee-a2c0-6c3f8756832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DC2F504-BD4E-4F39-9681-41EE1EE82674}">
  <ds:schemaRefs>
    <ds:schemaRef ds:uri="3ef5847a-e696-4fee-a2c0-6c3f8756832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A548D14-10A3-469B-8AFA-E1EB759DD7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Communication Problems at Flight Foods Ltd</vt:lpstr>
      <vt:lpstr>Presentation Overview</vt:lpstr>
      <vt:lpstr>Barrier 1: Cultural</vt:lpstr>
      <vt:lpstr>Barrier 2: Environmental Noise</vt:lpstr>
      <vt:lpstr>Barrier 3: Age / Generational </vt:lpstr>
      <vt:lpstr>Barrier 4: Language/Communication/body language</vt:lpstr>
      <vt:lpstr>Barrier 5: Emotional</vt:lpstr>
      <vt:lpstr>Conclusion</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revision>498</cp:revision>
  <dcterms:created xsi:type="dcterms:W3CDTF">2013-01-27T09:14:16Z</dcterms:created>
  <dcterms:modified xsi:type="dcterms:W3CDTF">2026-06-29T16:49:14Z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