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70"/>
  </p:notesMasterIdLst>
  <p:sldIdLst>
    <p:sldId id="256" r:id="rId2"/>
    <p:sldId id="257" r:id="rId3"/>
    <p:sldId id="258" r:id="rId4"/>
    <p:sldId id="259" r:id="rId5"/>
    <p:sldId id="261" r:id="rId6"/>
    <p:sldId id="262" r:id="rId7"/>
    <p:sldId id="270" r:id="rId8"/>
    <p:sldId id="291" r:id="rId9"/>
    <p:sldId id="266" r:id="rId10"/>
    <p:sldId id="260" r:id="rId11"/>
    <p:sldId id="268" r:id="rId12"/>
    <p:sldId id="263" r:id="rId13"/>
    <p:sldId id="264" r:id="rId14"/>
    <p:sldId id="267" r:id="rId15"/>
    <p:sldId id="269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326" r:id="rId25"/>
    <p:sldId id="327" r:id="rId26"/>
    <p:sldId id="328" r:id="rId27"/>
    <p:sldId id="329" r:id="rId28"/>
    <p:sldId id="330" r:id="rId29"/>
    <p:sldId id="331" r:id="rId30"/>
    <p:sldId id="332" r:id="rId31"/>
    <p:sldId id="333" r:id="rId32"/>
    <p:sldId id="334" r:id="rId33"/>
    <p:sldId id="335" r:id="rId34"/>
    <p:sldId id="336" r:id="rId35"/>
    <p:sldId id="337" r:id="rId36"/>
    <p:sldId id="290" r:id="rId37"/>
    <p:sldId id="338" r:id="rId38"/>
    <p:sldId id="292" r:id="rId39"/>
    <p:sldId id="293" r:id="rId40"/>
    <p:sldId id="294" r:id="rId41"/>
    <p:sldId id="295" r:id="rId42"/>
    <p:sldId id="296" r:id="rId43"/>
    <p:sldId id="297" r:id="rId44"/>
    <p:sldId id="298" r:id="rId45"/>
    <p:sldId id="299" r:id="rId46"/>
    <p:sldId id="300" r:id="rId47"/>
    <p:sldId id="301" r:id="rId48"/>
    <p:sldId id="302" r:id="rId49"/>
    <p:sldId id="303" r:id="rId50"/>
    <p:sldId id="304" r:id="rId51"/>
    <p:sldId id="305" r:id="rId52"/>
    <p:sldId id="306" r:id="rId53"/>
    <p:sldId id="317" r:id="rId54"/>
    <p:sldId id="315" r:id="rId55"/>
    <p:sldId id="314" r:id="rId56"/>
    <p:sldId id="311" r:id="rId57"/>
    <p:sldId id="312" r:id="rId58"/>
    <p:sldId id="313" r:id="rId59"/>
    <p:sldId id="310" r:id="rId60"/>
    <p:sldId id="316" r:id="rId61"/>
    <p:sldId id="318" r:id="rId62"/>
    <p:sldId id="319" r:id="rId63"/>
    <p:sldId id="320" r:id="rId64"/>
    <p:sldId id="321" r:id="rId65"/>
    <p:sldId id="322" r:id="rId66"/>
    <p:sldId id="323" r:id="rId67"/>
    <p:sldId id="324" r:id="rId68"/>
    <p:sldId id="325" r:id="rId6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CC66"/>
    <a:srgbClr val="FF9966"/>
    <a:srgbClr val="FF66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21" autoAdjust="0"/>
    <p:restoredTop sz="94660"/>
  </p:normalViewPr>
  <p:slideViewPr>
    <p:cSldViewPr snapToGrid="0">
      <p:cViewPr varScale="1">
        <p:scale>
          <a:sx n="116" d="100"/>
          <a:sy n="116" d="100"/>
        </p:scale>
        <p:origin x="1500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63" Type="http://schemas.openxmlformats.org/officeDocument/2006/relationships/slide" Target="slides/slide62.xml"/><Relationship Id="rId68" Type="http://schemas.openxmlformats.org/officeDocument/2006/relationships/slide" Target="slides/slide67.xml"/><Relationship Id="rId7" Type="http://schemas.openxmlformats.org/officeDocument/2006/relationships/slide" Target="slides/slide6.xml"/><Relationship Id="rId71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66" Type="http://schemas.openxmlformats.org/officeDocument/2006/relationships/slide" Target="slides/slide65.xml"/><Relationship Id="rId7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61" Type="http://schemas.openxmlformats.org/officeDocument/2006/relationships/slide" Target="slides/slide60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73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slide" Target="slides/slide63.xml"/><Relationship Id="rId69" Type="http://schemas.openxmlformats.org/officeDocument/2006/relationships/slide" Target="slides/slide68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viewProps" Target="viewProps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slide" Target="slides/slide66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9A221EE-1D0F-4D8C-AB2A-12DD133AC689}" type="datetimeFigureOut">
              <a:rPr lang="en-GB" smtClean="0"/>
              <a:t>26/02/2018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8BDE1E2-AE40-48CD-84FA-89DF242F49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742324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This</a:t>
            </a:r>
            <a:r>
              <a:rPr lang="en-GB" baseline="0" dirty="0" smtClean="0"/>
              <a:t> type of study could be conducted to assess the affect of an intervention or group on creativity scores – the level of creativity is dependent upon the length of time involved in this intervention/group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B5D55E4-49F8-4471-959F-3ACF75DCB6A2}" type="slidenum">
              <a:rPr lang="en-GB" smtClean="0"/>
              <a:t>43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699715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For this type of study you would be looking to determine</a:t>
            </a:r>
            <a:r>
              <a:rPr lang="en-GB" baseline="0" dirty="0" smtClean="0"/>
              <a:t> whether words or pictures are recalled faster. Remember that all participants take part in BOTH elements of the study…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B5D55E4-49F8-4471-959F-3ACF75DCB6A2}" type="slidenum">
              <a:rPr lang="en-GB" smtClean="0"/>
              <a:t>44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299291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B5D55E4-49F8-4471-959F-3ACF75DCB6A2}" type="slidenum">
              <a:rPr lang="en-GB" smtClean="0"/>
              <a:t>55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622960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B5D55E4-49F8-4471-959F-3ACF75DCB6A2}" type="slidenum">
              <a:rPr lang="en-GB" smtClean="0"/>
              <a:t>59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201358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436346" y="1788454"/>
            <a:ext cx="6270922" cy="2098226"/>
          </a:xfrm>
        </p:spPr>
        <p:txBody>
          <a:bodyPr anchor="b">
            <a:noAutofit/>
          </a:bodyPr>
          <a:lstStyle>
            <a:lvl1pPr algn="ctr">
              <a:defRPr sz="6000" cap="all" baseline="0"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009930" y="3956280"/>
            <a:ext cx="5123755" cy="1086237"/>
          </a:xfrm>
        </p:spPr>
        <p:txBody>
          <a:bodyPr>
            <a:normAutofit/>
          </a:bodyPr>
          <a:lstStyle>
            <a:lvl1pPr marL="0" indent="0" algn="ct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64644" y="6453386"/>
            <a:ext cx="1205958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3CB6CEA0-B994-4523-9112-B2EBE14FFC79}" type="datetimeFigureOut">
              <a:rPr lang="en-GB" smtClean="0"/>
              <a:t>26/02/2018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938041" y="6453386"/>
            <a:ext cx="5267533" cy="404614"/>
          </a:xfrm>
        </p:spPr>
        <p:txBody>
          <a:bodyPr/>
          <a:lstStyle>
            <a:lvl1pPr algn="ctr">
              <a:defRPr baseline="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373012" y="6453386"/>
            <a:ext cx="1197219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875E76A7-C66B-4F94-84EE-BF09D49D8460}" type="slidenum">
              <a:rPr lang="en-GB" smtClean="0"/>
              <a:t>‹#›</a:t>
            </a:fld>
            <a:endParaRPr lang="en-GB"/>
          </a:p>
        </p:txBody>
      </p:sp>
      <p:grpSp>
        <p:nvGrpSpPr>
          <p:cNvPr id="8" name="Group 7"/>
          <p:cNvGrpSpPr/>
          <p:nvPr/>
        </p:nvGrpSpPr>
        <p:grpSpPr>
          <a:xfrm>
            <a:off x="564643" y="744469"/>
            <a:ext cx="8005589" cy="5349671"/>
            <a:chOff x="564643" y="744469"/>
            <a:chExt cx="8005589" cy="5349671"/>
          </a:xfrm>
        </p:grpSpPr>
        <p:sp>
          <p:nvSpPr>
            <p:cNvPr id="11" name="Freeform 6"/>
            <p:cNvSpPr/>
            <p:nvPr/>
          </p:nvSpPr>
          <p:spPr bwMode="auto">
            <a:xfrm>
              <a:off x="6113972" y="1685652"/>
              <a:ext cx="2456260" cy="4408488"/>
            </a:xfrm>
            <a:custGeom>
              <a:avLst/>
              <a:gdLst/>
              <a:ahLst/>
              <a:cxnLst/>
              <a:rect l="l" t="t" r="r" b="b"/>
              <a:pathLst>
                <a:path w="10000" h="10000">
                  <a:moveTo>
                    <a:pt x="8761" y="0"/>
                  </a:moveTo>
                  <a:lnTo>
                    <a:pt x="10000" y="0"/>
                  </a:lnTo>
                  <a:lnTo>
                    <a:pt x="10000" y="10000"/>
                  </a:lnTo>
                  <a:lnTo>
                    <a:pt x="0" y="10000"/>
                  </a:lnTo>
                  <a:lnTo>
                    <a:pt x="0" y="9357"/>
                  </a:lnTo>
                  <a:lnTo>
                    <a:pt x="8761" y="9357"/>
                  </a:lnTo>
                  <a:lnTo>
                    <a:pt x="8761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4" name="Freeform 6"/>
            <p:cNvSpPr/>
            <p:nvPr/>
          </p:nvSpPr>
          <p:spPr bwMode="auto">
            <a:xfrm flipH="1" flipV="1">
              <a:off x="564643" y="744469"/>
              <a:ext cx="2456505" cy="4408488"/>
            </a:xfrm>
            <a:custGeom>
              <a:avLst/>
              <a:gdLst/>
              <a:ahLst/>
              <a:cxnLst/>
              <a:rect l="l" t="t" r="r" b="b"/>
              <a:pathLst>
                <a:path w="10001" h="10000">
                  <a:moveTo>
                    <a:pt x="8762" y="0"/>
                  </a:moveTo>
                  <a:lnTo>
                    <a:pt x="10001" y="0"/>
                  </a:lnTo>
                  <a:lnTo>
                    <a:pt x="10001" y="10000"/>
                  </a:lnTo>
                  <a:lnTo>
                    <a:pt x="1" y="10000"/>
                  </a:lnTo>
                  <a:cubicBezTo>
                    <a:pt x="-2" y="9766"/>
                    <a:pt x="4" y="9586"/>
                    <a:pt x="1" y="9352"/>
                  </a:cubicBezTo>
                  <a:lnTo>
                    <a:pt x="8762" y="9346"/>
                  </a:lnTo>
                  <a:lnTo>
                    <a:pt x="8762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</p:grpSp>
    </p:spTree>
    <p:extLst>
      <p:ext uri="{BB962C8B-B14F-4D97-AF65-F5344CB8AC3E}">
        <p14:creationId xmlns:p14="http://schemas.microsoft.com/office/powerpoint/2010/main" val="27178478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B6CEA0-B994-4523-9112-B2EBE14FFC79}" type="datetimeFigureOut">
              <a:rPr lang="en-GB" smtClean="0"/>
              <a:t>26/02/2018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5E76A7-C66B-4F94-84EE-BF09D49D846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54732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3769" y="1301361"/>
            <a:ext cx="7209728" cy="2852737"/>
          </a:xfrm>
        </p:spPr>
        <p:txBody>
          <a:bodyPr anchor="b">
            <a:normAutofit/>
          </a:bodyPr>
          <a:lstStyle>
            <a:lvl1pPr algn="r">
              <a:defRPr sz="6000" cap="all" baseline="0"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73769" y="4216328"/>
            <a:ext cx="7209728" cy="1143324"/>
          </a:xfrm>
        </p:spPr>
        <p:txBody>
          <a:bodyPr/>
          <a:lstStyle>
            <a:lvl1pPr marL="0" indent="0" algn="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tx2"/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54181" y="6453386"/>
            <a:ext cx="1216807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CB6CEA0-B994-4523-9112-B2EBE14FFC79}" type="datetimeFigureOut">
              <a:rPr lang="en-GB" smtClean="0"/>
              <a:t>26/02/2018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938234" y="6453386"/>
            <a:ext cx="5267533" cy="404614"/>
          </a:xfrm>
        </p:spPr>
        <p:txBody>
          <a:bodyPr/>
          <a:lstStyle>
            <a:lvl1pPr algn="ct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373012" y="6453386"/>
            <a:ext cx="1197219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75E76A7-C66B-4F94-84EE-BF09D49D8460}" type="slidenum">
              <a:rPr lang="en-GB" smtClean="0"/>
              <a:t>‹#›</a:t>
            </a:fld>
            <a:endParaRPr lang="en-GB"/>
          </a:p>
        </p:txBody>
      </p:sp>
      <p:sp>
        <p:nvSpPr>
          <p:cNvPr id="7" name="Freeform 6"/>
          <p:cNvSpPr/>
          <p:nvPr/>
        </p:nvSpPr>
        <p:spPr bwMode="auto">
          <a:xfrm>
            <a:off x="6113972" y="1685652"/>
            <a:ext cx="2456260" cy="4408488"/>
          </a:xfrm>
          <a:custGeom>
            <a:avLst/>
            <a:gdLst/>
            <a:ahLst/>
            <a:cxnLst/>
            <a:rect l="0" t="0" r="r" b="b"/>
            <a:pathLst>
              <a:path w="4125" h="5554">
                <a:moveTo>
                  <a:pt x="3614" y="0"/>
                </a:moveTo>
                <a:lnTo>
                  <a:pt x="4125" y="0"/>
                </a:lnTo>
                <a:lnTo>
                  <a:pt x="4125" y="5554"/>
                </a:lnTo>
                <a:lnTo>
                  <a:pt x="0" y="5554"/>
                </a:lnTo>
                <a:lnTo>
                  <a:pt x="0" y="5074"/>
                </a:lnTo>
                <a:lnTo>
                  <a:pt x="3614" y="5074"/>
                </a:lnTo>
                <a:lnTo>
                  <a:pt x="3614" y="0"/>
                </a:lnTo>
                <a:close/>
              </a:path>
            </a:pathLst>
          </a:custGeom>
          <a:solidFill>
            <a:schemeClr val="bg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8" name="Freeform 7" title="Crop Mark"/>
          <p:cNvSpPr/>
          <p:nvPr/>
        </p:nvSpPr>
        <p:spPr bwMode="auto">
          <a:xfrm>
            <a:off x="6113972" y="1685652"/>
            <a:ext cx="2456260" cy="4408488"/>
          </a:xfrm>
          <a:custGeom>
            <a:avLst/>
            <a:gdLst/>
            <a:ahLst/>
            <a:cxnLst/>
            <a:rect l="0" t="0" r="r" b="b"/>
            <a:pathLst>
              <a:path w="4125" h="5554">
                <a:moveTo>
                  <a:pt x="3614" y="0"/>
                </a:moveTo>
                <a:lnTo>
                  <a:pt x="4125" y="0"/>
                </a:lnTo>
                <a:lnTo>
                  <a:pt x="4125" y="5554"/>
                </a:lnTo>
                <a:lnTo>
                  <a:pt x="0" y="5554"/>
                </a:lnTo>
                <a:lnTo>
                  <a:pt x="0" y="5074"/>
                </a:lnTo>
                <a:lnTo>
                  <a:pt x="3614" y="5074"/>
                </a:lnTo>
                <a:lnTo>
                  <a:pt x="3614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</p:spTree>
    <p:extLst>
      <p:ext uri="{BB962C8B-B14F-4D97-AF65-F5344CB8AC3E}">
        <p14:creationId xmlns:p14="http://schemas.microsoft.com/office/powerpoint/2010/main" val="325633520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28700" y="2286000"/>
            <a:ext cx="3335840" cy="3581401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94052" y="2286000"/>
            <a:ext cx="3335840" cy="3581401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B6CEA0-B994-4523-9112-B2EBE14FFC79}" type="datetimeFigureOut">
              <a:rPr lang="en-GB" smtClean="0"/>
              <a:t>26/02/2018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5E76A7-C66B-4F94-84EE-BF09D49D846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41921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8700" y="685800"/>
            <a:ext cx="7200900" cy="14859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8700" y="2340230"/>
            <a:ext cx="3335840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2400" b="0" baseline="0">
                <a:solidFill>
                  <a:schemeClr val="tx2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28700" y="3305208"/>
            <a:ext cx="3335839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93760" y="2349754"/>
            <a:ext cx="3335840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2400" b="0" baseline="0">
                <a:solidFill>
                  <a:schemeClr val="tx2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893760" y="3305208"/>
            <a:ext cx="3335840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B6CEA0-B994-4523-9112-B2EBE14FFC79}" type="datetimeFigureOut">
              <a:rPr lang="en-GB" smtClean="0"/>
              <a:t>26/02/2018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5E76A7-C66B-4F94-84EE-BF09D49D846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39912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B6CEA0-B994-4523-9112-B2EBE14FFC79}" type="datetimeFigureOut">
              <a:rPr lang="en-GB" smtClean="0"/>
              <a:t>26/02/2018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5E76A7-C66B-4F94-84EE-BF09D49D846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551109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B6CEA0-B994-4523-9112-B2EBE14FFC79}" type="datetimeFigureOut">
              <a:rPr lang="en-GB" smtClean="0"/>
              <a:t>26/02/2018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5E76A7-C66B-4F94-84EE-BF09D49D846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53670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376"/>
            <a:ext cx="397764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2925" y="685800"/>
            <a:ext cx="2891790" cy="2157884"/>
          </a:xfrm>
        </p:spPr>
        <p:txBody>
          <a:bodyPr anchor="t">
            <a:noAutofit/>
          </a:bodyPr>
          <a:lstStyle>
            <a:lvl1pPr>
              <a:lnSpc>
                <a:spcPct val="84000"/>
              </a:lnSpc>
              <a:defRPr sz="4400" baseline="0"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92015" y="685801"/>
            <a:ext cx="3909060" cy="5175250"/>
          </a:xfrm>
        </p:spPr>
        <p:txBody>
          <a:bodyPr/>
          <a:lstStyle>
            <a:lvl1pPr>
              <a:defRPr sz="1500"/>
            </a:lvl1pPr>
            <a:lvl2pPr>
              <a:defRPr sz="1500"/>
            </a:lvl2pPr>
            <a:lvl3pPr>
              <a:defRPr sz="1350"/>
            </a:lvl3pPr>
            <a:lvl4pPr>
              <a:defRPr sz="135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42925" y="2856344"/>
            <a:ext cx="2891790" cy="3011056"/>
          </a:xfrm>
        </p:spPr>
        <p:txBody>
          <a:bodyPr>
            <a:normAutofit/>
          </a:bodyPr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42925" y="6453386"/>
            <a:ext cx="903429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CB6CEA0-B994-4523-9112-B2EBE14FFC79}" type="datetimeFigureOut">
              <a:rPr lang="en-GB" smtClean="0"/>
              <a:t>26/02/2018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654459" y="6453386"/>
            <a:ext cx="1780256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412355" y="6453386"/>
            <a:ext cx="1197219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75E76A7-C66B-4F94-84EE-BF09D49D8460}" type="slidenum">
              <a:rPr lang="en-GB" smtClean="0"/>
              <a:t>‹#›</a:t>
            </a:fld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3977640" y="376"/>
            <a:ext cx="17145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 title="Divider Bar"/>
          <p:cNvSpPr/>
          <p:nvPr/>
        </p:nvSpPr>
        <p:spPr>
          <a:xfrm>
            <a:off x="3977640" y="376"/>
            <a:ext cx="17145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6734334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376"/>
            <a:ext cx="397764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2925" y="685800"/>
            <a:ext cx="2891790" cy="2157884"/>
          </a:xfrm>
        </p:spPr>
        <p:txBody>
          <a:bodyPr anchor="t">
            <a:normAutofit/>
          </a:bodyPr>
          <a:lstStyle>
            <a:lvl1pPr>
              <a:lnSpc>
                <a:spcPct val="84000"/>
              </a:lnSpc>
              <a:defRPr sz="440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149090" y="1"/>
            <a:ext cx="4994910" cy="6857999"/>
          </a:xfrm>
        </p:spPr>
        <p:txBody>
          <a:bodyPr anchor="t">
            <a:normAutofit/>
          </a:bodyPr>
          <a:lstStyle>
            <a:lvl1pPr marL="0" indent="0">
              <a:buNone/>
              <a:defRPr sz="1500"/>
            </a:lvl1pPr>
            <a:lvl2pPr marL="342900" indent="0">
              <a:buNone/>
              <a:defRPr sz="1500"/>
            </a:lvl2pPr>
            <a:lvl3pPr marL="685800" indent="0">
              <a:buNone/>
              <a:defRPr sz="15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42925" y="2855968"/>
            <a:ext cx="2891790" cy="3011432"/>
          </a:xfrm>
        </p:spPr>
        <p:txBody>
          <a:bodyPr>
            <a:normAutofit/>
          </a:bodyPr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42925" y="6453386"/>
            <a:ext cx="903429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CB6CEA0-B994-4523-9112-B2EBE14FFC79}" type="datetimeFigureOut">
              <a:rPr lang="en-GB" smtClean="0"/>
              <a:t>26/02/2018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654459" y="6453386"/>
            <a:ext cx="1780256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412355" y="6453386"/>
            <a:ext cx="1197219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75E76A7-C66B-4F94-84EE-BF09D49D8460}" type="slidenum">
              <a:rPr lang="en-GB" smtClean="0"/>
              <a:t>‹#›</a:t>
            </a:fld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3977640" y="376"/>
            <a:ext cx="17145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 title="Divider Bar"/>
          <p:cNvSpPr/>
          <p:nvPr/>
        </p:nvSpPr>
        <p:spPr>
          <a:xfrm>
            <a:off x="3977640" y="376"/>
            <a:ext cx="17145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8363118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8700" y="2295526"/>
            <a:ext cx="7200900" cy="357187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B6CEA0-B994-4523-9112-B2EBE14FFC79}" type="datetimeFigureOut">
              <a:rPr lang="en-GB" smtClean="0"/>
              <a:t>26/02/2018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5E76A7-C66B-4F94-84EE-BF09D49D846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629482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80797" y="624156"/>
            <a:ext cx="1490950" cy="524324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8700" y="624156"/>
            <a:ext cx="5724525" cy="524324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B6CEA0-B994-4523-9112-B2EBE14FFC79}" type="datetimeFigureOut">
              <a:rPr lang="en-GB" smtClean="0"/>
              <a:t>26/02/2018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5E76A7-C66B-4F94-84EE-BF09D49D846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59797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28700" y="685800"/>
            <a:ext cx="7200900" cy="14859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8700" y="2286000"/>
            <a:ext cx="7200900" cy="3581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42987" y="6453386"/>
            <a:ext cx="903429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aseline="0">
                <a:solidFill>
                  <a:schemeClr val="tx2"/>
                </a:solidFill>
              </a:defRPr>
            </a:lvl1pPr>
          </a:lstStyle>
          <a:p>
            <a:fld id="{3CB6CEA0-B994-4523-9112-B2EBE14FFC79}" type="datetimeFigureOut">
              <a:rPr lang="en-GB" smtClean="0"/>
              <a:t>26/02/2018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170173" y="6453386"/>
            <a:ext cx="4710623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aseline="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104552" y="6453386"/>
            <a:ext cx="1197219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aseline="0">
                <a:solidFill>
                  <a:schemeClr val="tx2"/>
                </a:solidFill>
              </a:defRPr>
            </a:lvl1pPr>
          </a:lstStyle>
          <a:p>
            <a:fld id="{875E76A7-C66B-4F94-84EE-BF09D49D8460}" type="slidenum">
              <a:rPr lang="en-GB" smtClean="0"/>
              <a:t>‹#›</a:t>
            </a:fld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358571" y="376"/>
            <a:ext cx="17145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 title="Side bar"/>
          <p:cNvSpPr/>
          <p:nvPr/>
        </p:nvSpPr>
        <p:spPr>
          <a:xfrm>
            <a:off x="358571" y="376"/>
            <a:ext cx="17145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6365780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685800" rtl="0" eaLnBrk="1" latinLnBrk="0" hangingPunct="1">
        <a:lnSpc>
          <a:spcPct val="89000"/>
        </a:lnSpc>
        <a:spcBef>
          <a:spcPct val="0"/>
        </a:spcBef>
        <a:buNone/>
        <a:defRPr sz="4400" kern="1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84048" indent="-384048" algn="l" defTabSz="685800" rtl="0" eaLnBrk="1" latinLnBrk="0" hangingPunct="1">
        <a:lnSpc>
          <a:spcPct val="94000"/>
        </a:lnSpc>
        <a:spcBef>
          <a:spcPts val="1000"/>
        </a:spcBef>
        <a:spcAft>
          <a:spcPts val="200"/>
        </a:spcAft>
        <a:buFont typeface="Franklin Gothic Book" panose="020B0503020102020204" pitchFamily="34" charset="0"/>
        <a:buChar char="■"/>
        <a:defRPr sz="2000" kern="1200" baseline="0">
          <a:solidFill>
            <a:schemeClr val="tx2"/>
          </a:solidFill>
          <a:latin typeface="+mn-lt"/>
          <a:ea typeface="+mn-ea"/>
          <a:cs typeface="+mn-cs"/>
        </a:defRPr>
      </a:lvl1pPr>
      <a:lvl2pPr marL="914400" indent="-384048" algn="l" defTabSz="6858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2000" i="1" kern="1200" baseline="0">
          <a:solidFill>
            <a:schemeClr val="tx2"/>
          </a:solidFill>
          <a:latin typeface="+mn-lt"/>
          <a:ea typeface="+mn-ea"/>
          <a:cs typeface="+mn-cs"/>
        </a:defRPr>
      </a:lvl2pPr>
      <a:lvl3pPr marL="1371600" indent="-384048" algn="l" defTabSz="6858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800" kern="1200" baseline="0">
          <a:solidFill>
            <a:schemeClr val="tx2"/>
          </a:solidFill>
          <a:latin typeface="+mn-lt"/>
          <a:ea typeface="+mn-ea"/>
          <a:cs typeface="+mn-cs"/>
        </a:defRPr>
      </a:lvl3pPr>
      <a:lvl4pPr marL="1828800" indent="-384048" algn="l" defTabSz="6858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800" i="1" kern="1200" baseline="0">
          <a:solidFill>
            <a:schemeClr val="tx2"/>
          </a:solidFill>
          <a:latin typeface="+mn-lt"/>
          <a:ea typeface="+mn-ea"/>
          <a:cs typeface="+mn-cs"/>
        </a:defRPr>
      </a:lvl4pPr>
      <a:lvl5pPr marL="2286000" indent="-384048" algn="l" defTabSz="6858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2743200" indent="-384048" algn="l" defTabSz="6858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600" i="1" kern="1200" baseline="0">
          <a:solidFill>
            <a:schemeClr val="tx2"/>
          </a:solidFill>
          <a:latin typeface="+mn-lt"/>
          <a:ea typeface="+mn-ea"/>
          <a:cs typeface="+mn-cs"/>
        </a:defRPr>
      </a:lvl6pPr>
      <a:lvl7pPr marL="3200400" indent="-384048" algn="l" defTabSz="6858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3657600" indent="-384048" algn="l" defTabSz="6858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400" i="1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4114800" indent="-384048" algn="l" defTabSz="6858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1" pos="6912">
          <p15:clr>
            <a:srgbClr val="F26B43"/>
          </p15:clr>
        </p15:guide>
        <p15:guide id="2" pos="936">
          <p15:clr>
            <a:srgbClr val="F26B43"/>
          </p15:clr>
        </p15:guide>
        <p15:guide id="3" pos="864">
          <p15:clr>
            <a:srgbClr val="F26B43"/>
          </p15:clr>
        </p15:guide>
        <p15:guide id="4" orient="horz" pos="1368">
          <p15:clr>
            <a:srgbClr val="F26B43"/>
          </p15:clr>
        </p15:guide>
        <p15:guide id="5" orient="horz" pos="1440">
          <p15:clr>
            <a:srgbClr val="F26B43"/>
          </p15:clr>
        </p15:guide>
        <p15:guide id="6" orient="horz" pos="3696">
          <p15:clr>
            <a:srgbClr val="F26B43"/>
          </p15:clr>
        </p15:guide>
        <p15:guide id="7" orient="horz" pos="432">
          <p15:clr>
            <a:srgbClr val="F26B43"/>
          </p15:clr>
        </p15:guide>
        <p15:guide id="8" orient="horz" pos="1512">
          <p15:clr>
            <a:srgbClr val="F26B43"/>
          </p15:clr>
        </p15:guide>
        <p15:guide id="9" pos="5184">
          <p15:clr>
            <a:srgbClr val="F26B43"/>
          </p15:clr>
        </p15:guide>
        <p15:guide id="10" pos="702">
          <p15:clr>
            <a:srgbClr val="F26B43"/>
          </p15:clr>
        </p15:guide>
        <p15:guide id="11" pos="648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1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2.xml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5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6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436346" y="1191295"/>
            <a:ext cx="6270922" cy="2098226"/>
          </a:xfrm>
        </p:spPr>
        <p:txBody>
          <a:bodyPr/>
          <a:lstStyle/>
          <a:p>
            <a:r>
              <a:rPr lang="en-GB" dirty="0" smtClean="0"/>
              <a:t>Research Methods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Autofit/>
          </a:bodyPr>
          <a:lstStyle/>
          <a:p>
            <a:r>
              <a:rPr lang="en-GB" sz="2800" dirty="0" smtClean="0"/>
              <a:t>Lecture 5: Differences Between Samples</a:t>
            </a:r>
          </a:p>
          <a:p>
            <a:endParaRPr lang="en-GB" sz="2800" dirty="0"/>
          </a:p>
          <a:p>
            <a:r>
              <a:rPr lang="en-GB" sz="2000" dirty="0" smtClean="0"/>
              <a:t>Stacey Coleman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4239834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Lecture Outline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 smtClean="0"/>
              <a:t>Recap types of experimental design</a:t>
            </a:r>
          </a:p>
          <a:p>
            <a:endParaRPr lang="en-GB" sz="2400" dirty="0"/>
          </a:p>
          <a:p>
            <a:r>
              <a:rPr lang="en-GB" sz="2400" dirty="0" smtClean="0"/>
              <a:t>Introduction to the t-test</a:t>
            </a:r>
          </a:p>
          <a:p>
            <a:pPr lvl="1"/>
            <a:r>
              <a:rPr lang="en-GB" sz="2400" dirty="0" smtClean="0"/>
              <a:t>Independent samples t-test</a:t>
            </a:r>
          </a:p>
          <a:p>
            <a:pPr lvl="1"/>
            <a:r>
              <a:rPr lang="en-GB" sz="2400" dirty="0" smtClean="0"/>
              <a:t>Paired samples t-test</a:t>
            </a:r>
          </a:p>
          <a:p>
            <a:pPr lvl="1"/>
            <a:endParaRPr lang="en-GB" sz="2400" dirty="0"/>
          </a:p>
          <a:p>
            <a:r>
              <a:rPr lang="en-GB" sz="2400" dirty="0" smtClean="0"/>
              <a:t>Calculation of t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7797846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Recap: Types of experimental design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 smtClean="0"/>
              <a:t>Between-subjects (unrelated design)</a:t>
            </a:r>
          </a:p>
          <a:p>
            <a:endParaRPr lang="en-GB" sz="2400" dirty="0"/>
          </a:p>
          <a:p>
            <a:r>
              <a:rPr lang="en-GB" sz="2400" dirty="0" smtClean="0"/>
              <a:t>Within-subjects (related design)</a:t>
            </a:r>
          </a:p>
          <a:p>
            <a:endParaRPr lang="en-GB" sz="2400" dirty="0"/>
          </a:p>
          <a:p>
            <a:r>
              <a:rPr lang="en-GB" sz="2400" dirty="0" smtClean="0"/>
              <a:t>Mixed designs (a bit of both!)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3301643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Recap: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46449" y="1845734"/>
            <a:ext cx="8129536" cy="4023360"/>
          </a:xfrm>
        </p:spPr>
        <p:txBody>
          <a:bodyPr>
            <a:normAutofit/>
          </a:bodyPr>
          <a:lstStyle/>
          <a:p>
            <a:r>
              <a:rPr lang="en-GB" sz="2800" dirty="0" smtClean="0">
                <a:solidFill>
                  <a:schemeClr val="accent6">
                    <a:lumMod val="75000"/>
                  </a:schemeClr>
                </a:solidFill>
              </a:rPr>
              <a:t>Are you looking for differences between two (or more) groups, </a:t>
            </a:r>
            <a:r>
              <a:rPr lang="en-GB" sz="2800" dirty="0" smtClean="0">
                <a:solidFill>
                  <a:schemeClr val="accent1">
                    <a:lumMod val="75000"/>
                  </a:schemeClr>
                </a:solidFill>
              </a:rPr>
              <a:t>or are you looking for changes within the same group of participants?</a:t>
            </a:r>
          </a:p>
          <a:p>
            <a:endParaRPr lang="en-GB" sz="2800" dirty="0"/>
          </a:p>
          <a:p>
            <a:endParaRPr lang="en-GB" sz="2800" dirty="0" smtClean="0"/>
          </a:p>
          <a:p>
            <a:endParaRPr lang="en-GB" sz="2800" dirty="0"/>
          </a:p>
          <a:p>
            <a:r>
              <a:rPr lang="en-GB" sz="2800" dirty="0" smtClean="0"/>
              <a:t>Sounds simple – but one of the most common stumbling blocks for students!</a:t>
            </a:r>
            <a:endParaRPr lang="en-GB" sz="2800" dirty="0"/>
          </a:p>
        </p:txBody>
      </p:sp>
      <p:sp>
        <p:nvSpPr>
          <p:cNvPr id="4" name="Oval Callout 3"/>
          <p:cNvSpPr/>
          <p:nvPr/>
        </p:nvSpPr>
        <p:spPr>
          <a:xfrm>
            <a:off x="4572000" y="230190"/>
            <a:ext cx="3404937" cy="1325563"/>
          </a:xfrm>
          <a:prstGeom prst="wedgeEllipseCallou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 smtClean="0">
                <a:solidFill>
                  <a:schemeClr val="accent6">
                    <a:lumMod val="50000"/>
                  </a:schemeClr>
                </a:solidFill>
              </a:rPr>
              <a:t>Between-subjects</a:t>
            </a:r>
            <a:endParaRPr lang="en-GB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5" name="Oval Callout 4"/>
          <p:cNvSpPr/>
          <p:nvPr/>
        </p:nvSpPr>
        <p:spPr>
          <a:xfrm>
            <a:off x="5471048" y="3331634"/>
            <a:ext cx="3404937" cy="1325563"/>
          </a:xfrm>
          <a:prstGeom prst="wedgeEllipseCallout">
            <a:avLst>
              <a:gd name="adj1" fmla="val -44073"/>
              <a:gd name="adj2" fmla="val -58219"/>
            </a:avLst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 smtClean="0">
                <a:solidFill>
                  <a:schemeClr val="accent1">
                    <a:lumMod val="50000"/>
                  </a:schemeClr>
                </a:solidFill>
              </a:rPr>
              <a:t>Within-subjects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565962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Basic introduction to the </a:t>
            </a:r>
            <a:r>
              <a:rPr lang="en-GB" i="1" dirty="0" smtClean="0"/>
              <a:t>t</a:t>
            </a:r>
            <a:r>
              <a:rPr lang="en-GB" dirty="0" smtClean="0"/>
              <a:t>-test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GB" sz="2400" dirty="0" smtClean="0"/>
              <a:t>A t-test is used to determine whether there is a significant difference between the means of two groups</a:t>
            </a:r>
          </a:p>
          <a:p>
            <a:endParaRPr lang="en-GB" sz="2400" dirty="0"/>
          </a:p>
          <a:p>
            <a:r>
              <a:rPr lang="en-GB" sz="2400" dirty="0" smtClean="0"/>
              <a:t>The DV is assumed to fit a normal distribution </a:t>
            </a:r>
          </a:p>
          <a:p>
            <a:endParaRPr lang="en-GB" sz="2400" dirty="0"/>
          </a:p>
          <a:p>
            <a:r>
              <a:rPr lang="en-GB" sz="2400" dirty="0" smtClean="0"/>
              <a:t>With a t-test, we want to state with some degree of confidence that the obtained difference between the means of the groups is too great to be a chance event (i.e., has occurred in error or by chance).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3797078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Basic introduction to the </a:t>
            </a:r>
            <a:r>
              <a:rPr lang="en-GB" i="1" dirty="0"/>
              <a:t>t</a:t>
            </a:r>
            <a:r>
              <a:rPr lang="en-GB" dirty="0"/>
              <a:t>-test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 smtClean="0"/>
              <a:t>If our t-test produces a t-value that results in a probability of .05 or less, then we say that the likelihood of getting the difference we found by chance would be 5 or less times in 100.</a:t>
            </a:r>
          </a:p>
          <a:p>
            <a:endParaRPr lang="en-GB" sz="2400" dirty="0"/>
          </a:p>
          <a:p>
            <a:r>
              <a:rPr lang="en-GB" sz="2400" dirty="0" smtClean="0"/>
              <a:t>We could therefore say that it is unlikely that our results occurred by chance and the difference found probably exists in the populations from which it was drawn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3929286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Basic introduction to the t-test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 smtClean="0"/>
              <a:t>Parametric test</a:t>
            </a:r>
          </a:p>
          <a:p>
            <a:endParaRPr lang="en-GB" sz="2400" dirty="0"/>
          </a:p>
          <a:p>
            <a:r>
              <a:rPr lang="en-GB" sz="2400" dirty="0" smtClean="0"/>
              <a:t>Requires </a:t>
            </a:r>
            <a:r>
              <a:rPr lang="en-GB" sz="2400" b="1" dirty="0" smtClean="0">
                <a:solidFill>
                  <a:schemeClr val="accent6">
                    <a:lumMod val="75000"/>
                  </a:schemeClr>
                </a:solidFill>
              </a:rPr>
              <a:t>one categorical IV </a:t>
            </a:r>
            <a:r>
              <a:rPr lang="en-GB" sz="2400" dirty="0" smtClean="0"/>
              <a:t>and </a:t>
            </a:r>
            <a:r>
              <a:rPr lang="en-GB" sz="2400" b="1" dirty="0" smtClean="0">
                <a:solidFill>
                  <a:srgbClr val="00B0F0"/>
                </a:solidFill>
              </a:rPr>
              <a:t>one continuous DV</a:t>
            </a:r>
            <a:endParaRPr lang="en-GB" sz="2400" b="1" dirty="0">
              <a:solidFill>
                <a:srgbClr val="00B0F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523456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Two types of t-test…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ctr"/>
            <a:r>
              <a:rPr lang="en-GB" b="1" dirty="0" smtClean="0"/>
              <a:t>Independent samples t-test</a:t>
            </a:r>
            <a:endParaRPr lang="en-GB" b="1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Data collected from two separate groups of participants on a single variable</a:t>
            </a:r>
          </a:p>
          <a:p>
            <a:r>
              <a:rPr lang="en-GB" dirty="0"/>
              <a:t>Tells us whether the two means are significantly different from one another</a:t>
            </a:r>
          </a:p>
          <a:p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pPr algn="ctr"/>
            <a:r>
              <a:rPr lang="en-GB" b="1" dirty="0" smtClean="0"/>
              <a:t>Paired samples </a:t>
            </a:r>
            <a:br>
              <a:rPr lang="en-GB" b="1" dirty="0" smtClean="0"/>
            </a:br>
            <a:r>
              <a:rPr lang="en-GB" b="1" dirty="0" smtClean="0"/>
              <a:t>t-test</a:t>
            </a:r>
            <a:endParaRPr lang="en-GB" b="1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Data collected from one set of participants but on two occasions/ across two conditions</a:t>
            </a:r>
          </a:p>
          <a:p>
            <a:r>
              <a:rPr lang="en-GB" dirty="0"/>
              <a:t>Assesses whether the mean of one set of scores is significantly different from the mean of the other</a:t>
            </a:r>
          </a:p>
          <a:p>
            <a:endParaRPr lang="en-GB" dirty="0"/>
          </a:p>
        </p:txBody>
      </p:sp>
      <p:sp>
        <p:nvSpPr>
          <p:cNvPr id="7" name="Oval Callout 6"/>
          <p:cNvSpPr/>
          <p:nvPr/>
        </p:nvSpPr>
        <p:spPr>
          <a:xfrm>
            <a:off x="6754514" y="214463"/>
            <a:ext cx="2142352" cy="2135291"/>
          </a:xfrm>
          <a:prstGeom prst="wedgeEllipseCallout">
            <a:avLst>
              <a:gd name="adj1" fmla="val -53087"/>
              <a:gd name="adj2" fmla="val 58135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 smtClean="0"/>
              <a:t>This is the test you will be using for your first report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30841828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400" dirty="0" smtClean="0"/>
              <a:t>Between-subjects design and the independent samples t-test</a:t>
            </a:r>
            <a:endParaRPr lang="en-GB" sz="4400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81119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Between-subjects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 smtClean="0"/>
              <a:t>Different participants across two conditions/groups</a:t>
            </a:r>
          </a:p>
          <a:p>
            <a:pPr lvl="1"/>
            <a:r>
              <a:rPr lang="en-GB" sz="2400" dirty="0" smtClean="0"/>
              <a:t>Participants can only contribute to </a:t>
            </a:r>
            <a:r>
              <a:rPr lang="en-GB" sz="2400" b="1" dirty="0" smtClean="0">
                <a:solidFill>
                  <a:schemeClr val="accent6">
                    <a:lumMod val="75000"/>
                  </a:schemeClr>
                </a:solidFill>
              </a:rPr>
              <a:t>one group </a:t>
            </a:r>
            <a:r>
              <a:rPr lang="en-GB" sz="2400" dirty="0" smtClean="0"/>
              <a:t>of scores</a:t>
            </a:r>
          </a:p>
          <a:p>
            <a:pPr lvl="1"/>
            <a:endParaRPr lang="en-GB" sz="2400" dirty="0"/>
          </a:p>
          <a:p>
            <a:r>
              <a:rPr lang="en-GB" sz="2400" dirty="0" smtClean="0"/>
              <a:t>Data are independent</a:t>
            </a:r>
          </a:p>
          <a:p>
            <a:pPr lvl="1"/>
            <a:r>
              <a:rPr lang="en-GB" sz="2400" dirty="0" smtClean="0"/>
              <a:t>Responses are independent of others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3283662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Independent samples t-test</a:t>
            </a:r>
            <a:br>
              <a:rPr lang="en-GB" dirty="0" smtClean="0"/>
            </a:br>
            <a:r>
              <a:rPr lang="en-GB" sz="3600" dirty="0" smtClean="0"/>
              <a:t>(Between-subjects design)</a:t>
            </a:r>
            <a:endParaRPr lang="en-GB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2400" dirty="0" smtClean="0"/>
              <a:t>The t-test is a </a:t>
            </a:r>
            <a:r>
              <a:rPr lang="en-GB" sz="2400" b="1" dirty="0" smtClean="0"/>
              <a:t>parametric test</a:t>
            </a:r>
            <a:r>
              <a:rPr lang="en-GB" sz="2400" dirty="0" smtClean="0"/>
              <a:t>, therefore relies on certain assumptions about the data we obtain</a:t>
            </a:r>
          </a:p>
          <a:p>
            <a:endParaRPr lang="en-GB" sz="2400" b="1" u="sng" dirty="0"/>
          </a:p>
          <a:p>
            <a:r>
              <a:rPr lang="en-GB" sz="2400" b="1" u="sng" dirty="0" smtClean="0"/>
              <a:t>Assumptions:</a:t>
            </a:r>
          </a:p>
          <a:p>
            <a:endParaRPr lang="en-GB" sz="2400" dirty="0"/>
          </a:p>
          <a:p>
            <a:pPr lvl="1"/>
            <a:r>
              <a:rPr lang="en-GB" sz="2400" dirty="0" smtClean="0"/>
              <a:t>Interval or ratio data</a:t>
            </a:r>
          </a:p>
          <a:p>
            <a:pPr lvl="1"/>
            <a:r>
              <a:rPr lang="en-GB" sz="2400" dirty="0" smtClean="0"/>
              <a:t>Normally distributed data</a:t>
            </a:r>
          </a:p>
          <a:p>
            <a:pPr lvl="1"/>
            <a:r>
              <a:rPr lang="en-GB" sz="2400" dirty="0" smtClean="0"/>
              <a:t>The variances of the DV in the two populations are equal (homogeneity of variance)</a:t>
            </a:r>
          </a:p>
        </p:txBody>
      </p:sp>
    </p:spTree>
    <p:extLst>
      <p:ext uri="{BB962C8B-B14F-4D97-AF65-F5344CB8AC3E}">
        <p14:creationId xmlns:p14="http://schemas.microsoft.com/office/powerpoint/2010/main" val="9853166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Between-subjects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 smtClean="0"/>
              <a:t>Research question examples:</a:t>
            </a:r>
          </a:p>
          <a:p>
            <a:endParaRPr lang="en-GB" sz="2400" dirty="0"/>
          </a:p>
          <a:p>
            <a:pPr marL="530352" lvl="1" indent="0">
              <a:buNone/>
            </a:pPr>
            <a:r>
              <a:rPr lang="en-GB" sz="2400" dirty="0" smtClean="0"/>
              <a:t>1. Do first year students experience higher levels of exam anxiety than third year students?</a:t>
            </a:r>
          </a:p>
          <a:p>
            <a:pPr lvl="1"/>
            <a:endParaRPr lang="en-GB" sz="2400" dirty="0"/>
          </a:p>
          <a:p>
            <a:pPr marL="530352" lvl="1" indent="0">
              <a:buNone/>
            </a:pPr>
            <a:r>
              <a:rPr lang="en-GB" sz="2400" dirty="0" smtClean="0"/>
              <a:t>2. Are there gender differences in the effects of pet ownership on reported stress levels?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6302277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Example study 1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28700" y="1735494"/>
            <a:ext cx="7200900" cy="4131906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400" b="1" dirty="0"/>
              <a:t>Do first year students experience higher levels of exam anxiety than third year students?</a:t>
            </a:r>
          </a:p>
          <a:p>
            <a:endParaRPr lang="en-GB" sz="2400" dirty="0" smtClean="0"/>
          </a:p>
          <a:p>
            <a:pPr lvl="1"/>
            <a:r>
              <a:rPr lang="en-GB" sz="2400" i="0" dirty="0" smtClean="0"/>
              <a:t>We are looking for a difference between two independent groups </a:t>
            </a:r>
            <a:r>
              <a:rPr lang="en-GB" sz="2400" dirty="0" smtClean="0"/>
              <a:t>(first year students and third year students)</a:t>
            </a:r>
          </a:p>
          <a:p>
            <a:pPr lvl="1"/>
            <a:r>
              <a:rPr lang="en-GB" sz="2400" i="0" dirty="0" smtClean="0"/>
              <a:t>We take a sample from each population </a:t>
            </a:r>
            <a:r>
              <a:rPr lang="en-GB" sz="2400" dirty="0" smtClean="0"/>
              <a:t>(a sample of first years and a sample of third years)</a:t>
            </a:r>
          </a:p>
          <a:p>
            <a:pPr lvl="1"/>
            <a:r>
              <a:rPr lang="en-GB" sz="2400" i="0" dirty="0" smtClean="0"/>
              <a:t>We compare the two samples by comparing the mean differences on a given variable </a:t>
            </a:r>
            <a:r>
              <a:rPr lang="en-GB" sz="2400" dirty="0" smtClean="0"/>
              <a:t>(exam anxiety)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5168911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Example study 1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 smtClean="0"/>
              <a:t>Between-subjects designs = independent samples</a:t>
            </a:r>
          </a:p>
          <a:p>
            <a:endParaRPr lang="en-GB" sz="2400" dirty="0"/>
          </a:p>
          <a:p>
            <a:r>
              <a:rPr lang="en-GB" sz="2400" dirty="0" smtClean="0"/>
              <a:t>Why?</a:t>
            </a:r>
          </a:p>
          <a:p>
            <a:pPr lvl="1"/>
            <a:r>
              <a:rPr lang="en-GB" sz="2400" dirty="0" smtClean="0"/>
              <a:t>Can only be part of ONE group</a:t>
            </a:r>
            <a:endParaRPr lang="en-GB" sz="2400" dirty="0"/>
          </a:p>
        </p:txBody>
      </p:sp>
      <p:sp>
        <p:nvSpPr>
          <p:cNvPr id="4" name="Oval 3"/>
          <p:cNvSpPr/>
          <p:nvPr/>
        </p:nvSpPr>
        <p:spPr>
          <a:xfrm>
            <a:off x="1028700" y="4623121"/>
            <a:ext cx="2828543" cy="1626425"/>
          </a:xfrm>
          <a:prstGeom prst="ellipse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 dirty="0" smtClean="0"/>
              <a:t>IV = YEAR OF STUDY</a:t>
            </a:r>
          </a:p>
          <a:p>
            <a:pPr algn="ctr"/>
            <a:r>
              <a:rPr lang="en-GB" sz="2000" b="1" dirty="0" smtClean="0"/>
              <a:t>Two conditions</a:t>
            </a:r>
            <a:endParaRPr lang="en-GB" sz="2000" b="1" dirty="0"/>
          </a:p>
        </p:txBody>
      </p:sp>
      <p:sp>
        <p:nvSpPr>
          <p:cNvPr id="5" name="Oval 4"/>
          <p:cNvSpPr/>
          <p:nvPr/>
        </p:nvSpPr>
        <p:spPr>
          <a:xfrm>
            <a:off x="5401057" y="4623121"/>
            <a:ext cx="2828543" cy="1626425"/>
          </a:xfrm>
          <a:prstGeom prst="ellipse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 dirty="0"/>
              <a:t>D</a:t>
            </a:r>
            <a:r>
              <a:rPr lang="en-GB" sz="2000" b="1" dirty="0" smtClean="0"/>
              <a:t>V = EXAM ANXIETY</a:t>
            </a:r>
          </a:p>
        </p:txBody>
      </p:sp>
    </p:spTree>
    <p:extLst>
      <p:ext uri="{BB962C8B-B14F-4D97-AF65-F5344CB8AC3E}">
        <p14:creationId xmlns:p14="http://schemas.microsoft.com/office/powerpoint/2010/main" val="6467813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Data 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85637387"/>
              </p:ext>
            </p:extLst>
          </p:nvPr>
        </p:nvGraphicFramePr>
        <p:xfrm>
          <a:off x="1028700" y="1838130"/>
          <a:ext cx="3617946" cy="40792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08973">
                  <a:extLst>
                    <a:ext uri="{9D8B030D-6E8A-4147-A177-3AD203B41FA5}">
                      <a16:colId xmlns="" xmlns:a16="http://schemas.microsoft.com/office/drawing/2014/main" val="20000"/>
                    </a:ext>
                  </a:extLst>
                </a:gridCol>
                <a:gridCol w="1808973">
                  <a:extLst>
                    <a:ext uri="{9D8B030D-6E8A-4147-A177-3AD203B41FA5}">
                      <a16:colId xmlns="" xmlns:a16="http://schemas.microsoft.com/office/drawing/2014/main" val="2000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1600" dirty="0" smtClean="0"/>
                        <a:t>First year</a:t>
                      </a:r>
                      <a:r>
                        <a:rPr lang="en-GB" sz="1600" baseline="0" dirty="0" smtClean="0"/>
                        <a:t> student</a:t>
                      </a:r>
                      <a:endParaRPr lang="en-GB" sz="16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 smtClean="0"/>
                        <a:t>Exam anxiety</a:t>
                      </a:r>
                      <a:endParaRPr lang="en-GB" sz="1600" dirty="0"/>
                    </a:p>
                  </a:txBody>
                  <a:tcPr anchor="ctr"/>
                </a:tc>
                <a:extLst>
                  <a:ext uri="{0D108BD9-81ED-4DB2-BD59-A6C34878D82A}">
                    <a16:rowId xmlns=""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1600" dirty="0" smtClean="0"/>
                        <a:t>1</a:t>
                      </a:r>
                      <a:endParaRPr lang="en-GB" sz="16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 smtClean="0"/>
                        <a:t>9</a:t>
                      </a:r>
                      <a:endParaRPr lang="en-GB" sz="1600" dirty="0"/>
                    </a:p>
                  </a:txBody>
                  <a:tcPr anchor="ctr"/>
                </a:tc>
                <a:extLst>
                  <a:ext uri="{0D108BD9-81ED-4DB2-BD59-A6C34878D82A}">
                    <a16:rowId xmlns=""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1600" dirty="0" smtClean="0"/>
                        <a:t>2</a:t>
                      </a:r>
                      <a:endParaRPr lang="en-GB" sz="16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 smtClean="0"/>
                        <a:t>10</a:t>
                      </a:r>
                      <a:endParaRPr lang="en-GB" sz="1600" dirty="0"/>
                    </a:p>
                  </a:txBody>
                  <a:tcPr anchor="ctr"/>
                </a:tc>
                <a:extLst>
                  <a:ext uri="{0D108BD9-81ED-4DB2-BD59-A6C34878D82A}">
                    <a16:rowId xmlns=""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1600" dirty="0" smtClean="0"/>
                        <a:t>3</a:t>
                      </a:r>
                      <a:endParaRPr lang="en-GB" sz="16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 smtClean="0"/>
                        <a:t>8</a:t>
                      </a:r>
                      <a:endParaRPr lang="en-GB" sz="1600" dirty="0"/>
                    </a:p>
                  </a:txBody>
                  <a:tcPr anchor="ctr"/>
                </a:tc>
                <a:extLst>
                  <a:ext uri="{0D108BD9-81ED-4DB2-BD59-A6C34878D82A}">
                    <a16:rowId xmlns=""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1600" dirty="0" smtClean="0"/>
                        <a:t>4</a:t>
                      </a:r>
                      <a:endParaRPr lang="en-GB" sz="16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 smtClean="0"/>
                        <a:t>7</a:t>
                      </a:r>
                      <a:endParaRPr lang="en-GB" sz="1600" dirty="0"/>
                    </a:p>
                  </a:txBody>
                  <a:tcPr anchor="ctr"/>
                </a:tc>
                <a:extLst>
                  <a:ext uri="{0D108BD9-81ED-4DB2-BD59-A6C34878D82A}">
                    <a16:rowId xmlns=""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1600" dirty="0" smtClean="0"/>
                        <a:t>5</a:t>
                      </a:r>
                      <a:endParaRPr lang="en-GB" sz="16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 smtClean="0"/>
                        <a:t>9</a:t>
                      </a:r>
                      <a:endParaRPr lang="en-GB" sz="1600" dirty="0"/>
                    </a:p>
                  </a:txBody>
                  <a:tcPr anchor="ctr"/>
                </a:tc>
                <a:extLst>
                  <a:ext uri="{0D108BD9-81ED-4DB2-BD59-A6C34878D82A}">
                    <a16:rowId xmlns="" xmlns:a16="http://schemas.microsoft.com/office/drawing/2014/main" val="100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1600" dirty="0" smtClean="0"/>
                        <a:t>6</a:t>
                      </a:r>
                      <a:endParaRPr lang="en-GB" sz="16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 smtClean="0"/>
                        <a:t>7</a:t>
                      </a:r>
                      <a:endParaRPr lang="en-GB" sz="1600" dirty="0"/>
                    </a:p>
                  </a:txBody>
                  <a:tcPr anchor="ctr"/>
                </a:tc>
                <a:extLst>
                  <a:ext uri="{0D108BD9-81ED-4DB2-BD59-A6C34878D82A}">
                    <a16:rowId xmlns="" xmlns:a16="http://schemas.microsoft.com/office/drawing/2014/main" val="1000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1600" dirty="0" smtClean="0"/>
                        <a:t>7</a:t>
                      </a:r>
                      <a:endParaRPr lang="en-GB" sz="16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 smtClean="0"/>
                        <a:t>8</a:t>
                      </a:r>
                      <a:endParaRPr lang="en-GB" sz="1600" dirty="0"/>
                    </a:p>
                  </a:txBody>
                  <a:tcPr anchor="ctr"/>
                </a:tc>
                <a:extLst>
                  <a:ext uri="{0D108BD9-81ED-4DB2-BD59-A6C34878D82A}">
                    <a16:rowId xmlns="" xmlns:a16="http://schemas.microsoft.com/office/drawing/2014/main" val="1000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1600" dirty="0" smtClean="0"/>
                        <a:t>8</a:t>
                      </a:r>
                      <a:endParaRPr lang="en-GB" sz="16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 smtClean="0"/>
                        <a:t>8</a:t>
                      </a:r>
                      <a:endParaRPr lang="en-GB" sz="1600" dirty="0"/>
                    </a:p>
                  </a:txBody>
                  <a:tcPr anchor="ctr"/>
                </a:tc>
                <a:extLst>
                  <a:ext uri="{0D108BD9-81ED-4DB2-BD59-A6C34878D82A}">
                    <a16:rowId xmlns="" xmlns:a16="http://schemas.microsoft.com/office/drawing/2014/main" val="1000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1600" dirty="0" smtClean="0"/>
                        <a:t>9</a:t>
                      </a:r>
                      <a:endParaRPr lang="en-GB" sz="16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 smtClean="0"/>
                        <a:t>7</a:t>
                      </a:r>
                      <a:endParaRPr lang="en-GB" sz="1600" dirty="0"/>
                    </a:p>
                  </a:txBody>
                  <a:tcPr anchor="ctr"/>
                </a:tc>
                <a:extLst>
                  <a:ext uri="{0D108BD9-81ED-4DB2-BD59-A6C34878D82A}">
                    <a16:rowId xmlns="" xmlns:a16="http://schemas.microsoft.com/office/drawing/2014/main" val="1000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1600" dirty="0" smtClean="0"/>
                        <a:t>10</a:t>
                      </a:r>
                      <a:endParaRPr lang="en-GB" sz="16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 smtClean="0"/>
                        <a:t>10</a:t>
                      </a:r>
                      <a:endParaRPr lang="en-GB" sz="1600" dirty="0"/>
                    </a:p>
                  </a:txBody>
                  <a:tcPr anchor="ctr"/>
                </a:tc>
                <a:extLst>
                  <a:ext uri="{0D108BD9-81ED-4DB2-BD59-A6C34878D82A}">
                    <a16:rowId xmlns="" xmlns:a16="http://schemas.microsoft.com/office/drawing/2014/main" val="10010"/>
                  </a:ext>
                </a:extLst>
              </a:tr>
            </a:tbl>
          </a:graphicData>
        </a:graphic>
      </p:graphicFrame>
      <p:graphicFrame>
        <p:nvGraphicFramePr>
          <p:cNvPr id="5" name="Content Placeholder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237363822"/>
              </p:ext>
            </p:extLst>
          </p:nvPr>
        </p:nvGraphicFramePr>
        <p:xfrm>
          <a:off x="5118618" y="1838130"/>
          <a:ext cx="3617946" cy="40792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08973">
                  <a:extLst>
                    <a:ext uri="{9D8B030D-6E8A-4147-A177-3AD203B41FA5}">
                      <a16:colId xmlns="" xmlns:a16="http://schemas.microsoft.com/office/drawing/2014/main" val="20000"/>
                    </a:ext>
                  </a:extLst>
                </a:gridCol>
                <a:gridCol w="1808973">
                  <a:extLst>
                    <a:ext uri="{9D8B030D-6E8A-4147-A177-3AD203B41FA5}">
                      <a16:colId xmlns="" xmlns:a16="http://schemas.microsoft.com/office/drawing/2014/main" val="2000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1600" dirty="0" smtClean="0"/>
                        <a:t>Third year student</a:t>
                      </a:r>
                      <a:endParaRPr lang="en-GB" sz="16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 smtClean="0"/>
                        <a:t>Exam anxiety</a:t>
                      </a:r>
                      <a:endParaRPr lang="en-GB" sz="1600" dirty="0"/>
                    </a:p>
                  </a:txBody>
                  <a:tcPr anchor="ctr"/>
                </a:tc>
                <a:extLst>
                  <a:ext uri="{0D108BD9-81ED-4DB2-BD59-A6C34878D82A}">
                    <a16:rowId xmlns=""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1600" dirty="0" smtClean="0"/>
                        <a:t>1</a:t>
                      </a:r>
                      <a:endParaRPr lang="en-GB" sz="16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 smtClean="0"/>
                        <a:t>5</a:t>
                      </a:r>
                      <a:endParaRPr lang="en-GB" sz="1600" dirty="0"/>
                    </a:p>
                  </a:txBody>
                  <a:tcPr anchor="ctr"/>
                </a:tc>
                <a:extLst>
                  <a:ext uri="{0D108BD9-81ED-4DB2-BD59-A6C34878D82A}">
                    <a16:rowId xmlns=""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1600" dirty="0" smtClean="0"/>
                        <a:t>2</a:t>
                      </a:r>
                      <a:endParaRPr lang="en-GB" sz="16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 smtClean="0"/>
                        <a:t>6</a:t>
                      </a:r>
                      <a:endParaRPr lang="en-GB" sz="1600" dirty="0"/>
                    </a:p>
                  </a:txBody>
                  <a:tcPr anchor="ctr"/>
                </a:tc>
                <a:extLst>
                  <a:ext uri="{0D108BD9-81ED-4DB2-BD59-A6C34878D82A}">
                    <a16:rowId xmlns=""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1600" dirty="0" smtClean="0"/>
                        <a:t>3</a:t>
                      </a:r>
                      <a:endParaRPr lang="en-GB" sz="16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 smtClean="0"/>
                        <a:t>4</a:t>
                      </a:r>
                      <a:endParaRPr lang="en-GB" sz="1600" dirty="0"/>
                    </a:p>
                  </a:txBody>
                  <a:tcPr anchor="ctr"/>
                </a:tc>
                <a:extLst>
                  <a:ext uri="{0D108BD9-81ED-4DB2-BD59-A6C34878D82A}">
                    <a16:rowId xmlns=""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1600" dirty="0" smtClean="0"/>
                        <a:t>4</a:t>
                      </a:r>
                      <a:endParaRPr lang="en-GB" sz="16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 smtClean="0"/>
                        <a:t>1</a:t>
                      </a:r>
                      <a:endParaRPr lang="en-GB" sz="1600" dirty="0"/>
                    </a:p>
                  </a:txBody>
                  <a:tcPr anchor="ctr"/>
                </a:tc>
                <a:extLst>
                  <a:ext uri="{0D108BD9-81ED-4DB2-BD59-A6C34878D82A}">
                    <a16:rowId xmlns=""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1600" dirty="0" smtClean="0"/>
                        <a:t>5</a:t>
                      </a:r>
                      <a:endParaRPr lang="en-GB" sz="16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 smtClean="0"/>
                        <a:t>3</a:t>
                      </a:r>
                      <a:endParaRPr lang="en-GB" sz="1600" dirty="0"/>
                    </a:p>
                  </a:txBody>
                  <a:tcPr anchor="ctr"/>
                </a:tc>
                <a:extLst>
                  <a:ext uri="{0D108BD9-81ED-4DB2-BD59-A6C34878D82A}">
                    <a16:rowId xmlns="" xmlns:a16="http://schemas.microsoft.com/office/drawing/2014/main" val="100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1600" dirty="0" smtClean="0"/>
                        <a:t>6</a:t>
                      </a:r>
                      <a:endParaRPr lang="en-GB" sz="16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 smtClean="0"/>
                        <a:t>3</a:t>
                      </a:r>
                      <a:endParaRPr lang="en-GB" sz="1600" dirty="0"/>
                    </a:p>
                  </a:txBody>
                  <a:tcPr anchor="ctr"/>
                </a:tc>
                <a:extLst>
                  <a:ext uri="{0D108BD9-81ED-4DB2-BD59-A6C34878D82A}">
                    <a16:rowId xmlns="" xmlns:a16="http://schemas.microsoft.com/office/drawing/2014/main" val="1000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1600" dirty="0" smtClean="0"/>
                        <a:t>7</a:t>
                      </a:r>
                      <a:endParaRPr lang="en-GB" sz="16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 smtClean="0"/>
                        <a:t>4</a:t>
                      </a:r>
                      <a:endParaRPr lang="en-GB" sz="1600" dirty="0"/>
                    </a:p>
                  </a:txBody>
                  <a:tcPr anchor="ctr"/>
                </a:tc>
                <a:extLst>
                  <a:ext uri="{0D108BD9-81ED-4DB2-BD59-A6C34878D82A}">
                    <a16:rowId xmlns="" xmlns:a16="http://schemas.microsoft.com/office/drawing/2014/main" val="1000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1600" dirty="0" smtClean="0"/>
                        <a:t>8</a:t>
                      </a:r>
                      <a:endParaRPr lang="en-GB" sz="16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 smtClean="0"/>
                        <a:t>5</a:t>
                      </a:r>
                      <a:endParaRPr lang="en-GB" sz="1600" dirty="0"/>
                    </a:p>
                  </a:txBody>
                  <a:tcPr anchor="ctr"/>
                </a:tc>
                <a:extLst>
                  <a:ext uri="{0D108BD9-81ED-4DB2-BD59-A6C34878D82A}">
                    <a16:rowId xmlns="" xmlns:a16="http://schemas.microsoft.com/office/drawing/2014/main" val="1000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1600" dirty="0" smtClean="0"/>
                        <a:t>9</a:t>
                      </a:r>
                      <a:endParaRPr lang="en-GB" sz="16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 smtClean="0"/>
                        <a:t>2</a:t>
                      </a:r>
                      <a:endParaRPr lang="en-GB" sz="1600" dirty="0"/>
                    </a:p>
                  </a:txBody>
                  <a:tcPr anchor="ctr"/>
                </a:tc>
                <a:extLst>
                  <a:ext uri="{0D108BD9-81ED-4DB2-BD59-A6C34878D82A}">
                    <a16:rowId xmlns="" xmlns:a16="http://schemas.microsoft.com/office/drawing/2014/main" val="1000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1600" dirty="0" smtClean="0"/>
                        <a:t>10</a:t>
                      </a:r>
                      <a:endParaRPr lang="en-GB" sz="16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 smtClean="0"/>
                        <a:t>6</a:t>
                      </a:r>
                      <a:endParaRPr lang="en-GB" sz="1600" dirty="0"/>
                    </a:p>
                  </a:txBody>
                  <a:tcPr anchor="ctr"/>
                </a:tc>
                <a:extLst>
                  <a:ext uri="{0D108BD9-81ED-4DB2-BD59-A6C34878D82A}">
                    <a16:rowId xmlns="" xmlns:a16="http://schemas.microsoft.com/office/drawing/2014/main" val="1001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42651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Hypothesis?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28700" y="1847461"/>
            <a:ext cx="7200900" cy="4019939"/>
          </a:xfrm>
        </p:spPr>
        <p:txBody>
          <a:bodyPr>
            <a:noAutofit/>
          </a:bodyPr>
          <a:lstStyle/>
          <a:p>
            <a:r>
              <a:rPr lang="en-GB" sz="2400" dirty="0" smtClean="0"/>
              <a:t>Hypothesis must </a:t>
            </a:r>
            <a:r>
              <a:rPr lang="en-GB" sz="2400" b="1" dirty="0" smtClean="0"/>
              <a:t>always </a:t>
            </a:r>
            <a:r>
              <a:rPr lang="en-GB" sz="2400" dirty="0" smtClean="0"/>
              <a:t>be generated from your literature search and can be directional (one-tailed) or non-directional (two-tailed)</a:t>
            </a:r>
          </a:p>
          <a:p>
            <a:endParaRPr lang="en-GB" sz="2400" dirty="0"/>
          </a:p>
          <a:p>
            <a:r>
              <a:rPr lang="en-GB" sz="2400" b="1" dirty="0" smtClean="0">
                <a:solidFill>
                  <a:schemeClr val="accent6">
                    <a:lumMod val="75000"/>
                  </a:schemeClr>
                </a:solidFill>
              </a:rPr>
              <a:t>Non-directional (two-tailed)</a:t>
            </a:r>
          </a:p>
          <a:p>
            <a:pPr lvl="1"/>
            <a:r>
              <a:rPr lang="en-GB" sz="2400" dirty="0" smtClean="0"/>
              <a:t>There will be a significant difference in the reported exam anxiety scores of first and third year students</a:t>
            </a:r>
          </a:p>
          <a:p>
            <a:r>
              <a:rPr lang="en-GB" sz="2400" b="1" dirty="0" smtClean="0">
                <a:solidFill>
                  <a:schemeClr val="accent6">
                    <a:lumMod val="75000"/>
                  </a:schemeClr>
                </a:solidFill>
              </a:rPr>
              <a:t>Directional (one-tailed)</a:t>
            </a:r>
          </a:p>
          <a:p>
            <a:pPr lvl="1"/>
            <a:r>
              <a:rPr lang="en-GB" sz="2400" dirty="0" smtClean="0"/>
              <a:t>Third year students will report significantly lower exam anxiety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3345063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Why test for a difference?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GB" sz="2400" dirty="0" smtClean="0"/>
              <a:t>The independent samples t-test assesses whether the </a:t>
            </a:r>
            <a:r>
              <a:rPr lang="en-GB" sz="2400" b="1" dirty="0" smtClean="0">
                <a:solidFill>
                  <a:schemeClr val="accent6">
                    <a:lumMod val="75000"/>
                  </a:schemeClr>
                </a:solidFill>
              </a:rPr>
              <a:t>difference</a:t>
            </a:r>
            <a:r>
              <a:rPr lang="en-GB" sz="2400" dirty="0" smtClean="0"/>
              <a:t> between reported scores of exam anxiety of the two groups is </a:t>
            </a:r>
            <a:r>
              <a:rPr lang="en-GB" sz="2400" b="1" dirty="0" smtClean="0">
                <a:solidFill>
                  <a:schemeClr val="accent6">
                    <a:lumMod val="75000"/>
                  </a:schemeClr>
                </a:solidFill>
              </a:rPr>
              <a:t>significant</a:t>
            </a:r>
            <a:endParaRPr lang="en-GB" sz="2400" dirty="0" smtClean="0">
              <a:solidFill>
                <a:schemeClr val="accent6">
                  <a:lumMod val="75000"/>
                </a:schemeClr>
              </a:solidFill>
            </a:endParaRPr>
          </a:p>
          <a:p>
            <a:endParaRPr lang="en-GB" sz="2400" dirty="0"/>
          </a:p>
          <a:p>
            <a:pPr lvl="1"/>
            <a:r>
              <a:rPr lang="en-GB" sz="2400" dirty="0" smtClean="0"/>
              <a:t>Can we reject the null hypothesis?</a:t>
            </a:r>
          </a:p>
          <a:p>
            <a:pPr lvl="1"/>
            <a:r>
              <a:rPr lang="en-GB" sz="2400" dirty="0" smtClean="0"/>
              <a:t>Must we accept the null hypothesis?</a:t>
            </a:r>
          </a:p>
          <a:p>
            <a:pPr lvl="1"/>
            <a:endParaRPr lang="en-GB" sz="2400" dirty="0"/>
          </a:p>
          <a:p>
            <a:r>
              <a:rPr lang="en-GB" sz="2400" dirty="0" smtClean="0"/>
              <a:t>Need to calculate a probability value (sig. value in SPSS) for any difference found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2849660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Independent samples t-test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28700" y="1978090"/>
            <a:ext cx="7200900" cy="3889310"/>
          </a:xfrm>
        </p:spPr>
        <p:txBody>
          <a:bodyPr>
            <a:noAutofit/>
          </a:bodyPr>
          <a:lstStyle/>
          <a:p>
            <a:r>
              <a:rPr lang="en-GB" sz="2400" dirty="0" smtClean="0"/>
              <a:t>Where we have </a:t>
            </a:r>
            <a:r>
              <a:rPr lang="en-GB" sz="2400" b="1" dirty="0" smtClean="0"/>
              <a:t>one IV</a:t>
            </a:r>
            <a:r>
              <a:rPr lang="en-GB" sz="2400" dirty="0" smtClean="0"/>
              <a:t> with </a:t>
            </a:r>
            <a:r>
              <a:rPr lang="en-GB" sz="2400" b="1" dirty="0" smtClean="0"/>
              <a:t>two conditions/groups:</a:t>
            </a:r>
          </a:p>
          <a:p>
            <a:endParaRPr lang="en-GB" sz="2400" b="1" dirty="0"/>
          </a:p>
          <a:p>
            <a:pPr lvl="1"/>
            <a:r>
              <a:rPr lang="en-GB" sz="2400" b="1" i="0" dirty="0" smtClean="0"/>
              <a:t>IV = year of study</a:t>
            </a:r>
          </a:p>
          <a:p>
            <a:pPr lvl="1"/>
            <a:r>
              <a:rPr lang="en-GB" sz="2400" dirty="0" smtClean="0"/>
              <a:t>Groups = first OR third year</a:t>
            </a:r>
          </a:p>
          <a:p>
            <a:endParaRPr lang="en-GB" sz="2400" i="1" dirty="0"/>
          </a:p>
          <a:p>
            <a:r>
              <a:rPr lang="en-GB" sz="2400" dirty="0" smtClean="0"/>
              <a:t>t-test to compare the data</a:t>
            </a:r>
          </a:p>
          <a:p>
            <a:r>
              <a:rPr lang="en-GB" sz="2400" dirty="0" smtClean="0"/>
              <a:t>Assessment of difference between the groups using means</a:t>
            </a:r>
          </a:p>
          <a:p>
            <a:r>
              <a:rPr lang="en-GB" sz="2400" dirty="0" smtClean="0"/>
              <a:t>T-statistics to look up the p-value (for the significance)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7432953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Independent samples t-test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 smtClean="0"/>
              <a:t>The t-value for an independent samples t-test is calculated in a different way to a paired samples t-test</a:t>
            </a:r>
          </a:p>
          <a:p>
            <a:endParaRPr lang="en-GB" sz="2400" dirty="0"/>
          </a:p>
          <a:p>
            <a:r>
              <a:rPr lang="en-GB" sz="2400" dirty="0" smtClean="0"/>
              <a:t>But, both types generate similar information and both are reported in exactly the same way…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411038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do you get?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457200" indent="-457200">
              <a:buAutoNum type="arabicPeriod"/>
            </a:pPr>
            <a:r>
              <a:rPr lang="en-GB" sz="2800" b="1" dirty="0" smtClean="0">
                <a:solidFill>
                  <a:schemeClr val="accent6">
                    <a:lumMod val="75000"/>
                  </a:schemeClr>
                </a:solidFill>
              </a:rPr>
              <a:t>A t-value from calculating the t-score</a:t>
            </a:r>
          </a:p>
          <a:p>
            <a:pPr marL="457200" indent="-457200">
              <a:buAutoNum type="arabicPeriod"/>
            </a:pPr>
            <a:endParaRPr lang="en-GB" sz="2400" dirty="0"/>
          </a:p>
          <a:p>
            <a:r>
              <a:rPr lang="en-GB" sz="2400" dirty="0" smtClean="0"/>
              <a:t>A larger t-value indicates a bigger mean difference</a:t>
            </a:r>
          </a:p>
          <a:p>
            <a:r>
              <a:rPr lang="en-GB" sz="2400" dirty="0" smtClean="0"/>
              <a:t>A smaller t-value indicates a smaller mean difference</a:t>
            </a:r>
          </a:p>
          <a:p>
            <a:pPr marL="0" indent="0">
              <a:buNone/>
            </a:pPr>
            <a:endParaRPr lang="en-GB" sz="2400" dirty="0"/>
          </a:p>
          <a:p>
            <a:pPr marL="530352" lvl="1" indent="0">
              <a:buNone/>
            </a:pPr>
            <a:r>
              <a:rPr lang="en-GB" sz="2400" dirty="0" smtClean="0"/>
              <a:t>(i.e., a larger t-value is more likely to indicate a significant difference between your two sets of means…)</a:t>
            </a:r>
          </a:p>
        </p:txBody>
      </p:sp>
    </p:spTree>
    <p:extLst>
      <p:ext uri="{BB962C8B-B14F-4D97-AF65-F5344CB8AC3E}">
        <p14:creationId xmlns:p14="http://schemas.microsoft.com/office/powerpoint/2010/main" val="12227394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do you get?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28700" y="1903445"/>
            <a:ext cx="7536802" cy="3963955"/>
          </a:xfrm>
        </p:spPr>
        <p:txBody>
          <a:bodyPr>
            <a:noAutofit/>
          </a:bodyPr>
          <a:lstStyle/>
          <a:p>
            <a:r>
              <a:rPr lang="en-GB" sz="2400" dirty="0" smtClean="0"/>
              <a:t>As the </a:t>
            </a:r>
            <a:r>
              <a:rPr lang="en-GB" sz="2400" b="1" dirty="0" smtClean="0"/>
              <a:t>variation</a:t>
            </a:r>
            <a:r>
              <a:rPr lang="en-GB" sz="2400" dirty="0" smtClean="0"/>
              <a:t> in the difference </a:t>
            </a:r>
            <a:r>
              <a:rPr lang="en-GB" sz="2400" b="1" dirty="0" smtClean="0"/>
              <a:t>increases,</a:t>
            </a:r>
            <a:r>
              <a:rPr lang="en-GB" sz="2400" dirty="0" smtClean="0"/>
              <a:t> the t-value </a:t>
            </a:r>
            <a:r>
              <a:rPr lang="en-GB" sz="2400" b="1" dirty="0" smtClean="0"/>
              <a:t>decreases</a:t>
            </a:r>
          </a:p>
          <a:p>
            <a:endParaRPr lang="en-GB" sz="2400" b="1" dirty="0"/>
          </a:p>
          <a:p>
            <a:pPr lvl="1"/>
            <a:r>
              <a:rPr lang="en-GB" sz="2400" dirty="0" smtClean="0"/>
              <a:t>Smaller t-value indicates MORE variable difference</a:t>
            </a:r>
          </a:p>
          <a:p>
            <a:pPr lvl="2"/>
            <a:r>
              <a:rPr lang="en-GB" sz="2000" dirty="0" smtClean="0"/>
              <a:t>The difference can, in part, be attributed to a consequence of natural variation</a:t>
            </a:r>
          </a:p>
          <a:p>
            <a:pPr lvl="2"/>
            <a:endParaRPr lang="en-GB" sz="2000" dirty="0"/>
          </a:p>
          <a:p>
            <a:pPr lvl="1"/>
            <a:r>
              <a:rPr lang="en-GB" sz="2400" dirty="0" smtClean="0"/>
              <a:t>Bigger t-value indicates LESS variable difference</a:t>
            </a:r>
          </a:p>
          <a:p>
            <a:pPr lvl="2"/>
            <a:r>
              <a:rPr lang="en-GB" sz="2000" dirty="0" smtClean="0"/>
              <a:t>This occurs when most or all of the differences between each group are large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4794809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do you get?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2800" dirty="0"/>
              <a:t>As the number of data points increases (</a:t>
            </a:r>
            <a:r>
              <a:rPr lang="en-GB" sz="2800" i="1" dirty="0"/>
              <a:t>N</a:t>
            </a:r>
            <a:r>
              <a:rPr lang="en-GB" sz="2800" dirty="0"/>
              <a:t>), the t-value increases</a:t>
            </a:r>
          </a:p>
          <a:p>
            <a:endParaRPr lang="en-GB" sz="2400" dirty="0"/>
          </a:p>
          <a:p>
            <a:pPr lvl="1"/>
            <a:r>
              <a:rPr lang="en-GB" sz="2400" i="0" dirty="0"/>
              <a:t>As N gets larger, we automatically get higher t-values as the size of the data set increases</a:t>
            </a:r>
          </a:p>
          <a:p>
            <a:pPr lvl="1"/>
            <a:endParaRPr lang="en-GB" dirty="0"/>
          </a:p>
          <a:p>
            <a:pPr lvl="1"/>
            <a:r>
              <a:rPr lang="en-GB" sz="2400" dirty="0"/>
              <a:t>Larger samples are therefore likely to increase the t-value, and in turn increase the likelihood of a significant difference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001997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do you get?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2800" b="1" dirty="0" smtClean="0">
                <a:solidFill>
                  <a:schemeClr val="accent6">
                    <a:lumMod val="75000"/>
                  </a:schemeClr>
                </a:solidFill>
              </a:rPr>
              <a:t>2. A value for your degrees of freedom</a:t>
            </a:r>
            <a:br>
              <a:rPr lang="en-GB" sz="2800" b="1" dirty="0" smtClean="0">
                <a:solidFill>
                  <a:schemeClr val="accent6">
                    <a:lumMod val="75000"/>
                  </a:schemeClr>
                </a:solidFill>
              </a:rPr>
            </a:br>
            <a:r>
              <a:rPr lang="en-GB" sz="1900" b="1" dirty="0" smtClean="0">
                <a:solidFill>
                  <a:schemeClr val="accent6">
                    <a:lumMod val="75000"/>
                  </a:schemeClr>
                </a:solidFill>
              </a:rPr>
              <a:t>(always N – 2 for independent samples t-test)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 smtClean="0"/>
              <a:t>What do we mean by ‘degrees of freedom?!’ (DF)</a:t>
            </a:r>
          </a:p>
          <a:p>
            <a:endParaRPr lang="en-GB" dirty="0"/>
          </a:p>
          <a:p>
            <a:pPr lvl="1"/>
            <a:r>
              <a:rPr lang="en-GB" dirty="0" smtClean="0"/>
              <a:t>DF = the number of values in the final sample of data that are ‘free to vary’</a:t>
            </a:r>
          </a:p>
          <a:p>
            <a:pPr lvl="1"/>
            <a:endParaRPr lang="en-GB" dirty="0"/>
          </a:p>
          <a:p>
            <a:pPr lvl="1"/>
            <a:r>
              <a:rPr lang="en-GB" dirty="0" err="1" smtClean="0"/>
              <a:t>E.g</a:t>
            </a:r>
            <a:r>
              <a:rPr lang="en-GB" dirty="0" smtClean="0"/>
              <a:t>, football teams</a:t>
            </a:r>
          </a:p>
          <a:p>
            <a:pPr lvl="2"/>
            <a:r>
              <a:rPr lang="en-GB" dirty="0" smtClean="0"/>
              <a:t>11 players per team (so two groups!)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914207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3"/>
          <p:cNvSpPr/>
          <p:nvPr/>
        </p:nvSpPr>
        <p:spPr>
          <a:xfrm>
            <a:off x="5722722" y="2789537"/>
            <a:ext cx="3036673" cy="3067566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40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Degrees of freedom – independent samples t-test</a:t>
            </a:r>
          </a:p>
        </p:txBody>
      </p:sp>
      <p:sp>
        <p:nvSpPr>
          <p:cNvPr id="3" name="Rounded Rectangle 2"/>
          <p:cNvSpPr/>
          <p:nvPr/>
        </p:nvSpPr>
        <p:spPr>
          <a:xfrm>
            <a:off x="1028700" y="2171700"/>
            <a:ext cx="3633916" cy="4303241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Oval 4"/>
          <p:cNvSpPr/>
          <p:nvPr/>
        </p:nvSpPr>
        <p:spPr>
          <a:xfrm>
            <a:off x="6042452" y="3741004"/>
            <a:ext cx="584887" cy="593125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accent2">
                    <a:lumMod val="75000"/>
                  </a:schemeClr>
                </a:solidFill>
              </a:rPr>
              <a:t>4</a:t>
            </a:r>
            <a:endParaRPr lang="en-GB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6" name="Oval 5"/>
          <p:cNvSpPr/>
          <p:nvPr/>
        </p:nvSpPr>
        <p:spPr>
          <a:xfrm>
            <a:off x="6993413" y="3731740"/>
            <a:ext cx="584887" cy="593125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accent2">
                    <a:lumMod val="75000"/>
                  </a:schemeClr>
                </a:solidFill>
              </a:rPr>
              <a:t>5</a:t>
            </a:r>
            <a:endParaRPr lang="en-GB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7908323" y="3757484"/>
            <a:ext cx="584887" cy="593125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accent2">
                    <a:lumMod val="75000"/>
                  </a:schemeClr>
                </a:solidFill>
              </a:rPr>
              <a:t>6</a:t>
            </a:r>
            <a:endParaRPr lang="en-GB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>
            <a:off x="6045797" y="4409814"/>
            <a:ext cx="584887" cy="593125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accent2">
                    <a:lumMod val="75000"/>
                  </a:schemeClr>
                </a:solidFill>
              </a:rPr>
              <a:t>7</a:t>
            </a:r>
            <a:endParaRPr lang="en-GB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9" name="Oval 8"/>
          <p:cNvSpPr/>
          <p:nvPr/>
        </p:nvSpPr>
        <p:spPr>
          <a:xfrm>
            <a:off x="7018637" y="4434526"/>
            <a:ext cx="584887" cy="593125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accent2">
                    <a:lumMod val="75000"/>
                  </a:schemeClr>
                </a:solidFill>
              </a:rPr>
              <a:t>8</a:t>
            </a:r>
            <a:endParaRPr lang="en-GB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0" name="Oval 9"/>
          <p:cNvSpPr/>
          <p:nvPr/>
        </p:nvSpPr>
        <p:spPr>
          <a:xfrm>
            <a:off x="6042453" y="3089185"/>
            <a:ext cx="584887" cy="593125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accent2">
                    <a:lumMod val="75000"/>
                  </a:schemeClr>
                </a:solidFill>
              </a:rPr>
              <a:t>1</a:t>
            </a:r>
            <a:endParaRPr lang="en-GB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1" name="Oval 10"/>
          <p:cNvSpPr/>
          <p:nvPr/>
        </p:nvSpPr>
        <p:spPr>
          <a:xfrm>
            <a:off x="7876404" y="3113901"/>
            <a:ext cx="584887" cy="593125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accent2">
                    <a:lumMod val="75000"/>
                  </a:schemeClr>
                </a:solidFill>
              </a:rPr>
              <a:t>3</a:t>
            </a:r>
            <a:endParaRPr lang="en-GB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2" name="Oval 11"/>
          <p:cNvSpPr/>
          <p:nvPr/>
        </p:nvSpPr>
        <p:spPr>
          <a:xfrm>
            <a:off x="6974360" y="3089188"/>
            <a:ext cx="584887" cy="593125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accent2">
                    <a:lumMod val="75000"/>
                  </a:schemeClr>
                </a:solidFill>
              </a:rPr>
              <a:t>2</a:t>
            </a:r>
            <a:endParaRPr lang="en-GB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3" name="Oval 12"/>
          <p:cNvSpPr/>
          <p:nvPr/>
        </p:nvSpPr>
        <p:spPr>
          <a:xfrm>
            <a:off x="7043351" y="5070390"/>
            <a:ext cx="584887" cy="593125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 smtClean="0">
                <a:solidFill>
                  <a:schemeClr val="accent2">
                    <a:lumMod val="75000"/>
                  </a:schemeClr>
                </a:solidFill>
              </a:rPr>
              <a:t>11</a:t>
            </a:r>
            <a:endParaRPr lang="en-GB" sz="14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4" name="Oval 13"/>
          <p:cNvSpPr/>
          <p:nvPr/>
        </p:nvSpPr>
        <p:spPr>
          <a:xfrm>
            <a:off x="7937156" y="4440195"/>
            <a:ext cx="584887" cy="593125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accent2">
                    <a:lumMod val="75000"/>
                  </a:schemeClr>
                </a:solidFill>
              </a:rPr>
              <a:t>9</a:t>
            </a:r>
            <a:endParaRPr lang="en-GB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5" name="Oval 14"/>
          <p:cNvSpPr/>
          <p:nvPr/>
        </p:nvSpPr>
        <p:spPr>
          <a:xfrm>
            <a:off x="6042454" y="5062152"/>
            <a:ext cx="584887" cy="593125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 smtClean="0">
                <a:solidFill>
                  <a:schemeClr val="accent2">
                    <a:lumMod val="75000"/>
                  </a:schemeClr>
                </a:solidFill>
              </a:rPr>
              <a:t>10</a:t>
            </a:r>
            <a:endParaRPr lang="en-GB" sz="1400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10768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3"/>
          <p:cNvSpPr/>
          <p:nvPr/>
        </p:nvSpPr>
        <p:spPr>
          <a:xfrm>
            <a:off x="5722722" y="2789537"/>
            <a:ext cx="3036673" cy="3067566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40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Degrees of freedom – independent samples t-test</a:t>
            </a:r>
          </a:p>
        </p:txBody>
      </p:sp>
      <p:sp>
        <p:nvSpPr>
          <p:cNvPr id="3" name="Rounded Rectangle 2"/>
          <p:cNvSpPr/>
          <p:nvPr/>
        </p:nvSpPr>
        <p:spPr>
          <a:xfrm>
            <a:off x="1028700" y="2171700"/>
            <a:ext cx="3633916" cy="4303241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Oval 4"/>
          <p:cNvSpPr/>
          <p:nvPr/>
        </p:nvSpPr>
        <p:spPr>
          <a:xfrm>
            <a:off x="6042452" y="3741004"/>
            <a:ext cx="584887" cy="593125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accent2">
                    <a:lumMod val="75000"/>
                  </a:schemeClr>
                </a:solidFill>
              </a:rPr>
              <a:t>4</a:t>
            </a:r>
            <a:endParaRPr lang="en-GB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6" name="Oval 5"/>
          <p:cNvSpPr/>
          <p:nvPr/>
        </p:nvSpPr>
        <p:spPr>
          <a:xfrm>
            <a:off x="6993413" y="3731740"/>
            <a:ext cx="584887" cy="593125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accent2">
                    <a:lumMod val="75000"/>
                  </a:schemeClr>
                </a:solidFill>
              </a:rPr>
              <a:t>5</a:t>
            </a:r>
            <a:endParaRPr lang="en-GB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7908323" y="3757484"/>
            <a:ext cx="584887" cy="593125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accent2">
                    <a:lumMod val="75000"/>
                  </a:schemeClr>
                </a:solidFill>
              </a:rPr>
              <a:t>6</a:t>
            </a:r>
            <a:endParaRPr lang="en-GB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>
            <a:off x="6045797" y="4409814"/>
            <a:ext cx="584887" cy="593125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accent2">
                    <a:lumMod val="75000"/>
                  </a:schemeClr>
                </a:solidFill>
              </a:rPr>
              <a:t>7</a:t>
            </a:r>
            <a:endParaRPr lang="en-GB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9" name="Oval 8"/>
          <p:cNvSpPr/>
          <p:nvPr/>
        </p:nvSpPr>
        <p:spPr>
          <a:xfrm>
            <a:off x="7018637" y="4434526"/>
            <a:ext cx="584887" cy="593125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accent2">
                    <a:lumMod val="75000"/>
                  </a:schemeClr>
                </a:solidFill>
              </a:rPr>
              <a:t>8</a:t>
            </a:r>
            <a:endParaRPr lang="en-GB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0" name="Oval 9"/>
          <p:cNvSpPr/>
          <p:nvPr/>
        </p:nvSpPr>
        <p:spPr>
          <a:xfrm>
            <a:off x="1165653" y="3982476"/>
            <a:ext cx="584887" cy="593125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accent2">
                    <a:lumMod val="75000"/>
                  </a:schemeClr>
                </a:solidFill>
              </a:rPr>
              <a:t>1</a:t>
            </a:r>
            <a:endParaRPr lang="en-GB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1" name="Oval 10"/>
          <p:cNvSpPr/>
          <p:nvPr/>
        </p:nvSpPr>
        <p:spPr>
          <a:xfrm>
            <a:off x="7876404" y="3113901"/>
            <a:ext cx="584887" cy="593125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accent2">
                    <a:lumMod val="75000"/>
                  </a:schemeClr>
                </a:solidFill>
              </a:rPr>
              <a:t>3</a:t>
            </a:r>
            <a:endParaRPr lang="en-GB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2" name="Oval 11"/>
          <p:cNvSpPr/>
          <p:nvPr/>
        </p:nvSpPr>
        <p:spPr>
          <a:xfrm>
            <a:off x="6974360" y="3089188"/>
            <a:ext cx="584887" cy="593125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accent2">
                    <a:lumMod val="75000"/>
                  </a:schemeClr>
                </a:solidFill>
              </a:rPr>
              <a:t>2</a:t>
            </a:r>
            <a:endParaRPr lang="en-GB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3" name="Oval 12"/>
          <p:cNvSpPr/>
          <p:nvPr/>
        </p:nvSpPr>
        <p:spPr>
          <a:xfrm>
            <a:off x="7043351" y="5070390"/>
            <a:ext cx="584887" cy="593125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 smtClean="0">
                <a:solidFill>
                  <a:schemeClr val="accent2">
                    <a:lumMod val="75000"/>
                  </a:schemeClr>
                </a:solidFill>
              </a:rPr>
              <a:t>11</a:t>
            </a:r>
            <a:endParaRPr lang="en-GB" sz="14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4" name="Oval 13"/>
          <p:cNvSpPr/>
          <p:nvPr/>
        </p:nvSpPr>
        <p:spPr>
          <a:xfrm>
            <a:off x="7937156" y="4440195"/>
            <a:ext cx="584887" cy="593125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accent2">
                    <a:lumMod val="75000"/>
                  </a:schemeClr>
                </a:solidFill>
              </a:rPr>
              <a:t>9</a:t>
            </a:r>
            <a:endParaRPr lang="en-GB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5" name="Oval 14"/>
          <p:cNvSpPr/>
          <p:nvPr/>
        </p:nvSpPr>
        <p:spPr>
          <a:xfrm>
            <a:off x="6042454" y="5062152"/>
            <a:ext cx="584887" cy="593125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 smtClean="0">
                <a:solidFill>
                  <a:schemeClr val="accent2">
                    <a:lumMod val="75000"/>
                  </a:schemeClr>
                </a:solidFill>
              </a:rPr>
              <a:t>10</a:t>
            </a:r>
            <a:endParaRPr lang="en-GB" sz="1400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0665459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3"/>
          <p:cNvSpPr/>
          <p:nvPr/>
        </p:nvSpPr>
        <p:spPr>
          <a:xfrm>
            <a:off x="5722722" y="2789537"/>
            <a:ext cx="3036673" cy="3067566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40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Degrees of freedom – independent samples t-test</a:t>
            </a:r>
          </a:p>
        </p:txBody>
      </p:sp>
      <p:sp>
        <p:nvSpPr>
          <p:cNvPr id="3" name="Rounded Rectangle 2"/>
          <p:cNvSpPr/>
          <p:nvPr/>
        </p:nvSpPr>
        <p:spPr>
          <a:xfrm>
            <a:off x="1028700" y="2171700"/>
            <a:ext cx="3633916" cy="4303241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Oval 4"/>
          <p:cNvSpPr/>
          <p:nvPr/>
        </p:nvSpPr>
        <p:spPr>
          <a:xfrm>
            <a:off x="6042452" y="3741004"/>
            <a:ext cx="584887" cy="593125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accent2">
                    <a:lumMod val="75000"/>
                  </a:schemeClr>
                </a:solidFill>
              </a:rPr>
              <a:t>4</a:t>
            </a:r>
            <a:endParaRPr lang="en-GB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6" name="Oval 5"/>
          <p:cNvSpPr/>
          <p:nvPr/>
        </p:nvSpPr>
        <p:spPr>
          <a:xfrm>
            <a:off x="6993413" y="3731740"/>
            <a:ext cx="584887" cy="593125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accent2">
                    <a:lumMod val="75000"/>
                  </a:schemeClr>
                </a:solidFill>
              </a:rPr>
              <a:t>5</a:t>
            </a:r>
            <a:endParaRPr lang="en-GB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7908323" y="3757484"/>
            <a:ext cx="584887" cy="593125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accent2">
                    <a:lumMod val="75000"/>
                  </a:schemeClr>
                </a:solidFill>
              </a:rPr>
              <a:t>6</a:t>
            </a:r>
            <a:endParaRPr lang="en-GB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>
            <a:off x="6045797" y="4409814"/>
            <a:ext cx="584887" cy="593125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accent2">
                    <a:lumMod val="75000"/>
                  </a:schemeClr>
                </a:solidFill>
              </a:rPr>
              <a:t>7</a:t>
            </a:r>
            <a:endParaRPr lang="en-GB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9" name="Oval 8"/>
          <p:cNvSpPr/>
          <p:nvPr/>
        </p:nvSpPr>
        <p:spPr>
          <a:xfrm>
            <a:off x="7018637" y="4434526"/>
            <a:ext cx="584887" cy="593125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accent2">
                    <a:lumMod val="75000"/>
                  </a:schemeClr>
                </a:solidFill>
              </a:rPr>
              <a:t>8</a:t>
            </a:r>
            <a:endParaRPr lang="en-GB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0" name="Oval 9"/>
          <p:cNvSpPr/>
          <p:nvPr/>
        </p:nvSpPr>
        <p:spPr>
          <a:xfrm>
            <a:off x="1165653" y="3982476"/>
            <a:ext cx="584887" cy="593125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accent2">
                    <a:lumMod val="75000"/>
                  </a:schemeClr>
                </a:solidFill>
              </a:rPr>
              <a:t>1</a:t>
            </a:r>
            <a:endParaRPr lang="en-GB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1" name="Oval 10"/>
          <p:cNvSpPr/>
          <p:nvPr/>
        </p:nvSpPr>
        <p:spPr>
          <a:xfrm>
            <a:off x="7876404" y="3113901"/>
            <a:ext cx="584887" cy="593125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accent2">
                    <a:lumMod val="75000"/>
                  </a:schemeClr>
                </a:solidFill>
              </a:rPr>
              <a:t>3</a:t>
            </a:r>
            <a:endParaRPr lang="en-GB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2" name="Oval 11"/>
          <p:cNvSpPr/>
          <p:nvPr/>
        </p:nvSpPr>
        <p:spPr>
          <a:xfrm>
            <a:off x="2553214" y="2249697"/>
            <a:ext cx="584887" cy="593125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accent2">
                    <a:lumMod val="75000"/>
                  </a:schemeClr>
                </a:solidFill>
              </a:rPr>
              <a:t>2</a:t>
            </a:r>
            <a:endParaRPr lang="en-GB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3" name="Oval 12"/>
          <p:cNvSpPr/>
          <p:nvPr/>
        </p:nvSpPr>
        <p:spPr>
          <a:xfrm>
            <a:off x="7043351" y="5070390"/>
            <a:ext cx="584887" cy="593125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 smtClean="0">
                <a:solidFill>
                  <a:schemeClr val="accent2">
                    <a:lumMod val="75000"/>
                  </a:schemeClr>
                </a:solidFill>
              </a:rPr>
              <a:t>11</a:t>
            </a:r>
            <a:endParaRPr lang="en-GB" sz="14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4" name="Oval 13"/>
          <p:cNvSpPr/>
          <p:nvPr/>
        </p:nvSpPr>
        <p:spPr>
          <a:xfrm>
            <a:off x="7937156" y="4440195"/>
            <a:ext cx="584887" cy="593125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accent2">
                    <a:lumMod val="75000"/>
                  </a:schemeClr>
                </a:solidFill>
              </a:rPr>
              <a:t>9</a:t>
            </a:r>
            <a:endParaRPr lang="en-GB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5" name="Oval 14"/>
          <p:cNvSpPr/>
          <p:nvPr/>
        </p:nvSpPr>
        <p:spPr>
          <a:xfrm>
            <a:off x="6042454" y="5062152"/>
            <a:ext cx="584887" cy="593125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 smtClean="0">
                <a:solidFill>
                  <a:schemeClr val="accent2">
                    <a:lumMod val="75000"/>
                  </a:schemeClr>
                </a:solidFill>
              </a:rPr>
              <a:t>10</a:t>
            </a:r>
            <a:endParaRPr lang="en-GB" sz="1400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80057289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3"/>
          <p:cNvSpPr/>
          <p:nvPr/>
        </p:nvSpPr>
        <p:spPr>
          <a:xfrm>
            <a:off x="5722722" y="2789537"/>
            <a:ext cx="3036673" cy="3067566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40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Degrees of freedom – independent samples t-test</a:t>
            </a:r>
          </a:p>
        </p:txBody>
      </p:sp>
      <p:sp>
        <p:nvSpPr>
          <p:cNvPr id="3" name="Rounded Rectangle 2"/>
          <p:cNvSpPr/>
          <p:nvPr/>
        </p:nvSpPr>
        <p:spPr>
          <a:xfrm>
            <a:off x="1028700" y="2171700"/>
            <a:ext cx="3633916" cy="4303241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Oval 4"/>
          <p:cNvSpPr/>
          <p:nvPr/>
        </p:nvSpPr>
        <p:spPr>
          <a:xfrm>
            <a:off x="6042452" y="3741004"/>
            <a:ext cx="584887" cy="593125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accent2">
                    <a:lumMod val="75000"/>
                  </a:schemeClr>
                </a:solidFill>
              </a:rPr>
              <a:t>4</a:t>
            </a:r>
            <a:endParaRPr lang="en-GB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6" name="Oval 5"/>
          <p:cNvSpPr/>
          <p:nvPr/>
        </p:nvSpPr>
        <p:spPr>
          <a:xfrm>
            <a:off x="6993413" y="3731740"/>
            <a:ext cx="584887" cy="593125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accent2">
                    <a:lumMod val="75000"/>
                  </a:schemeClr>
                </a:solidFill>
              </a:rPr>
              <a:t>5</a:t>
            </a:r>
            <a:endParaRPr lang="en-GB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7908323" y="3757484"/>
            <a:ext cx="584887" cy="593125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accent2">
                    <a:lumMod val="75000"/>
                  </a:schemeClr>
                </a:solidFill>
              </a:rPr>
              <a:t>6</a:t>
            </a:r>
            <a:endParaRPr lang="en-GB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>
            <a:off x="6045797" y="4409814"/>
            <a:ext cx="584887" cy="593125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accent2">
                    <a:lumMod val="75000"/>
                  </a:schemeClr>
                </a:solidFill>
              </a:rPr>
              <a:t>7</a:t>
            </a:r>
            <a:endParaRPr lang="en-GB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9" name="Oval 8"/>
          <p:cNvSpPr/>
          <p:nvPr/>
        </p:nvSpPr>
        <p:spPr>
          <a:xfrm>
            <a:off x="7018637" y="4434526"/>
            <a:ext cx="584887" cy="593125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accent2">
                    <a:lumMod val="75000"/>
                  </a:schemeClr>
                </a:solidFill>
              </a:rPr>
              <a:t>8</a:t>
            </a:r>
            <a:endParaRPr lang="en-GB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0" name="Oval 9"/>
          <p:cNvSpPr/>
          <p:nvPr/>
        </p:nvSpPr>
        <p:spPr>
          <a:xfrm>
            <a:off x="1165653" y="3982476"/>
            <a:ext cx="584887" cy="593125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accent2">
                    <a:lumMod val="75000"/>
                  </a:schemeClr>
                </a:solidFill>
              </a:rPr>
              <a:t>1</a:t>
            </a:r>
            <a:endParaRPr lang="en-GB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1" name="Oval 10"/>
          <p:cNvSpPr/>
          <p:nvPr/>
        </p:nvSpPr>
        <p:spPr>
          <a:xfrm>
            <a:off x="2553213" y="5263978"/>
            <a:ext cx="584887" cy="593125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accent2">
                    <a:lumMod val="75000"/>
                  </a:schemeClr>
                </a:solidFill>
              </a:rPr>
              <a:t>3</a:t>
            </a:r>
            <a:endParaRPr lang="en-GB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2" name="Oval 11"/>
          <p:cNvSpPr/>
          <p:nvPr/>
        </p:nvSpPr>
        <p:spPr>
          <a:xfrm>
            <a:off x="2553214" y="2249697"/>
            <a:ext cx="584887" cy="593125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accent2">
                    <a:lumMod val="75000"/>
                  </a:schemeClr>
                </a:solidFill>
              </a:rPr>
              <a:t>2</a:t>
            </a:r>
            <a:endParaRPr lang="en-GB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3" name="Oval 12"/>
          <p:cNvSpPr/>
          <p:nvPr/>
        </p:nvSpPr>
        <p:spPr>
          <a:xfrm>
            <a:off x="7043351" y="5070390"/>
            <a:ext cx="584887" cy="593125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 smtClean="0">
                <a:solidFill>
                  <a:schemeClr val="accent2">
                    <a:lumMod val="75000"/>
                  </a:schemeClr>
                </a:solidFill>
              </a:rPr>
              <a:t>11</a:t>
            </a:r>
            <a:endParaRPr lang="en-GB" sz="14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4" name="Oval 13"/>
          <p:cNvSpPr/>
          <p:nvPr/>
        </p:nvSpPr>
        <p:spPr>
          <a:xfrm>
            <a:off x="7937156" y="4440195"/>
            <a:ext cx="584887" cy="593125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accent2">
                    <a:lumMod val="75000"/>
                  </a:schemeClr>
                </a:solidFill>
              </a:rPr>
              <a:t>9</a:t>
            </a:r>
            <a:endParaRPr lang="en-GB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5" name="Oval 14"/>
          <p:cNvSpPr/>
          <p:nvPr/>
        </p:nvSpPr>
        <p:spPr>
          <a:xfrm>
            <a:off x="6042454" y="5062152"/>
            <a:ext cx="584887" cy="593125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 smtClean="0">
                <a:solidFill>
                  <a:schemeClr val="accent2">
                    <a:lumMod val="75000"/>
                  </a:schemeClr>
                </a:solidFill>
              </a:rPr>
              <a:t>10</a:t>
            </a:r>
            <a:endParaRPr lang="en-GB" sz="1400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39929635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3"/>
          <p:cNvSpPr/>
          <p:nvPr/>
        </p:nvSpPr>
        <p:spPr>
          <a:xfrm>
            <a:off x="5722722" y="2789537"/>
            <a:ext cx="3036673" cy="3067566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40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Degrees of freedom – independent samples t-test</a:t>
            </a:r>
          </a:p>
        </p:txBody>
      </p:sp>
      <p:sp>
        <p:nvSpPr>
          <p:cNvPr id="3" name="Rounded Rectangle 2"/>
          <p:cNvSpPr/>
          <p:nvPr/>
        </p:nvSpPr>
        <p:spPr>
          <a:xfrm>
            <a:off x="1028700" y="2171700"/>
            <a:ext cx="3633916" cy="4303241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Oval 4"/>
          <p:cNvSpPr/>
          <p:nvPr/>
        </p:nvSpPr>
        <p:spPr>
          <a:xfrm>
            <a:off x="3785284" y="5263978"/>
            <a:ext cx="584887" cy="593125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accent2">
                    <a:lumMod val="75000"/>
                  </a:schemeClr>
                </a:solidFill>
              </a:rPr>
              <a:t>4</a:t>
            </a:r>
            <a:endParaRPr lang="en-GB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6" name="Oval 5"/>
          <p:cNvSpPr/>
          <p:nvPr/>
        </p:nvSpPr>
        <p:spPr>
          <a:xfrm>
            <a:off x="6993413" y="3731740"/>
            <a:ext cx="584887" cy="593125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accent2">
                    <a:lumMod val="75000"/>
                  </a:schemeClr>
                </a:solidFill>
              </a:rPr>
              <a:t>5</a:t>
            </a:r>
            <a:endParaRPr lang="en-GB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7908323" y="3757484"/>
            <a:ext cx="584887" cy="593125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accent2">
                    <a:lumMod val="75000"/>
                  </a:schemeClr>
                </a:solidFill>
              </a:rPr>
              <a:t>6</a:t>
            </a:r>
            <a:endParaRPr lang="en-GB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>
            <a:off x="6045797" y="4409814"/>
            <a:ext cx="584887" cy="593125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accent2">
                    <a:lumMod val="75000"/>
                  </a:schemeClr>
                </a:solidFill>
              </a:rPr>
              <a:t>7</a:t>
            </a:r>
            <a:endParaRPr lang="en-GB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9" name="Oval 8"/>
          <p:cNvSpPr/>
          <p:nvPr/>
        </p:nvSpPr>
        <p:spPr>
          <a:xfrm>
            <a:off x="7018637" y="4434526"/>
            <a:ext cx="584887" cy="593125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accent2">
                    <a:lumMod val="75000"/>
                  </a:schemeClr>
                </a:solidFill>
              </a:rPr>
              <a:t>8</a:t>
            </a:r>
            <a:endParaRPr lang="en-GB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0" name="Oval 9"/>
          <p:cNvSpPr/>
          <p:nvPr/>
        </p:nvSpPr>
        <p:spPr>
          <a:xfrm>
            <a:off x="1165653" y="3982476"/>
            <a:ext cx="584887" cy="593125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accent2">
                    <a:lumMod val="75000"/>
                  </a:schemeClr>
                </a:solidFill>
              </a:rPr>
              <a:t>1</a:t>
            </a:r>
            <a:endParaRPr lang="en-GB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1" name="Oval 10"/>
          <p:cNvSpPr/>
          <p:nvPr/>
        </p:nvSpPr>
        <p:spPr>
          <a:xfrm>
            <a:off x="2553213" y="5263978"/>
            <a:ext cx="584887" cy="593125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accent2">
                    <a:lumMod val="75000"/>
                  </a:schemeClr>
                </a:solidFill>
              </a:rPr>
              <a:t>3</a:t>
            </a:r>
            <a:endParaRPr lang="en-GB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2" name="Oval 11"/>
          <p:cNvSpPr/>
          <p:nvPr/>
        </p:nvSpPr>
        <p:spPr>
          <a:xfrm>
            <a:off x="2553214" y="2249697"/>
            <a:ext cx="584887" cy="593125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accent2">
                    <a:lumMod val="75000"/>
                  </a:schemeClr>
                </a:solidFill>
              </a:rPr>
              <a:t>2</a:t>
            </a:r>
            <a:endParaRPr lang="en-GB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3" name="Oval 12"/>
          <p:cNvSpPr/>
          <p:nvPr/>
        </p:nvSpPr>
        <p:spPr>
          <a:xfrm>
            <a:off x="7043351" y="5070390"/>
            <a:ext cx="584887" cy="593125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 smtClean="0">
                <a:solidFill>
                  <a:schemeClr val="accent2">
                    <a:lumMod val="75000"/>
                  </a:schemeClr>
                </a:solidFill>
              </a:rPr>
              <a:t>11</a:t>
            </a:r>
            <a:endParaRPr lang="en-GB" sz="14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4" name="Oval 13"/>
          <p:cNvSpPr/>
          <p:nvPr/>
        </p:nvSpPr>
        <p:spPr>
          <a:xfrm>
            <a:off x="7937156" y="4440195"/>
            <a:ext cx="584887" cy="593125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accent2">
                    <a:lumMod val="75000"/>
                  </a:schemeClr>
                </a:solidFill>
              </a:rPr>
              <a:t>9</a:t>
            </a:r>
            <a:endParaRPr lang="en-GB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5" name="Oval 14"/>
          <p:cNvSpPr/>
          <p:nvPr/>
        </p:nvSpPr>
        <p:spPr>
          <a:xfrm>
            <a:off x="6042454" y="5062152"/>
            <a:ext cx="584887" cy="593125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 smtClean="0">
                <a:solidFill>
                  <a:schemeClr val="accent2">
                    <a:lumMod val="75000"/>
                  </a:schemeClr>
                </a:solidFill>
              </a:rPr>
              <a:t>10</a:t>
            </a:r>
            <a:endParaRPr lang="en-GB" sz="1400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74760888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3"/>
          <p:cNvSpPr/>
          <p:nvPr/>
        </p:nvSpPr>
        <p:spPr>
          <a:xfrm>
            <a:off x="5722722" y="2789537"/>
            <a:ext cx="3036673" cy="3067566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40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Degrees of freedom – independent samples t-test</a:t>
            </a:r>
          </a:p>
        </p:txBody>
      </p:sp>
      <p:sp>
        <p:nvSpPr>
          <p:cNvPr id="3" name="Rounded Rectangle 2"/>
          <p:cNvSpPr/>
          <p:nvPr/>
        </p:nvSpPr>
        <p:spPr>
          <a:xfrm>
            <a:off x="1028700" y="2171700"/>
            <a:ext cx="3633916" cy="4303241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Oval 4"/>
          <p:cNvSpPr/>
          <p:nvPr/>
        </p:nvSpPr>
        <p:spPr>
          <a:xfrm>
            <a:off x="3785284" y="5263978"/>
            <a:ext cx="584887" cy="593125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accent2">
                    <a:lumMod val="75000"/>
                  </a:schemeClr>
                </a:solidFill>
              </a:rPr>
              <a:t>4</a:t>
            </a:r>
            <a:endParaRPr lang="en-GB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6" name="Oval 5"/>
          <p:cNvSpPr/>
          <p:nvPr/>
        </p:nvSpPr>
        <p:spPr>
          <a:xfrm>
            <a:off x="1165652" y="3064475"/>
            <a:ext cx="584887" cy="593125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accent2">
                    <a:lumMod val="75000"/>
                  </a:schemeClr>
                </a:solidFill>
              </a:rPr>
              <a:t>5</a:t>
            </a:r>
            <a:endParaRPr lang="en-GB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7908323" y="3757484"/>
            <a:ext cx="584887" cy="593125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accent2">
                    <a:lumMod val="75000"/>
                  </a:schemeClr>
                </a:solidFill>
              </a:rPr>
              <a:t>6</a:t>
            </a:r>
            <a:endParaRPr lang="en-GB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>
            <a:off x="6045797" y="4409814"/>
            <a:ext cx="584887" cy="593125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accent2">
                    <a:lumMod val="75000"/>
                  </a:schemeClr>
                </a:solidFill>
              </a:rPr>
              <a:t>7</a:t>
            </a:r>
            <a:endParaRPr lang="en-GB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9" name="Oval 8"/>
          <p:cNvSpPr/>
          <p:nvPr/>
        </p:nvSpPr>
        <p:spPr>
          <a:xfrm>
            <a:off x="7018637" y="4434526"/>
            <a:ext cx="584887" cy="593125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accent2">
                    <a:lumMod val="75000"/>
                  </a:schemeClr>
                </a:solidFill>
              </a:rPr>
              <a:t>8</a:t>
            </a:r>
            <a:endParaRPr lang="en-GB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0" name="Oval 9"/>
          <p:cNvSpPr/>
          <p:nvPr/>
        </p:nvSpPr>
        <p:spPr>
          <a:xfrm>
            <a:off x="1165653" y="3982476"/>
            <a:ext cx="584887" cy="593125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accent2">
                    <a:lumMod val="75000"/>
                  </a:schemeClr>
                </a:solidFill>
              </a:rPr>
              <a:t>1</a:t>
            </a:r>
            <a:endParaRPr lang="en-GB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1" name="Oval 10"/>
          <p:cNvSpPr/>
          <p:nvPr/>
        </p:nvSpPr>
        <p:spPr>
          <a:xfrm>
            <a:off x="2553213" y="5263978"/>
            <a:ext cx="584887" cy="593125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accent2">
                    <a:lumMod val="75000"/>
                  </a:schemeClr>
                </a:solidFill>
              </a:rPr>
              <a:t>3</a:t>
            </a:r>
            <a:endParaRPr lang="en-GB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2" name="Oval 11"/>
          <p:cNvSpPr/>
          <p:nvPr/>
        </p:nvSpPr>
        <p:spPr>
          <a:xfrm>
            <a:off x="2553214" y="2249697"/>
            <a:ext cx="584887" cy="593125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accent2">
                    <a:lumMod val="75000"/>
                  </a:schemeClr>
                </a:solidFill>
              </a:rPr>
              <a:t>2</a:t>
            </a:r>
            <a:endParaRPr lang="en-GB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3" name="Oval 12"/>
          <p:cNvSpPr/>
          <p:nvPr/>
        </p:nvSpPr>
        <p:spPr>
          <a:xfrm>
            <a:off x="7043351" y="5070390"/>
            <a:ext cx="584887" cy="593125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 smtClean="0">
                <a:solidFill>
                  <a:schemeClr val="accent2">
                    <a:lumMod val="75000"/>
                  </a:schemeClr>
                </a:solidFill>
              </a:rPr>
              <a:t>11</a:t>
            </a:r>
            <a:endParaRPr lang="en-GB" sz="14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4" name="Oval 13"/>
          <p:cNvSpPr/>
          <p:nvPr/>
        </p:nvSpPr>
        <p:spPr>
          <a:xfrm>
            <a:off x="7937156" y="4440195"/>
            <a:ext cx="584887" cy="593125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accent2">
                    <a:lumMod val="75000"/>
                  </a:schemeClr>
                </a:solidFill>
              </a:rPr>
              <a:t>9</a:t>
            </a:r>
            <a:endParaRPr lang="en-GB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5" name="Oval 14"/>
          <p:cNvSpPr/>
          <p:nvPr/>
        </p:nvSpPr>
        <p:spPr>
          <a:xfrm>
            <a:off x="6042454" y="5062152"/>
            <a:ext cx="584887" cy="593125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 smtClean="0">
                <a:solidFill>
                  <a:schemeClr val="accent2">
                    <a:lumMod val="75000"/>
                  </a:schemeClr>
                </a:solidFill>
              </a:rPr>
              <a:t>10</a:t>
            </a:r>
            <a:endParaRPr lang="en-GB" sz="1400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26742499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3"/>
          <p:cNvSpPr/>
          <p:nvPr/>
        </p:nvSpPr>
        <p:spPr>
          <a:xfrm>
            <a:off x="5722722" y="2789537"/>
            <a:ext cx="3036673" cy="3067566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40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Degrees of freedom – independent samples t-test</a:t>
            </a:r>
          </a:p>
        </p:txBody>
      </p:sp>
      <p:sp>
        <p:nvSpPr>
          <p:cNvPr id="3" name="Rounded Rectangle 2"/>
          <p:cNvSpPr/>
          <p:nvPr/>
        </p:nvSpPr>
        <p:spPr>
          <a:xfrm>
            <a:off x="1028700" y="2171700"/>
            <a:ext cx="3633916" cy="4303241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Oval 4"/>
          <p:cNvSpPr/>
          <p:nvPr/>
        </p:nvSpPr>
        <p:spPr>
          <a:xfrm>
            <a:off x="3785284" y="5263978"/>
            <a:ext cx="584887" cy="593125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accent2">
                    <a:lumMod val="75000"/>
                  </a:schemeClr>
                </a:solidFill>
              </a:rPr>
              <a:t>4</a:t>
            </a:r>
            <a:endParaRPr lang="en-GB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6" name="Oval 5"/>
          <p:cNvSpPr/>
          <p:nvPr/>
        </p:nvSpPr>
        <p:spPr>
          <a:xfrm>
            <a:off x="1165652" y="3064475"/>
            <a:ext cx="584887" cy="593125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accent2">
                    <a:lumMod val="75000"/>
                  </a:schemeClr>
                </a:solidFill>
              </a:rPr>
              <a:t>5</a:t>
            </a:r>
            <a:endParaRPr lang="en-GB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3970637" y="3064475"/>
            <a:ext cx="584887" cy="593125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accent2">
                    <a:lumMod val="75000"/>
                  </a:schemeClr>
                </a:solidFill>
              </a:rPr>
              <a:t>6</a:t>
            </a:r>
            <a:endParaRPr lang="en-GB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>
            <a:off x="6045797" y="4409814"/>
            <a:ext cx="584887" cy="593125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accent2">
                    <a:lumMod val="75000"/>
                  </a:schemeClr>
                </a:solidFill>
              </a:rPr>
              <a:t>7</a:t>
            </a:r>
            <a:endParaRPr lang="en-GB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9" name="Oval 8"/>
          <p:cNvSpPr/>
          <p:nvPr/>
        </p:nvSpPr>
        <p:spPr>
          <a:xfrm>
            <a:off x="7018637" y="4434526"/>
            <a:ext cx="584887" cy="593125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accent2">
                    <a:lumMod val="75000"/>
                  </a:schemeClr>
                </a:solidFill>
              </a:rPr>
              <a:t>8</a:t>
            </a:r>
            <a:endParaRPr lang="en-GB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0" name="Oval 9"/>
          <p:cNvSpPr/>
          <p:nvPr/>
        </p:nvSpPr>
        <p:spPr>
          <a:xfrm>
            <a:off x="1165653" y="3982476"/>
            <a:ext cx="584887" cy="593125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accent2">
                    <a:lumMod val="75000"/>
                  </a:schemeClr>
                </a:solidFill>
              </a:rPr>
              <a:t>1</a:t>
            </a:r>
            <a:endParaRPr lang="en-GB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1" name="Oval 10"/>
          <p:cNvSpPr/>
          <p:nvPr/>
        </p:nvSpPr>
        <p:spPr>
          <a:xfrm>
            <a:off x="2553213" y="5263978"/>
            <a:ext cx="584887" cy="593125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accent2">
                    <a:lumMod val="75000"/>
                  </a:schemeClr>
                </a:solidFill>
              </a:rPr>
              <a:t>3</a:t>
            </a:r>
            <a:endParaRPr lang="en-GB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2" name="Oval 11"/>
          <p:cNvSpPr/>
          <p:nvPr/>
        </p:nvSpPr>
        <p:spPr>
          <a:xfrm>
            <a:off x="2553214" y="2249697"/>
            <a:ext cx="584887" cy="593125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accent2">
                    <a:lumMod val="75000"/>
                  </a:schemeClr>
                </a:solidFill>
              </a:rPr>
              <a:t>2</a:t>
            </a:r>
            <a:endParaRPr lang="en-GB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3" name="Oval 12"/>
          <p:cNvSpPr/>
          <p:nvPr/>
        </p:nvSpPr>
        <p:spPr>
          <a:xfrm>
            <a:off x="7043351" y="5070390"/>
            <a:ext cx="584887" cy="593125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 smtClean="0">
                <a:solidFill>
                  <a:schemeClr val="accent2">
                    <a:lumMod val="75000"/>
                  </a:schemeClr>
                </a:solidFill>
              </a:rPr>
              <a:t>11</a:t>
            </a:r>
            <a:endParaRPr lang="en-GB" sz="14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4" name="Oval 13"/>
          <p:cNvSpPr/>
          <p:nvPr/>
        </p:nvSpPr>
        <p:spPr>
          <a:xfrm>
            <a:off x="7937156" y="4440195"/>
            <a:ext cx="584887" cy="593125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accent2">
                    <a:lumMod val="75000"/>
                  </a:schemeClr>
                </a:solidFill>
              </a:rPr>
              <a:t>9</a:t>
            </a:r>
            <a:endParaRPr lang="en-GB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5" name="Oval 14"/>
          <p:cNvSpPr/>
          <p:nvPr/>
        </p:nvSpPr>
        <p:spPr>
          <a:xfrm>
            <a:off x="6042454" y="5062152"/>
            <a:ext cx="584887" cy="593125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 smtClean="0">
                <a:solidFill>
                  <a:schemeClr val="accent2">
                    <a:lumMod val="75000"/>
                  </a:schemeClr>
                </a:solidFill>
              </a:rPr>
              <a:t>10</a:t>
            </a:r>
            <a:endParaRPr lang="en-GB" sz="1400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08647667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3"/>
          <p:cNvSpPr/>
          <p:nvPr/>
        </p:nvSpPr>
        <p:spPr>
          <a:xfrm>
            <a:off x="5722722" y="2789537"/>
            <a:ext cx="3036673" cy="3067566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40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Degrees of freedom – independent samples t-test</a:t>
            </a:r>
          </a:p>
        </p:txBody>
      </p:sp>
      <p:sp>
        <p:nvSpPr>
          <p:cNvPr id="3" name="Rounded Rectangle 2"/>
          <p:cNvSpPr/>
          <p:nvPr/>
        </p:nvSpPr>
        <p:spPr>
          <a:xfrm>
            <a:off x="1028700" y="2171700"/>
            <a:ext cx="3633916" cy="4303241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Oval 4"/>
          <p:cNvSpPr/>
          <p:nvPr/>
        </p:nvSpPr>
        <p:spPr>
          <a:xfrm>
            <a:off x="3785284" y="5263978"/>
            <a:ext cx="584887" cy="593125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accent2">
                    <a:lumMod val="75000"/>
                  </a:schemeClr>
                </a:solidFill>
              </a:rPr>
              <a:t>4</a:t>
            </a:r>
            <a:endParaRPr lang="en-GB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6" name="Oval 5"/>
          <p:cNvSpPr/>
          <p:nvPr/>
        </p:nvSpPr>
        <p:spPr>
          <a:xfrm>
            <a:off x="1165652" y="3064475"/>
            <a:ext cx="584887" cy="593125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accent2">
                    <a:lumMod val="75000"/>
                  </a:schemeClr>
                </a:solidFill>
              </a:rPr>
              <a:t>5</a:t>
            </a:r>
            <a:endParaRPr lang="en-GB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3970637" y="3064475"/>
            <a:ext cx="584887" cy="593125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accent2">
                    <a:lumMod val="75000"/>
                  </a:schemeClr>
                </a:solidFill>
              </a:rPr>
              <a:t>6</a:t>
            </a:r>
            <a:endParaRPr lang="en-GB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>
            <a:off x="2553213" y="3982475"/>
            <a:ext cx="584887" cy="593125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accent2">
                    <a:lumMod val="75000"/>
                  </a:schemeClr>
                </a:solidFill>
              </a:rPr>
              <a:t>7</a:t>
            </a:r>
            <a:endParaRPr lang="en-GB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9" name="Oval 8"/>
          <p:cNvSpPr/>
          <p:nvPr/>
        </p:nvSpPr>
        <p:spPr>
          <a:xfrm>
            <a:off x="7018637" y="4434526"/>
            <a:ext cx="584887" cy="593125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accent2">
                    <a:lumMod val="75000"/>
                  </a:schemeClr>
                </a:solidFill>
              </a:rPr>
              <a:t>8</a:t>
            </a:r>
            <a:endParaRPr lang="en-GB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0" name="Oval 9"/>
          <p:cNvSpPr/>
          <p:nvPr/>
        </p:nvSpPr>
        <p:spPr>
          <a:xfrm>
            <a:off x="1165653" y="3982476"/>
            <a:ext cx="584887" cy="593125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accent2">
                    <a:lumMod val="75000"/>
                  </a:schemeClr>
                </a:solidFill>
              </a:rPr>
              <a:t>1</a:t>
            </a:r>
            <a:endParaRPr lang="en-GB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1" name="Oval 10"/>
          <p:cNvSpPr/>
          <p:nvPr/>
        </p:nvSpPr>
        <p:spPr>
          <a:xfrm>
            <a:off x="2553213" y="5263978"/>
            <a:ext cx="584887" cy="593125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accent2">
                    <a:lumMod val="75000"/>
                  </a:schemeClr>
                </a:solidFill>
              </a:rPr>
              <a:t>3</a:t>
            </a:r>
            <a:endParaRPr lang="en-GB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2" name="Oval 11"/>
          <p:cNvSpPr/>
          <p:nvPr/>
        </p:nvSpPr>
        <p:spPr>
          <a:xfrm>
            <a:off x="2553214" y="2249697"/>
            <a:ext cx="584887" cy="593125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accent2">
                    <a:lumMod val="75000"/>
                  </a:schemeClr>
                </a:solidFill>
              </a:rPr>
              <a:t>2</a:t>
            </a:r>
            <a:endParaRPr lang="en-GB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3" name="Oval 12"/>
          <p:cNvSpPr/>
          <p:nvPr/>
        </p:nvSpPr>
        <p:spPr>
          <a:xfrm>
            <a:off x="7043351" y="5070390"/>
            <a:ext cx="584887" cy="593125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 smtClean="0">
                <a:solidFill>
                  <a:schemeClr val="accent2">
                    <a:lumMod val="75000"/>
                  </a:schemeClr>
                </a:solidFill>
              </a:rPr>
              <a:t>11</a:t>
            </a:r>
            <a:endParaRPr lang="en-GB" sz="14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4" name="Oval 13"/>
          <p:cNvSpPr/>
          <p:nvPr/>
        </p:nvSpPr>
        <p:spPr>
          <a:xfrm>
            <a:off x="7937156" y="4440195"/>
            <a:ext cx="584887" cy="593125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accent2">
                    <a:lumMod val="75000"/>
                  </a:schemeClr>
                </a:solidFill>
              </a:rPr>
              <a:t>9</a:t>
            </a:r>
            <a:endParaRPr lang="en-GB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5" name="Oval 14"/>
          <p:cNvSpPr/>
          <p:nvPr/>
        </p:nvSpPr>
        <p:spPr>
          <a:xfrm>
            <a:off x="6042454" y="5062152"/>
            <a:ext cx="584887" cy="593125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 smtClean="0">
                <a:solidFill>
                  <a:schemeClr val="accent2">
                    <a:lumMod val="75000"/>
                  </a:schemeClr>
                </a:solidFill>
              </a:rPr>
              <a:t>10</a:t>
            </a:r>
            <a:endParaRPr lang="en-GB" sz="1400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0359947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3"/>
          <p:cNvSpPr/>
          <p:nvPr/>
        </p:nvSpPr>
        <p:spPr>
          <a:xfrm>
            <a:off x="5722722" y="2789537"/>
            <a:ext cx="3036673" cy="3067566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40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Degrees of freedom – independent samples t-test</a:t>
            </a:r>
          </a:p>
        </p:txBody>
      </p:sp>
      <p:sp>
        <p:nvSpPr>
          <p:cNvPr id="3" name="Rounded Rectangle 2"/>
          <p:cNvSpPr/>
          <p:nvPr/>
        </p:nvSpPr>
        <p:spPr>
          <a:xfrm>
            <a:off x="1028700" y="2171700"/>
            <a:ext cx="3633916" cy="4303241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Oval 4"/>
          <p:cNvSpPr/>
          <p:nvPr/>
        </p:nvSpPr>
        <p:spPr>
          <a:xfrm>
            <a:off x="3785284" y="5263978"/>
            <a:ext cx="584887" cy="593125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accent2">
                    <a:lumMod val="75000"/>
                  </a:schemeClr>
                </a:solidFill>
              </a:rPr>
              <a:t>4</a:t>
            </a:r>
            <a:endParaRPr lang="en-GB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6" name="Oval 5"/>
          <p:cNvSpPr/>
          <p:nvPr/>
        </p:nvSpPr>
        <p:spPr>
          <a:xfrm>
            <a:off x="1165652" y="3064475"/>
            <a:ext cx="584887" cy="593125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accent2">
                    <a:lumMod val="75000"/>
                  </a:schemeClr>
                </a:solidFill>
              </a:rPr>
              <a:t>5</a:t>
            </a:r>
            <a:endParaRPr lang="en-GB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3970637" y="3064475"/>
            <a:ext cx="584887" cy="593125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accent2">
                    <a:lumMod val="75000"/>
                  </a:schemeClr>
                </a:solidFill>
              </a:rPr>
              <a:t>6</a:t>
            </a:r>
            <a:endParaRPr lang="en-GB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>
            <a:off x="2553213" y="3982475"/>
            <a:ext cx="584887" cy="593125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accent2">
                    <a:lumMod val="75000"/>
                  </a:schemeClr>
                </a:solidFill>
              </a:rPr>
              <a:t>7</a:t>
            </a:r>
            <a:endParaRPr lang="en-GB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9" name="Oval 8"/>
          <p:cNvSpPr/>
          <p:nvPr/>
        </p:nvSpPr>
        <p:spPr>
          <a:xfrm>
            <a:off x="2092410" y="3059837"/>
            <a:ext cx="584887" cy="593125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accent2">
                    <a:lumMod val="75000"/>
                  </a:schemeClr>
                </a:solidFill>
              </a:rPr>
              <a:t>8</a:t>
            </a:r>
            <a:endParaRPr lang="en-GB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0" name="Oval 9"/>
          <p:cNvSpPr/>
          <p:nvPr/>
        </p:nvSpPr>
        <p:spPr>
          <a:xfrm>
            <a:off x="1165653" y="3982476"/>
            <a:ext cx="584887" cy="593125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accent2">
                    <a:lumMod val="75000"/>
                  </a:schemeClr>
                </a:solidFill>
              </a:rPr>
              <a:t>1</a:t>
            </a:r>
            <a:endParaRPr lang="en-GB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1" name="Oval 10"/>
          <p:cNvSpPr/>
          <p:nvPr/>
        </p:nvSpPr>
        <p:spPr>
          <a:xfrm>
            <a:off x="2553213" y="5263978"/>
            <a:ext cx="584887" cy="593125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accent2">
                    <a:lumMod val="75000"/>
                  </a:schemeClr>
                </a:solidFill>
              </a:rPr>
              <a:t>3</a:t>
            </a:r>
            <a:endParaRPr lang="en-GB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2" name="Oval 11"/>
          <p:cNvSpPr/>
          <p:nvPr/>
        </p:nvSpPr>
        <p:spPr>
          <a:xfrm>
            <a:off x="2553214" y="2249697"/>
            <a:ext cx="584887" cy="593125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accent2">
                    <a:lumMod val="75000"/>
                  </a:schemeClr>
                </a:solidFill>
              </a:rPr>
              <a:t>2</a:t>
            </a:r>
            <a:endParaRPr lang="en-GB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3" name="Oval 12"/>
          <p:cNvSpPr/>
          <p:nvPr/>
        </p:nvSpPr>
        <p:spPr>
          <a:xfrm>
            <a:off x="7043351" y="5070390"/>
            <a:ext cx="584887" cy="593125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 smtClean="0">
                <a:solidFill>
                  <a:schemeClr val="accent2">
                    <a:lumMod val="75000"/>
                  </a:schemeClr>
                </a:solidFill>
              </a:rPr>
              <a:t>11</a:t>
            </a:r>
            <a:endParaRPr lang="en-GB" sz="14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4" name="Oval 13"/>
          <p:cNvSpPr/>
          <p:nvPr/>
        </p:nvSpPr>
        <p:spPr>
          <a:xfrm>
            <a:off x="7937156" y="4440195"/>
            <a:ext cx="584887" cy="593125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accent2">
                    <a:lumMod val="75000"/>
                  </a:schemeClr>
                </a:solidFill>
              </a:rPr>
              <a:t>9</a:t>
            </a:r>
            <a:endParaRPr lang="en-GB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5" name="Oval 14"/>
          <p:cNvSpPr/>
          <p:nvPr/>
        </p:nvSpPr>
        <p:spPr>
          <a:xfrm>
            <a:off x="6042454" y="5062152"/>
            <a:ext cx="584887" cy="593125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 smtClean="0">
                <a:solidFill>
                  <a:schemeClr val="accent2">
                    <a:lumMod val="75000"/>
                  </a:schemeClr>
                </a:solidFill>
              </a:rPr>
              <a:t>10</a:t>
            </a:r>
            <a:endParaRPr lang="en-GB" sz="1400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66333478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3"/>
          <p:cNvSpPr/>
          <p:nvPr/>
        </p:nvSpPr>
        <p:spPr>
          <a:xfrm>
            <a:off x="5722722" y="2789537"/>
            <a:ext cx="3036673" cy="3067566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40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Degrees of freedom – independent samples t-test</a:t>
            </a:r>
          </a:p>
        </p:txBody>
      </p:sp>
      <p:sp>
        <p:nvSpPr>
          <p:cNvPr id="3" name="Rounded Rectangle 2"/>
          <p:cNvSpPr/>
          <p:nvPr/>
        </p:nvSpPr>
        <p:spPr>
          <a:xfrm>
            <a:off x="1028700" y="2171700"/>
            <a:ext cx="3633916" cy="4303241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Oval 4"/>
          <p:cNvSpPr/>
          <p:nvPr/>
        </p:nvSpPr>
        <p:spPr>
          <a:xfrm>
            <a:off x="3785284" y="5263978"/>
            <a:ext cx="584887" cy="593125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accent2">
                    <a:lumMod val="75000"/>
                  </a:schemeClr>
                </a:solidFill>
              </a:rPr>
              <a:t>4</a:t>
            </a:r>
            <a:endParaRPr lang="en-GB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6" name="Oval 5"/>
          <p:cNvSpPr/>
          <p:nvPr/>
        </p:nvSpPr>
        <p:spPr>
          <a:xfrm>
            <a:off x="1165652" y="3064475"/>
            <a:ext cx="584887" cy="593125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accent2">
                    <a:lumMod val="75000"/>
                  </a:schemeClr>
                </a:solidFill>
              </a:rPr>
              <a:t>5</a:t>
            </a:r>
            <a:endParaRPr lang="en-GB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3970637" y="3064475"/>
            <a:ext cx="584887" cy="593125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accent2">
                    <a:lumMod val="75000"/>
                  </a:schemeClr>
                </a:solidFill>
              </a:rPr>
              <a:t>6</a:t>
            </a:r>
            <a:endParaRPr lang="en-GB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>
            <a:off x="2553213" y="3982475"/>
            <a:ext cx="584887" cy="593125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accent2">
                    <a:lumMod val="75000"/>
                  </a:schemeClr>
                </a:solidFill>
              </a:rPr>
              <a:t>7</a:t>
            </a:r>
            <a:endParaRPr lang="en-GB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9" name="Oval 8"/>
          <p:cNvSpPr/>
          <p:nvPr/>
        </p:nvSpPr>
        <p:spPr>
          <a:xfrm>
            <a:off x="2092410" y="3059837"/>
            <a:ext cx="584887" cy="593125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accent2">
                    <a:lumMod val="75000"/>
                  </a:schemeClr>
                </a:solidFill>
              </a:rPr>
              <a:t>8</a:t>
            </a:r>
            <a:endParaRPr lang="en-GB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0" name="Oval 9"/>
          <p:cNvSpPr/>
          <p:nvPr/>
        </p:nvSpPr>
        <p:spPr>
          <a:xfrm>
            <a:off x="1165653" y="3982476"/>
            <a:ext cx="584887" cy="593125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accent2">
                    <a:lumMod val="75000"/>
                  </a:schemeClr>
                </a:solidFill>
              </a:rPr>
              <a:t>1</a:t>
            </a:r>
            <a:endParaRPr lang="en-GB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1" name="Oval 10"/>
          <p:cNvSpPr/>
          <p:nvPr/>
        </p:nvSpPr>
        <p:spPr>
          <a:xfrm>
            <a:off x="2553213" y="5263978"/>
            <a:ext cx="584887" cy="593125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accent2">
                    <a:lumMod val="75000"/>
                  </a:schemeClr>
                </a:solidFill>
              </a:rPr>
              <a:t>3</a:t>
            </a:r>
            <a:endParaRPr lang="en-GB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2" name="Oval 11"/>
          <p:cNvSpPr/>
          <p:nvPr/>
        </p:nvSpPr>
        <p:spPr>
          <a:xfrm>
            <a:off x="2553214" y="2249697"/>
            <a:ext cx="584887" cy="593125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accent2">
                    <a:lumMod val="75000"/>
                  </a:schemeClr>
                </a:solidFill>
              </a:rPr>
              <a:t>2</a:t>
            </a:r>
            <a:endParaRPr lang="en-GB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3" name="Oval 12"/>
          <p:cNvSpPr/>
          <p:nvPr/>
        </p:nvSpPr>
        <p:spPr>
          <a:xfrm>
            <a:off x="7043351" y="5070390"/>
            <a:ext cx="584887" cy="593125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 smtClean="0">
                <a:solidFill>
                  <a:schemeClr val="accent2">
                    <a:lumMod val="75000"/>
                  </a:schemeClr>
                </a:solidFill>
              </a:rPr>
              <a:t>11</a:t>
            </a:r>
            <a:endParaRPr lang="en-GB" sz="14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4" name="Oval 13"/>
          <p:cNvSpPr/>
          <p:nvPr/>
        </p:nvSpPr>
        <p:spPr>
          <a:xfrm>
            <a:off x="3785284" y="3982475"/>
            <a:ext cx="584887" cy="593125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accent2">
                    <a:lumMod val="75000"/>
                  </a:schemeClr>
                </a:solidFill>
              </a:rPr>
              <a:t>9</a:t>
            </a:r>
            <a:endParaRPr lang="en-GB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5" name="Oval 14"/>
          <p:cNvSpPr/>
          <p:nvPr/>
        </p:nvSpPr>
        <p:spPr>
          <a:xfrm>
            <a:off x="6042454" y="5062152"/>
            <a:ext cx="584887" cy="593125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 smtClean="0">
                <a:solidFill>
                  <a:schemeClr val="accent2">
                    <a:lumMod val="75000"/>
                  </a:schemeClr>
                </a:solidFill>
              </a:rPr>
              <a:t>10</a:t>
            </a:r>
            <a:endParaRPr lang="en-GB" sz="1400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71775152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3"/>
          <p:cNvSpPr/>
          <p:nvPr/>
        </p:nvSpPr>
        <p:spPr>
          <a:xfrm>
            <a:off x="5726326" y="2789537"/>
            <a:ext cx="3036673" cy="3067566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40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Degrees of freedom – independent samples t-test</a:t>
            </a:r>
          </a:p>
        </p:txBody>
      </p:sp>
      <p:sp>
        <p:nvSpPr>
          <p:cNvPr id="3" name="Rounded Rectangle 2"/>
          <p:cNvSpPr/>
          <p:nvPr/>
        </p:nvSpPr>
        <p:spPr>
          <a:xfrm>
            <a:off x="1028700" y="2171700"/>
            <a:ext cx="3633916" cy="4303241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Oval 4"/>
          <p:cNvSpPr/>
          <p:nvPr/>
        </p:nvSpPr>
        <p:spPr>
          <a:xfrm>
            <a:off x="3785284" y="5263978"/>
            <a:ext cx="584887" cy="593125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accent2">
                    <a:lumMod val="75000"/>
                  </a:schemeClr>
                </a:solidFill>
              </a:rPr>
              <a:t>4</a:t>
            </a:r>
            <a:endParaRPr lang="en-GB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6" name="Oval 5"/>
          <p:cNvSpPr/>
          <p:nvPr/>
        </p:nvSpPr>
        <p:spPr>
          <a:xfrm>
            <a:off x="1165652" y="3064475"/>
            <a:ext cx="584887" cy="593125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accent2">
                    <a:lumMod val="75000"/>
                  </a:schemeClr>
                </a:solidFill>
              </a:rPr>
              <a:t>5</a:t>
            </a:r>
            <a:endParaRPr lang="en-GB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3970637" y="3064475"/>
            <a:ext cx="584887" cy="593125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accent2">
                    <a:lumMod val="75000"/>
                  </a:schemeClr>
                </a:solidFill>
              </a:rPr>
              <a:t>6</a:t>
            </a:r>
            <a:endParaRPr lang="en-GB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>
            <a:off x="2553213" y="3982475"/>
            <a:ext cx="584887" cy="593125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accent2">
                    <a:lumMod val="75000"/>
                  </a:schemeClr>
                </a:solidFill>
              </a:rPr>
              <a:t>7</a:t>
            </a:r>
            <a:endParaRPr lang="en-GB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9" name="Oval 8"/>
          <p:cNvSpPr/>
          <p:nvPr/>
        </p:nvSpPr>
        <p:spPr>
          <a:xfrm>
            <a:off x="2092410" y="3059837"/>
            <a:ext cx="584887" cy="593125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accent2">
                    <a:lumMod val="75000"/>
                  </a:schemeClr>
                </a:solidFill>
              </a:rPr>
              <a:t>8</a:t>
            </a:r>
            <a:endParaRPr lang="en-GB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0" name="Oval 9"/>
          <p:cNvSpPr/>
          <p:nvPr/>
        </p:nvSpPr>
        <p:spPr>
          <a:xfrm>
            <a:off x="1165653" y="3982476"/>
            <a:ext cx="584887" cy="593125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accent2">
                    <a:lumMod val="75000"/>
                  </a:schemeClr>
                </a:solidFill>
              </a:rPr>
              <a:t>1</a:t>
            </a:r>
            <a:endParaRPr lang="en-GB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1" name="Oval 10"/>
          <p:cNvSpPr/>
          <p:nvPr/>
        </p:nvSpPr>
        <p:spPr>
          <a:xfrm>
            <a:off x="2553213" y="5263978"/>
            <a:ext cx="584887" cy="593125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accent2">
                    <a:lumMod val="75000"/>
                  </a:schemeClr>
                </a:solidFill>
              </a:rPr>
              <a:t>3</a:t>
            </a:r>
            <a:endParaRPr lang="en-GB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2" name="Oval 11"/>
          <p:cNvSpPr/>
          <p:nvPr/>
        </p:nvSpPr>
        <p:spPr>
          <a:xfrm>
            <a:off x="2553214" y="2249697"/>
            <a:ext cx="584887" cy="593125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accent2">
                    <a:lumMod val="75000"/>
                  </a:schemeClr>
                </a:solidFill>
              </a:rPr>
              <a:t>2</a:t>
            </a:r>
            <a:endParaRPr lang="en-GB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3" name="Oval 12"/>
          <p:cNvSpPr/>
          <p:nvPr/>
        </p:nvSpPr>
        <p:spPr>
          <a:xfrm>
            <a:off x="7043351" y="5070390"/>
            <a:ext cx="584887" cy="593125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 smtClean="0">
                <a:solidFill>
                  <a:schemeClr val="accent2">
                    <a:lumMod val="75000"/>
                  </a:schemeClr>
                </a:solidFill>
              </a:rPr>
              <a:t>11</a:t>
            </a:r>
            <a:endParaRPr lang="en-GB" sz="14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4" name="Oval 13"/>
          <p:cNvSpPr/>
          <p:nvPr/>
        </p:nvSpPr>
        <p:spPr>
          <a:xfrm>
            <a:off x="3785284" y="3982475"/>
            <a:ext cx="584887" cy="593125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accent2">
                    <a:lumMod val="75000"/>
                  </a:schemeClr>
                </a:solidFill>
              </a:rPr>
              <a:t>9</a:t>
            </a:r>
            <a:endParaRPr lang="en-GB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5" name="Oval 14"/>
          <p:cNvSpPr/>
          <p:nvPr/>
        </p:nvSpPr>
        <p:spPr>
          <a:xfrm>
            <a:off x="3031523" y="3059837"/>
            <a:ext cx="584887" cy="593125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 smtClean="0">
                <a:solidFill>
                  <a:schemeClr val="accent2">
                    <a:lumMod val="75000"/>
                  </a:schemeClr>
                </a:solidFill>
              </a:rPr>
              <a:t>10</a:t>
            </a:r>
            <a:endParaRPr lang="en-GB" sz="1400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07555574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3"/>
          <p:cNvSpPr/>
          <p:nvPr/>
        </p:nvSpPr>
        <p:spPr>
          <a:xfrm>
            <a:off x="5726326" y="2789537"/>
            <a:ext cx="3036673" cy="3067566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40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Degrees of freedom – independent samples t-test</a:t>
            </a:r>
          </a:p>
        </p:txBody>
      </p:sp>
      <p:sp>
        <p:nvSpPr>
          <p:cNvPr id="3" name="Rounded Rectangle 2"/>
          <p:cNvSpPr/>
          <p:nvPr/>
        </p:nvSpPr>
        <p:spPr>
          <a:xfrm>
            <a:off x="1028700" y="2171700"/>
            <a:ext cx="3633916" cy="4303241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Oval 4"/>
          <p:cNvSpPr/>
          <p:nvPr/>
        </p:nvSpPr>
        <p:spPr>
          <a:xfrm>
            <a:off x="3785284" y="5263978"/>
            <a:ext cx="584887" cy="593125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accent2">
                    <a:lumMod val="75000"/>
                  </a:schemeClr>
                </a:solidFill>
              </a:rPr>
              <a:t>4</a:t>
            </a:r>
            <a:endParaRPr lang="en-GB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6" name="Oval 5"/>
          <p:cNvSpPr/>
          <p:nvPr/>
        </p:nvSpPr>
        <p:spPr>
          <a:xfrm>
            <a:off x="1165652" y="3064475"/>
            <a:ext cx="584887" cy="593125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accent2">
                    <a:lumMod val="75000"/>
                  </a:schemeClr>
                </a:solidFill>
              </a:rPr>
              <a:t>5</a:t>
            </a:r>
            <a:endParaRPr lang="en-GB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3970637" y="3064475"/>
            <a:ext cx="584887" cy="593125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accent2">
                    <a:lumMod val="75000"/>
                  </a:schemeClr>
                </a:solidFill>
              </a:rPr>
              <a:t>6</a:t>
            </a:r>
            <a:endParaRPr lang="en-GB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>
            <a:off x="2553213" y="3982475"/>
            <a:ext cx="584887" cy="593125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accent2">
                    <a:lumMod val="75000"/>
                  </a:schemeClr>
                </a:solidFill>
              </a:rPr>
              <a:t>7</a:t>
            </a:r>
            <a:endParaRPr lang="en-GB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9" name="Oval 8"/>
          <p:cNvSpPr/>
          <p:nvPr/>
        </p:nvSpPr>
        <p:spPr>
          <a:xfrm>
            <a:off x="2092410" y="3059837"/>
            <a:ext cx="584887" cy="593125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accent2">
                    <a:lumMod val="75000"/>
                  </a:schemeClr>
                </a:solidFill>
              </a:rPr>
              <a:t>8</a:t>
            </a:r>
            <a:endParaRPr lang="en-GB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0" name="Oval 9"/>
          <p:cNvSpPr/>
          <p:nvPr/>
        </p:nvSpPr>
        <p:spPr>
          <a:xfrm>
            <a:off x="1165653" y="3982476"/>
            <a:ext cx="584887" cy="593125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accent2">
                    <a:lumMod val="75000"/>
                  </a:schemeClr>
                </a:solidFill>
              </a:rPr>
              <a:t>1</a:t>
            </a:r>
            <a:endParaRPr lang="en-GB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1" name="Oval 10"/>
          <p:cNvSpPr/>
          <p:nvPr/>
        </p:nvSpPr>
        <p:spPr>
          <a:xfrm>
            <a:off x="2553213" y="5263978"/>
            <a:ext cx="584887" cy="593125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accent2">
                    <a:lumMod val="75000"/>
                  </a:schemeClr>
                </a:solidFill>
              </a:rPr>
              <a:t>3</a:t>
            </a:r>
            <a:endParaRPr lang="en-GB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2" name="Oval 11"/>
          <p:cNvSpPr/>
          <p:nvPr/>
        </p:nvSpPr>
        <p:spPr>
          <a:xfrm>
            <a:off x="2553214" y="2249697"/>
            <a:ext cx="584887" cy="593125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accent2">
                    <a:lumMod val="75000"/>
                  </a:schemeClr>
                </a:solidFill>
              </a:rPr>
              <a:t>2</a:t>
            </a:r>
            <a:endParaRPr lang="en-GB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3" name="Oval 12"/>
          <p:cNvSpPr/>
          <p:nvPr/>
        </p:nvSpPr>
        <p:spPr>
          <a:xfrm>
            <a:off x="1321142" y="5263978"/>
            <a:ext cx="584887" cy="593125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 smtClean="0">
                <a:solidFill>
                  <a:schemeClr val="tx1"/>
                </a:solidFill>
              </a:rPr>
              <a:t>11</a:t>
            </a:r>
            <a:endParaRPr lang="en-GB" sz="1400" dirty="0">
              <a:solidFill>
                <a:schemeClr val="tx1"/>
              </a:solidFill>
            </a:endParaRPr>
          </a:p>
        </p:txBody>
      </p:sp>
      <p:sp>
        <p:nvSpPr>
          <p:cNvPr id="14" name="Oval 13"/>
          <p:cNvSpPr/>
          <p:nvPr/>
        </p:nvSpPr>
        <p:spPr>
          <a:xfrm>
            <a:off x="3785284" y="3982475"/>
            <a:ext cx="584887" cy="593125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accent2">
                    <a:lumMod val="75000"/>
                  </a:schemeClr>
                </a:solidFill>
              </a:rPr>
              <a:t>9</a:t>
            </a:r>
            <a:endParaRPr lang="en-GB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5" name="Oval 14"/>
          <p:cNvSpPr/>
          <p:nvPr/>
        </p:nvSpPr>
        <p:spPr>
          <a:xfrm>
            <a:off x="3031523" y="3059837"/>
            <a:ext cx="584887" cy="593125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 smtClean="0">
                <a:solidFill>
                  <a:schemeClr val="accent2">
                    <a:lumMod val="75000"/>
                  </a:schemeClr>
                </a:solidFill>
              </a:rPr>
              <a:t>10</a:t>
            </a:r>
            <a:endParaRPr lang="en-GB" sz="1400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46468497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 smtClean="0"/>
              <a:t>Degrees of freedom – independent samples t-test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exact same is then true for team 2 (or group 2)… so, the DF for that group is also 10.</a:t>
            </a:r>
          </a:p>
          <a:p>
            <a:endParaRPr lang="en-GB" dirty="0"/>
          </a:p>
          <a:p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So, if we had 22 participants our DF would be 20.</a:t>
            </a:r>
          </a:p>
          <a:p>
            <a:pPr lvl="1"/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Further example to come with the paired samples t-test…</a:t>
            </a:r>
          </a:p>
          <a:p>
            <a:pPr lvl="1"/>
            <a:endParaRPr lang="en-GB" dirty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en-GB" dirty="0"/>
              <a:t>This means that the DF for the </a:t>
            </a:r>
            <a:r>
              <a:rPr lang="en-GB" b="1" dirty="0"/>
              <a:t>entire sample of data</a:t>
            </a:r>
            <a:r>
              <a:rPr lang="en-GB" dirty="0"/>
              <a:t> is </a:t>
            </a:r>
            <a:r>
              <a:rPr lang="en-GB" b="1" dirty="0">
                <a:solidFill>
                  <a:srgbClr val="FF0000"/>
                </a:solidFill>
              </a:rPr>
              <a:t>N – 2!</a:t>
            </a:r>
          </a:p>
          <a:p>
            <a:pPr marL="0" indent="0">
              <a:buNone/>
            </a:pP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306642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Degrees of freedom in terms of stats…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Beyond a basic explanation of what DF’s are, we can start to understand what this means for the numbers that we have…</a:t>
            </a:r>
          </a:p>
          <a:p>
            <a:endParaRPr lang="en-GB" dirty="0"/>
          </a:p>
          <a:p>
            <a:r>
              <a:rPr lang="en-GB" dirty="0" smtClean="0"/>
              <a:t>E.g., if we have 4 numbers (pieces of data) then 3 of these are free to move around / change whilst the last is set…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 smtClean="0"/>
              <a:t>6 , 8 , 2 , 8        total = 24 so mean equals 6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Three of these can change to any other number, and the final number is set because the mean has to remain the same!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4794003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do you get?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 b="1" dirty="0" smtClean="0">
                <a:solidFill>
                  <a:schemeClr val="accent6">
                    <a:lumMod val="75000"/>
                  </a:schemeClr>
                </a:solidFill>
              </a:rPr>
              <a:t>3. A significant or non-significant result</a:t>
            </a:r>
          </a:p>
          <a:p>
            <a:pPr marL="0" indent="0" algn="ctr">
              <a:buNone/>
            </a:pPr>
            <a:r>
              <a:rPr lang="en-GB" sz="2800" b="1" dirty="0" smtClean="0">
                <a:solidFill>
                  <a:schemeClr val="accent6">
                    <a:lumMod val="75000"/>
                  </a:schemeClr>
                </a:solidFill>
              </a:rPr>
              <a:t>(i.e., &lt; / &gt; .05)</a:t>
            </a:r>
            <a:endParaRPr lang="en-GB" sz="1900" b="1" dirty="0" smtClean="0">
              <a:solidFill>
                <a:schemeClr val="accent6">
                  <a:lumMod val="75000"/>
                </a:schemeClr>
              </a:solidFill>
            </a:endParaRPr>
          </a:p>
          <a:p>
            <a:pPr marL="0" indent="0">
              <a:buNone/>
            </a:pPr>
            <a:endParaRPr lang="en-GB" dirty="0"/>
          </a:p>
          <a:p>
            <a:r>
              <a:rPr lang="en-GB" dirty="0" smtClean="0"/>
              <a:t>Report that there is either a significant difference between the two groups, or there is no difference…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792006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How does this all fit together?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28700" y="2286000"/>
            <a:ext cx="3081981" cy="3581400"/>
          </a:xfrm>
        </p:spPr>
        <p:txBody>
          <a:bodyPr/>
          <a:lstStyle/>
          <a:p>
            <a:pPr marL="0" indent="0">
              <a:buNone/>
            </a:pPr>
            <a:r>
              <a:rPr lang="en-GB" dirty="0" smtClean="0"/>
              <a:t>Example stats:</a:t>
            </a:r>
          </a:p>
          <a:p>
            <a:pPr marL="0" indent="0">
              <a:buNone/>
            </a:pPr>
            <a:endParaRPr lang="en-GB" dirty="0"/>
          </a:p>
          <a:p>
            <a:pPr marL="457200" indent="-457200">
              <a:buAutoNum type="arabicPeriod"/>
            </a:pPr>
            <a:r>
              <a:rPr lang="en-GB" dirty="0" smtClean="0"/>
              <a:t>t-value = </a:t>
            </a:r>
            <a:r>
              <a:rPr lang="en-GB" dirty="0" smtClean="0">
                <a:solidFill>
                  <a:srgbClr val="FF0000"/>
                </a:solidFill>
              </a:rPr>
              <a:t>6.20</a:t>
            </a:r>
          </a:p>
          <a:p>
            <a:pPr marL="457200" indent="-457200">
              <a:buAutoNum type="arabicPeriod"/>
            </a:pPr>
            <a:r>
              <a:rPr lang="en-GB" dirty="0" smtClean="0"/>
              <a:t>DF = </a:t>
            </a:r>
            <a:r>
              <a:rPr lang="en-GB" dirty="0" smtClean="0">
                <a:solidFill>
                  <a:srgbClr val="00B050"/>
                </a:solidFill>
              </a:rPr>
              <a:t>20</a:t>
            </a:r>
          </a:p>
          <a:p>
            <a:pPr marL="457200" indent="-457200">
              <a:buAutoNum type="arabicPeriod"/>
            </a:pPr>
            <a:r>
              <a:rPr lang="en-GB" dirty="0" smtClean="0">
                <a:solidFill>
                  <a:srgbClr val="FFC000"/>
                </a:solidFill>
              </a:rPr>
              <a:t>p &lt; .05 </a:t>
            </a:r>
            <a:r>
              <a:rPr lang="en-GB" dirty="0" smtClean="0"/>
              <a:t>(significant)</a:t>
            </a:r>
            <a:endParaRPr lang="en-GB" dirty="0"/>
          </a:p>
        </p:txBody>
      </p:sp>
      <p:sp>
        <p:nvSpPr>
          <p:cNvPr id="4" name="Content Placeholder 2"/>
          <p:cNvSpPr txBox="1">
            <a:spLocks/>
          </p:cNvSpPr>
          <p:nvPr/>
        </p:nvSpPr>
        <p:spPr>
          <a:xfrm>
            <a:off x="4855176" y="2286000"/>
            <a:ext cx="3081981" cy="3581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84048" indent="-384048" algn="l" defTabSz="685800" rtl="0" eaLnBrk="1" latinLnBrk="0" hangingPunct="1">
              <a:lnSpc>
                <a:spcPct val="94000"/>
              </a:lnSpc>
              <a:spcBef>
                <a:spcPts val="10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20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914400" indent="-384048" algn="l" defTabSz="6858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–"/>
              <a:defRPr sz="2000" i="1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371600" indent="-384048" algn="l" defTabSz="6858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18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828800" indent="-384048" algn="l" defTabSz="6858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–"/>
              <a:defRPr sz="1800" i="1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286000" indent="-384048" algn="l" defTabSz="6858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743200" indent="-384048" algn="l" defTabSz="6858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–"/>
              <a:defRPr sz="1600" i="1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3200400" indent="-384048" algn="l" defTabSz="6858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657600" indent="-384048" algn="l" defTabSz="6858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–"/>
              <a:defRPr sz="1400" i="1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4114800" indent="-384048" algn="l" defTabSz="6858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Franklin Gothic Book" panose="020B0503020102020204" pitchFamily="34" charset="0"/>
              <a:buNone/>
            </a:pPr>
            <a:r>
              <a:rPr lang="en-GB" dirty="0" smtClean="0"/>
              <a:t>Formula for reporting a t-test (BOTH)</a:t>
            </a:r>
          </a:p>
          <a:p>
            <a:pPr marL="0" indent="0">
              <a:buFont typeface="Franklin Gothic Book" panose="020B0503020102020204" pitchFamily="34" charset="0"/>
              <a:buNone/>
            </a:pPr>
            <a:endParaRPr lang="en-GB" dirty="0" smtClean="0"/>
          </a:p>
          <a:p>
            <a:pPr marL="0" indent="0">
              <a:buFont typeface="Franklin Gothic Book" panose="020B0503020102020204" pitchFamily="34" charset="0"/>
              <a:buNone/>
            </a:pPr>
            <a:r>
              <a:rPr lang="en-GB" i="1" dirty="0" smtClean="0"/>
              <a:t>t</a:t>
            </a:r>
            <a:r>
              <a:rPr lang="en-GB" dirty="0"/>
              <a:t> </a:t>
            </a:r>
            <a:r>
              <a:rPr lang="en-GB" dirty="0" smtClean="0"/>
              <a:t>(</a:t>
            </a:r>
            <a:r>
              <a:rPr lang="en-GB" dirty="0" err="1" smtClean="0"/>
              <a:t>df</a:t>
            </a:r>
            <a:r>
              <a:rPr lang="en-GB" dirty="0" smtClean="0"/>
              <a:t>) = t-value, </a:t>
            </a:r>
            <a:r>
              <a:rPr lang="en-GB" i="1" dirty="0" smtClean="0"/>
              <a:t>p</a:t>
            </a:r>
            <a:r>
              <a:rPr lang="en-GB" dirty="0" smtClean="0"/>
              <a:t> &lt; / &gt; .05</a:t>
            </a:r>
          </a:p>
          <a:p>
            <a:pPr marL="0" indent="0">
              <a:buFont typeface="Franklin Gothic Book" panose="020B0503020102020204" pitchFamily="34" charset="0"/>
              <a:buNone/>
            </a:pPr>
            <a:endParaRPr lang="en-GB" i="1" dirty="0"/>
          </a:p>
          <a:p>
            <a:pPr marL="0" indent="0">
              <a:buFont typeface="Franklin Gothic Book" panose="020B0503020102020204" pitchFamily="34" charset="0"/>
              <a:buNone/>
            </a:pPr>
            <a:r>
              <a:rPr lang="en-GB" i="1" dirty="0" smtClean="0"/>
              <a:t>So…</a:t>
            </a:r>
          </a:p>
          <a:p>
            <a:pPr marL="0" indent="0">
              <a:buFont typeface="Franklin Gothic Book" panose="020B0503020102020204" pitchFamily="34" charset="0"/>
              <a:buNone/>
            </a:pPr>
            <a:endParaRPr lang="en-GB" i="1" dirty="0"/>
          </a:p>
          <a:p>
            <a:pPr marL="0" indent="0" algn="ctr">
              <a:buFont typeface="Franklin Gothic Book" panose="020B0503020102020204" pitchFamily="34" charset="0"/>
              <a:buNone/>
            </a:pPr>
            <a:r>
              <a:rPr lang="en-GB" sz="2400" b="1" i="1" dirty="0" smtClean="0">
                <a:solidFill>
                  <a:schemeClr val="tx1"/>
                </a:solidFill>
              </a:rPr>
              <a:t>t </a:t>
            </a:r>
            <a:r>
              <a:rPr lang="en-GB" sz="2400" b="1" dirty="0" smtClean="0">
                <a:solidFill>
                  <a:schemeClr val="tx1"/>
                </a:solidFill>
              </a:rPr>
              <a:t>(</a:t>
            </a:r>
            <a:r>
              <a:rPr lang="en-GB" sz="2400" b="1" dirty="0" smtClean="0">
                <a:solidFill>
                  <a:srgbClr val="00B050"/>
                </a:solidFill>
              </a:rPr>
              <a:t>20</a:t>
            </a:r>
            <a:r>
              <a:rPr lang="en-GB" sz="2400" b="1" dirty="0" smtClean="0">
                <a:solidFill>
                  <a:schemeClr val="tx1"/>
                </a:solidFill>
              </a:rPr>
              <a:t>) = </a:t>
            </a:r>
            <a:r>
              <a:rPr lang="en-GB" sz="2400" b="1" dirty="0" smtClean="0">
                <a:solidFill>
                  <a:srgbClr val="FF0000"/>
                </a:solidFill>
              </a:rPr>
              <a:t>6.20,</a:t>
            </a:r>
            <a:r>
              <a:rPr lang="en-GB" sz="2400" b="1" dirty="0" smtClean="0">
                <a:solidFill>
                  <a:schemeClr val="tx1"/>
                </a:solidFill>
              </a:rPr>
              <a:t> </a:t>
            </a:r>
            <a:r>
              <a:rPr lang="en-GB" sz="2400" b="1" i="1" dirty="0" smtClean="0">
                <a:solidFill>
                  <a:srgbClr val="FFC000"/>
                </a:solidFill>
              </a:rPr>
              <a:t>p </a:t>
            </a:r>
            <a:r>
              <a:rPr lang="en-GB" sz="2400" b="1" dirty="0" smtClean="0">
                <a:solidFill>
                  <a:srgbClr val="FFC000"/>
                </a:solidFill>
              </a:rPr>
              <a:t>&lt; .05</a:t>
            </a:r>
          </a:p>
        </p:txBody>
      </p:sp>
    </p:spTree>
    <p:extLst>
      <p:ext uri="{BB962C8B-B14F-4D97-AF65-F5344CB8AC3E}">
        <p14:creationId xmlns:p14="http://schemas.microsoft.com/office/powerpoint/2010/main" val="30087172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400" dirty="0" smtClean="0"/>
              <a:t>within-subjects design and the paired samples t-test</a:t>
            </a:r>
            <a:endParaRPr lang="en-GB" sz="4400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09064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Within-subjects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Exploring change/differences within the same group of participants..</a:t>
            </a:r>
          </a:p>
          <a:p>
            <a:endParaRPr lang="en-GB" dirty="0"/>
          </a:p>
          <a:p>
            <a:pPr lvl="1"/>
            <a:r>
              <a:rPr lang="en-GB" dirty="0" smtClean="0"/>
              <a:t>Over time</a:t>
            </a:r>
          </a:p>
          <a:p>
            <a:pPr lvl="1"/>
            <a:r>
              <a:rPr lang="en-GB" dirty="0" smtClean="0"/>
              <a:t>Before/after experimental manipulation or intervention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110265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Within-subjects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same participants take part in ALL conditions of the study</a:t>
            </a:r>
          </a:p>
          <a:p>
            <a:endParaRPr lang="en-GB" dirty="0"/>
          </a:p>
          <a:p>
            <a:r>
              <a:rPr lang="en-GB" dirty="0" smtClean="0"/>
              <a:t>Randomly assigned to different orders in which the conditions are to be run (if applicable)#</a:t>
            </a:r>
          </a:p>
          <a:p>
            <a:pPr lvl="1"/>
            <a:r>
              <a:rPr lang="en-GB" dirty="0" smtClean="0"/>
              <a:t>Counterbalancing</a:t>
            </a:r>
          </a:p>
          <a:p>
            <a:pPr lvl="1"/>
            <a:endParaRPr lang="en-GB" dirty="0"/>
          </a:p>
          <a:p>
            <a:r>
              <a:rPr lang="en-GB" dirty="0" smtClean="0"/>
              <a:t>Individual differences remain constant in all conditions, therefore differences between the conditions must be attributed to the IV (if significant)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676758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Examples of within-subjects designs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AutoNum type="arabicParenR"/>
            </a:pPr>
            <a:r>
              <a:rPr lang="en-GB" sz="2800" dirty="0" smtClean="0"/>
              <a:t>Creativity scores measured at two different times</a:t>
            </a:r>
          </a:p>
          <a:p>
            <a:pPr marL="457200" lvl="1" indent="0">
              <a:buNone/>
            </a:pPr>
            <a:endParaRPr lang="en-GB" sz="2400" dirty="0" smtClean="0"/>
          </a:p>
          <a:p>
            <a:pPr marL="457200" lvl="1" indent="0">
              <a:buNone/>
            </a:pPr>
            <a:r>
              <a:rPr lang="en-GB" sz="2400" dirty="0" smtClean="0"/>
              <a:t>Time 1: 1 March</a:t>
            </a:r>
          </a:p>
          <a:p>
            <a:pPr marL="457200" lvl="1" indent="0">
              <a:buNone/>
            </a:pPr>
            <a:r>
              <a:rPr lang="en-GB" sz="2400" dirty="0" smtClean="0"/>
              <a:t>Time 2: 1 September</a:t>
            </a:r>
            <a:endParaRPr lang="en-GB" sz="2400" dirty="0"/>
          </a:p>
        </p:txBody>
      </p:sp>
      <p:sp>
        <p:nvSpPr>
          <p:cNvPr id="5" name="Cloud Callout 4"/>
          <p:cNvSpPr/>
          <p:nvPr/>
        </p:nvSpPr>
        <p:spPr>
          <a:xfrm>
            <a:off x="4827373" y="4136956"/>
            <a:ext cx="4162097" cy="2393239"/>
          </a:xfrm>
          <a:prstGeom prst="cloudCallout">
            <a:avLst>
              <a:gd name="adj1" fmla="val -61066"/>
              <a:gd name="adj2" fmla="val -9899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 smtClean="0"/>
              <a:t>What is the IV?</a:t>
            </a:r>
          </a:p>
          <a:p>
            <a:pPr algn="ctr"/>
            <a:endParaRPr lang="en-GB" sz="2400" dirty="0"/>
          </a:p>
          <a:p>
            <a:pPr algn="ctr"/>
            <a:r>
              <a:rPr lang="en-GB" sz="2400" dirty="0" smtClean="0"/>
              <a:t>What is the DV?</a:t>
            </a:r>
            <a:endParaRPr lang="en-GB" sz="2400" dirty="0"/>
          </a:p>
        </p:txBody>
      </p:sp>
      <p:sp>
        <p:nvSpPr>
          <p:cNvPr id="6" name="Rounded Rectangle 5"/>
          <p:cNvSpPr/>
          <p:nvPr/>
        </p:nvSpPr>
        <p:spPr>
          <a:xfrm>
            <a:off x="1075446" y="4753233"/>
            <a:ext cx="3042745" cy="1933974"/>
          </a:xfrm>
          <a:prstGeom prst="roundRect">
            <a:avLst/>
          </a:prstGeom>
          <a:noFill/>
          <a:ln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 smtClean="0">
                <a:solidFill>
                  <a:schemeClr val="accent1">
                    <a:lumMod val="50000"/>
                  </a:schemeClr>
                </a:solidFill>
              </a:rPr>
              <a:t>IV: time points – march and September</a:t>
            </a:r>
          </a:p>
          <a:p>
            <a:pPr algn="ctr"/>
            <a:endParaRPr lang="en-GB" sz="2400" dirty="0" smtClean="0">
              <a:solidFill>
                <a:schemeClr val="accent1">
                  <a:lumMod val="50000"/>
                </a:schemeClr>
              </a:solidFill>
            </a:endParaRPr>
          </a:p>
          <a:p>
            <a:pPr algn="ctr"/>
            <a:r>
              <a:rPr lang="en-GB" sz="2400" dirty="0" smtClean="0">
                <a:solidFill>
                  <a:schemeClr val="accent1">
                    <a:lumMod val="50000"/>
                  </a:schemeClr>
                </a:solidFill>
              </a:rPr>
              <a:t>DV: creativity</a:t>
            </a:r>
            <a:endParaRPr lang="en-GB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251851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Examples of within-subjects design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2800" dirty="0" smtClean="0"/>
              <a:t>2) Memory recall of pictures and words</a:t>
            </a:r>
          </a:p>
          <a:p>
            <a:pPr marL="0" indent="0">
              <a:buNone/>
            </a:pPr>
            <a:endParaRPr lang="en-GB" sz="3200" dirty="0"/>
          </a:p>
          <a:p>
            <a:pPr marL="0" indent="0">
              <a:buNone/>
            </a:pPr>
            <a:endParaRPr lang="en-GB" sz="3200" dirty="0" smtClean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	</a:t>
            </a:r>
            <a:endParaRPr lang="en-GB" dirty="0"/>
          </a:p>
        </p:txBody>
      </p:sp>
      <p:sp>
        <p:nvSpPr>
          <p:cNvPr id="4" name="Cloud Callout 3"/>
          <p:cNvSpPr/>
          <p:nvPr/>
        </p:nvSpPr>
        <p:spPr>
          <a:xfrm>
            <a:off x="4860324" y="3783724"/>
            <a:ext cx="4162097" cy="2393239"/>
          </a:xfrm>
          <a:prstGeom prst="cloudCallout">
            <a:avLst>
              <a:gd name="adj1" fmla="val -72348"/>
              <a:gd name="adj2" fmla="val -73862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 smtClean="0"/>
              <a:t>What is the IV?</a:t>
            </a:r>
          </a:p>
          <a:p>
            <a:pPr algn="ctr"/>
            <a:endParaRPr lang="en-GB" sz="2400" dirty="0"/>
          </a:p>
          <a:p>
            <a:pPr algn="ctr"/>
            <a:r>
              <a:rPr lang="en-GB" sz="2400" dirty="0" smtClean="0"/>
              <a:t>What is the DV?</a:t>
            </a:r>
            <a:endParaRPr lang="en-GB" sz="2400" dirty="0"/>
          </a:p>
        </p:txBody>
      </p:sp>
      <p:sp>
        <p:nvSpPr>
          <p:cNvPr id="5" name="Rounded Rectangle 4"/>
          <p:cNvSpPr/>
          <p:nvPr/>
        </p:nvSpPr>
        <p:spPr>
          <a:xfrm>
            <a:off x="1024758" y="3667661"/>
            <a:ext cx="3042745" cy="2871767"/>
          </a:xfrm>
          <a:prstGeom prst="roundRect">
            <a:avLst/>
          </a:prstGeom>
          <a:noFill/>
          <a:ln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 smtClean="0">
                <a:solidFill>
                  <a:schemeClr val="accent1">
                    <a:lumMod val="50000"/>
                  </a:schemeClr>
                </a:solidFill>
              </a:rPr>
              <a:t>IV: two different conditions – pictures and words</a:t>
            </a:r>
          </a:p>
          <a:p>
            <a:pPr algn="ctr"/>
            <a:endParaRPr lang="en-GB" sz="2400" dirty="0" smtClean="0">
              <a:solidFill>
                <a:schemeClr val="accent1">
                  <a:lumMod val="50000"/>
                </a:schemeClr>
              </a:solidFill>
            </a:endParaRPr>
          </a:p>
          <a:p>
            <a:pPr algn="ctr"/>
            <a:r>
              <a:rPr lang="en-GB" sz="2400" dirty="0" smtClean="0">
                <a:solidFill>
                  <a:schemeClr val="accent1">
                    <a:lumMod val="50000"/>
                  </a:schemeClr>
                </a:solidFill>
              </a:rPr>
              <a:t>DV: number of words recalled</a:t>
            </a:r>
            <a:endParaRPr lang="en-GB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745304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Why test for a difference?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GB" sz="2400" dirty="0" smtClean="0"/>
              <a:t>The paired samples t-test assesses whether the </a:t>
            </a:r>
            <a:r>
              <a:rPr lang="en-GB" sz="2400" b="1" dirty="0" smtClean="0">
                <a:solidFill>
                  <a:schemeClr val="accent6">
                    <a:lumMod val="75000"/>
                  </a:schemeClr>
                </a:solidFill>
              </a:rPr>
              <a:t>difference</a:t>
            </a:r>
            <a:r>
              <a:rPr lang="en-GB" sz="2400" dirty="0" smtClean="0"/>
              <a:t> between the two conditions or two time points is </a:t>
            </a:r>
            <a:r>
              <a:rPr lang="en-GB" sz="2400" b="1" dirty="0" smtClean="0">
                <a:solidFill>
                  <a:schemeClr val="accent6">
                    <a:lumMod val="75000"/>
                  </a:schemeClr>
                </a:solidFill>
              </a:rPr>
              <a:t>significant</a:t>
            </a:r>
            <a:endParaRPr lang="en-GB" sz="2400" dirty="0" smtClean="0">
              <a:solidFill>
                <a:schemeClr val="accent6">
                  <a:lumMod val="75000"/>
                </a:schemeClr>
              </a:solidFill>
            </a:endParaRPr>
          </a:p>
          <a:p>
            <a:endParaRPr lang="en-GB" sz="2400" dirty="0"/>
          </a:p>
          <a:p>
            <a:pPr lvl="1"/>
            <a:r>
              <a:rPr lang="en-GB" sz="2400" dirty="0" smtClean="0"/>
              <a:t>Can we reject the null hypothesis?</a:t>
            </a:r>
          </a:p>
          <a:p>
            <a:pPr lvl="1"/>
            <a:r>
              <a:rPr lang="en-GB" sz="2400" dirty="0" smtClean="0"/>
              <a:t>Must we accept the null hypothesis?</a:t>
            </a:r>
          </a:p>
          <a:p>
            <a:pPr lvl="1"/>
            <a:endParaRPr lang="en-GB" sz="2400" dirty="0"/>
          </a:p>
          <a:p>
            <a:r>
              <a:rPr lang="en-GB" sz="2400" dirty="0" smtClean="0"/>
              <a:t>Need to calculate a probability value (sig. value in SPSS) for any difference found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1422582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Paired samples t-test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28700" y="1978090"/>
            <a:ext cx="7200900" cy="3889310"/>
          </a:xfrm>
        </p:spPr>
        <p:txBody>
          <a:bodyPr>
            <a:noAutofit/>
          </a:bodyPr>
          <a:lstStyle/>
          <a:p>
            <a:r>
              <a:rPr lang="en-GB" sz="2400" dirty="0"/>
              <a:t>W</a:t>
            </a:r>
            <a:r>
              <a:rPr lang="en-GB" sz="2400" dirty="0" smtClean="0"/>
              <a:t>e still have </a:t>
            </a:r>
            <a:r>
              <a:rPr lang="en-GB" sz="2400" b="1" dirty="0" smtClean="0"/>
              <a:t>one IV</a:t>
            </a:r>
            <a:r>
              <a:rPr lang="en-GB" sz="2400" dirty="0" smtClean="0"/>
              <a:t> with </a:t>
            </a:r>
            <a:r>
              <a:rPr lang="en-GB" sz="2400" b="1" dirty="0" smtClean="0"/>
              <a:t>two conditions/groups:</a:t>
            </a:r>
          </a:p>
          <a:p>
            <a:endParaRPr lang="en-GB" sz="2400" b="1" dirty="0" smtClean="0"/>
          </a:p>
          <a:p>
            <a:pPr lvl="1"/>
            <a:r>
              <a:rPr lang="en-GB" sz="2400" dirty="0" smtClean="0"/>
              <a:t>E.g.,</a:t>
            </a:r>
            <a:endParaRPr lang="en-GB" sz="2400" dirty="0"/>
          </a:p>
          <a:p>
            <a:pPr lvl="1"/>
            <a:r>
              <a:rPr lang="en-GB" sz="2400" b="1" i="0" dirty="0" smtClean="0"/>
              <a:t>IV = time points</a:t>
            </a:r>
          </a:p>
          <a:p>
            <a:pPr lvl="1"/>
            <a:r>
              <a:rPr lang="en-GB" sz="2400" dirty="0" smtClean="0"/>
              <a:t>Groups = March AND September</a:t>
            </a:r>
          </a:p>
          <a:p>
            <a:r>
              <a:rPr lang="en-GB" sz="2400" dirty="0" smtClean="0"/>
              <a:t>t-test to compare the data</a:t>
            </a:r>
          </a:p>
          <a:p>
            <a:r>
              <a:rPr lang="en-GB" sz="2400" dirty="0" smtClean="0"/>
              <a:t>Assessment of difference between the conditions using means</a:t>
            </a:r>
          </a:p>
          <a:p>
            <a:r>
              <a:rPr lang="en-GB" sz="2400" dirty="0" smtClean="0"/>
              <a:t>T-statistics to look up the p-value (for the significance)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0976859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Paired samples t-test</a:t>
            </a:r>
            <a:br>
              <a:rPr lang="en-GB" dirty="0" smtClean="0"/>
            </a:br>
            <a:r>
              <a:rPr lang="en-GB" sz="3600" dirty="0" smtClean="0"/>
              <a:t>(Within-subjects design)</a:t>
            </a:r>
            <a:endParaRPr lang="en-GB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2400" dirty="0" smtClean="0"/>
              <a:t>The t-test is a </a:t>
            </a:r>
            <a:r>
              <a:rPr lang="en-GB" sz="2400" b="1" dirty="0" smtClean="0"/>
              <a:t>parametric test</a:t>
            </a:r>
            <a:r>
              <a:rPr lang="en-GB" sz="2400" dirty="0" smtClean="0"/>
              <a:t>, therefore relies on certain assumptions about the data we obtain</a:t>
            </a:r>
          </a:p>
          <a:p>
            <a:endParaRPr lang="en-GB" sz="2400" b="1" u="sng" dirty="0"/>
          </a:p>
          <a:p>
            <a:r>
              <a:rPr lang="en-GB" sz="2400" b="1" u="sng" dirty="0" smtClean="0"/>
              <a:t>Assumptions:</a:t>
            </a:r>
          </a:p>
          <a:p>
            <a:endParaRPr lang="en-GB" sz="2400" dirty="0"/>
          </a:p>
          <a:p>
            <a:pPr lvl="1"/>
            <a:r>
              <a:rPr lang="en-GB" sz="2400" dirty="0" smtClean="0"/>
              <a:t>Interval or ratio data</a:t>
            </a:r>
          </a:p>
          <a:p>
            <a:pPr lvl="1"/>
            <a:r>
              <a:rPr lang="en-GB" sz="2400" dirty="0" smtClean="0"/>
              <a:t>Normally distributed data</a:t>
            </a:r>
          </a:p>
          <a:p>
            <a:pPr lvl="1"/>
            <a:r>
              <a:rPr lang="en-GB" sz="2400" dirty="0" smtClean="0"/>
              <a:t>The variances of the DV in the two populations are equal (homogeneity of variance)</a:t>
            </a:r>
          </a:p>
        </p:txBody>
      </p:sp>
    </p:spTree>
    <p:extLst>
      <p:ext uri="{BB962C8B-B14F-4D97-AF65-F5344CB8AC3E}">
        <p14:creationId xmlns:p14="http://schemas.microsoft.com/office/powerpoint/2010/main" val="20462315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do you get?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457200" indent="-457200">
              <a:buAutoNum type="arabicPeriod"/>
            </a:pPr>
            <a:r>
              <a:rPr lang="en-GB" sz="2800" b="1" dirty="0" smtClean="0">
                <a:solidFill>
                  <a:schemeClr val="accent6">
                    <a:lumMod val="75000"/>
                  </a:schemeClr>
                </a:solidFill>
              </a:rPr>
              <a:t>A t-value from calculating the t-score</a:t>
            </a:r>
          </a:p>
          <a:p>
            <a:pPr marL="457200" indent="-457200">
              <a:buAutoNum type="arabicPeriod"/>
            </a:pPr>
            <a:endParaRPr lang="en-GB" sz="2400" dirty="0"/>
          </a:p>
          <a:p>
            <a:r>
              <a:rPr lang="en-GB" sz="2400" dirty="0" smtClean="0"/>
              <a:t>A larger t-value indicates a bigger mean difference</a:t>
            </a:r>
          </a:p>
          <a:p>
            <a:r>
              <a:rPr lang="en-GB" sz="2400" dirty="0" smtClean="0"/>
              <a:t>A smaller t-value indicates a smaller mean difference</a:t>
            </a:r>
          </a:p>
          <a:p>
            <a:pPr marL="0" indent="0">
              <a:buNone/>
            </a:pPr>
            <a:endParaRPr lang="en-GB" sz="2400" dirty="0"/>
          </a:p>
          <a:p>
            <a:pPr marL="530352" lvl="1" indent="0">
              <a:buNone/>
            </a:pPr>
            <a:r>
              <a:rPr lang="en-GB" sz="2400" dirty="0" smtClean="0"/>
              <a:t>(i.e., a larger t-value is more likely to indicate a significant difference between your two sets of means…)</a:t>
            </a:r>
          </a:p>
        </p:txBody>
      </p:sp>
    </p:spTree>
    <p:extLst>
      <p:ext uri="{BB962C8B-B14F-4D97-AF65-F5344CB8AC3E}">
        <p14:creationId xmlns:p14="http://schemas.microsoft.com/office/powerpoint/2010/main" val="10408858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do you get?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 b="1" dirty="0" smtClean="0">
                <a:solidFill>
                  <a:schemeClr val="accent6">
                    <a:lumMod val="75000"/>
                  </a:schemeClr>
                </a:solidFill>
              </a:rPr>
              <a:t>2. A value for your degrees of freedom</a:t>
            </a:r>
            <a:br>
              <a:rPr lang="en-GB" sz="2800" b="1" dirty="0" smtClean="0">
                <a:solidFill>
                  <a:schemeClr val="accent6">
                    <a:lumMod val="75000"/>
                  </a:schemeClr>
                </a:solidFill>
              </a:rPr>
            </a:br>
            <a:r>
              <a:rPr lang="en-GB" sz="1900" b="1" dirty="0" smtClean="0">
                <a:solidFill>
                  <a:schemeClr val="accent6">
                    <a:lumMod val="75000"/>
                  </a:schemeClr>
                </a:solidFill>
              </a:rPr>
              <a:t>(always N – 1 for paired samples t-test)</a:t>
            </a:r>
          </a:p>
          <a:p>
            <a:pPr marL="0" indent="0">
              <a:buNone/>
            </a:pPr>
            <a:endParaRPr lang="en-GB" dirty="0"/>
          </a:p>
          <a:p>
            <a:pPr lvl="1"/>
            <a:r>
              <a:rPr lang="en-GB" dirty="0" smtClean="0"/>
              <a:t>DF = the number of values in the final sample of data that are ‘free to vary’</a:t>
            </a:r>
          </a:p>
          <a:p>
            <a:pPr lvl="1"/>
            <a:endParaRPr lang="en-GB" dirty="0"/>
          </a:p>
          <a:p>
            <a:pPr lvl="1"/>
            <a:r>
              <a:rPr lang="en-GB" dirty="0" smtClean="0"/>
              <a:t>Why is it N – 1???</a:t>
            </a:r>
          </a:p>
          <a:p>
            <a:pPr lvl="1"/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58493" y="4251110"/>
            <a:ext cx="2390775" cy="19145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040205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do you get?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 b="1" dirty="0" smtClean="0">
                <a:solidFill>
                  <a:schemeClr val="accent6">
                    <a:lumMod val="75000"/>
                  </a:schemeClr>
                </a:solidFill>
              </a:rPr>
              <a:t>3. A significant or non-significant result</a:t>
            </a:r>
          </a:p>
          <a:p>
            <a:pPr marL="0" indent="0" algn="ctr">
              <a:buNone/>
            </a:pPr>
            <a:r>
              <a:rPr lang="en-GB" sz="2800" b="1" dirty="0" smtClean="0">
                <a:solidFill>
                  <a:schemeClr val="accent6">
                    <a:lumMod val="75000"/>
                  </a:schemeClr>
                </a:solidFill>
              </a:rPr>
              <a:t>(i.e., &lt; / &gt; .05)</a:t>
            </a:r>
            <a:endParaRPr lang="en-GB" sz="1900" b="1" dirty="0" smtClean="0">
              <a:solidFill>
                <a:schemeClr val="accent6">
                  <a:lumMod val="75000"/>
                </a:schemeClr>
              </a:solidFill>
            </a:endParaRPr>
          </a:p>
          <a:p>
            <a:pPr marL="0" indent="0">
              <a:buNone/>
            </a:pPr>
            <a:endParaRPr lang="en-GB" dirty="0"/>
          </a:p>
          <a:p>
            <a:r>
              <a:rPr lang="en-GB" dirty="0" smtClean="0"/>
              <a:t>Report that there is either a significant difference between the two conditions, or there is no difference…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975519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How does this all fit together?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28700" y="2286000"/>
            <a:ext cx="3081981" cy="3581400"/>
          </a:xfrm>
        </p:spPr>
        <p:txBody>
          <a:bodyPr/>
          <a:lstStyle/>
          <a:p>
            <a:pPr marL="0" indent="0">
              <a:buNone/>
            </a:pPr>
            <a:r>
              <a:rPr lang="en-GB" dirty="0" smtClean="0"/>
              <a:t>Example stats:</a:t>
            </a:r>
          </a:p>
          <a:p>
            <a:pPr marL="0" indent="0">
              <a:buNone/>
            </a:pPr>
            <a:endParaRPr lang="en-GB" dirty="0"/>
          </a:p>
          <a:p>
            <a:pPr marL="457200" indent="-457200">
              <a:buAutoNum type="arabicPeriod"/>
            </a:pPr>
            <a:r>
              <a:rPr lang="en-GB" dirty="0" smtClean="0"/>
              <a:t>t-value = </a:t>
            </a:r>
            <a:r>
              <a:rPr lang="en-GB" dirty="0" smtClean="0">
                <a:solidFill>
                  <a:srgbClr val="FF0000"/>
                </a:solidFill>
              </a:rPr>
              <a:t>2.40</a:t>
            </a:r>
          </a:p>
          <a:p>
            <a:pPr marL="457200" indent="-457200">
              <a:buAutoNum type="arabicPeriod"/>
            </a:pPr>
            <a:r>
              <a:rPr lang="en-GB" dirty="0" smtClean="0"/>
              <a:t>DF = </a:t>
            </a:r>
            <a:r>
              <a:rPr lang="en-GB" dirty="0" smtClean="0">
                <a:solidFill>
                  <a:srgbClr val="00B050"/>
                </a:solidFill>
              </a:rPr>
              <a:t>19</a:t>
            </a:r>
          </a:p>
          <a:p>
            <a:pPr marL="457200" indent="-457200">
              <a:buAutoNum type="arabicPeriod"/>
            </a:pPr>
            <a:r>
              <a:rPr lang="en-GB" dirty="0" smtClean="0">
                <a:solidFill>
                  <a:srgbClr val="FFC000"/>
                </a:solidFill>
              </a:rPr>
              <a:t>p &gt; .05 </a:t>
            </a:r>
            <a:r>
              <a:rPr lang="en-GB" dirty="0" smtClean="0"/>
              <a:t>(non- significant)</a:t>
            </a:r>
            <a:endParaRPr lang="en-GB" dirty="0"/>
          </a:p>
        </p:txBody>
      </p:sp>
      <p:sp>
        <p:nvSpPr>
          <p:cNvPr id="4" name="Content Placeholder 2"/>
          <p:cNvSpPr txBox="1">
            <a:spLocks/>
          </p:cNvSpPr>
          <p:nvPr/>
        </p:nvSpPr>
        <p:spPr>
          <a:xfrm>
            <a:off x="4855176" y="2286000"/>
            <a:ext cx="3081981" cy="3581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84048" indent="-384048" algn="l" defTabSz="685800" rtl="0" eaLnBrk="1" latinLnBrk="0" hangingPunct="1">
              <a:lnSpc>
                <a:spcPct val="94000"/>
              </a:lnSpc>
              <a:spcBef>
                <a:spcPts val="10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20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914400" indent="-384048" algn="l" defTabSz="6858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–"/>
              <a:defRPr sz="2000" i="1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371600" indent="-384048" algn="l" defTabSz="6858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18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828800" indent="-384048" algn="l" defTabSz="6858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–"/>
              <a:defRPr sz="1800" i="1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286000" indent="-384048" algn="l" defTabSz="6858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743200" indent="-384048" algn="l" defTabSz="6858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–"/>
              <a:defRPr sz="1600" i="1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3200400" indent="-384048" algn="l" defTabSz="6858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657600" indent="-384048" algn="l" defTabSz="6858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–"/>
              <a:defRPr sz="1400" i="1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4114800" indent="-384048" algn="l" defTabSz="6858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Franklin Gothic Book" panose="020B0503020102020204" pitchFamily="34" charset="0"/>
              <a:buNone/>
            </a:pPr>
            <a:r>
              <a:rPr lang="en-GB" dirty="0" smtClean="0"/>
              <a:t>Formula for reporting a t-test (BOTH)</a:t>
            </a:r>
          </a:p>
          <a:p>
            <a:pPr marL="0" indent="0">
              <a:buFont typeface="Franklin Gothic Book" panose="020B0503020102020204" pitchFamily="34" charset="0"/>
              <a:buNone/>
            </a:pPr>
            <a:endParaRPr lang="en-GB" dirty="0" smtClean="0"/>
          </a:p>
          <a:p>
            <a:pPr marL="0" indent="0">
              <a:buFont typeface="Franklin Gothic Book" panose="020B0503020102020204" pitchFamily="34" charset="0"/>
              <a:buNone/>
            </a:pPr>
            <a:r>
              <a:rPr lang="en-GB" i="1" dirty="0" smtClean="0"/>
              <a:t>t</a:t>
            </a:r>
            <a:r>
              <a:rPr lang="en-GB" dirty="0"/>
              <a:t> </a:t>
            </a:r>
            <a:r>
              <a:rPr lang="en-GB" dirty="0" smtClean="0"/>
              <a:t>(</a:t>
            </a:r>
            <a:r>
              <a:rPr lang="en-GB" dirty="0" err="1" smtClean="0"/>
              <a:t>df</a:t>
            </a:r>
            <a:r>
              <a:rPr lang="en-GB" dirty="0" smtClean="0"/>
              <a:t>) = t-value, </a:t>
            </a:r>
            <a:r>
              <a:rPr lang="en-GB" i="1" dirty="0" smtClean="0"/>
              <a:t>p</a:t>
            </a:r>
            <a:r>
              <a:rPr lang="en-GB" dirty="0" smtClean="0"/>
              <a:t> &lt; / &gt; .05</a:t>
            </a:r>
          </a:p>
          <a:p>
            <a:pPr marL="0" indent="0">
              <a:buFont typeface="Franklin Gothic Book" panose="020B0503020102020204" pitchFamily="34" charset="0"/>
              <a:buNone/>
            </a:pPr>
            <a:endParaRPr lang="en-GB" i="1" dirty="0"/>
          </a:p>
          <a:p>
            <a:pPr marL="0" indent="0">
              <a:buFont typeface="Franklin Gothic Book" panose="020B0503020102020204" pitchFamily="34" charset="0"/>
              <a:buNone/>
            </a:pPr>
            <a:r>
              <a:rPr lang="en-GB" i="1" dirty="0" smtClean="0"/>
              <a:t>So…</a:t>
            </a:r>
          </a:p>
          <a:p>
            <a:pPr marL="0" indent="0">
              <a:buFont typeface="Franklin Gothic Book" panose="020B0503020102020204" pitchFamily="34" charset="0"/>
              <a:buNone/>
            </a:pPr>
            <a:endParaRPr lang="en-GB" i="1" dirty="0"/>
          </a:p>
          <a:p>
            <a:pPr marL="0" indent="0" algn="ctr">
              <a:buFont typeface="Franklin Gothic Book" panose="020B0503020102020204" pitchFamily="34" charset="0"/>
              <a:buNone/>
            </a:pPr>
            <a:r>
              <a:rPr lang="en-GB" sz="2400" b="1" i="1" dirty="0" smtClean="0">
                <a:solidFill>
                  <a:schemeClr val="tx1"/>
                </a:solidFill>
              </a:rPr>
              <a:t>t </a:t>
            </a:r>
            <a:r>
              <a:rPr lang="en-GB" sz="2400" b="1" dirty="0" smtClean="0">
                <a:solidFill>
                  <a:schemeClr val="tx1"/>
                </a:solidFill>
              </a:rPr>
              <a:t>(</a:t>
            </a:r>
            <a:r>
              <a:rPr lang="en-GB" sz="2400" b="1" dirty="0" smtClean="0">
                <a:solidFill>
                  <a:srgbClr val="00B050"/>
                </a:solidFill>
              </a:rPr>
              <a:t>19</a:t>
            </a:r>
            <a:r>
              <a:rPr lang="en-GB" sz="2400" b="1" dirty="0" smtClean="0">
                <a:solidFill>
                  <a:schemeClr val="tx1"/>
                </a:solidFill>
              </a:rPr>
              <a:t>) = 2.40</a:t>
            </a:r>
            <a:r>
              <a:rPr lang="en-GB" sz="2400" b="1" dirty="0" smtClean="0">
                <a:solidFill>
                  <a:srgbClr val="FF0000"/>
                </a:solidFill>
              </a:rPr>
              <a:t>,</a:t>
            </a:r>
            <a:r>
              <a:rPr lang="en-GB" sz="2400" b="1" dirty="0" smtClean="0">
                <a:solidFill>
                  <a:schemeClr val="tx1"/>
                </a:solidFill>
              </a:rPr>
              <a:t> </a:t>
            </a:r>
            <a:r>
              <a:rPr lang="en-GB" sz="2400" b="1" i="1" dirty="0" smtClean="0">
                <a:solidFill>
                  <a:srgbClr val="FFC000"/>
                </a:solidFill>
              </a:rPr>
              <a:t>p </a:t>
            </a:r>
            <a:r>
              <a:rPr lang="en-GB" sz="2400" b="1" dirty="0">
                <a:solidFill>
                  <a:srgbClr val="FFC000"/>
                </a:solidFill>
              </a:rPr>
              <a:t>&gt;</a:t>
            </a:r>
            <a:r>
              <a:rPr lang="en-GB" sz="2400" b="1" dirty="0" smtClean="0">
                <a:solidFill>
                  <a:srgbClr val="FFC000"/>
                </a:solidFill>
              </a:rPr>
              <a:t> .05</a:t>
            </a:r>
          </a:p>
        </p:txBody>
      </p:sp>
    </p:spTree>
    <p:extLst>
      <p:ext uri="{BB962C8B-B14F-4D97-AF65-F5344CB8AC3E}">
        <p14:creationId xmlns:p14="http://schemas.microsoft.com/office/powerpoint/2010/main" val="37270712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So… how do we calculate the ‘t’?!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48500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57726"/>
            <a:ext cx="6347713" cy="1320800"/>
          </a:xfrm>
        </p:spPr>
        <p:txBody>
          <a:bodyPr/>
          <a:lstStyle/>
          <a:p>
            <a:r>
              <a:rPr lang="en-GB" dirty="0" smtClean="0"/>
              <a:t>Hand calculating the t…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b="1" dirty="0"/>
              <a:t>Step 1: Calculate the Standard Error of Difference</a:t>
            </a:r>
          </a:p>
          <a:p>
            <a:pPr marL="0" indent="0">
              <a:buNone/>
            </a:pPr>
            <a:endParaRPr lang="en-GB" sz="2400" b="1" dirty="0"/>
          </a:p>
          <a:p>
            <a:pPr marL="0" indent="0">
              <a:buNone/>
            </a:pPr>
            <a:r>
              <a:rPr lang="en-GB" sz="2400" b="1" dirty="0"/>
              <a:t>Step 2: Calculate the T score </a:t>
            </a:r>
          </a:p>
          <a:p>
            <a:pPr marL="0" indent="0">
              <a:buNone/>
            </a:pPr>
            <a:endParaRPr lang="en-GB" sz="2400" b="1" dirty="0"/>
          </a:p>
          <a:p>
            <a:pPr marL="0" indent="0">
              <a:buNone/>
            </a:pPr>
            <a:r>
              <a:rPr lang="en-GB" sz="2400" b="1" dirty="0"/>
              <a:t>Step 3: Use the t-distribution table to determine significance</a:t>
            </a:r>
          </a:p>
          <a:p>
            <a:endParaRPr lang="en-GB" sz="2400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8571587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7477" y="414874"/>
            <a:ext cx="7886700" cy="1325563"/>
          </a:xfrm>
        </p:spPr>
        <p:txBody>
          <a:bodyPr/>
          <a:lstStyle/>
          <a:p>
            <a:r>
              <a:rPr lang="en-GB" dirty="0" smtClean="0"/>
              <a:t>Calculating the t-score</a:t>
            </a: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4587766" y="2664373"/>
            <a:ext cx="795411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6600" dirty="0" smtClean="0">
                <a:latin typeface="Arial" panose="020B0604020202020204" pitchFamily="34" charset="0"/>
                <a:cs typeface="Arial" panose="020B0604020202020204" pitchFamily="34" charset="0"/>
              </a:rPr>
              <a:t>D</a:t>
            </a:r>
            <a:endParaRPr lang="en-GB" sz="6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14" name="Straight Connector 13"/>
          <p:cNvCxnSpPr/>
          <p:nvPr/>
        </p:nvCxnSpPr>
        <p:spPr>
          <a:xfrm flipV="1">
            <a:off x="4602161" y="2806263"/>
            <a:ext cx="606972" cy="1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/>
          <p:cNvCxnSpPr/>
          <p:nvPr/>
        </p:nvCxnSpPr>
        <p:spPr>
          <a:xfrm flipV="1">
            <a:off x="4264599" y="3648363"/>
            <a:ext cx="1377462" cy="2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Box 17"/>
          <p:cNvSpPr txBox="1"/>
          <p:nvPr/>
        </p:nvSpPr>
        <p:spPr>
          <a:xfrm>
            <a:off x="4328881" y="3621409"/>
            <a:ext cx="1313180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6600" dirty="0" smtClean="0">
                <a:latin typeface="Arial" panose="020B0604020202020204" pitchFamily="34" charset="0"/>
                <a:cs typeface="Arial" panose="020B0604020202020204" pitchFamily="34" charset="0"/>
              </a:rPr>
              <a:t>SE</a:t>
            </a:r>
            <a:endParaRPr lang="en-GB" sz="6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Oval 2"/>
          <p:cNvSpPr/>
          <p:nvPr/>
        </p:nvSpPr>
        <p:spPr>
          <a:xfrm>
            <a:off x="3639395" y="3573765"/>
            <a:ext cx="2627870" cy="1354245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868652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" name="Picture 2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74810" y="4089785"/>
            <a:ext cx="1127622" cy="853196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34630" y="1412973"/>
            <a:ext cx="4475478" cy="2670296"/>
          </a:xfrm>
          <a:prstGeom prst="rect">
            <a:avLst/>
          </a:prstGeom>
        </p:spPr>
      </p:pic>
      <p:pic>
        <p:nvPicPr>
          <p:cNvPr id="6" name="Content Placeholder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20407" y="2472029"/>
            <a:ext cx="303186" cy="3305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Standard Error of Difference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2756329" y="2519624"/>
            <a:ext cx="604871" cy="659363"/>
          </a:xfrm>
          <a:prstGeom prst="rect">
            <a:avLst/>
          </a:prstGeom>
        </p:spPr>
      </p:pic>
      <p:sp>
        <p:nvSpPr>
          <p:cNvPr id="11" name="TextBox 10"/>
          <p:cNvSpPr txBox="1"/>
          <p:nvPr/>
        </p:nvSpPr>
        <p:spPr>
          <a:xfrm>
            <a:off x="3250096" y="2519624"/>
            <a:ext cx="61747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D²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3823278" y="2519624"/>
            <a:ext cx="33855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dirty="0" smtClean="0">
                <a:latin typeface="Arial" panose="020B0604020202020204" pitchFamily="34" charset="0"/>
                <a:cs typeface="Arial" panose="020B0604020202020204" pitchFamily="34" charset="0"/>
              </a:rPr>
              <a:t>-</a:t>
            </a:r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4136559" y="2258014"/>
            <a:ext cx="11400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(      )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4654483" y="2326085"/>
            <a:ext cx="44435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D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" name="TextBox 14"/>
          <p:cNvSpPr txBox="1"/>
          <p:nvPr/>
        </p:nvSpPr>
        <p:spPr>
          <a:xfrm>
            <a:off x="5090370" y="2247981"/>
            <a:ext cx="26161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²</a:t>
            </a:r>
            <a:endParaRPr lang="en-GB" dirty="0"/>
          </a:p>
        </p:txBody>
      </p:sp>
      <p:cxnSp>
        <p:nvCxnSpPr>
          <p:cNvPr id="17" name="Straight Connector 16"/>
          <p:cNvCxnSpPr/>
          <p:nvPr/>
        </p:nvCxnSpPr>
        <p:spPr>
          <a:xfrm>
            <a:off x="4205966" y="2849305"/>
            <a:ext cx="1126945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Box 17"/>
          <p:cNvSpPr txBox="1"/>
          <p:nvPr/>
        </p:nvSpPr>
        <p:spPr>
          <a:xfrm>
            <a:off x="4459194" y="2812011"/>
            <a:ext cx="48122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N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19" name="Straight Connector 18"/>
          <p:cNvCxnSpPr/>
          <p:nvPr/>
        </p:nvCxnSpPr>
        <p:spPr>
          <a:xfrm flipV="1">
            <a:off x="2431889" y="3396786"/>
            <a:ext cx="3178219" cy="1232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Box 20"/>
          <p:cNvSpPr txBox="1"/>
          <p:nvPr/>
        </p:nvSpPr>
        <p:spPr>
          <a:xfrm>
            <a:off x="3463471" y="3421047"/>
            <a:ext cx="107273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N - 1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22" name="Straight Connector 21"/>
          <p:cNvCxnSpPr/>
          <p:nvPr/>
        </p:nvCxnSpPr>
        <p:spPr>
          <a:xfrm flipV="1">
            <a:off x="1134630" y="4163939"/>
            <a:ext cx="4475478" cy="1232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TextBox 22"/>
          <p:cNvSpPr txBox="1"/>
          <p:nvPr/>
        </p:nvSpPr>
        <p:spPr>
          <a:xfrm>
            <a:off x="3498010" y="4358206"/>
            <a:ext cx="48122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N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6" name="Oval Callout 25"/>
          <p:cNvSpPr/>
          <p:nvPr/>
        </p:nvSpPr>
        <p:spPr>
          <a:xfrm>
            <a:off x="550833" y="57940"/>
            <a:ext cx="2507931" cy="2107588"/>
          </a:xfrm>
          <a:prstGeom prst="wedgeEllipseCallout">
            <a:avLst>
              <a:gd name="adj1" fmla="val 56996"/>
              <a:gd name="adj2" fmla="val 64169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Step 1: Sum of D squared</a:t>
            </a:r>
            <a:endParaRPr lang="en-GB" dirty="0"/>
          </a:p>
        </p:txBody>
      </p:sp>
      <p:sp>
        <p:nvSpPr>
          <p:cNvPr id="27" name="Oval Callout 26"/>
          <p:cNvSpPr/>
          <p:nvPr/>
        </p:nvSpPr>
        <p:spPr>
          <a:xfrm>
            <a:off x="5687925" y="-26229"/>
            <a:ext cx="2507931" cy="2107588"/>
          </a:xfrm>
          <a:prstGeom prst="wedgeEllipseCallout">
            <a:avLst>
              <a:gd name="adj1" fmla="val -60799"/>
              <a:gd name="adj2" fmla="val 61666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Step 2: (Sum of D)squared divided by N</a:t>
            </a:r>
            <a:endParaRPr lang="en-GB" dirty="0"/>
          </a:p>
        </p:txBody>
      </p:sp>
      <p:sp>
        <p:nvSpPr>
          <p:cNvPr id="28" name="Oval Callout 27"/>
          <p:cNvSpPr/>
          <p:nvPr/>
        </p:nvSpPr>
        <p:spPr>
          <a:xfrm>
            <a:off x="6006537" y="2543005"/>
            <a:ext cx="2507931" cy="2107588"/>
          </a:xfrm>
          <a:prstGeom prst="wedgeEllipseCallout">
            <a:avLst>
              <a:gd name="adj1" fmla="val -100064"/>
              <a:gd name="adj2" fmla="val 493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Step 3: N – 1 [note: this is your degrees of freedom]</a:t>
            </a:r>
            <a:endParaRPr lang="en-GB" dirty="0"/>
          </a:p>
        </p:txBody>
      </p:sp>
      <p:sp>
        <p:nvSpPr>
          <p:cNvPr id="29" name="Oval Callout 28"/>
          <p:cNvSpPr/>
          <p:nvPr/>
        </p:nvSpPr>
        <p:spPr>
          <a:xfrm>
            <a:off x="613168" y="4516383"/>
            <a:ext cx="2507931" cy="2107588"/>
          </a:xfrm>
          <a:prstGeom prst="wedgeEllipseCallout">
            <a:avLst>
              <a:gd name="adj1" fmla="val 49283"/>
              <a:gd name="adj2" fmla="val -54309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Step 4: Square root of 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020936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 animBg="1"/>
      <p:bldP spid="27" grpId="0" animBg="1"/>
      <p:bldP spid="28" grpId="0" animBg="1"/>
      <p:bldP spid="29" grpId="0" animBg="1"/>
    </p:bld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2710" y="306860"/>
            <a:ext cx="7200900" cy="1485900"/>
          </a:xfrm>
        </p:spPr>
        <p:txBody>
          <a:bodyPr>
            <a:normAutofit/>
          </a:bodyPr>
          <a:lstStyle/>
          <a:p>
            <a:r>
              <a:rPr lang="en-GB" sz="3200" dirty="0" smtClean="0"/>
              <a:t>Group of participants take part in both conditions</a:t>
            </a:r>
            <a:endParaRPr lang="en-GB" sz="3200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38362204"/>
              </p:ext>
            </p:extLst>
          </p:nvPr>
        </p:nvGraphicFramePr>
        <p:xfrm>
          <a:off x="682710" y="1701113"/>
          <a:ext cx="4960208" cy="42113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43797"/>
                <a:gridCol w="1820562"/>
                <a:gridCol w="1795849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Participant</a:t>
                      </a:r>
                      <a:r>
                        <a:rPr lang="en-GB" baseline="0" dirty="0" smtClean="0"/>
                        <a:t> number</a:t>
                      </a:r>
                      <a:endParaRPr lang="en-GB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Stats</a:t>
                      </a:r>
                      <a:r>
                        <a:rPr lang="en-GB" baseline="0" dirty="0" smtClean="0"/>
                        <a:t> exam year one</a:t>
                      </a:r>
                      <a:endParaRPr lang="en-GB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Stats exam year three</a:t>
                      </a:r>
                      <a:endParaRPr lang="en-GB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</a:t>
                      </a:r>
                      <a:endParaRPr lang="en-GB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50</a:t>
                      </a:r>
                      <a:endParaRPr lang="en-GB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62</a:t>
                      </a:r>
                      <a:endParaRPr lang="en-GB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2</a:t>
                      </a:r>
                      <a:endParaRPr lang="en-GB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49</a:t>
                      </a:r>
                      <a:endParaRPr lang="en-GB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48</a:t>
                      </a:r>
                      <a:endParaRPr lang="en-GB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3</a:t>
                      </a:r>
                      <a:endParaRPr lang="en-GB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30</a:t>
                      </a:r>
                      <a:endParaRPr lang="en-GB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52</a:t>
                      </a:r>
                      <a:endParaRPr lang="en-GB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4</a:t>
                      </a:r>
                      <a:endParaRPr lang="en-GB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59</a:t>
                      </a:r>
                      <a:endParaRPr lang="en-GB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71</a:t>
                      </a:r>
                      <a:endParaRPr lang="en-GB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5</a:t>
                      </a:r>
                      <a:endParaRPr lang="en-GB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57</a:t>
                      </a:r>
                      <a:endParaRPr lang="en-GB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65</a:t>
                      </a:r>
                      <a:endParaRPr lang="en-GB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6</a:t>
                      </a:r>
                      <a:endParaRPr lang="en-GB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42</a:t>
                      </a:r>
                      <a:endParaRPr lang="en-GB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40</a:t>
                      </a:r>
                      <a:endParaRPr lang="en-GB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7</a:t>
                      </a:r>
                      <a:endParaRPr lang="en-GB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48</a:t>
                      </a:r>
                      <a:endParaRPr lang="en-GB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50</a:t>
                      </a:r>
                      <a:endParaRPr lang="en-GB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8</a:t>
                      </a:r>
                      <a:endParaRPr lang="en-GB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25</a:t>
                      </a:r>
                      <a:endParaRPr lang="en-GB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43</a:t>
                      </a:r>
                      <a:endParaRPr lang="en-GB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9</a:t>
                      </a:r>
                      <a:endParaRPr lang="en-GB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61</a:t>
                      </a:r>
                      <a:endParaRPr lang="en-GB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59</a:t>
                      </a:r>
                      <a:endParaRPr lang="en-GB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10</a:t>
                      </a:r>
                      <a:endParaRPr lang="en-GB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47</a:t>
                      </a:r>
                      <a:endParaRPr lang="en-GB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72</a:t>
                      </a:r>
                      <a:endParaRPr lang="en-GB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1990565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89802" y="356286"/>
            <a:ext cx="7200900" cy="1485900"/>
          </a:xfrm>
        </p:spPr>
        <p:txBody>
          <a:bodyPr>
            <a:normAutofit/>
          </a:bodyPr>
          <a:lstStyle/>
          <a:p>
            <a:r>
              <a:rPr lang="en-GB" sz="3200" dirty="0" smtClean="0"/>
              <a:t>Step 1: calculate differences between the two sets of scores</a:t>
            </a:r>
            <a:endParaRPr lang="en-GB" sz="3200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37460642"/>
              </p:ext>
            </p:extLst>
          </p:nvPr>
        </p:nvGraphicFramePr>
        <p:xfrm>
          <a:off x="682710" y="1701113"/>
          <a:ext cx="6500685" cy="45821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93002"/>
                <a:gridCol w="1751747"/>
                <a:gridCol w="1727968"/>
                <a:gridCol w="1727968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Participant</a:t>
                      </a:r>
                      <a:r>
                        <a:rPr lang="en-GB" baseline="0" dirty="0" smtClean="0"/>
                        <a:t> number</a:t>
                      </a:r>
                      <a:endParaRPr lang="en-GB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Stats</a:t>
                      </a:r>
                      <a:r>
                        <a:rPr lang="en-GB" baseline="0" dirty="0" smtClean="0"/>
                        <a:t> exam year one</a:t>
                      </a:r>
                      <a:endParaRPr lang="en-GB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Stats exam year three</a:t>
                      </a:r>
                      <a:endParaRPr lang="en-GB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Difference</a:t>
                      </a:r>
                      <a:endParaRPr lang="en-GB" dirty="0"/>
                    </a:p>
                  </a:txBody>
                  <a:tcPr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</a:t>
                      </a:r>
                      <a:endParaRPr lang="en-GB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50</a:t>
                      </a:r>
                      <a:endParaRPr lang="en-GB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62</a:t>
                      </a:r>
                      <a:endParaRPr lang="en-GB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+12</a:t>
                      </a:r>
                      <a:endParaRPr lang="en-GB" dirty="0"/>
                    </a:p>
                  </a:txBody>
                  <a:tcPr anchor="ctr"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2</a:t>
                      </a:r>
                      <a:endParaRPr lang="en-GB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49</a:t>
                      </a:r>
                      <a:endParaRPr lang="en-GB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48</a:t>
                      </a:r>
                      <a:endParaRPr lang="en-GB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-1</a:t>
                      </a:r>
                      <a:endParaRPr lang="en-GB" dirty="0"/>
                    </a:p>
                  </a:txBody>
                  <a:tcPr anchor="ctr"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3</a:t>
                      </a:r>
                      <a:endParaRPr lang="en-GB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30</a:t>
                      </a:r>
                      <a:endParaRPr lang="en-GB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52</a:t>
                      </a:r>
                      <a:endParaRPr lang="en-GB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+22</a:t>
                      </a:r>
                      <a:endParaRPr lang="en-GB" dirty="0"/>
                    </a:p>
                  </a:txBody>
                  <a:tcPr anchor="ctr"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4</a:t>
                      </a:r>
                      <a:endParaRPr lang="en-GB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59</a:t>
                      </a:r>
                      <a:endParaRPr lang="en-GB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71</a:t>
                      </a:r>
                      <a:endParaRPr lang="en-GB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+12</a:t>
                      </a:r>
                      <a:endParaRPr lang="en-GB" dirty="0"/>
                    </a:p>
                  </a:txBody>
                  <a:tcPr anchor="ctr"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5</a:t>
                      </a:r>
                      <a:endParaRPr lang="en-GB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57</a:t>
                      </a:r>
                      <a:endParaRPr lang="en-GB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65</a:t>
                      </a:r>
                      <a:endParaRPr lang="en-GB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+8</a:t>
                      </a:r>
                      <a:endParaRPr lang="en-GB" dirty="0"/>
                    </a:p>
                  </a:txBody>
                  <a:tcPr anchor="ctr"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6</a:t>
                      </a:r>
                      <a:endParaRPr lang="en-GB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42</a:t>
                      </a:r>
                      <a:endParaRPr lang="en-GB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40</a:t>
                      </a:r>
                      <a:endParaRPr lang="en-GB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-2</a:t>
                      </a:r>
                      <a:endParaRPr lang="en-GB" dirty="0"/>
                    </a:p>
                  </a:txBody>
                  <a:tcPr anchor="ctr"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7</a:t>
                      </a:r>
                      <a:endParaRPr lang="en-GB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48</a:t>
                      </a:r>
                      <a:endParaRPr lang="en-GB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50</a:t>
                      </a:r>
                      <a:endParaRPr lang="en-GB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+2</a:t>
                      </a:r>
                      <a:endParaRPr lang="en-GB" dirty="0"/>
                    </a:p>
                  </a:txBody>
                  <a:tcPr anchor="ctr"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8</a:t>
                      </a:r>
                      <a:endParaRPr lang="en-GB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25</a:t>
                      </a:r>
                      <a:endParaRPr lang="en-GB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43</a:t>
                      </a:r>
                      <a:endParaRPr lang="en-GB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+18</a:t>
                      </a:r>
                      <a:endParaRPr lang="en-GB" dirty="0"/>
                    </a:p>
                  </a:txBody>
                  <a:tcPr anchor="ctr"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9</a:t>
                      </a:r>
                      <a:endParaRPr lang="en-GB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61</a:t>
                      </a:r>
                      <a:endParaRPr lang="en-GB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59</a:t>
                      </a:r>
                      <a:endParaRPr lang="en-GB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-2</a:t>
                      </a:r>
                      <a:endParaRPr lang="en-GB" dirty="0"/>
                    </a:p>
                  </a:txBody>
                  <a:tcPr anchor="ctr"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10</a:t>
                      </a:r>
                      <a:endParaRPr lang="en-GB" dirty="0"/>
                    </a:p>
                  </a:txBody>
                  <a:tcPr anchor="ctr">
                    <a:lnB w="12700" cmpd="sng"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47</a:t>
                      </a:r>
                      <a:endParaRPr lang="en-GB" dirty="0"/>
                    </a:p>
                  </a:txBody>
                  <a:tcPr anchor="ctr">
                    <a:lnB w="12700" cmpd="sng"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72</a:t>
                      </a:r>
                      <a:endParaRPr lang="en-GB" dirty="0"/>
                    </a:p>
                  </a:txBody>
                  <a:tcPr anchor="ctr">
                    <a:lnB w="12700" cmpd="sng"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+25</a:t>
                      </a:r>
                      <a:endParaRPr lang="en-GB" dirty="0"/>
                    </a:p>
                  </a:txBody>
                  <a:tcPr anchor="ctr"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Total =</a:t>
                      </a:r>
                      <a:endParaRPr lang="en-GB" dirty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94</a:t>
                      </a:r>
                      <a:endParaRPr lang="en-GB" dirty="0"/>
                    </a:p>
                  </a:txBody>
                  <a:tcPr anchor="ctr">
                    <a:lnL w="12700" cmpd="sng">
                      <a:noFill/>
                    </a:lnL>
                    <a:solidFill>
                      <a:srgbClr val="00B0F0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937797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89802" y="356286"/>
            <a:ext cx="7200900" cy="1485900"/>
          </a:xfrm>
        </p:spPr>
        <p:txBody>
          <a:bodyPr>
            <a:normAutofit/>
          </a:bodyPr>
          <a:lstStyle/>
          <a:p>
            <a:r>
              <a:rPr lang="en-GB" sz="3200" dirty="0" smtClean="0"/>
              <a:t>Step 2: calculate the difference squared for each P and the total</a:t>
            </a:r>
            <a:endParaRPr lang="en-GB" sz="3200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47795436"/>
              </p:ext>
            </p:extLst>
          </p:nvPr>
        </p:nvGraphicFramePr>
        <p:xfrm>
          <a:off x="682710" y="1701113"/>
          <a:ext cx="7555129" cy="45821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187168"/>
                <a:gridCol w="1608365"/>
                <a:gridCol w="1586532"/>
                <a:gridCol w="1586532"/>
                <a:gridCol w="1586532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Participant</a:t>
                      </a:r>
                      <a:r>
                        <a:rPr lang="en-GB" baseline="0" dirty="0" smtClean="0"/>
                        <a:t> number</a:t>
                      </a:r>
                      <a:endParaRPr lang="en-GB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Stats</a:t>
                      </a:r>
                      <a:r>
                        <a:rPr lang="en-GB" baseline="0" dirty="0" smtClean="0"/>
                        <a:t> exam year one</a:t>
                      </a:r>
                      <a:endParaRPr lang="en-GB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Stats exam year three</a:t>
                      </a:r>
                      <a:endParaRPr lang="en-GB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Difference</a:t>
                      </a:r>
                      <a:endParaRPr lang="en-GB" dirty="0"/>
                    </a:p>
                  </a:txBody>
                  <a:tcPr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Difference squared</a:t>
                      </a:r>
                      <a:endParaRPr lang="en-GB" dirty="0"/>
                    </a:p>
                  </a:txBody>
                  <a:tcPr anchor="ctr">
                    <a:solidFill>
                      <a:srgbClr val="FF66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</a:t>
                      </a:r>
                      <a:endParaRPr lang="en-GB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50</a:t>
                      </a:r>
                      <a:endParaRPr lang="en-GB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62</a:t>
                      </a:r>
                      <a:endParaRPr lang="en-GB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+12</a:t>
                      </a:r>
                      <a:endParaRPr lang="en-GB" dirty="0"/>
                    </a:p>
                  </a:txBody>
                  <a:tcPr anchor="ctr"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144</a:t>
                      </a:r>
                      <a:endParaRPr lang="en-GB" dirty="0"/>
                    </a:p>
                  </a:txBody>
                  <a:tcPr anchor="ctr">
                    <a:solidFill>
                      <a:srgbClr val="FF9966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2</a:t>
                      </a:r>
                      <a:endParaRPr lang="en-GB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49</a:t>
                      </a:r>
                      <a:endParaRPr lang="en-GB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48</a:t>
                      </a:r>
                      <a:endParaRPr lang="en-GB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-1</a:t>
                      </a:r>
                      <a:endParaRPr lang="en-GB" dirty="0"/>
                    </a:p>
                  </a:txBody>
                  <a:tcPr anchor="ctr"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</a:t>
                      </a:r>
                      <a:endParaRPr lang="en-GB" dirty="0"/>
                    </a:p>
                  </a:txBody>
                  <a:tcPr anchor="ctr">
                    <a:solidFill>
                      <a:srgbClr val="FFCC66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3</a:t>
                      </a:r>
                      <a:endParaRPr lang="en-GB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30</a:t>
                      </a:r>
                      <a:endParaRPr lang="en-GB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52</a:t>
                      </a:r>
                      <a:endParaRPr lang="en-GB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+22</a:t>
                      </a:r>
                      <a:endParaRPr lang="en-GB" dirty="0"/>
                    </a:p>
                  </a:txBody>
                  <a:tcPr anchor="ctr"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484</a:t>
                      </a:r>
                      <a:endParaRPr lang="en-GB" dirty="0"/>
                    </a:p>
                  </a:txBody>
                  <a:tcPr anchor="ctr">
                    <a:solidFill>
                      <a:srgbClr val="FF9966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4</a:t>
                      </a:r>
                      <a:endParaRPr lang="en-GB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59</a:t>
                      </a:r>
                      <a:endParaRPr lang="en-GB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71</a:t>
                      </a:r>
                      <a:endParaRPr lang="en-GB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+12</a:t>
                      </a:r>
                      <a:endParaRPr lang="en-GB" dirty="0"/>
                    </a:p>
                  </a:txBody>
                  <a:tcPr anchor="ctr"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144</a:t>
                      </a:r>
                      <a:endParaRPr lang="en-GB" dirty="0"/>
                    </a:p>
                  </a:txBody>
                  <a:tcPr anchor="ctr">
                    <a:solidFill>
                      <a:srgbClr val="FFCC66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5</a:t>
                      </a:r>
                      <a:endParaRPr lang="en-GB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57</a:t>
                      </a:r>
                      <a:endParaRPr lang="en-GB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65</a:t>
                      </a:r>
                      <a:endParaRPr lang="en-GB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+8</a:t>
                      </a:r>
                      <a:endParaRPr lang="en-GB" dirty="0"/>
                    </a:p>
                  </a:txBody>
                  <a:tcPr anchor="ctr"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64</a:t>
                      </a:r>
                      <a:endParaRPr lang="en-GB" dirty="0"/>
                    </a:p>
                  </a:txBody>
                  <a:tcPr anchor="ctr">
                    <a:solidFill>
                      <a:srgbClr val="FF9966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6</a:t>
                      </a:r>
                      <a:endParaRPr lang="en-GB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42</a:t>
                      </a:r>
                      <a:endParaRPr lang="en-GB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40</a:t>
                      </a:r>
                      <a:endParaRPr lang="en-GB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-2</a:t>
                      </a:r>
                      <a:endParaRPr lang="en-GB" dirty="0"/>
                    </a:p>
                  </a:txBody>
                  <a:tcPr anchor="ctr"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4</a:t>
                      </a:r>
                      <a:endParaRPr lang="en-GB" dirty="0"/>
                    </a:p>
                  </a:txBody>
                  <a:tcPr anchor="ctr">
                    <a:solidFill>
                      <a:srgbClr val="FFCC66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7</a:t>
                      </a:r>
                      <a:endParaRPr lang="en-GB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48</a:t>
                      </a:r>
                      <a:endParaRPr lang="en-GB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50</a:t>
                      </a:r>
                      <a:endParaRPr lang="en-GB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+2</a:t>
                      </a:r>
                      <a:endParaRPr lang="en-GB" dirty="0"/>
                    </a:p>
                  </a:txBody>
                  <a:tcPr anchor="ctr"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4</a:t>
                      </a:r>
                      <a:endParaRPr lang="en-GB" dirty="0"/>
                    </a:p>
                  </a:txBody>
                  <a:tcPr anchor="ctr">
                    <a:solidFill>
                      <a:srgbClr val="FF9966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8</a:t>
                      </a:r>
                      <a:endParaRPr lang="en-GB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25</a:t>
                      </a:r>
                      <a:endParaRPr lang="en-GB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43</a:t>
                      </a:r>
                      <a:endParaRPr lang="en-GB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+18</a:t>
                      </a:r>
                      <a:endParaRPr lang="en-GB" dirty="0"/>
                    </a:p>
                  </a:txBody>
                  <a:tcPr anchor="ctr"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324</a:t>
                      </a:r>
                      <a:endParaRPr lang="en-GB" dirty="0"/>
                    </a:p>
                  </a:txBody>
                  <a:tcPr anchor="ctr">
                    <a:solidFill>
                      <a:srgbClr val="FFCC66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9</a:t>
                      </a:r>
                      <a:endParaRPr lang="en-GB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61</a:t>
                      </a:r>
                      <a:endParaRPr lang="en-GB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59</a:t>
                      </a:r>
                      <a:endParaRPr lang="en-GB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-2</a:t>
                      </a:r>
                      <a:endParaRPr lang="en-GB" dirty="0"/>
                    </a:p>
                  </a:txBody>
                  <a:tcPr anchor="ctr"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4</a:t>
                      </a:r>
                      <a:endParaRPr lang="en-GB" dirty="0"/>
                    </a:p>
                  </a:txBody>
                  <a:tcPr anchor="ctr">
                    <a:solidFill>
                      <a:srgbClr val="FF9966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10</a:t>
                      </a:r>
                      <a:endParaRPr lang="en-GB" dirty="0"/>
                    </a:p>
                  </a:txBody>
                  <a:tcPr anchor="ctr">
                    <a:lnB w="12700" cmpd="sng"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47</a:t>
                      </a:r>
                      <a:endParaRPr lang="en-GB" dirty="0"/>
                    </a:p>
                  </a:txBody>
                  <a:tcPr anchor="ctr">
                    <a:lnB w="12700" cmpd="sng"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72</a:t>
                      </a:r>
                      <a:endParaRPr lang="en-GB" dirty="0"/>
                    </a:p>
                  </a:txBody>
                  <a:tcPr anchor="ctr">
                    <a:lnB w="12700" cmpd="sng"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+25</a:t>
                      </a:r>
                      <a:endParaRPr lang="en-GB" dirty="0"/>
                    </a:p>
                  </a:txBody>
                  <a:tcPr anchor="ctr"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625</a:t>
                      </a:r>
                      <a:endParaRPr lang="en-GB" dirty="0"/>
                    </a:p>
                  </a:txBody>
                  <a:tcPr anchor="ctr">
                    <a:solidFill>
                      <a:srgbClr val="FFCC66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Total = </a:t>
                      </a:r>
                      <a:endParaRPr lang="en-GB" dirty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94</a:t>
                      </a:r>
                      <a:endParaRPr lang="en-GB" dirty="0"/>
                    </a:p>
                  </a:txBody>
                  <a:tcPr anchor="ctr">
                    <a:lnL w="12700" cmpd="sng">
                      <a:noFill/>
                    </a:lnL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1798</a:t>
                      </a:r>
                      <a:endParaRPr lang="en-GB" dirty="0"/>
                    </a:p>
                  </a:txBody>
                  <a:tcPr anchor="ctr">
                    <a:solidFill>
                      <a:srgbClr val="00B0F0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900026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" name="Picture 2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74810" y="4089785"/>
            <a:ext cx="1127622" cy="853196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34630" y="1412973"/>
            <a:ext cx="4475478" cy="2670296"/>
          </a:xfrm>
          <a:prstGeom prst="rect">
            <a:avLst/>
          </a:prstGeom>
        </p:spPr>
      </p:pic>
      <p:pic>
        <p:nvPicPr>
          <p:cNvPr id="6" name="Content Placeholder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20407" y="2472029"/>
            <a:ext cx="303186" cy="3305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Standard Error of Difference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2756329" y="2519624"/>
            <a:ext cx="604871" cy="659363"/>
          </a:xfrm>
          <a:prstGeom prst="rect">
            <a:avLst/>
          </a:prstGeom>
        </p:spPr>
      </p:pic>
      <p:sp>
        <p:nvSpPr>
          <p:cNvPr id="11" name="TextBox 10"/>
          <p:cNvSpPr txBox="1"/>
          <p:nvPr/>
        </p:nvSpPr>
        <p:spPr>
          <a:xfrm>
            <a:off x="3250096" y="2519624"/>
            <a:ext cx="61747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D²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3823278" y="2519624"/>
            <a:ext cx="33855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dirty="0" smtClean="0">
                <a:latin typeface="Arial" panose="020B0604020202020204" pitchFamily="34" charset="0"/>
                <a:cs typeface="Arial" panose="020B0604020202020204" pitchFamily="34" charset="0"/>
              </a:rPr>
              <a:t>-</a:t>
            </a:r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4136559" y="2258014"/>
            <a:ext cx="11400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(      )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4654483" y="2326085"/>
            <a:ext cx="44435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D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" name="TextBox 14"/>
          <p:cNvSpPr txBox="1"/>
          <p:nvPr/>
        </p:nvSpPr>
        <p:spPr>
          <a:xfrm>
            <a:off x="5090370" y="2247981"/>
            <a:ext cx="26161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²</a:t>
            </a:r>
            <a:endParaRPr lang="en-GB" dirty="0"/>
          </a:p>
        </p:txBody>
      </p:sp>
      <p:cxnSp>
        <p:nvCxnSpPr>
          <p:cNvPr id="17" name="Straight Connector 16"/>
          <p:cNvCxnSpPr/>
          <p:nvPr/>
        </p:nvCxnSpPr>
        <p:spPr>
          <a:xfrm>
            <a:off x="4205966" y="2849305"/>
            <a:ext cx="1126945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Box 17"/>
          <p:cNvSpPr txBox="1"/>
          <p:nvPr/>
        </p:nvSpPr>
        <p:spPr>
          <a:xfrm>
            <a:off x="4459194" y="2812011"/>
            <a:ext cx="48122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N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19" name="Straight Connector 18"/>
          <p:cNvCxnSpPr/>
          <p:nvPr/>
        </p:nvCxnSpPr>
        <p:spPr>
          <a:xfrm flipV="1">
            <a:off x="2431889" y="3396786"/>
            <a:ext cx="3178219" cy="1232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Box 20"/>
          <p:cNvSpPr txBox="1"/>
          <p:nvPr/>
        </p:nvSpPr>
        <p:spPr>
          <a:xfrm>
            <a:off x="3463471" y="3421047"/>
            <a:ext cx="107273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N - 1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22" name="Straight Connector 21"/>
          <p:cNvCxnSpPr/>
          <p:nvPr/>
        </p:nvCxnSpPr>
        <p:spPr>
          <a:xfrm flipV="1">
            <a:off x="1134630" y="4163939"/>
            <a:ext cx="4475478" cy="1232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TextBox 22"/>
          <p:cNvSpPr txBox="1"/>
          <p:nvPr/>
        </p:nvSpPr>
        <p:spPr>
          <a:xfrm>
            <a:off x="3498010" y="4358206"/>
            <a:ext cx="48122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N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6" name="Oval Callout 25"/>
          <p:cNvSpPr/>
          <p:nvPr/>
        </p:nvSpPr>
        <p:spPr>
          <a:xfrm>
            <a:off x="550833" y="57940"/>
            <a:ext cx="2507931" cy="2107588"/>
          </a:xfrm>
          <a:prstGeom prst="wedgeEllipseCallout">
            <a:avLst>
              <a:gd name="adj1" fmla="val 56996"/>
              <a:gd name="adj2" fmla="val 64169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Step 1: Sum of D squared</a:t>
            </a:r>
            <a:endParaRPr lang="en-GB" dirty="0"/>
          </a:p>
        </p:txBody>
      </p:sp>
      <p:sp>
        <p:nvSpPr>
          <p:cNvPr id="27" name="Oval Callout 26"/>
          <p:cNvSpPr/>
          <p:nvPr/>
        </p:nvSpPr>
        <p:spPr>
          <a:xfrm>
            <a:off x="5687925" y="-26229"/>
            <a:ext cx="2507931" cy="2107588"/>
          </a:xfrm>
          <a:prstGeom prst="wedgeEllipseCallout">
            <a:avLst>
              <a:gd name="adj1" fmla="val -60799"/>
              <a:gd name="adj2" fmla="val 61666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Step 2: (Sum of D)squared divided by N</a:t>
            </a:r>
            <a:endParaRPr lang="en-GB" dirty="0"/>
          </a:p>
        </p:txBody>
      </p:sp>
      <p:sp>
        <p:nvSpPr>
          <p:cNvPr id="28" name="Oval Callout 27"/>
          <p:cNvSpPr/>
          <p:nvPr/>
        </p:nvSpPr>
        <p:spPr>
          <a:xfrm>
            <a:off x="6006537" y="2543005"/>
            <a:ext cx="2507931" cy="2107588"/>
          </a:xfrm>
          <a:prstGeom prst="wedgeEllipseCallout">
            <a:avLst>
              <a:gd name="adj1" fmla="val -100064"/>
              <a:gd name="adj2" fmla="val 493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Step 3: N – 1 [note: this is your degrees of freedom]</a:t>
            </a:r>
            <a:endParaRPr lang="en-GB" dirty="0"/>
          </a:p>
        </p:txBody>
      </p:sp>
      <p:sp>
        <p:nvSpPr>
          <p:cNvPr id="29" name="Oval Callout 28"/>
          <p:cNvSpPr/>
          <p:nvPr/>
        </p:nvSpPr>
        <p:spPr>
          <a:xfrm>
            <a:off x="613168" y="4516383"/>
            <a:ext cx="2507931" cy="2107588"/>
          </a:xfrm>
          <a:prstGeom prst="wedgeEllipseCallout">
            <a:avLst>
              <a:gd name="adj1" fmla="val 49283"/>
              <a:gd name="adj2" fmla="val -54309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Step 4: Square root of 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316157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 animBg="1"/>
      <p:bldP spid="27" grpId="0" animBg="1"/>
      <p:bldP spid="28" grpId="0" animBg="1"/>
      <p:bldP spid="29" grpId="0" animBg="1"/>
    </p:bldLst>
  </p:timing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824110" y="2751438"/>
            <a:ext cx="6405489" cy="311596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 dirty="0" smtClean="0">
                <a:solidFill>
                  <a:schemeClr val="tx1"/>
                </a:solidFill>
              </a:rPr>
              <a:t>= 9.4</a:t>
            </a:r>
          </a:p>
          <a:p>
            <a:pPr marL="0" indent="0">
              <a:buNone/>
            </a:pPr>
            <a:endParaRPr lang="en-GB" sz="2800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en-GB" sz="2800" dirty="0" smtClean="0">
                <a:solidFill>
                  <a:schemeClr val="tx1"/>
                </a:solidFill>
              </a:rPr>
              <a:t>= 3.19</a:t>
            </a:r>
          </a:p>
          <a:p>
            <a:pPr marL="0" indent="0">
              <a:buNone/>
            </a:pPr>
            <a:endParaRPr lang="en-GB" sz="2800" dirty="0">
              <a:solidFill>
                <a:schemeClr val="tx1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887252" y="2491378"/>
            <a:ext cx="795411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6600" dirty="0" smtClean="0">
                <a:latin typeface="Arial" panose="020B0604020202020204" pitchFamily="34" charset="0"/>
                <a:cs typeface="Arial" panose="020B0604020202020204" pitchFamily="34" charset="0"/>
              </a:rPr>
              <a:t>D</a:t>
            </a:r>
            <a:endParaRPr lang="en-GB" sz="6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5" name="Straight Connector 4"/>
          <p:cNvCxnSpPr/>
          <p:nvPr/>
        </p:nvCxnSpPr>
        <p:spPr>
          <a:xfrm flipV="1">
            <a:off x="965909" y="2604881"/>
            <a:ext cx="606972" cy="1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Box 5"/>
          <p:cNvSpPr txBox="1"/>
          <p:nvPr/>
        </p:nvSpPr>
        <p:spPr>
          <a:xfrm>
            <a:off x="580665" y="3440176"/>
            <a:ext cx="1313180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6600" dirty="0" smtClean="0">
                <a:latin typeface="Arial" panose="020B0604020202020204" pitchFamily="34" charset="0"/>
                <a:cs typeface="Arial" panose="020B0604020202020204" pitchFamily="34" charset="0"/>
              </a:rPr>
              <a:t>SE</a:t>
            </a:r>
            <a:endParaRPr lang="en-GB" sz="6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4604913" y="3599374"/>
            <a:ext cx="702436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6600" dirty="0" smtClean="0">
                <a:latin typeface="Arial" panose="020B0604020202020204" pitchFamily="34" charset="0"/>
                <a:cs typeface="Arial" panose="020B0604020202020204" pitchFamily="34" charset="0"/>
              </a:rPr>
              <a:t>T</a:t>
            </a:r>
            <a:endParaRPr lang="en-GB" sz="6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5564298" y="3891762"/>
            <a:ext cx="120417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dirty="0" smtClean="0"/>
              <a:t>= 2.95</a:t>
            </a:r>
            <a:endParaRPr lang="en-GB" sz="2800" dirty="0"/>
          </a:p>
        </p:txBody>
      </p:sp>
      <p:cxnSp>
        <p:nvCxnSpPr>
          <p:cNvPr id="9" name="Straight Connector 8"/>
          <p:cNvCxnSpPr/>
          <p:nvPr/>
        </p:nvCxnSpPr>
        <p:spPr>
          <a:xfrm flipV="1">
            <a:off x="580664" y="3582065"/>
            <a:ext cx="1377462" cy="2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472333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6795" y="393228"/>
            <a:ext cx="5688979" cy="2071044"/>
          </a:xfrm>
          <a:prstGeom prst="rect">
            <a:avLst/>
          </a:prstGeom>
        </p:spPr>
      </p:pic>
      <p:sp>
        <p:nvSpPr>
          <p:cNvPr id="5" name="Oval 4"/>
          <p:cNvSpPr/>
          <p:nvPr/>
        </p:nvSpPr>
        <p:spPr>
          <a:xfrm>
            <a:off x="2205469" y="1165620"/>
            <a:ext cx="1702676" cy="1463813"/>
          </a:xfrm>
          <a:prstGeom prst="ellipse">
            <a:avLst/>
          </a:prstGeom>
          <a:noFill/>
          <a:ln w="381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Oval 5"/>
          <p:cNvSpPr/>
          <p:nvPr/>
        </p:nvSpPr>
        <p:spPr>
          <a:xfrm>
            <a:off x="4745481" y="1083039"/>
            <a:ext cx="1702676" cy="1463813"/>
          </a:xfrm>
          <a:prstGeom prst="ellipse">
            <a:avLst/>
          </a:prstGeom>
          <a:noFill/>
          <a:ln w="381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97045" y="3467016"/>
            <a:ext cx="4637002" cy="2966971"/>
          </a:xfrm>
          <a:prstGeom prst="rect">
            <a:avLst/>
          </a:prstGeom>
        </p:spPr>
      </p:pic>
      <p:sp>
        <p:nvSpPr>
          <p:cNvPr id="8" name="Oval 7"/>
          <p:cNvSpPr/>
          <p:nvPr/>
        </p:nvSpPr>
        <p:spPr>
          <a:xfrm>
            <a:off x="2509946" y="5115663"/>
            <a:ext cx="5011200" cy="1463813"/>
          </a:xfrm>
          <a:prstGeom prst="ellipse">
            <a:avLst/>
          </a:prstGeom>
          <a:noFill/>
          <a:ln w="381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79286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8" grpId="0" animBg="1"/>
    </p:bldLst>
  </p:timing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Reporting t-test stats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Specific convention is the same as with the independent samples t-test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i="1" dirty="0" smtClean="0"/>
              <a:t>t </a:t>
            </a:r>
            <a:r>
              <a:rPr lang="en-GB" dirty="0" smtClean="0"/>
              <a:t>(</a:t>
            </a:r>
            <a:r>
              <a:rPr lang="en-GB" dirty="0" err="1" smtClean="0"/>
              <a:t>df</a:t>
            </a:r>
            <a:r>
              <a:rPr lang="en-GB" dirty="0" smtClean="0"/>
              <a:t>) = t-value, p-value (p &lt; / &gt; .05)</a:t>
            </a:r>
          </a:p>
          <a:p>
            <a:pPr marL="0" indent="0">
              <a:buNone/>
            </a:pPr>
            <a:endParaRPr lang="en-GB" i="1" dirty="0"/>
          </a:p>
          <a:p>
            <a:pPr marL="0" indent="0">
              <a:buNone/>
            </a:pPr>
            <a:r>
              <a:rPr lang="en-GB" i="1" dirty="0" smtClean="0"/>
              <a:t>         e.g.,    </a:t>
            </a:r>
            <a:r>
              <a:rPr lang="en-GB" b="1" i="1" dirty="0" smtClean="0"/>
              <a:t>t </a:t>
            </a:r>
            <a:r>
              <a:rPr lang="en-GB" b="1" dirty="0" smtClean="0"/>
              <a:t>(9) = 2.95, </a:t>
            </a:r>
            <a:r>
              <a:rPr lang="en-GB" b="1" i="1" dirty="0" smtClean="0"/>
              <a:t>p</a:t>
            </a:r>
            <a:r>
              <a:rPr lang="en-GB" b="1" dirty="0" smtClean="0"/>
              <a:t> &lt; .05</a:t>
            </a:r>
            <a:endParaRPr lang="en-GB" b="1" i="1" dirty="0"/>
          </a:p>
        </p:txBody>
      </p:sp>
    </p:spTree>
    <p:extLst>
      <p:ext uri="{BB962C8B-B14F-4D97-AF65-F5344CB8AC3E}">
        <p14:creationId xmlns:p14="http://schemas.microsoft.com/office/powerpoint/2010/main" val="6868773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Writing the results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For this section of your report, you need to include the statistical formula on the previous slide, plus include the means and SD’s for each of the conditions…</a:t>
            </a:r>
          </a:p>
          <a:p>
            <a:endParaRPr lang="en-GB" dirty="0"/>
          </a:p>
          <a:p>
            <a:pPr lvl="1"/>
            <a:r>
              <a:rPr lang="en-GB" dirty="0" smtClean="0"/>
              <a:t>For this assessment, the means and SD’s for each of the two conditions will be provided for you – you simply have to calculate the ‘t’ and work out whether you have a significant difference in your results or not!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088553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Writing the results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You MUST include both descriptive statistics and inferential statistics in the results section of the report</a:t>
            </a:r>
          </a:p>
          <a:p>
            <a:endParaRPr lang="en-GB" dirty="0"/>
          </a:p>
          <a:p>
            <a:pPr lvl="1"/>
            <a:r>
              <a:rPr lang="en-GB" dirty="0" err="1" smtClean="0"/>
              <a:t>Descriptives</a:t>
            </a:r>
            <a:r>
              <a:rPr lang="en-GB" dirty="0" smtClean="0"/>
              <a:t> = means and SD’s of each condition</a:t>
            </a:r>
          </a:p>
          <a:p>
            <a:pPr lvl="1"/>
            <a:r>
              <a:rPr lang="en-GB" dirty="0" err="1" smtClean="0"/>
              <a:t>Inferentials</a:t>
            </a:r>
            <a:r>
              <a:rPr lang="en-GB" dirty="0" smtClean="0"/>
              <a:t> = the t-test formula with the correct stats</a:t>
            </a:r>
          </a:p>
          <a:p>
            <a:pPr lvl="1"/>
            <a:endParaRPr lang="en-GB" dirty="0"/>
          </a:p>
          <a:p>
            <a:r>
              <a:rPr lang="en-GB" dirty="0" smtClean="0"/>
              <a:t>How you do this is up to you… either a sentence at the beginning highlighting the </a:t>
            </a:r>
            <a:r>
              <a:rPr lang="en-GB" dirty="0" err="1" smtClean="0"/>
              <a:t>descriptives</a:t>
            </a:r>
            <a:r>
              <a:rPr lang="en-GB" dirty="0" smtClean="0"/>
              <a:t> or have these in a table. </a:t>
            </a:r>
          </a:p>
          <a:p>
            <a:pPr lvl="1"/>
            <a:r>
              <a:rPr lang="en-GB" dirty="0" smtClean="0"/>
              <a:t>Note that with a t-test, the </a:t>
            </a:r>
            <a:r>
              <a:rPr lang="en-GB" dirty="0" err="1" smtClean="0"/>
              <a:t>descriptives</a:t>
            </a:r>
            <a:r>
              <a:rPr lang="en-GB" dirty="0" smtClean="0"/>
              <a:t> are also used to demonstrate the DIRECTION of the difference…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475304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Writing the results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Example results section for our stats exam ‘study’</a:t>
            </a:r>
          </a:p>
          <a:p>
            <a:endParaRPr lang="en-GB" dirty="0"/>
          </a:p>
          <a:p>
            <a:pPr lvl="1"/>
            <a:r>
              <a:rPr lang="en-GB" i="0" dirty="0" smtClean="0"/>
              <a:t>A paired samples t-test was conducted in order to assess the difference in participants scores on a stats test across two time points; year one of the degree and year three of the degree. Results show that participants scored significantly higher in year three </a:t>
            </a:r>
            <a:r>
              <a:rPr lang="en-GB" i="0" dirty="0" smtClean="0">
                <a:solidFill>
                  <a:srgbClr val="00B050"/>
                </a:solidFill>
              </a:rPr>
              <a:t>(</a:t>
            </a:r>
            <a:r>
              <a:rPr lang="en-GB" dirty="0" smtClean="0">
                <a:solidFill>
                  <a:srgbClr val="00B050"/>
                </a:solidFill>
              </a:rPr>
              <a:t>M</a:t>
            </a:r>
            <a:r>
              <a:rPr lang="en-GB" i="0" dirty="0" smtClean="0">
                <a:solidFill>
                  <a:srgbClr val="00B050"/>
                </a:solidFill>
              </a:rPr>
              <a:t> = 56.20, </a:t>
            </a:r>
            <a:r>
              <a:rPr lang="en-GB" dirty="0" smtClean="0">
                <a:solidFill>
                  <a:srgbClr val="00B050"/>
                </a:solidFill>
              </a:rPr>
              <a:t>SD</a:t>
            </a:r>
            <a:r>
              <a:rPr lang="en-GB" i="0" dirty="0" smtClean="0">
                <a:solidFill>
                  <a:srgbClr val="00B050"/>
                </a:solidFill>
              </a:rPr>
              <a:t> = 11.29)</a:t>
            </a:r>
            <a:r>
              <a:rPr lang="en-GB" i="0" dirty="0" smtClean="0"/>
              <a:t> than in year one </a:t>
            </a:r>
            <a:r>
              <a:rPr lang="en-GB" i="0" dirty="0" smtClean="0">
                <a:solidFill>
                  <a:srgbClr val="00B050"/>
                </a:solidFill>
              </a:rPr>
              <a:t>(</a:t>
            </a:r>
            <a:r>
              <a:rPr lang="en-GB" dirty="0" smtClean="0">
                <a:solidFill>
                  <a:srgbClr val="00B050"/>
                </a:solidFill>
              </a:rPr>
              <a:t>M</a:t>
            </a:r>
            <a:r>
              <a:rPr lang="en-GB" i="0" dirty="0" smtClean="0">
                <a:solidFill>
                  <a:srgbClr val="00B050"/>
                </a:solidFill>
              </a:rPr>
              <a:t> = 46.80, </a:t>
            </a:r>
            <a:r>
              <a:rPr lang="en-GB" dirty="0" smtClean="0">
                <a:solidFill>
                  <a:srgbClr val="00B050"/>
                </a:solidFill>
              </a:rPr>
              <a:t>SD</a:t>
            </a:r>
            <a:r>
              <a:rPr lang="en-GB" i="0" dirty="0" smtClean="0">
                <a:solidFill>
                  <a:srgbClr val="00B050"/>
                </a:solidFill>
              </a:rPr>
              <a:t> = 11.79)</a:t>
            </a:r>
            <a:r>
              <a:rPr lang="en-GB" i="0" dirty="0" smtClean="0"/>
              <a:t>; </a:t>
            </a:r>
            <a:r>
              <a:rPr lang="en-GB" dirty="0" smtClean="0">
                <a:solidFill>
                  <a:srgbClr val="FF0000"/>
                </a:solidFill>
              </a:rPr>
              <a:t>t</a:t>
            </a:r>
            <a:r>
              <a:rPr lang="en-GB" i="0" dirty="0" smtClean="0">
                <a:solidFill>
                  <a:srgbClr val="FF0000"/>
                </a:solidFill>
              </a:rPr>
              <a:t> (9) = 2.95, </a:t>
            </a:r>
            <a:r>
              <a:rPr lang="en-GB" dirty="0" smtClean="0">
                <a:solidFill>
                  <a:srgbClr val="FF0000"/>
                </a:solidFill>
              </a:rPr>
              <a:t>p</a:t>
            </a:r>
            <a:r>
              <a:rPr lang="en-GB" i="0" dirty="0" smtClean="0">
                <a:solidFill>
                  <a:srgbClr val="FF0000"/>
                </a:solidFill>
              </a:rPr>
              <a:t> &lt; .05.</a:t>
            </a:r>
          </a:p>
        </p:txBody>
      </p:sp>
    </p:spTree>
    <p:extLst>
      <p:ext uri="{BB962C8B-B14F-4D97-AF65-F5344CB8AC3E}">
        <p14:creationId xmlns:p14="http://schemas.microsoft.com/office/powerpoint/2010/main" val="22982447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Some additional conventions…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following letters are always italicised, and are presented as below (i.e., in lower case or upper case)</a:t>
            </a:r>
          </a:p>
          <a:p>
            <a:endParaRPr lang="en-GB" dirty="0"/>
          </a:p>
          <a:p>
            <a:pPr lvl="1"/>
            <a:r>
              <a:rPr lang="en-GB" dirty="0" smtClean="0"/>
              <a:t>M (upper case)</a:t>
            </a:r>
          </a:p>
          <a:p>
            <a:pPr lvl="1"/>
            <a:r>
              <a:rPr lang="en-GB" dirty="0" smtClean="0"/>
              <a:t>SD (upper case)</a:t>
            </a:r>
          </a:p>
          <a:p>
            <a:pPr lvl="1"/>
            <a:r>
              <a:rPr lang="en-GB" dirty="0" smtClean="0"/>
              <a:t>t (lower case)</a:t>
            </a:r>
          </a:p>
          <a:p>
            <a:pPr lvl="1"/>
            <a:r>
              <a:rPr lang="en-GB" dirty="0" smtClean="0"/>
              <a:t>p (lower case)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737962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And that is it…</a:t>
            </a:r>
            <a:endParaRPr lang="en-GB" dirty="0"/>
          </a:p>
        </p:txBody>
      </p:sp>
      <p:pic>
        <p:nvPicPr>
          <p:cNvPr id="4" name="Content Placeholder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26980" y="2045730"/>
            <a:ext cx="4404339" cy="37032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56465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Workshop this week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GB" b="1" dirty="0" smtClean="0"/>
              <a:t>Data collection for REP30_1</a:t>
            </a:r>
          </a:p>
          <a:p>
            <a:r>
              <a:rPr lang="en-GB" dirty="0" smtClean="0"/>
              <a:t>VERY IMPORTANT that you attend/stay for this – failure to attend will result in you not having any data…</a:t>
            </a:r>
          </a:p>
          <a:p>
            <a:pPr marL="0" indent="0">
              <a:buNone/>
            </a:pPr>
            <a:r>
              <a:rPr lang="en-GB" dirty="0" smtClean="0"/>
              <a:t>Then …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 smtClean="0"/>
              <a:t>Start to construct the method section</a:t>
            </a:r>
          </a:p>
          <a:p>
            <a:r>
              <a:rPr lang="en-GB" dirty="0" smtClean="0"/>
              <a:t>Practice calculating ‘t’ using a dummy set of data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796317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heme/theme1.xml><?xml version="1.0" encoding="utf-8"?>
<a:theme xmlns:a="http://schemas.openxmlformats.org/drawingml/2006/main" name="Crop">
  <a:themeElements>
    <a:clrScheme name="Blue">
      <a:dk1>
        <a:sysClr val="windowText" lastClr="000000"/>
      </a:dk1>
      <a:lt1>
        <a:sysClr val="window" lastClr="FFFFFF"/>
      </a:lt1>
      <a:dk2>
        <a:srgbClr val="17406D"/>
      </a:dk2>
      <a:lt2>
        <a:srgbClr val="DBEF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Crop">
      <a:majorFont>
        <a:latin typeface="Franklin Gothic Book" panose="020B0503020102020204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Franklin Gothic Book" panose="020B0503020102020204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rop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in">
          <a:solidFill>
            <a:schemeClr val="phClr"/>
          </a:solidFill>
          <a:prstDash val="solid"/>
        </a:ln>
        <a:ln w="34925" cap="flat" cmpd="sng" algn="in">
          <a:solidFill>
            <a:schemeClr val="phClr"/>
          </a:solidFill>
          <a:prstDash val="solid"/>
        </a:ln>
        <a:ln w="19050" cap="flat" cmpd="sng" algn="in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35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rop" id="{EC9488ED-E761-4D60-9AC4-764D1FE2C171}" vid="{CE19780C-D67D-4C13-9DE9-A52BC3BA51B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TM10001105[[fn=Crop]]</Template>
  <TotalTime>222</TotalTime>
  <Words>2770</Words>
  <Application>Microsoft Office PowerPoint</Application>
  <PresentationFormat>On-screen Show (4:3)</PresentationFormat>
  <Paragraphs>679</Paragraphs>
  <Slides>68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68</vt:i4>
      </vt:variant>
    </vt:vector>
  </HeadingPairs>
  <TitlesOfParts>
    <vt:vector size="72" baseType="lpstr">
      <vt:lpstr>Arial</vt:lpstr>
      <vt:lpstr>Calibri</vt:lpstr>
      <vt:lpstr>Franklin Gothic Book</vt:lpstr>
      <vt:lpstr>Crop</vt:lpstr>
      <vt:lpstr>Research Methods</vt:lpstr>
      <vt:lpstr>Lecture Outline</vt:lpstr>
      <vt:lpstr>Recap: Types of experimental design</vt:lpstr>
      <vt:lpstr>Recap:</vt:lpstr>
      <vt:lpstr>Basic introduction to the t-test</vt:lpstr>
      <vt:lpstr>Basic introduction to the t-test</vt:lpstr>
      <vt:lpstr>Basic introduction to the t-test</vt:lpstr>
      <vt:lpstr>Two types of t-test…</vt:lpstr>
      <vt:lpstr>Between-subjects design and the independent samples t-test</vt:lpstr>
      <vt:lpstr>Between-subjects</vt:lpstr>
      <vt:lpstr>Independent samples t-test (Between-subjects design)</vt:lpstr>
      <vt:lpstr>Between-subjects</vt:lpstr>
      <vt:lpstr>Example study 1</vt:lpstr>
      <vt:lpstr>Example study 1</vt:lpstr>
      <vt:lpstr>Data </vt:lpstr>
      <vt:lpstr>Hypothesis?</vt:lpstr>
      <vt:lpstr>Why test for a difference?</vt:lpstr>
      <vt:lpstr>Independent samples t-test</vt:lpstr>
      <vt:lpstr>Independent samples t-test</vt:lpstr>
      <vt:lpstr>What do you get?</vt:lpstr>
      <vt:lpstr>What do you get?</vt:lpstr>
      <vt:lpstr>What do you get?</vt:lpstr>
      <vt:lpstr>What do you get?</vt:lpstr>
      <vt:lpstr>Degrees of freedom – independent samples t-test</vt:lpstr>
      <vt:lpstr>Degrees of freedom – independent samples t-test</vt:lpstr>
      <vt:lpstr>Degrees of freedom – independent samples t-test</vt:lpstr>
      <vt:lpstr>Degrees of freedom – independent samples t-test</vt:lpstr>
      <vt:lpstr>Degrees of freedom – independent samples t-test</vt:lpstr>
      <vt:lpstr>Degrees of freedom – independent samples t-test</vt:lpstr>
      <vt:lpstr>Degrees of freedom – independent samples t-test</vt:lpstr>
      <vt:lpstr>Degrees of freedom – independent samples t-test</vt:lpstr>
      <vt:lpstr>Degrees of freedom – independent samples t-test</vt:lpstr>
      <vt:lpstr>Degrees of freedom – independent samples t-test</vt:lpstr>
      <vt:lpstr>Degrees of freedom – independent samples t-test</vt:lpstr>
      <vt:lpstr>Degrees of freedom – independent samples t-test</vt:lpstr>
      <vt:lpstr>Degrees of freedom – independent samples t-test</vt:lpstr>
      <vt:lpstr>Degrees of freedom in terms of stats…</vt:lpstr>
      <vt:lpstr>What do you get?</vt:lpstr>
      <vt:lpstr>How does this all fit together?</vt:lpstr>
      <vt:lpstr>within-subjects design and the paired samples t-test</vt:lpstr>
      <vt:lpstr>Within-subjects</vt:lpstr>
      <vt:lpstr>Within-subjects</vt:lpstr>
      <vt:lpstr>Examples of within-subjects designs</vt:lpstr>
      <vt:lpstr>Examples of within-subjects design</vt:lpstr>
      <vt:lpstr>Why test for a difference?</vt:lpstr>
      <vt:lpstr>Paired samples t-test</vt:lpstr>
      <vt:lpstr>Paired samples t-test (Within-subjects design)</vt:lpstr>
      <vt:lpstr>What do you get?</vt:lpstr>
      <vt:lpstr>What do you get?</vt:lpstr>
      <vt:lpstr>What do you get?</vt:lpstr>
      <vt:lpstr>How does this all fit together?</vt:lpstr>
      <vt:lpstr>So… how do we calculate the ‘t’?!</vt:lpstr>
      <vt:lpstr>Hand calculating the t…</vt:lpstr>
      <vt:lpstr>Calculating the t-score</vt:lpstr>
      <vt:lpstr>Standard Error of Difference</vt:lpstr>
      <vt:lpstr>Group of participants take part in both conditions</vt:lpstr>
      <vt:lpstr>Step 1: calculate differences between the two sets of scores</vt:lpstr>
      <vt:lpstr>Step 2: calculate the difference squared for each P and the total</vt:lpstr>
      <vt:lpstr>Standard Error of Difference</vt:lpstr>
      <vt:lpstr>PowerPoint Presentation</vt:lpstr>
      <vt:lpstr>PowerPoint Presentation</vt:lpstr>
      <vt:lpstr>Reporting t-test stats</vt:lpstr>
      <vt:lpstr>Writing the results</vt:lpstr>
      <vt:lpstr>Writing the results</vt:lpstr>
      <vt:lpstr>Writing the results</vt:lpstr>
      <vt:lpstr>Some additional conventions…</vt:lpstr>
      <vt:lpstr>And that is it…</vt:lpstr>
      <vt:lpstr>Workshop this week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Research Methods</dc:title>
  <dc:creator>Windows User</dc:creator>
  <cp:lastModifiedBy>Stacey Coleman</cp:lastModifiedBy>
  <cp:revision>10</cp:revision>
  <dcterms:created xsi:type="dcterms:W3CDTF">2018-02-25T14:42:07Z</dcterms:created>
  <dcterms:modified xsi:type="dcterms:W3CDTF">2018-02-26T16:52:21Z</dcterms:modified>
</cp:coreProperties>
</file>