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6" r:id="rId5"/>
    <p:sldId id="418" r:id="rId6"/>
    <p:sldId id="493" r:id="rId7"/>
    <p:sldId id="466" r:id="rId8"/>
    <p:sldId id="468" r:id="rId9"/>
    <p:sldId id="403" r:id="rId10"/>
    <p:sldId id="494" r:id="rId11"/>
    <p:sldId id="471" r:id="rId12"/>
    <p:sldId id="472" r:id="rId13"/>
    <p:sldId id="473" r:id="rId14"/>
    <p:sldId id="474" r:id="rId15"/>
    <p:sldId id="477" r:id="rId16"/>
    <p:sldId id="495" r:id="rId17"/>
    <p:sldId id="496" r:id="rId18"/>
    <p:sldId id="497" r:id="rId19"/>
    <p:sldId id="498" r:id="rId20"/>
    <p:sldId id="499" r:id="rId21"/>
    <p:sldId id="500" r:id="rId22"/>
    <p:sldId id="501" r:id="rId23"/>
    <p:sldId id="502" r:id="rId24"/>
    <p:sldId id="503" r:id="rId25"/>
    <p:sldId id="504" r:id="rId26"/>
    <p:sldId id="505" r:id="rId27"/>
    <p:sldId id="506" r:id="rId28"/>
    <p:sldId id="507" r:id="rId29"/>
    <p:sldId id="508" r:id="rId30"/>
    <p:sldId id="509" r:id="rId31"/>
    <p:sldId id="510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47" autoAdjust="0"/>
    <p:restoredTop sz="94249" autoAdjust="0"/>
  </p:normalViewPr>
  <p:slideViewPr>
    <p:cSldViewPr>
      <p:cViewPr varScale="1">
        <p:scale>
          <a:sx n="79" d="100"/>
          <a:sy n="79" d="100"/>
        </p:scale>
        <p:origin x="1517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IFrZGv1PEQ4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42" y="260648"/>
            <a:ext cx="9114257" cy="6192688"/>
          </a:xfrm>
        </p:spPr>
        <p:txBody>
          <a:bodyPr>
            <a:normAutofit/>
          </a:bodyPr>
          <a:lstStyle/>
          <a:p>
            <a:pPr marL="87313"/>
            <a:r>
              <a:rPr lang="en-GB" altLang="en-US" sz="2400" b="1" dirty="0"/>
              <a:t>BA (Hons) Leadership and Management Skills for the Workplace</a:t>
            </a:r>
            <a:br>
              <a:rPr lang="en-GB" altLang="en-US" b="1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Knowledge and Information Management Skills for the Workplace (BMSW5106)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6:</a:t>
            </a: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75000"/>
                  </a:schemeClr>
                </a:solidFill>
              </a:rPr>
              <a:t>The Enterprise System and the Role of Information Systems</a:t>
            </a:r>
            <a:endParaRPr lang="en-GB" altLang="en-US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744E7D-7C0B-FC8E-8C3D-DB2B41E55A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84F8B-766F-1A9C-A043-B814690FD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3" y="44623"/>
            <a:ext cx="8821605" cy="795061"/>
          </a:xfrm>
        </p:spPr>
        <p:txBody>
          <a:bodyPr>
            <a:normAutofit fontScale="90000"/>
          </a:bodyPr>
          <a:lstStyle/>
          <a:p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Recap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CD0F907-DB77-2D6B-706C-2F019720C80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07503" y="980728"/>
                <a:ext cx="8928993" cy="4968552"/>
              </a:xfrm>
            </p:spPr>
            <p:txBody>
              <a:bodyPr>
                <a:normAutofit fontScale="77500" lnSpcReduction="20000"/>
              </a:bodyPr>
              <a:lstStyle/>
              <a:p>
                <a:pPr>
                  <a:buFont typeface="Wingdings" panose="05000000000000000000" pitchFamily="2" charset="2"/>
                  <a:buChar char="§"/>
                </a:pPr>
                <a:r>
                  <a:rPr lang="en-US" alt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We looked at the essence and importance of information systems  for effective running and managing of a business</a:t>
                </a:r>
              </a:p>
              <a:p>
                <a:pPr marL="0" indent="0">
                  <a:buNone/>
                </a:pPr>
                <a:endParaRPr lang="en-US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buFont typeface="Wingdings" panose="05000000000000000000" pitchFamily="2" charset="2"/>
                  <a:buChar char="§"/>
                </a:pPr>
                <a:r>
                  <a:rPr lang="en-US" alt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However, we must also consider the context in which they are utilized by looking at the </a:t>
                </a:r>
                <a:r>
                  <a:rPr lang="en-US" altLang="en-US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people, organizational, and technology components.</a:t>
                </a:r>
              </a:p>
              <a:p>
                <a:pPr marL="0" indent="0">
                  <a:buNone/>
                </a:pPr>
                <a:endParaRPr lang="en-US" altLang="en-US" b="1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buFont typeface="Wingdings" panose="05000000000000000000" pitchFamily="2" charset="2"/>
                  <a:buChar char="§"/>
                </a:pPr>
                <a:r>
                  <a:rPr lang="en-US" alt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We looked at how information systems works (</a:t>
                </a:r>
                <a14:m>
                  <m:oMath xmlns:m="http://schemas.openxmlformats.org/officeDocument/2006/math">
                    <m:r>
                      <a:rPr lang="en-GB" altLang="en-US" b="1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𝐈𝐧𝐩𝐮𝐭</m:t>
                    </m:r>
                    <m:r>
                      <a:rPr lang="en-GB" altLang="en-US" b="1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→</m:t>
                    </m:r>
                    <m:r>
                      <a:rPr lang="en-GB" altLang="en-US" b="1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𝐏𝐫𝐨𝐜𝐞𝐬𝐬𝐢𝐧𝐠</m:t>
                    </m:r>
                    <m:r>
                      <a:rPr lang="en-GB" altLang="en-US" b="1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→</m:t>
                    </m:r>
                    <m:r>
                      <a:rPr lang="en-GB" altLang="en-US" b="1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𝐎𝐮𝐭𝐩𝐮𝐭</m:t>
                    </m:r>
                    <m:r>
                      <a:rPr lang="en-GB" altLang="en-US" b="1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).</m:t>
                    </m:r>
                  </m:oMath>
                </a14:m>
                <a:endParaRPr lang="en-GB" altLang="en-US" b="1" dirty="0">
                  <a:latin typeface="Arial" panose="020B0604020202020204" pitchFamily="34" charset="0"/>
                  <a:ea typeface="Cambria Math" panose="02040503050406030204" pitchFamily="18" charset="0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US" altLang="en-US" dirty="0">
                  <a:latin typeface="Arial" panose="020B0604020202020204" pitchFamily="34" charset="0"/>
                  <a:cs typeface="Arial" panose="020B0604020202020204" pitchFamily="34" charset="0"/>
                </a:endParaRPr>
              </a:p>
              <a:p>
                <a:pPr>
                  <a:buFont typeface="Wingdings" panose="05000000000000000000" pitchFamily="2" charset="2"/>
                  <a:buChar char="§"/>
                </a:pPr>
                <a:r>
                  <a:rPr lang="en-US" altLang="en-US" dirty="0">
                    <a:latin typeface="Arial" panose="020B0604020202020204" pitchFamily="34" charset="0"/>
                    <a:cs typeface="Arial" panose="020B0604020202020204" pitchFamily="34" charset="0"/>
                  </a:rPr>
                  <a:t>We looked at the four-step method for solving business problem (Identify Problem, Solution Design, make a Choice and Implementation)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CCD0F907-DB77-2D6B-706C-2F019720C80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503" y="980728"/>
                <a:ext cx="8928993" cy="4968552"/>
              </a:xfrm>
              <a:blipFill>
                <a:blip r:embed="rId2"/>
                <a:stretch>
                  <a:fillRect l="-1025" t="-2577" r="-12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57660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773739-DD86-1A2E-AB84-2DCC47046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C8558-C97E-3E91-4AD1-DFD321E2C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3" y="44624"/>
            <a:ext cx="8821605" cy="720080"/>
          </a:xfrm>
        </p:spPr>
        <p:txBody>
          <a:bodyPr>
            <a:normAutofit fontScale="90000"/>
          </a:bodyPr>
          <a:lstStyle/>
          <a:p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Outline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C12AA-A792-69E2-89AB-C1BBF6424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891" y="764704"/>
            <a:ext cx="8821605" cy="500581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Explain how the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various enterprise systems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help businesses achieve operational excellence.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Describe how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supply chain management systems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coordinate planning, production, and logistics with suppliers.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Explain how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systems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help firms achieve customer intimacy.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Describe the challenges that enterprise applications pose and how enterprise applications are taking advantage of new technologies and IS.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528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69EAC-3561-FAA8-1418-AFCA37C370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AC899-5CC6-E6EB-DC1E-D359375EC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3" y="332656"/>
            <a:ext cx="8821605" cy="3816424"/>
          </a:xfrm>
        </p:spPr>
        <p:txBody>
          <a:bodyPr>
            <a:normAutofit fontScale="90000"/>
          </a:bodyPr>
          <a:lstStyle/>
          <a:p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Looking into the Future:</a:t>
            </a:r>
            <a:b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Using Digital platforms in all business operations</a:t>
            </a:r>
            <a:b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6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9463E-30DD-1ED2-2B7B-6A7ECC656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892" y="3459366"/>
            <a:ext cx="8821605" cy="169344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hlinkClick r:id="rId2"/>
              </a:rPr>
              <a:t>Software Startup </a:t>
            </a:r>
            <a:r>
              <a:rPr lang="en-GB" dirty="0" err="1">
                <a:hlinkClick r:id="rId2"/>
              </a:rPr>
              <a:t>Freshworks</a:t>
            </a:r>
            <a:r>
              <a:rPr lang="en-GB" dirty="0">
                <a:hlinkClick r:id="rId2"/>
              </a:rPr>
              <a:t> Not in a Rush to Raise Capital: CEO (youtube.com)</a:t>
            </a:r>
            <a:r>
              <a:rPr lang="en-GB" dirty="0"/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372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AEE27C-97B5-94EA-03C2-8CC812F12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1D111-0B60-9B69-BE6E-ABA9BE83D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3" y="44624"/>
            <a:ext cx="8821605" cy="720080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What are Enterprise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50C2D-3273-70C7-0476-99EB6E30C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3" y="764704"/>
            <a:ext cx="8928993" cy="500581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lso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known as enterprise resource planning (ERP) systems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based on a suite of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integrated software modules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common central database that…….,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4988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Collects data from many divisions/departments and key business processes of a firm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for use in nearly all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 its internal business activities/operations</a:t>
            </a:r>
          </a:p>
          <a:p>
            <a:pPr marL="192088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4988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entered in one process is immediately available for use in the other processes</a:t>
            </a:r>
          </a:p>
          <a:p>
            <a:pPr marL="192088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4988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 is ERP systems relevant for businesses?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8154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7867C-19A4-40B6-9105-1288ACE85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08" y="116632"/>
            <a:ext cx="8686800" cy="79208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Relevance of Enterprise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868C-FA70-4C4C-A276-340EB8FB9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979" y="908721"/>
            <a:ext cx="8892988" cy="482453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Increase operational efficiency due to access to timely data in all business activities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Provide firms with a wide range of information to support decision making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Enable rapid responses to customer requests for information or products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Include analytical tools to evaluate overall organizational performance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046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8065D5-7BD2-2DE5-9F1E-233BF0D80B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0D03D-08D0-3705-F68A-9666D6B7B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08" y="116632"/>
            <a:ext cx="8686800" cy="792089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Enterprise Systems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2DFCA-073E-FE6C-8FCA-28A5EE771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979" y="908721"/>
            <a:ext cx="8892988" cy="482453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ofware that integrate and share data between the different business functions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radial diagram illustrates how enterprise systems work. For a full description, see Notes. Press F6.">
            <a:extLst>
              <a:ext uri="{FF2B5EF4-FFF2-40B4-BE49-F238E27FC236}">
                <a16:creationId xmlns:a16="http://schemas.microsoft.com/office/drawing/2014/main" id="{989067F7-24D6-08CA-8DAB-F833188459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92"/>
          <a:stretch/>
        </p:blipFill>
        <p:spPr>
          <a:xfrm>
            <a:off x="143508" y="1412776"/>
            <a:ext cx="8748972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635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0934A-5E58-5866-A21A-366CF0B0A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39" y="23244"/>
            <a:ext cx="8229600" cy="7414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Enterprise Software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BE2E4-2068-A3BE-E894-8A50ED40A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4"/>
            <a:ext cx="9144000" cy="5112568"/>
          </a:xfrm>
        </p:spPr>
        <p:txBody>
          <a:bodyPr>
            <a:normAutofit/>
          </a:bodyPr>
          <a:lstStyle/>
          <a:p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Built around thousands of predefined business processes that reflect best practices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Finance and accounting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Human resources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Manufacturing and production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Sales and marketing</a:t>
            </a:r>
          </a:p>
          <a:p>
            <a:pPr>
              <a:spcBef>
                <a:spcPts val="600"/>
              </a:spcBef>
            </a:pPr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To implement, firms: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Select functions of system they wish to use</a:t>
            </a:r>
          </a:p>
          <a:p>
            <a:pPr lvl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Map business processes to software processes</a:t>
            </a:r>
          </a:p>
          <a:p>
            <a:pPr lvl="2"/>
            <a:r>
              <a:rPr lang="en-US" altLang="en-US" sz="2200" dirty="0">
                <a:latin typeface="Arial" panose="020B0604020202020204" pitchFamily="34" charset="0"/>
                <a:cs typeface="Arial" panose="020B0604020202020204" pitchFamily="34" charset="0"/>
              </a:rPr>
              <a:t>Use software’s configuration tables for customizing</a:t>
            </a:r>
          </a:p>
        </p:txBody>
      </p:sp>
    </p:spTree>
    <p:extLst>
      <p:ext uri="{BB962C8B-B14F-4D97-AF65-F5344CB8AC3E}">
        <p14:creationId xmlns:p14="http://schemas.microsoft.com/office/powerpoint/2010/main" val="109992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2B9F57-F371-7E31-75D8-CB8FEA4B5B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DA0A2-FF59-66C0-FAEA-DFDC11CBA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39" y="23244"/>
            <a:ext cx="8229600" cy="1128158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The Ente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rprise System and Software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89B6C-A5F2-8FAD-715E-AA6A511DF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51402"/>
            <a:ext cx="9144000" cy="4725870"/>
          </a:xfrm>
        </p:spPr>
        <p:txBody>
          <a:bodyPr>
            <a:normAutofit fontScale="92500"/>
          </a:bodyPr>
          <a:lstStyle/>
          <a:p>
            <a:pPr indent="-255600"/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There are many Enterprise systems that uses software to integrate business activities such as;</a:t>
            </a:r>
          </a:p>
          <a:p>
            <a:pPr marL="87300" indent="0">
              <a:buNone/>
            </a:pP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4988" indent="-255588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Supply chain Management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and the use of software to manage it whether internally, nationally or globally</a:t>
            </a:r>
          </a:p>
          <a:p>
            <a:pPr marL="279400" indent="0">
              <a:buNone/>
            </a:pP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34988" indent="-255588"/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which provides a single place to collect and </a:t>
            </a:r>
            <a:r>
              <a:rPr lang="en-US" sz="30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data about customers in order to consolidate their loyalty</a:t>
            </a:r>
          </a:p>
        </p:txBody>
      </p:sp>
    </p:spTree>
    <p:extLst>
      <p:ext uri="{BB962C8B-B14F-4D97-AF65-F5344CB8AC3E}">
        <p14:creationId xmlns:p14="http://schemas.microsoft.com/office/powerpoint/2010/main" val="4165991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0DE62A-AD60-108C-BE8F-C4ACE3305D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2810A-38BC-5EF8-AFB6-4893FD91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39" y="23244"/>
            <a:ext cx="8229600" cy="74146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Supply Chain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C504C-4564-B542-E4E8-38D1A21B4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112568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Network of organizations and processes for:</a:t>
            </a:r>
          </a:p>
          <a:p>
            <a:pPr lvl="1"/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Procuring materials</a:t>
            </a:r>
          </a:p>
          <a:p>
            <a:pPr lvl="1"/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Transforming materials into products</a:t>
            </a:r>
          </a:p>
          <a:p>
            <a:pPr lvl="1"/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Distributing the products</a:t>
            </a:r>
          </a:p>
          <a:p>
            <a:pPr marL="544513" indent="-457200"/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There are many supply chain systems</a:t>
            </a:r>
          </a:p>
          <a:p>
            <a:pPr marL="447675" indent="-174625"/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Upstream supply chain (Inventory flow in pre-production mainly from suppliers to the firm)</a:t>
            </a:r>
          </a:p>
          <a:p>
            <a:pPr marL="447675" indent="-174625"/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Downstream supply chain (moving finished goods to the customers)</a:t>
            </a:r>
          </a:p>
          <a:p>
            <a:pPr marL="447675" indent="-174625"/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Internal supply chain (chain of activities resulting in the production of a product)</a:t>
            </a:r>
          </a:p>
          <a:p>
            <a:pPr indent="-255600"/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385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92E011-1255-7F44-F240-3FB19B407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B2DE5-FF39-DB43-E29C-CD216466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4"/>
            <a:ext cx="8928992" cy="59744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Nike Supply Chain</a:t>
            </a:r>
            <a:endParaRPr lang="en-GB" dirty="0"/>
          </a:p>
        </p:txBody>
      </p:sp>
      <p:pic>
        <p:nvPicPr>
          <p:cNvPr id="4" name="Content Placeholder 3" descr="A process flow diagram illustrates Nike's supply chain. For a full description, see Notes. Press F6.">
            <a:extLst>
              <a:ext uri="{FF2B5EF4-FFF2-40B4-BE49-F238E27FC236}">
                <a16:creationId xmlns:a16="http://schemas.microsoft.com/office/drawing/2014/main" id="{A2D4FB96-C823-5EDF-A964-2AAF7C329D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327"/>
          <a:stretch/>
        </p:blipFill>
        <p:spPr>
          <a:xfrm>
            <a:off x="107504" y="620688"/>
            <a:ext cx="8928992" cy="5040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7633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9EEE9B-813A-E467-908C-3232428756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6A638-C373-ACED-AD90-EF27E62B6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4"/>
            <a:ext cx="8928992" cy="153354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Information Systems in Supply Chain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DEA6D-CBA1-9692-DED2-CE14365A1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7" y="2060848"/>
            <a:ext cx="8856984" cy="3816424"/>
          </a:xfrm>
        </p:spPr>
        <p:txBody>
          <a:bodyPr>
            <a:normAutofit/>
          </a:bodyPr>
          <a:lstStyle/>
          <a:p>
            <a:pPr marL="544500" indent="-457200"/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The Nike supply chain especially the upstream Tiers demonstrate that a good information system can make </a:t>
            </a:r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coordination, communication and timely supply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efficient</a:t>
            </a: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 than the absence of it.</a:t>
            </a:r>
          </a:p>
        </p:txBody>
      </p:sp>
    </p:spTree>
    <p:extLst>
      <p:ext uri="{BB962C8B-B14F-4D97-AF65-F5344CB8AC3E}">
        <p14:creationId xmlns:p14="http://schemas.microsoft.com/office/powerpoint/2010/main" val="261267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9428C-8765-F553-6928-2C29B93930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9F84B-B7C3-9E64-61F9-26CF41D66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4"/>
            <a:ext cx="8928992" cy="167756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 in Supply Chain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4E1DE-C64F-ED44-9376-30C30A2C3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7" y="1916832"/>
            <a:ext cx="8856984" cy="3960440"/>
          </a:xfrm>
        </p:spPr>
        <p:txBody>
          <a:bodyPr>
            <a:normAutofit/>
          </a:bodyPr>
          <a:lstStyle/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Inefficiencies  can cut into a company’s operating costs due to either –</a:t>
            </a:r>
          </a:p>
          <a:p>
            <a:pPr marL="719138" indent="-358775"/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Parts shortages, </a:t>
            </a:r>
          </a:p>
          <a:p>
            <a:pPr marL="719138" indent="-358775"/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Underutilized plant capacity,</a:t>
            </a:r>
          </a:p>
          <a:p>
            <a:pPr marL="719138" indent="-358775"/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Excessive finished goods inventory,</a:t>
            </a:r>
          </a:p>
          <a:p>
            <a:pPr marL="719138" indent="-358775"/>
            <a:r>
              <a:rPr lang="en-GB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High transportation costs</a:t>
            </a:r>
            <a:endParaRPr lang="en-US" alt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402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ED0EE0-4725-44B0-D9F7-BAA8FA77A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BD2BB-A9CE-D88E-5128-95C58260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4"/>
            <a:ext cx="8928992" cy="95748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Information Systems in Supply Chain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04E5D-84D8-2249-1EED-60C169FC3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7" y="1124744"/>
            <a:ext cx="8856984" cy="4752528"/>
          </a:xfrm>
        </p:spPr>
        <p:txBody>
          <a:bodyPr>
            <a:normAutofit lnSpcReduction="10000"/>
          </a:bodyPr>
          <a:lstStyle/>
          <a:p>
            <a:pPr>
              <a:spcBef>
                <a:spcPts val="600"/>
              </a:spcBef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The inefficiencies are caused by untimely information and firms try to get timely information using many methods including;</a:t>
            </a:r>
          </a:p>
          <a:p>
            <a:pPr>
              <a:spcBef>
                <a:spcPts val="600"/>
              </a:spcBef>
            </a:pPr>
            <a:r>
              <a:rPr lang="en-US" alt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Just-in-time strategy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Components arrive as they are needed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Finished goods shipped after leaving assembly line</a:t>
            </a:r>
          </a:p>
          <a:p>
            <a:pPr>
              <a:spcBef>
                <a:spcPts val="600"/>
              </a:spcBef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Safety stock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buffer for lack of flexibility in supply chain</a:t>
            </a:r>
          </a:p>
          <a:p>
            <a:pPr>
              <a:spcBef>
                <a:spcPts val="600"/>
              </a:spcBef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Bullwhip effect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about product demand gets distorted as it passes from one entity to next across supply chain</a:t>
            </a:r>
          </a:p>
        </p:txBody>
      </p:sp>
    </p:spTree>
    <p:extLst>
      <p:ext uri="{BB962C8B-B14F-4D97-AF65-F5344CB8AC3E}">
        <p14:creationId xmlns:p14="http://schemas.microsoft.com/office/powerpoint/2010/main" val="414348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5C6A37-CD13-0102-E8ED-AEF458959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FC2FC-BA44-D16E-7E51-B664F9369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4"/>
            <a:ext cx="8928992" cy="95748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Supply Chain Management Software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3FE74-9AD1-1182-C509-AF0B4B483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6" y="1124744"/>
            <a:ext cx="8892599" cy="4752528"/>
          </a:xfrm>
        </p:spPr>
        <p:txBody>
          <a:bodyPr>
            <a:normAutofit fontScale="92500" lnSpcReduction="10000"/>
          </a:bodyPr>
          <a:lstStyle/>
          <a:p>
            <a:r>
              <a:rPr lang="en-US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It is a type of enterprise software for managing complicated supply chains that may include thousands of suppliers (2 types we look at here)</a:t>
            </a:r>
          </a:p>
          <a:p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Supply chain planning systems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Model existing supply chain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Enable demand planning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Optimize sourcing, manufacturing plans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Establish inventory levels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Identify transportation modes</a:t>
            </a:r>
          </a:p>
          <a:p>
            <a:pPr>
              <a:spcBef>
                <a:spcPts val="600"/>
              </a:spcBef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Supply chain execution systems</a:t>
            </a:r>
          </a:p>
          <a:p>
            <a:pPr lvl="1"/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Manage flow of products through distribution centers and warehouses</a:t>
            </a:r>
          </a:p>
        </p:txBody>
      </p:sp>
    </p:spTree>
    <p:extLst>
      <p:ext uri="{BB962C8B-B14F-4D97-AF65-F5344CB8AC3E}">
        <p14:creationId xmlns:p14="http://schemas.microsoft.com/office/powerpoint/2010/main" val="262866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D59CF2-5977-48F7-55EF-3C7EF71E5C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41202-FB5C-92BB-652F-A518EA094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4"/>
            <a:ext cx="8928992" cy="95748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Global Supply Chain and the Internet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0CC74-ED25-4A97-E397-52FC674E7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6" y="1124744"/>
            <a:ext cx="8892599" cy="5184576"/>
          </a:xfrm>
        </p:spPr>
        <p:txBody>
          <a:bodyPr>
            <a:normAutofit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Global supply chain issues or complexities arises due to</a:t>
            </a:r>
          </a:p>
          <a:p>
            <a:pPr lvl="1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Greater geographical distances, time differences</a:t>
            </a:r>
          </a:p>
          <a:p>
            <a:pPr lvl="1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Participants from different countries</a:t>
            </a:r>
          </a:p>
          <a:p>
            <a:pPr lvl="2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Different performance standards</a:t>
            </a:r>
          </a:p>
          <a:p>
            <a:pPr lvl="2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Different legal requirements</a:t>
            </a:r>
          </a:p>
          <a:p>
            <a:pPr>
              <a:spcBef>
                <a:spcPts val="600"/>
              </a:spcBef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Internet helps manage global complexities</a:t>
            </a:r>
          </a:p>
          <a:p>
            <a:pPr lvl="1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Warehouse and transportation management</a:t>
            </a:r>
          </a:p>
          <a:p>
            <a:pPr lvl="1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Logistics</a:t>
            </a:r>
          </a:p>
          <a:p>
            <a:pPr lvl="1"/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Outsourcing</a:t>
            </a:r>
          </a:p>
          <a:p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821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3A8263-A96C-45D0-C3E3-60F03E720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73520-AA47-33DA-7B53-9108F3D7B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4"/>
            <a:ext cx="8928992" cy="66338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Supply Chain Models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1DF6D-9729-7FA0-948C-91CBDDFB2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7" y="686633"/>
            <a:ext cx="8892599" cy="5484734"/>
          </a:xfrm>
        </p:spPr>
        <p:txBody>
          <a:bodyPr>
            <a:normAutofit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Modern SCM (supply have moved from push-base to pull base model of production</a:t>
            </a: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Push-based model (build-to-stock)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Earlier </a:t>
            </a:r>
            <a:r>
              <a:rPr lang="en-US" sz="2400" spc="-300" dirty="0">
                <a:latin typeface="Arial" panose="020B0604020202020204" pitchFamily="34" charset="0"/>
                <a:cs typeface="Arial" panose="020B0604020202020204" pitchFamily="34" charset="0"/>
              </a:rPr>
              <a:t>S C 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systems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Schedules based on best guesses of demand</a:t>
            </a:r>
          </a:p>
          <a:p>
            <a:pPr>
              <a:spcBef>
                <a:spcPts val="600"/>
              </a:spcBef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Pull-based model (demand-driven)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Web-based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Customer orders trigger events in supply chain</a:t>
            </a:r>
          </a:p>
          <a:p>
            <a:pPr>
              <a:spcBef>
                <a:spcPts val="600"/>
              </a:spcBef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Internet enables move from sequential supply chains to concurrent supply chains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Complex networks of suppliers can adjust immediately</a:t>
            </a:r>
          </a:p>
          <a:p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91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6670A5-C1C9-49BB-6C31-EFFC7755ED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D0EDC-58AD-039D-CA24-80869D3A0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4"/>
            <a:ext cx="8928992" cy="95748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Global Supply Chain and the Internet</a:t>
            </a:r>
            <a:endParaRPr lang="en-GB" dirty="0"/>
          </a:p>
        </p:txBody>
      </p:sp>
      <p:pic>
        <p:nvPicPr>
          <p:cNvPr id="4" name="Content Placeholder 3" descr="Two linear process flow diagrams illustrate the difference between push- and pull-based supply chain models. For a full description, see Notes. Press F6.">
            <a:extLst>
              <a:ext uri="{FF2B5EF4-FFF2-40B4-BE49-F238E27FC236}">
                <a16:creationId xmlns:a16="http://schemas.microsoft.com/office/drawing/2014/main" id="{97C8FF5B-C3E0-4B9C-4CF0-EFA306D4CF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68"/>
          <a:stretch/>
        </p:blipFill>
        <p:spPr>
          <a:xfrm>
            <a:off x="144463" y="1243241"/>
            <a:ext cx="8891587" cy="434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1609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21E4CC-448F-EF76-61B8-3198D5FF07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CD9DD-AFF0-787D-9B41-0C9378FD6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117350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Benefits of SCM to Businesses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131BA-A99B-AFBA-4EAC-795AB5EC13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7" y="1196751"/>
            <a:ext cx="8892599" cy="4974615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Match supply to demand</a:t>
            </a:r>
          </a:p>
          <a:p>
            <a:pPr>
              <a:spcBef>
                <a:spcPts val="6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 inventory levels</a:t>
            </a:r>
          </a:p>
          <a:p>
            <a:pPr>
              <a:spcBef>
                <a:spcPts val="6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 delivery service</a:t>
            </a:r>
          </a:p>
          <a:p>
            <a:pPr>
              <a:spcBef>
                <a:spcPts val="6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Speed product time to market</a:t>
            </a:r>
          </a:p>
          <a:p>
            <a:pPr>
              <a:spcBef>
                <a:spcPts val="6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assets more effectively</a:t>
            </a:r>
          </a:p>
          <a:p>
            <a:pPr lvl="1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Total supply chain costs can be 75 percent of operating budget</a:t>
            </a:r>
          </a:p>
          <a:p>
            <a:pPr>
              <a:spcBef>
                <a:spcPts val="6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sales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7615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1DA53-371E-FB6E-3E45-051F92CC4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46978-B9FD-7D94-02E3-0ADB6C7C0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117350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Customer Relationship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8340C-61DA-66A7-6444-C30005ACC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7" y="1196751"/>
            <a:ext cx="8892599" cy="4974615"/>
          </a:xfrm>
        </p:spPr>
        <p:txBody>
          <a:bodyPr>
            <a:noAutofit/>
          </a:bodyPr>
          <a:lstStyle/>
          <a:p>
            <a:r>
              <a:rPr lang="en-US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It is a systems to provide a single place to consolidate and analyze data about the customer. </a:t>
            </a:r>
          </a:p>
          <a:p>
            <a:pPr>
              <a:spcBef>
                <a:spcPts val="600"/>
              </a:spcBef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In large businesses, too many customers and too many ways customers interact with firm</a:t>
            </a:r>
          </a:p>
          <a:p>
            <a:pPr>
              <a:spcBef>
                <a:spcPts val="600"/>
              </a:spcBef>
            </a:pPr>
            <a:r>
              <a:rPr lang="en-US" sz="2500" spc="-300" dirty="0">
                <a:latin typeface="Arial" panose="020B0604020202020204" pitchFamily="34" charset="0"/>
                <a:cs typeface="Arial" panose="020B0604020202020204" pitchFamily="34" charset="0"/>
              </a:rPr>
              <a:t>C R M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systems</a:t>
            </a:r>
          </a:p>
          <a:p>
            <a:pPr lvl="1"/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Capture and integrate customer data from all over the organization; consolidate and analyze customer data; distribute customer information to various systems and customer touch points across enterprise</a:t>
            </a:r>
          </a:p>
          <a:p>
            <a:pPr lvl="1"/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Provide single enterprise view of customers</a:t>
            </a:r>
            <a:endParaRPr lang="en-US" alt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5213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0ADDB-C9F4-0E25-B619-B2629D929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8DA6B-9DF3-C8E1-E0DC-2DC0AC89A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117350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Class Exercise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B9469-1204-9379-2588-A51E1E94D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7" y="1196751"/>
            <a:ext cx="8892599" cy="4974615"/>
          </a:xfrm>
        </p:spPr>
        <p:txBody>
          <a:bodyPr>
            <a:noAutofit/>
          </a:bodyPr>
          <a:lstStyle/>
          <a:p>
            <a:r>
              <a:rPr lang="en-US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What kind or type of data should a firm capture about a customer or group of customers</a:t>
            </a:r>
          </a:p>
          <a:p>
            <a:r>
              <a:rPr lang="en-US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How do the analyse it and what value would it be for the firm?</a:t>
            </a:r>
          </a:p>
        </p:txBody>
      </p:sp>
    </p:spTree>
    <p:extLst>
      <p:ext uri="{BB962C8B-B14F-4D97-AF65-F5344CB8AC3E}">
        <p14:creationId xmlns:p14="http://schemas.microsoft.com/office/powerpoint/2010/main" val="142839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E2ED19-B2EA-4470-DF93-8EF93C0D9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8C0D8-2778-4C53-9474-C18E1F2F5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1173507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CRM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838CB-02B0-84BD-1A00-B31DF83E2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897" y="1484784"/>
            <a:ext cx="8892599" cy="4686582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CRM systems examine customers from a multifaceted perspective. These systems use a set of integrated applications to address all aspects of the customer relationship, including customer service, sales, and marketing</a:t>
            </a:r>
            <a:endParaRPr lang="en-US" alt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3518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4CF45D-2EA6-1726-3983-74371E180A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DFA04-F3D9-2FBC-792D-9C23503D8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74146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CRM Management</a:t>
            </a:r>
            <a:endParaRPr lang="en-GB" dirty="0"/>
          </a:p>
        </p:txBody>
      </p:sp>
      <p:pic>
        <p:nvPicPr>
          <p:cNvPr id="4" name="Content Placeholder 3" descr="A pie chart illustrates the functions found in a customer relationship management or C R M system. For a full description, see Notes. Press F6.">
            <a:extLst>
              <a:ext uri="{FF2B5EF4-FFF2-40B4-BE49-F238E27FC236}">
                <a16:creationId xmlns:a16="http://schemas.microsoft.com/office/drawing/2014/main" id="{468882AE-7457-04F1-26C7-F22710648E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60"/>
          <a:stretch/>
        </p:blipFill>
        <p:spPr>
          <a:xfrm>
            <a:off x="251520" y="620688"/>
            <a:ext cx="8136904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2511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80BB79-B6F3-8B05-262F-66DB6558DD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1C9E1-596E-07B5-8F59-5C8F2A834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66339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CRM Software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54642-F134-56D0-FAAA-99A06A56F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86634"/>
            <a:ext cx="9036496" cy="5484732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Packages range from niche tools to large-scale enterprise applications. More comprehensive packages have tools for:</a:t>
            </a:r>
          </a:p>
          <a:p>
            <a:pPr lvl="1">
              <a:spcBef>
                <a:spcPts val="300"/>
              </a:spcBef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Sales force automation (</a:t>
            </a:r>
            <a:r>
              <a:rPr lang="en-US" sz="2400" b="1" spc="-300" dirty="0">
                <a:latin typeface="Arial" panose="020B0604020202020204" pitchFamily="34" charset="0"/>
                <a:cs typeface="Arial" panose="020B0604020202020204" pitchFamily="34" charset="0"/>
              </a:rPr>
              <a:t>S F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A)</a:t>
            </a:r>
          </a:p>
          <a:p>
            <a:pPr lvl="2">
              <a:spcBef>
                <a:spcPts val="3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Sales prospect and contact information</a:t>
            </a:r>
          </a:p>
          <a:p>
            <a:pPr lvl="2">
              <a:spcBef>
                <a:spcPts val="3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Sales quote generation capabilities</a:t>
            </a:r>
          </a:p>
          <a:p>
            <a:pPr lvl="1">
              <a:spcBef>
                <a:spcPts val="300"/>
              </a:spcBef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</a:p>
          <a:p>
            <a:pPr lvl="2">
              <a:spcBef>
                <a:spcPts val="3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Assigning and managing customer service requests</a:t>
            </a:r>
          </a:p>
          <a:p>
            <a:pPr lvl="2">
              <a:spcBef>
                <a:spcPts val="3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Web-based self-service capabilities</a:t>
            </a:r>
          </a:p>
          <a:p>
            <a:pPr lvl="1">
              <a:spcBef>
                <a:spcPts val="300"/>
              </a:spcBef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</a:p>
          <a:p>
            <a:pPr lvl="2">
              <a:spcBef>
                <a:spcPts val="3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Capturing prospect and customer data, scheduling and tracking direct-marketing mailings or email</a:t>
            </a:r>
          </a:p>
          <a:p>
            <a:pPr lvl="2">
              <a:spcBef>
                <a:spcPts val="30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Cross-selling</a:t>
            </a:r>
          </a:p>
          <a:p>
            <a:endParaRPr lang="en-US" alt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0687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68F749-2E90-8F26-7F3E-A477747B05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49E74-8FBB-F959-2E1E-730CBD576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66339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CRM can support marketing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EB2E8-D1BC-D2FE-A598-BDCD609168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86634"/>
            <a:ext cx="9036496" cy="5484732"/>
          </a:xfrm>
        </p:spPr>
        <p:txBody>
          <a:bodyPr>
            <a:noAutofit/>
          </a:bodyPr>
          <a:lstStyle/>
          <a:p>
            <a:r>
              <a:rPr lang="en-US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Imagine a single source that provides the following chart</a:t>
            </a:r>
          </a:p>
          <a:p>
            <a:endParaRPr lang="en-US" alt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pie chart presents data on how customer relationship management systems support marketing. For a full description, see Notes. Press F6.">
            <a:extLst>
              <a:ext uri="{FF2B5EF4-FFF2-40B4-BE49-F238E27FC236}">
                <a16:creationId xmlns:a16="http://schemas.microsoft.com/office/drawing/2014/main" id="{BF442371-B64B-739D-29B1-C381E809BF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80"/>
          <a:stretch/>
        </p:blipFill>
        <p:spPr>
          <a:xfrm>
            <a:off x="395536" y="1268761"/>
            <a:ext cx="8208912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28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FB1D90-826B-6998-A6CF-2542C06621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65FD1-B069-339B-156E-17244F8A9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66339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CRM Software Capabilities</a:t>
            </a:r>
            <a:endParaRPr lang="en-GB" dirty="0"/>
          </a:p>
        </p:txBody>
      </p:sp>
      <p:pic>
        <p:nvPicPr>
          <p:cNvPr id="4" name="Content Placeholder 3" descr="A diagram illustrates the various process in sales, marketing, and service that C R M software  can support. For a full description, see Notes. Press F6.">
            <a:extLst>
              <a:ext uri="{FF2B5EF4-FFF2-40B4-BE49-F238E27FC236}">
                <a16:creationId xmlns:a16="http://schemas.microsoft.com/office/drawing/2014/main" id="{9DB23F69-0138-EDA7-5295-571A1807A4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9" t="4036" r="3456" b="9289"/>
          <a:stretch/>
        </p:blipFill>
        <p:spPr>
          <a:xfrm>
            <a:off x="107504" y="686635"/>
            <a:ext cx="8928992" cy="4974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6166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0564C-53D4-21E3-461C-9767CF502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17140-A17F-5977-594E-A15840A3B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66339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CRM Software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74D3A-4591-2A6D-13FB-F397F8FBA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764704"/>
            <a:ext cx="9036496" cy="5406662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More comprehensive packages have modules for:</a:t>
            </a:r>
          </a:p>
          <a:p>
            <a:pPr marL="0" indent="0">
              <a:spcBef>
                <a:spcPts val="600"/>
              </a:spcBef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Partner relationship management (</a:t>
            </a:r>
            <a:r>
              <a:rPr lang="en-US" b="1" spc="-300" dirty="0">
                <a:latin typeface="Arial" panose="020B0604020202020204" pitchFamily="34" charset="0"/>
                <a:cs typeface="Arial" panose="020B0604020202020204" pitchFamily="34" charset="0"/>
              </a:rPr>
              <a:t>P 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M)</a:t>
            </a:r>
          </a:p>
          <a:p>
            <a:pPr lvl="2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Integrating lead generation, pricing, promotions, order configurations, and availability</a:t>
            </a:r>
          </a:p>
          <a:p>
            <a:pPr lvl="2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Tools to assess partners’ performances</a:t>
            </a:r>
          </a:p>
          <a:p>
            <a:pPr lvl="1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Employee relationship management (</a:t>
            </a:r>
            <a:r>
              <a:rPr lang="en-US" b="1" spc="-300" dirty="0">
                <a:latin typeface="Arial" panose="020B0604020202020204" pitchFamily="34" charset="0"/>
                <a:cs typeface="Arial" panose="020B0604020202020204" pitchFamily="34" charset="0"/>
              </a:rPr>
              <a:t>E R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M)</a:t>
            </a:r>
          </a:p>
          <a:p>
            <a:pPr lvl="2"/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Setting objectives, employee performance management, performance-based compensation, employee training</a:t>
            </a:r>
          </a:p>
          <a:p>
            <a:endParaRPr lang="en-US" alt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114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FD6F90-F936-6D18-3323-6A115874BA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9920F-5366-66DC-4629-3AFA6122A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243"/>
            <a:ext cx="8928992" cy="66339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8C5BE-11BD-BB5F-99DA-DA431FC4FF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686634"/>
            <a:ext cx="9036496" cy="5484732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Enterprise System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is a suite of integrated software modules and a common central database that collects and analyse data about employees, customers, suppliers and the overall production and distribution system</a:t>
            </a:r>
          </a:p>
          <a:p>
            <a:pPr marL="0" indent="0">
              <a:spcBef>
                <a:spcPts val="600"/>
              </a:spcBef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Supply Chain Management (SCM)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</a:p>
          <a:p>
            <a:pPr>
              <a:spcBef>
                <a:spcPts val="600"/>
              </a:spcBef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 </a:t>
            </a: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are two important enterprise systems</a:t>
            </a:r>
          </a:p>
          <a:p>
            <a:pPr>
              <a:spcBef>
                <a:spcPts val="60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Using a good information system can reduce inefficiencies </a:t>
            </a:r>
            <a:endParaRPr lang="en-US" alt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028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450a3cc-050d-4aca-8a4e-543025a63de0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3FE60FBA00DFD4EA0E1E66DCDED4993" ma:contentTypeVersion="14" ma:contentTypeDescription="Create a new document." ma:contentTypeScope="" ma:versionID="1572fdc7a086e08ac6e488e6a82116a8">
  <xsd:schema xmlns:xsd="http://www.w3.org/2001/XMLSchema" xmlns:xs="http://www.w3.org/2001/XMLSchema" xmlns:p="http://schemas.microsoft.com/office/2006/metadata/properties" xmlns:ns3="461f81f1-dbc4-4122-adb0-1c0e154b8134" xmlns:ns4="a450a3cc-050d-4aca-8a4e-543025a63de0" targetNamespace="http://schemas.microsoft.com/office/2006/metadata/properties" ma:root="true" ma:fieldsID="4bf996a953b3f134cc3ecc4df02ee220" ns3:_="" ns4:_="">
    <xsd:import namespace="461f81f1-dbc4-4122-adb0-1c0e154b8134"/>
    <xsd:import namespace="a450a3cc-050d-4aca-8a4e-543025a63de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ServiceObjectDetectorVersions" minOccurs="0"/>
                <xsd:element ref="ns4:MediaServiceGenerationTime" minOccurs="0"/>
                <xsd:element ref="ns4:MediaServiceEventHashCode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1f81f1-dbc4-4122-adb0-1c0e154b813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50a3cc-050d-4aca-8a4e-543025a63de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8A0C572-12CD-4983-B493-0C046FD3354B}">
  <ds:schemaRefs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terms/"/>
    <ds:schemaRef ds:uri="http://www.w3.org/XML/1998/namespace"/>
    <ds:schemaRef ds:uri="461f81f1-dbc4-4122-adb0-1c0e154b8134"/>
    <ds:schemaRef ds:uri="http://schemas.microsoft.com/office/2006/documentManagement/types"/>
    <ds:schemaRef ds:uri="a450a3cc-050d-4aca-8a4e-543025a63de0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C618DF29-F8C8-4D77-83D8-3AFBFDC400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1f81f1-dbc4-4122-adb0-1c0e154b8134"/>
    <ds:schemaRef ds:uri="a450a3cc-050d-4aca-8a4e-543025a63de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1238</Words>
  <Application>Microsoft Office PowerPoint</Application>
  <PresentationFormat>On-screen Show (4:3)</PresentationFormat>
  <Paragraphs>160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Arial</vt:lpstr>
      <vt:lpstr>Calibri</vt:lpstr>
      <vt:lpstr>Cambria Math</vt:lpstr>
      <vt:lpstr>Myriad Pro</vt:lpstr>
      <vt:lpstr>Wingdings</vt:lpstr>
      <vt:lpstr>20140311PresentationUWTSDTemplate</vt:lpstr>
      <vt:lpstr>BA (Hons) Leadership and Management Skills for the Workplace  Knowledge and Information Management Skills for the Workplace (BMSW5106) Week 6:  The Enterprise System and the Role of Information Systems</vt:lpstr>
      <vt:lpstr>Recap</vt:lpstr>
      <vt:lpstr>Outline and Objectives</vt:lpstr>
      <vt:lpstr>Looking into the Future: Using Digital platforms in all business operations  </vt:lpstr>
      <vt:lpstr>What are Enterprise Systems</vt:lpstr>
      <vt:lpstr>Relevance of Enterprise Systems</vt:lpstr>
      <vt:lpstr>How Enterprise Systems Works</vt:lpstr>
      <vt:lpstr>The Enterprise Software </vt:lpstr>
      <vt:lpstr>The Enterprise System and Software </vt:lpstr>
      <vt:lpstr>Supply Chain Management</vt:lpstr>
      <vt:lpstr>Nike Supply Chain</vt:lpstr>
      <vt:lpstr>Importance of Information Systems in Supply Chain Management</vt:lpstr>
      <vt:lpstr>Information Systems in Supply Chain Management</vt:lpstr>
      <vt:lpstr>Information Systems in Supply Chain Management</vt:lpstr>
      <vt:lpstr>Supply Chain Management Software</vt:lpstr>
      <vt:lpstr>Global Supply Chain and the Internet</vt:lpstr>
      <vt:lpstr>Supply Chain Models</vt:lpstr>
      <vt:lpstr>Global Supply Chain and the Internet</vt:lpstr>
      <vt:lpstr> Benefits of SCM to Businesses</vt:lpstr>
      <vt:lpstr> Customer Relationship Management</vt:lpstr>
      <vt:lpstr> Class Exercise</vt:lpstr>
      <vt:lpstr>CRM Management</vt:lpstr>
      <vt:lpstr>CRM Management</vt:lpstr>
      <vt:lpstr>CRM Software</vt:lpstr>
      <vt:lpstr>How CRM can support marketing</vt:lpstr>
      <vt:lpstr>CRM Software Capabilities</vt:lpstr>
      <vt:lpstr>CRM Software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Introduction to Modern Workplace (LLCCCC) WEEK SIX  Behavioural approach to management</dc:title>
  <dc:creator>Uju Ugochukwu</dc:creator>
  <cp:lastModifiedBy>Essa Bah</cp:lastModifiedBy>
  <cp:revision>167</cp:revision>
  <dcterms:created xsi:type="dcterms:W3CDTF">2020-06-13T18:07:49Z</dcterms:created>
  <dcterms:modified xsi:type="dcterms:W3CDTF">2024-03-02T23:00:30Z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0x01010003FE60FBA00DFD4EA0E1E66DCDED4993</vt:lpwstr>
  </property>
</Properties>
</file>