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7" r:id="rId1"/>
  </p:sldMasterIdLst>
  <p:notesMasterIdLst>
    <p:notesMasterId r:id="rId18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E8505C-DA0A-48D3-B0FE-DD88A6B4A481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8E0077-A43D-486C-8E3E-57A69CA94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532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E0077-A43D-486C-8E3E-57A69CA947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2600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8E0077-A43D-486C-8E3E-57A69CA9473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41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7652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348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793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823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202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619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92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42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430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02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323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E23C08B-32AA-47C0-83B3-85E3A69DA02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D3E0A2C6-4A01-4F5D-A4B3-11591676B0F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6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8" r:id="rId1"/>
    <p:sldLayoutId id="2147484039" r:id="rId2"/>
    <p:sldLayoutId id="2147484040" r:id="rId3"/>
    <p:sldLayoutId id="2147484041" r:id="rId4"/>
    <p:sldLayoutId id="2147484042" r:id="rId5"/>
    <p:sldLayoutId id="2147484043" r:id="rId6"/>
    <p:sldLayoutId id="2147484044" r:id="rId7"/>
    <p:sldLayoutId id="2147484045" r:id="rId8"/>
    <p:sldLayoutId id="2147484046" r:id="rId9"/>
    <p:sldLayoutId id="2147484047" r:id="rId10"/>
    <p:sldLayoutId id="214748404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3.jfif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5.jfif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7.jfif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0.jfif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5" Type="http://schemas.openxmlformats.org/officeDocument/2006/relationships/image" Target="../media/image12.jfif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5" Type="http://schemas.openxmlformats.org/officeDocument/2006/relationships/image" Target="../media/image14.jfif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6.jfif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5" Type="http://schemas.openxmlformats.org/officeDocument/2006/relationships/image" Target="../media/image20.jfif"/><Relationship Id="rId4" Type="http://schemas.openxmlformats.org/officeDocument/2006/relationships/image" Target="../media/image1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5" Type="http://schemas.openxmlformats.org/officeDocument/2006/relationships/image" Target="../media/image22.jfif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5" Type="http://schemas.openxmlformats.org/officeDocument/2006/relationships/image" Target="../media/image24.jfif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5" Type="http://schemas.openxmlformats.org/officeDocument/2006/relationships/image" Target="../media/image25.png"/><Relationship Id="rId4" Type="http://schemas.openxmlformats.org/officeDocument/2006/relationships/notesSlide" Target="../notesSlides/notesSlide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nhs-long-term-plan-launched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legislation.gov.uk/ukpga/2014/23/contents" TargetMode="External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hyperlink" Target="https://www.ageuk.org.uk/" TargetMode="External"/><Relationship Id="rId11" Type="http://schemas.openxmlformats.org/officeDocument/2006/relationships/image" Target="../media/image26.png"/><Relationship Id="rId5" Type="http://schemas.openxmlformats.org/officeDocument/2006/relationships/hyperlink" Target="https://www.raconteur.net/healthcare/preventative-healthcare-tackling-challenges-ageing-population" TargetMode="External"/><Relationship Id="rId10" Type="http://schemas.openxmlformats.org/officeDocument/2006/relationships/hyperlink" Target="https://www.commonwealthfund.org/publications/case-study/2015/may/home-care-self-governing-nursing-teams-netherlands-buurtzorg-model" TargetMode="External"/><Relationship Id="rId4" Type="http://schemas.openxmlformats.org/officeDocument/2006/relationships/hyperlink" Target="https://www.ageuk.org.uk/services/befriending-services/" TargetMode="External"/><Relationship Id="rId9" Type="http://schemas.openxmlformats.org/officeDocument/2006/relationships/hyperlink" Target="https://www.legislation.gov.uk/ukpga/2010/15/content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ons.gov.uk/" TargetMode="External"/><Relationship Id="rId13" Type="http://schemas.openxmlformats.org/officeDocument/2006/relationships/image" Target="../media/image27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digital.nhs.uk/data-and-information/research-powered-by-data/life-saving-research/blogs/keeping-research-data-safe" TargetMode="External"/><Relationship Id="rId12" Type="http://schemas.openxmlformats.org/officeDocument/2006/relationships/hyperlink" Target="https://www.who.int/publications/i/item/9789240079694" TargetMode="Externa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hyperlink" Target="https://www.kingsfund.org.uk/insight-and-analysis/long-reads/social-care-360-quality" TargetMode="External"/><Relationship Id="rId11" Type="http://schemas.openxmlformats.org/officeDocument/2006/relationships/hyperlink" Target="https://doi.org/10.1093/geront/gnr098" TargetMode="External"/><Relationship Id="rId5" Type="http://schemas.openxmlformats.org/officeDocument/2006/relationships/hyperlink" Target="https://doi.org/10.1177/19375867221113359" TargetMode="External"/><Relationship Id="rId10" Type="http://schemas.openxmlformats.org/officeDocument/2006/relationships/hyperlink" Target="https://www.scie.org.uk/evidence-topic/policy-landscape/" TargetMode="External"/><Relationship Id="rId4" Type="http://schemas.openxmlformats.org/officeDocument/2006/relationships/hyperlink" Target="https://www.legislation.gov.uk/ukpga/1998/42/contents" TargetMode="External"/><Relationship Id="rId9" Type="http://schemas.openxmlformats.org/officeDocument/2006/relationships/hyperlink" Target="https://doi.org/10.1016/j.ijmedinf.2014.01.0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35727" y="807326"/>
            <a:ext cx="8991600" cy="1645920"/>
          </a:xfrm>
        </p:spPr>
        <p:txBody>
          <a:bodyPr>
            <a:noAutofit/>
          </a:bodyPr>
          <a:lstStyle/>
          <a:p>
            <a:r>
              <a:rPr lang="en-US" sz="3200" dirty="0"/>
              <a:t>Empowering Older People in the UK: Evaluating Care, Support Needs and Technological Innovations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2408474"/>
          </a:xfrm>
        </p:spPr>
        <p:txBody>
          <a:bodyPr>
            <a:normAutofit/>
          </a:bodyPr>
          <a:lstStyle/>
          <a:p>
            <a:pPr algn="just"/>
            <a:r>
              <a:rPr lang="en-GB" sz="2800" dirty="0">
                <a:solidFill>
                  <a:schemeClr val="bg1"/>
                </a:solidFill>
              </a:rPr>
              <a:t>Student Name: Alia Farooq</a:t>
            </a:r>
          </a:p>
          <a:p>
            <a:pPr algn="just"/>
            <a:r>
              <a:rPr lang="en-GB" sz="2800" dirty="0">
                <a:solidFill>
                  <a:schemeClr val="bg1"/>
                </a:solidFill>
              </a:rPr>
              <a:t>Student ID: 2322737</a:t>
            </a:r>
          </a:p>
          <a:p>
            <a:pPr algn="just"/>
            <a:r>
              <a:rPr lang="en-GB" sz="2800" dirty="0">
                <a:solidFill>
                  <a:schemeClr val="bg1"/>
                </a:solidFill>
              </a:rPr>
              <a:t>Module Name: Empowering the Older Person</a:t>
            </a:r>
          </a:p>
          <a:p>
            <a:pPr algn="just"/>
            <a:r>
              <a:rPr lang="en-GB" sz="2800" dirty="0">
                <a:solidFill>
                  <a:schemeClr val="bg1"/>
                </a:solidFill>
              </a:rPr>
              <a:t>Module Code: BMHP6027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57EB1F2D-9215-8D74-285D-7381E13849C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0188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518"/>
    </mc:Choice>
    <mc:Fallback xmlns="">
      <p:transition spd="slow" advTm="355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85820"/>
            <a:ext cx="7729728" cy="877962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3564" y="1662546"/>
            <a:ext cx="5943600" cy="51954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What is Ageing?</a:t>
            </a:r>
          </a:p>
          <a:p>
            <a:pPr marL="0" indent="0">
              <a:buNone/>
            </a:pPr>
            <a:r>
              <a:rPr lang="en-US" sz="2000" dirty="0"/>
              <a:t>Natural processes related to biology, thoughts, and society (Wiles et al, 2012).</a:t>
            </a:r>
          </a:p>
          <a:p>
            <a:pPr marL="0" indent="0">
              <a:buNone/>
            </a:pPr>
            <a:r>
              <a:rPr lang="en-US" sz="2000" dirty="0"/>
              <a:t>People around the world are living longer.</a:t>
            </a:r>
          </a:p>
          <a:p>
            <a:pPr marL="0" indent="0">
              <a:buNone/>
            </a:pPr>
            <a:r>
              <a:rPr lang="en-US" sz="2000" dirty="0"/>
              <a:t>Growing need for social and health services.</a:t>
            </a:r>
          </a:p>
          <a:p>
            <a:pPr marL="0" indent="0">
              <a:buNone/>
            </a:pPr>
            <a:r>
              <a:rPr lang="en-US" sz="2000" dirty="0"/>
              <a:t>Pay attention to:</a:t>
            </a:r>
          </a:p>
          <a:p>
            <a:r>
              <a:rPr lang="en-US" sz="2000" dirty="0"/>
              <a:t>The need for help or support.</a:t>
            </a:r>
          </a:p>
          <a:p>
            <a:r>
              <a:rPr lang="en-US" sz="2000" dirty="0"/>
              <a:t>Technology</a:t>
            </a:r>
          </a:p>
          <a:p>
            <a:r>
              <a:rPr lang="en-US" sz="2000" dirty="0"/>
              <a:t>Power,</a:t>
            </a:r>
          </a:p>
          <a:p>
            <a:r>
              <a:rPr lang="en-US" sz="2000" dirty="0"/>
              <a:t>Empowerment (Age UK, 2024)</a:t>
            </a:r>
            <a:endParaRPr lang="en-GB" sz="2000" dirty="0"/>
          </a:p>
        </p:txBody>
      </p:sp>
      <p:sp>
        <p:nvSpPr>
          <p:cNvPr id="5" name="Rectangle 4"/>
          <p:cNvSpPr/>
          <p:nvPr/>
        </p:nvSpPr>
        <p:spPr>
          <a:xfrm>
            <a:off x="7445453" y="4636181"/>
            <a:ext cx="223887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1: Independent Living at Home</a:t>
            </a:r>
            <a:endParaRPr lang="en-GB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5A197856-4C37-92F6-0F5E-5190FE71BFD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9782" y="1701262"/>
            <a:ext cx="4932218" cy="2767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705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051"/>
    </mc:Choice>
    <mc:Fallback xmlns="">
      <p:transition spd="slow" advTm="79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02692"/>
            <a:ext cx="7729728" cy="877963"/>
          </a:xfrm>
        </p:spPr>
        <p:txBody>
          <a:bodyPr>
            <a:normAutofit fontScale="90000"/>
          </a:bodyPr>
          <a:lstStyle/>
          <a:p>
            <a:r>
              <a:rPr lang="en-US" sz="2000" b="1" dirty="0"/>
              <a:t>WHAT IS AN AGEING POPULATION AND WHY IS IT IMPORTANT?</a:t>
            </a:r>
            <a:endParaRPr lang="en-GB" sz="2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836" y="1274618"/>
            <a:ext cx="4510521" cy="558338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dirty="0"/>
              <a:t>Ageing population in the UK</a:t>
            </a:r>
          </a:p>
          <a:p>
            <a:pPr marL="0" indent="0">
              <a:buNone/>
            </a:pPr>
            <a:r>
              <a:rPr lang="en-US" sz="2000" dirty="0"/>
              <a:t>11 million older adults over the age of 65, and numbers are likely rising rapidly (Office for National Statistics, 2022).</a:t>
            </a:r>
          </a:p>
          <a:p>
            <a:pPr marL="0" indent="0">
              <a:buNone/>
            </a:pPr>
            <a:r>
              <a:rPr lang="en-US" sz="2000" dirty="0"/>
              <a:t>A higher frequency of:</a:t>
            </a:r>
          </a:p>
          <a:p>
            <a:r>
              <a:rPr lang="en-US" sz="2000" dirty="0"/>
              <a:t>Weakness or being fragile.</a:t>
            </a:r>
          </a:p>
          <a:p>
            <a:r>
              <a:rPr lang="en-US" sz="2000" dirty="0"/>
              <a:t>Long-term circumstances</a:t>
            </a:r>
          </a:p>
          <a:p>
            <a:r>
              <a:rPr lang="en-US" sz="2000" dirty="0"/>
              <a:t>Social exclusion  </a:t>
            </a:r>
          </a:p>
          <a:p>
            <a:pPr marL="0" indent="0">
              <a:buNone/>
            </a:pPr>
            <a:r>
              <a:rPr lang="en-US" sz="2000" dirty="0"/>
              <a:t>Basic Needs:</a:t>
            </a:r>
          </a:p>
          <a:p>
            <a:r>
              <a:rPr lang="en-US" sz="2000" dirty="0"/>
              <a:t>Social </a:t>
            </a:r>
          </a:p>
          <a:p>
            <a:r>
              <a:rPr lang="en-US" sz="2000" dirty="0"/>
              <a:t>Emotional</a:t>
            </a:r>
          </a:p>
          <a:p>
            <a:r>
              <a:rPr lang="en-US" sz="2000" dirty="0"/>
              <a:t>Physical</a:t>
            </a:r>
          </a:p>
          <a:p>
            <a:r>
              <a:rPr lang="en-US" sz="2000" dirty="0"/>
              <a:t>Psychological </a:t>
            </a:r>
            <a:endParaRPr lang="en-GB" sz="2000" dirty="0"/>
          </a:p>
        </p:txBody>
      </p:sp>
      <p:sp>
        <p:nvSpPr>
          <p:cNvPr id="5" name="Rectangle 4"/>
          <p:cNvSpPr/>
          <p:nvPr/>
        </p:nvSpPr>
        <p:spPr>
          <a:xfrm>
            <a:off x="5591695" y="5122791"/>
            <a:ext cx="446060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2: Ageing population increase in coming years (Buckland, 2018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4164A31C-EC38-2970-681B-558B70D4AF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2964" y="1485142"/>
            <a:ext cx="4789343" cy="3233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5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93"/>
    </mc:Choice>
    <mc:Fallback xmlns="">
      <p:transition spd="slow" advTm="64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60606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71965"/>
            <a:ext cx="7729728" cy="739417"/>
          </a:xfrm>
        </p:spPr>
        <p:txBody>
          <a:bodyPr>
            <a:normAutofit/>
          </a:bodyPr>
          <a:lstStyle/>
          <a:p>
            <a:r>
              <a:rPr lang="en-GB" sz="2400" b="1" dirty="0"/>
              <a:t>THEORETICAL PERSPECTIVE ON AGEING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7" y="1233056"/>
            <a:ext cx="6636327" cy="56249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The Theory of Activity, developed by </a:t>
            </a:r>
            <a:r>
              <a:rPr lang="en-GB" sz="2000" dirty="0" err="1"/>
              <a:t>Havighurst</a:t>
            </a:r>
            <a:r>
              <a:rPr lang="en-GB" sz="2000" dirty="0"/>
              <a:t> in 1961, The theory focuses on how people remain active and engaged in life (</a:t>
            </a:r>
            <a:r>
              <a:rPr lang="en-GB" sz="2000" dirty="0" err="1"/>
              <a:t>Havigburst</a:t>
            </a:r>
            <a:r>
              <a:rPr lang="en-GB" sz="2000" dirty="0"/>
              <a:t>, 1963). </a:t>
            </a:r>
          </a:p>
          <a:p>
            <a:pPr marL="0" indent="0">
              <a:buNone/>
            </a:pPr>
            <a:r>
              <a:rPr lang="en-GB" sz="2000" dirty="0"/>
              <a:t>The theory of Continuity (</a:t>
            </a:r>
            <a:r>
              <a:rPr lang="en-GB" sz="2000" dirty="0" err="1"/>
              <a:t>Atchley</a:t>
            </a:r>
            <a:r>
              <a:rPr lang="en-GB" sz="2000" dirty="0"/>
              <a:t>, 1989) explains how people like to stay connected to their past as they get older. This helps them feel balanced and secure.</a:t>
            </a:r>
          </a:p>
          <a:p>
            <a:pPr marL="0" indent="0">
              <a:buNone/>
            </a:pPr>
            <a:r>
              <a:rPr lang="en-GB" sz="2000" dirty="0"/>
              <a:t>Keeping old habits helps to feel delighted.</a:t>
            </a:r>
          </a:p>
          <a:p>
            <a:pPr marL="0" indent="0">
              <a:buNone/>
            </a:pPr>
            <a:r>
              <a:rPr lang="en-GB" sz="2000" dirty="0"/>
              <a:t>The Life Course theory means understanding how people's lives change over time. </a:t>
            </a:r>
          </a:p>
          <a:p>
            <a:pPr marL="0" indent="0">
              <a:buNone/>
            </a:pPr>
            <a:r>
              <a:rPr lang="en-GB" sz="2000" dirty="0"/>
              <a:t>Critical Evaluation:</a:t>
            </a:r>
          </a:p>
          <a:p>
            <a:r>
              <a:rPr lang="en-GB" sz="2000" dirty="0"/>
              <a:t>It examines how experiences and events at different ages can shape a person's life.</a:t>
            </a:r>
          </a:p>
          <a:p>
            <a:r>
              <a:rPr lang="en-GB" sz="2000" dirty="0"/>
              <a:t>Person-centred care is helped by careful assessment, which also encourages independence.</a:t>
            </a:r>
          </a:p>
          <a:p>
            <a:r>
              <a:rPr lang="en-GB" sz="2000" dirty="0"/>
              <a:t>It may not truly show what weak older people go through.</a:t>
            </a:r>
          </a:p>
        </p:txBody>
      </p:sp>
      <p:sp>
        <p:nvSpPr>
          <p:cNvPr id="5" name="Rectangle 4"/>
          <p:cNvSpPr/>
          <p:nvPr/>
        </p:nvSpPr>
        <p:spPr>
          <a:xfrm>
            <a:off x="7452014" y="4515658"/>
            <a:ext cx="34653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Figure 3: Active older adults in community activities 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6BFF0DCD-CB3D-3B1B-822A-311406A72C6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6704" y="1703565"/>
            <a:ext cx="3998733" cy="2619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409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396"/>
    </mc:Choice>
    <mc:Fallback xmlns="">
      <p:transition spd="slow" advTm="573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71965"/>
            <a:ext cx="7729728" cy="64243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POLICY AND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73" y="1066800"/>
            <a:ext cx="11139054" cy="57911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/>
              <a:t>The Care Act of 2014 </a:t>
            </a:r>
          </a:p>
          <a:p>
            <a:r>
              <a:rPr lang="en-GB" sz="1600" dirty="0"/>
              <a:t>A UK law that helps people who need care and support. </a:t>
            </a:r>
          </a:p>
          <a:p>
            <a:r>
              <a:rPr lang="en-GB" sz="1600" dirty="0"/>
              <a:t>It aims to make sure they receive good care.   </a:t>
            </a:r>
          </a:p>
          <a:p>
            <a:r>
              <a:rPr lang="en-GB" sz="1600" dirty="0"/>
              <a:t>The law also provides guidelines for local councils on how to support these individuals effectively.</a:t>
            </a:r>
          </a:p>
          <a:p>
            <a:r>
              <a:rPr lang="en-GB" sz="1600" dirty="0"/>
              <a:t>Customisation means making something special or unique to fit needs or preferences.</a:t>
            </a:r>
          </a:p>
          <a:p>
            <a:r>
              <a:rPr lang="en-GB" sz="1600" dirty="0"/>
              <a:t>Avoidance means staying away from something or not dealing with it.</a:t>
            </a:r>
          </a:p>
          <a:p>
            <a:pPr marL="0" indent="0">
              <a:buNone/>
            </a:pPr>
            <a:r>
              <a:rPr lang="en-GB" sz="1600" b="1" dirty="0"/>
              <a:t>The 2010 Equality Act </a:t>
            </a:r>
          </a:p>
          <a:p>
            <a:r>
              <a:rPr lang="en-GB" sz="1600" dirty="0"/>
              <a:t>It is a law in the UK that ensures everyone is treated fairly and equally, regardless of their race, gender, age, disability, or other characteristics.</a:t>
            </a:r>
          </a:p>
          <a:p>
            <a:r>
              <a:rPr lang="en-GB" sz="1600" dirty="0"/>
              <a:t>Protection against unfair treatment because of age.</a:t>
            </a:r>
          </a:p>
          <a:p>
            <a:pPr marL="0" indent="0">
              <a:buNone/>
            </a:pPr>
            <a:r>
              <a:rPr lang="en-GB" sz="1600" b="1" dirty="0"/>
              <a:t>The Human Rights Act of 1998 </a:t>
            </a:r>
          </a:p>
          <a:p>
            <a:r>
              <a:rPr lang="en-GB" sz="1600" dirty="0"/>
              <a:t>It is a UK law that protects people's basic rights and freedoms. It makes sure that everyone is treated fairly and equally. </a:t>
            </a:r>
          </a:p>
          <a:p>
            <a:r>
              <a:rPr lang="en-GB" sz="1600" dirty="0"/>
              <a:t>Have Independence and respect</a:t>
            </a:r>
          </a:p>
          <a:p>
            <a:pPr marL="0" indent="0">
              <a:buNone/>
            </a:pPr>
            <a:r>
              <a:rPr lang="en-GB" sz="1600" b="1" dirty="0"/>
              <a:t>The 2019 NHS Long-Term Plan</a:t>
            </a:r>
          </a:p>
          <a:p>
            <a:r>
              <a:rPr lang="en-GB" sz="1600" dirty="0"/>
              <a:t>Aging gracefully</a:t>
            </a:r>
          </a:p>
          <a:p>
            <a:r>
              <a:rPr lang="en-GB" sz="1600" dirty="0"/>
              <a:t>Joined care (Department of Health and Social Care, 2019)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99AD6F5A-6737-6F06-56BE-72D76D6BF79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81158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269"/>
    </mc:Choice>
    <mc:Fallback xmlns="">
      <p:transition spd="slow" advTm="62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0364" y="188837"/>
            <a:ext cx="8382000" cy="794836"/>
          </a:xfrm>
        </p:spPr>
        <p:txBody>
          <a:bodyPr>
            <a:normAutofit/>
          </a:bodyPr>
          <a:lstStyle/>
          <a:p>
            <a:r>
              <a:rPr lang="en-GB" sz="2000" b="1" dirty="0"/>
              <a:t>PROVISION OF CURRENT CARE: DOMICILIARY CARE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163782"/>
            <a:ext cx="5999018" cy="569421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Home Care Services</a:t>
            </a:r>
          </a:p>
          <a:p>
            <a:pPr marL="0" indent="0">
              <a:buNone/>
            </a:pPr>
            <a:r>
              <a:rPr lang="en-GB" b="1" dirty="0"/>
              <a:t>Help with:</a:t>
            </a:r>
          </a:p>
          <a:p>
            <a:r>
              <a:rPr lang="en-GB" dirty="0"/>
              <a:t>Taking care of the body, taking medicine, and cooking meals.</a:t>
            </a:r>
          </a:p>
          <a:p>
            <a:r>
              <a:rPr lang="en-GB" dirty="0"/>
              <a:t>Benefits of everyday activities</a:t>
            </a:r>
          </a:p>
          <a:p>
            <a:r>
              <a:rPr lang="en-GB" dirty="0"/>
              <a:t>Self-reliance means relying on oneself and being independent.</a:t>
            </a:r>
          </a:p>
          <a:p>
            <a:r>
              <a:rPr lang="en-GB" dirty="0"/>
              <a:t>Staying at home means being in the house instead of going out.</a:t>
            </a:r>
          </a:p>
          <a:p>
            <a:pPr marL="0" indent="0">
              <a:buNone/>
            </a:pPr>
            <a:r>
              <a:rPr lang="en-GB" b="1" dirty="0"/>
              <a:t>Benefits:</a:t>
            </a:r>
          </a:p>
          <a:p>
            <a:r>
              <a:rPr lang="en-GB" dirty="0"/>
              <a:t>Independence</a:t>
            </a:r>
          </a:p>
          <a:p>
            <a:r>
              <a:rPr lang="en-GB" dirty="0"/>
              <a:t>Staying at home</a:t>
            </a:r>
          </a:p>
          <a:p>
            <a:r>
              <a:rPr lang="en-GB" dirty="0"/>
              <a:t>Person-centred care.</a:t>
            </a:r>
          </a:p>
          <a:p>
            <a:pPr marL="0" indent="0">
              <a:buNone/>
            </a:pPr>
            <a:r>
              <a:rPr lang="en-GB" b="1" dirty="0"/>
              <a:t>Drawbacks:</a:t>
            </a:r>
          </a:p>
          <a:p>
            <a:r>
              <a:rPr lang="en-GB" dirty="0"/>
              <a:t>Not enough workers</a:t>
            </a:r>
          </a:p>
          <a:p>
            <a:r>
              <a:rPr lang="en-GB" dirty="0"/>
              <a:t>Changes in quality</a:t>
            </a:r>
          </a:p>
          <a:p>
            <a:r>
              <a:rPr lang="en-GB" dirty="0"/>
              <a:t>Financial limitations (King's Fund, 2026)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0728" y="4512629"/>
            <a:ext cx="29864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Figure </a:t>
            </a:r>
            <a:r>
              <a:rPr lang="en-GB" dirty="0" smtClean="0"/>
              <a:t>4: </a:t>
            </a:r>
            <a:r>
              <a:rPr lang="en-GB" dirty="0"/>
              <a:t>Home Care Worker Supporting Older Person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6576CE7-5539-002D-9B67-63B31EE8E9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3964" y="1799729"/>
            <a:ext cx="3810000" cy="2543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3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617"/>
    </mc:Choice>
    <mc:Fallback xmlns="">
      <p:transition spd="slow" advTm="506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4109" y="299674"/>
            <a:ext cx="9337963" cy="600872"/>
          </a:xfrm>
        </p:spPr>
        <p:txBody>
          <a:bodyPr>
            <a:noAutofit/>
          </a:bodyPr>
          <a:lstStyle/>
          <a:p>
            <a:r>
              <a:rPr lang="en-GB" sz="2000" b="1" dirty="0"/>
              <a:t/>
            </a:r>
            <a:br>
              <a:rPr lang="en-GB" sz="2000" b="1" dirty="0"/>
            </a:br>
            <a:r>
              <a:rPr lang="en-GB" sz="2000" b="1" dirty="0"/>
              <a:t>PROVISION OF CURRENT CARE: EXTRA CARE HOUSING</a:t>
            </a: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8255" y="1149927"/>
            <a:ext cx="6445895" cy="57080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Characteristics</a:t>
            </a:r>
          </a:p>
          <a:p>
            <a:r>
              <a:rPr lang="en-US" sz="2000" dirty="0"/>
              <a:t>Living independently</a:t>
            </a:r>
          </a:p>
          <a:p>
            <a:r>
              <a:rPr lang="en-US" sz="2000" dirty="0"/>
              <a:t>Services for care at the location</a:t>
            </a:r>
          </a:p>
          <a:p>
            <a:r>
              <a:rPr lang="en-US" sz="2000" dirty="0"/>
              <a:t>Benefits of getting involved in the community</a:t>
            </a:r>
          </a:p>
          <a:p>
            <a:pPr marL="0" indent="0">
              <a:buNone/>
            </a:pPr>
            <a:r>
              <a:rPr lang="en-US" sz="2000" b="1" dirty="0"/>
              <a:t>Benefits</a:t>
            </a:r>
          </a:p>
          <a:p>
            <a:r>
              <a:rPr lang="en-US" sz="2000" dirty="0"/>
              <a:t>Less loneliness</a:t>
            </a:r>
          </a:p>
          <a:p>
            <a:r>
              <a:rPr lang="en-US" sz="2000" dirty="0"/>
              <a:t>more freedom</a:t>
            </a:r>
          </a:p>
          <a:p>
            <a:r>
              <a:rPr lang="en-US" sz="2000" dirty="0"/>
              <a:t>better safety</a:t>
            </a:r>
          </a:p>
          <a:p>
            <a:pPr marL="0" indent="0">
              <a:buNone/>
            </a:pPr>
            <a:r>
              <a:rPr lang="en-US" sz="2000" b="1" dirty="0"/>
              <a:t>Drawbacks</a:t>
            </a:r>
          </a:p>
          <a:p>
            <a:r>
              <a:rPr lang="en-US" sz="2000" dirty="0"/>
              <a:t>Not many are available.</a:t>
            </a:r>
          </a:p>
          <a:p>
            <a:r>
              <a:rPr lang="en-US" sz="2000" dirty="0"/>
              <a:t>Money problems </a:t>
            </a:r>
          </a:p>
          <a:p>
            <a:r>
              <a:rPr lang="en-US" sz="2000" dirty="0"/>
              <a:t>Differences between areas </a:t>
            </a:r>
            <a:r>
              <a:rPr lang="en-GB" sz="2000" dirty="0"/>
              <a:t>(Jung et al., 2022)</a:t>
            </a:r>
          </a:p>
        </p:txBody>
      </p:sp>
      <p:sp>
        <p:nvSpPr>
          <p:cNvPr id="5" name="Rectangle 4"/>
          <p:cNvSpPr/>
          <p:nvPr/>
        </p:nvSpPr>
        <p:spPr>
          <a:xfrm>
            <a:off x="7374151" y="4885794"/>
            <a:ext cx="26781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</a:t>
            </a:r>
            <a:r>
              <a:rPr lang="en-US" dirty="0" smtClean="0"/>
              <a:t>5: </a:t>
            </a:r>
            <a:r>
              <a:rPr lang="en-US" dirty="0"/>
              <a:t>Latest Extra Care Housing Community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FB10BAD0-9B49-86A7-FB8B-32B9B076AA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150" y="1768976"/>
            <a:ext cx="447675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667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874"/>
    </mc:Choice>
    <mc:Fallback xmlns="">
      <p:transition spd="slow" advTm="518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44255"/>
            <a:ext cx="7729728" cy="559308"/>
          </a:xfrm>
        </p:spPr>
        <p:txBody>
          <a:bodyPr>
            <a:noAutofit/>
          </a:bodyPr>
          <a:lstStyle/>
          <a:p>
            <a:r>
              <a:rPr lang="en-GB" sz="2400" b="1" dirty="0"/>
              <a:t>DIFFICULTIES WITH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0036" y="1108364"/>
            <a:ext cx="5500255" cy="5749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Main Challenges</a:t>
            </a:r>
          </a:p>
          <a:p>
            <a:r>
              <a:rPr lang="en-US" sz="2400" dirty="0"/>
              <a:t>Weakness and Falling</a:t>
            </a:r>
          </a:p>
          <a:p>
            <a:r>
              <a:rPr lang="en-US" sz="2400" dirty="0"/>
              <a:t>Long illness</a:t>
            </a:r>
          </a:p>
          <a:p>
            <a:r>
              <a:rPr lang="en-US" sz="2400" dirty="0"/>
              <a:t>Financial instability</a:t>
            </a:r>
          </a:p>
          <a:p>
            <a:r>
              <a:rPr lang="en-US" sz="2400" dirty="0"/>
              <a:t>Feeling alone or isolated from others.</a:t>
            </a:r>
          </a:p>
          <a:p>
            <a:r>
              <a:rPr lang="en-US" sz="2400" dirty="0"/>
              <a:t>digital separation </a:t>
            </a:r>
          </a:p>
          <a:p>
            <a:pPr marL="0" indent="0">
              <a:buNone/>
            </a:pPr>
            <a:r>
              <a:rPr lang="en-US" sz="2400" b="1" dirty="0"/>
              <a:t>Critical Viewpoint</a:t>
            </a:r>
          </a:p>
          <a:p>
            <a:r>
              <a:rPr lang="en-US" sz="2400" dirty="0"/>
              <a:t>The following factors influence independence:</a:t>
            </a:r>
          </a:p>
          <a:p>
            <a:r>
              <a:rPr lang="en-US" sz="2400" dirty="0"/>
              <a:t>Personal considerations</a:t>
            </a:r>
          </a:p>
          <a:p>
            <a:r>
              <a:rPr lang="en-US" sz="2400" dirty="0"/>
              <a:t>Access to social support services (WHO, 2023)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7074413" y="5142179"/>
            <a:ext cx="28864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</a:t>
            </a:r>
            <a:r>
              <a:rPr lang="en-US" dirty="0" smtClean="0"/>
              <a:t>6: </a:t>
            </a:r>
            <a:r>
              <a:rPr lang="en-US" dirty="0"/>
              <a:t>Older person using walking aid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EF0CBC30-78F4-5E07-C466-176C458818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8311" y="1227438"/>
            <a:ext cx="2468536" cy="3702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61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90"/>
    </mc:Choice>
    <mc:Fallback xmlns="">
      <p:transition spd="slow" advTm="563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16547"/>
            <a:ext cx="7729728" cy="573163"/>
          </a:xfrm>
        </p:spPr>
        <p:txBody>
          <a:bodyPr>
            <a:normAutofit fontScale="90000"/>
          </a:bodyPr>
          <a:lstStyle/>
          <a:p>
            <a:r>
              <a:rPr lang="en-GB" sz="2000" b="1" dirty="0"/>
              <a:t>INNOVATION IN TECHNOLOGY: TELEHEALTH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455" y="1205346"/>
            <a:ext cx="6276109" cy="565265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/>
              <a:t>Telecare Systems: </a:t>
            </a:r>
          </a:p>
          <a:p>
            <a:r>
              <a:rPr lang="en-US" sz="1600" dirty="0"/>
              <a:t>Technologies that help people receive medical care and support at home often use devices to communicate with healthcare providers.</a:t>
            </a:r>
          </a:p>
          <a:p>
            <a:r>
              <a:rPr lang="en-US" sz="1600" dirty="0"/>
              <a:t>For example:</a:t>
            </a:r>
          </a:p>
          <a:p>
            <a:r>
              <a:rPr lang="en-US" sz="1600" dirty="0"/>
              <a:t>Fall detectors</a:t>
            </a:r>
          </a:p>
          <a:p>
            <a:r>
              <a:rPr lang="en-US" sz="1600" dirty="0"/>
              <a:t>Emergency alarms</a:t>
            </a:r>
          </a:p>
          <a:p>
            <a:r>
              <a:rPr lang="en-US" sz="1600" dirty="0"/>
              <a:t>Motion sensors</a:t>
            </a:r>
          </a:p>
          <a:p>
            <a:pPr marL="0" indent="0">
              <a:buNone/>
            </a:pPr>
            <a:r>
              <a:rPr lang="en-US" sz="1600" b="1" dirty="0"/>
              <a:t>Advantages:</a:t>
            </a:r>
          </a:p>
          <a:p>
            <a:r>
              <a:rPr lang="en-US" sz="1600" dirty="0"/>
              <a:t>Add improved safety</a:t>
            </a:r>
          </a:p>
          <a:p>
            <a:r>
              <a:rPr lang="en-US" sz="1600" dirty="0"/>
              <a:t>faster help in emergencies</a:t>
            </a:r>
          </a:p>
          <a:p>
            <a:r>
              <a:rPr lang="en-US" sz="1600" dirty="0"/>
              <a:t>help for programs that support living on your own.</a:t>
            </a:r>
          </a:p>
          <a:p>
            <a:pPr marL="0" indent="0">
              <a:buNone/>
            </a:pPr>
            <a:r>
              <a:rPr lang="en-US" sz="1600" b="1" dirty="0"/>
              <a:t>Disadvantages:</a:t>
            </a:r>
          </a:p>
          <a:p>
            <a:r>
              <a:rPr lang="en-US" sz="1600" dirty="0"/>
              <a:t>Cost of gear</a:t>
            </a:r>
          </a:p>
          <a:p>
            <a:r>
              <a:rPr lang="en-US" sz="1600" dirty="0"/>
              <a:t>Technical problems</a:t>
            </a:r>
          </a:p>
          <a:p>
            <a:r>
              <a:rPr lang="en-US" sz="1600" dirty="0"/>
              <a:t>Issues with being accepted (SCIE, 2026)</a:t>
            </a:r>
            <a:endParaRPr lang="en-GB" sz="1600" dirty="0"/>
          </a:p>
        </p:txBody>
      </p:sp>
      <p:sp>
        <p:nvSpPr>
          <p:cNvPr id="5" name="Rectangle 4"/>
          <p:cNvSpPr/>
          <p:nvPr/>
        </p:nvSpPr>
        <p:spPr>
          <a:xfrm>
            <a:off x="6899561" y="4978476"/>
            <a:ext cx="306130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</a:t>
            </a:r>
            <a:r>
              <a:rPr lang="en-US" dirty="0" smtClean="0"/>
              <a:t>7:  Telecare </a:t>
            </a:r>
            <a:r>
              <a:rPr lang="en-US" dirty="0"/>
              <a:t>alert system for older people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2857D1D6-3B9A-44D1-16BB-D366B642A1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3413" y="2288598"/>
            <a:ext cx="3602187" cy="2397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36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60"/>
    </mc:Choice>
    <mc:Fallback xmlns="">
      <p:transition spd="slow" advTm="54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99674"/>
            <a:ext cx="7729728" cy="767126"/>
          </a:xfrm>
        </p:spPr>
        <p:txBody>
          <a:bodyPr>
            <a:noAutofit/>
          </a:bodyPr>
          <a:lstStyle/>
          <a:p>
            <a:r>
              <a:rPr lang="en-GB" sz="2400" b="1" dirty="0"/>
              <a:t>INNOVATION IN TECHNOLOGY: REMOTE HEALTH MONITORING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436" y="1316182"/>
            <a:ext cx="5694219" cy="5541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Examples:</a:t>
            </a:r>
          </a:p>
          <a:p>
            <a:r>
              <a:rPr lang="en-US" dirty="0"/>
              <a:t>Monitoring blood pressure and glucose level in body.</a:t>
            </a:r>
          </a:p>
          <a:p>
            <a:r>
              <a:rPr lang="en-US" dirty="0"/>
              <a:t>Wearable technology refers to gadgets you can wear, like smartwatches or fitness trackers (Peek et al., 2014).</a:t>
            </a:r>
          </a:p>
          <a:p>
            <a:r>
              <a:rPr lang="en-US" dirty="0"/>
              <a:t>Online meetings</a:t>
            </a:r>
          </a:p>
          <a:p>
            <a:pPr marL="0" indent="0">
              <a:buNone/>
            </a:pPr>
            <a:r>
              <a:rPr lang="en-US" b="1" dirty="0"/>
              <a:t>Benefits:</a:t>
            </a:r>
          </a:p>
          <a:p>
            <a:r>
              <a:rPr lang="en-US" dirty="0"/>
              <a:t>Getting help early</a:t>
            </a:r>
          </a:p>
          <a:p>
            <a:r>
              <a:rPr lang="en-US" dirty="0"/>
              <a:t>Fewer people are going to the hospital.</a:t>
            </a:r>
          </a:p>
          <a:p>
            <a:r>
              <a:rPr lang="en-US" dirty="0"/>
              <a:t>Improved ability to manage oneself.</a:t>
            </a:r>
          </a:p>
          <a:p>
            <a:pPr marL="0" indent="0">
              <a:buNone/>
            </a:pPr>
            <a:r>
              <a:rPr lang="en-US" b="1" dirty="0"/>
              <a:t>Disadvantages:</a:t>
            </a:r>
          </a:p>
          <a:p>
            <a:r>
              <a:rPr lang="en-US" dirty="0"/>
              <a:t>Digital literacy </a:t>
            </a:r>
          </a:p>
          <a:p>
            <a:r>
              <a:rPr lang="en-US" dirty="0"/>
              <a:t>Internet accessibility</a:t>
            </a:r>
          </a:p>
          <a:p>
            <a:r>
              <a:rPr lang="en-US" dirty="0"/>
              <a:t>Problems with keeping data private (NHS England, 2024)</a:t>
            </a:r>
          </a:p>
          <a:p>
            <a:r>
              <a:rPr lang="en-US" dirty="0"/>
              <a:t>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00759" y="4884139"/>
            <a:ext cx="25515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Figure </a:t>
            </a:r>
            <a:r>
              <a:rPr lang="en-US" dirty="0"/>
              <a:t>8</a:t>
            </a:r>
            <a:r>
              <a:rPr lang="en-US" dirty="0" smtClean="0"/>
              <a:t>: </a:t>
            </a:r>
            <a:r>
              <a:rPr lang="en-US" dirty="0"/>
              <a:t>Wearable device for health monitoring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B7F3A18B-5D3B-EDF2-F89C-FC8D234070A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4012" y="1798303"/>
            <a:ext cx="4249951" cy="2837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251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81"/>
    </mc:Choice>
    <mc:Fallback xmlns="">
      <p:transition spd="slow" advTm="499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7745" y="285819"/>
            <a:ext cx="8714510" cy="850254"/>
          </a:xfrm>
        </p:spPr>
        <p:txBody>
          <a:bodyPr>
            <a:noAutofit/>
          </a:bodyPr>
          <a:lstStyle/>
          <a:p>
            <a:r>
              <a:rPr lang="en-GB" sz="2400" b="1" dirty="0"/>
              <a:t>CASE STUDY 1: AGE UK BEFRIENDING CENTRE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836" y="1516206"/>
            <a:ext cx="5929746" cy="49815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/>
              <a:t>Intervention means getting involved in a situation to help or change something.</a:t>
            </a:r>
          </a:p>
          <a:p>
            <a:r>
              <a:rPr lang="en-US" sz="2800" dirty="0"/>
              <a:t>Program to Help Volunteers</a:t>
            </a:r>
          </a:p>
          <a:p>
            <a:pPr marL="0" indent="0">
              <a:buNone/>
            </a:pPr>
            <a:r>
              <a:rPr lang="en-US" sz="2800" b="1" dirty="0"/>
              <a:t>Results:</a:t>
            </a:r>
          </a:p>
          <a:p>
            <a:r>
              <a:rPr lang="en-US" sz="2800" dirty="0"/>
              <a:t>Fewer feelings of being alone.</a:t>
            </a:r>
          </a:p>
          <a:p>
            <a:r>
              <a:rPr lang="en-US" sz="2800" dirty="0"/>
              <a:t>Improved contentment and health.</a:t>
            </a:r>
          </a:p>
          <a:p>
            <a:r>
              <a:rPr lang="en-US" sz="2800" dirty="0"/>
              <a:t>More participation in the community</a:t>
            </a:r>
          </a:p>
          <a:p>
            <a:pPr marL="0" indent="0">
              <a:buNone/>
            </a:pPr>
            <a:r>
              <a:rPr lang="en-US" sz="2800" b="1" dirty="0"/>
              <a:t>Connected Theory:</a:t>
            </a:r>
          </a:p>
          <a:p>
            <a:r>
              <a:rPr lang="en-US" sz="2800" dirty="0"/>
              <a:t>Activity Theory (Age UK, 2023)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7003426" y="4374984"/>
            <a:ext cx="49595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Figure </a:t>
            </a:r>
            <a:r>
              <a:rPr lang="en-US" dirty="0" smtClean="0"/>
              <a:t>9:  Volunteer </a:t>
            </a:r>
            <a:r>
              <a:rPr lang="en-US" dirty="0"/>
              <a:t>engaging with an older person</a:t>
            </a:r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90B444DC-26BE-DFD8-0940-72BB44CE71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1279" y="1687033"/>
            <a:ext cx="3769725" cy="2516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125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928"/>
    </mc:Choice>
    <mc:Fallback xmlns="">
      <p:transition spd="slow" advTm="64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909" y="277091"/>
            <a:ext cx="9628909" cy="928255"/>
          </a:xfrm>
        </p:spPr>
        <p:txBody>
          <a:bodyPr>
            <a:normAutofit fontScale="90000"/>
          </a:bodyPr>
          <a:lstStyle/>
          <a:p>
            <a:r>
              <a:rPr lang="en-GB" sz="2700" b="1" dirty="0"/>
              <a:t/>
            </a:r>
            <a:br>
              <a:rPr lang="en-GB" sz="2700" b="1" dirty="0"/>
            </a:br>
            <a:r>
              <a:rPr lang="en-GB" sz="2700" b="1" dirty="0"/>
              <a:t>CASE STUDY 2: BUURTZORG MODEL (NETHERLANDS)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855" y="1357745"/>
            <a:ext cx="6400800" cy="54032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Community Nursing Model</a:t>
            </a:r>
          </a:p>
          <a:p>
            <a:r>
              <a:rPr lang="en-US" sz="2400" dirty="0"/>
              <a:t>Small, self-sufficient groups.</a:t>
            </a:r>
          </a:p>
          <a:p>
            <a:r>
              <a:rPr lang="en-US" sz="2400" dirty="0"/>
              <a:t>Treatment focused on the individual.</a:t>
            </a:r>
          </a:p>
          <a:p>
            <a:r>
              <a:rPr lang="en-US" sz="2400" dirty="0"/>
              <a:t>Complete help</a:t>
            </a:r>
          </a:p>
          <a:p>
            <a:pPr marL="0" indent="0">
              <a:buNone/>
            </a:pPr>
            <a:r>
              <a:rPr lang="en-US" sz="2400" b="1" dirty="0"/>
              <a:t>Results:</a:t>
            </a:r>
          </a:p>
          <a:p>
            <a:r>
              <a:rPr lang="en-US" sz="2400" dirty="0"/>
              <a:t>More satisfaction</a:t>
            </a:r>
          </a:p>
          <a:p>
            <a:r>
              <a:rPr lang="en-US" sz="2400" dirty="0"/>
              <a:t>Improved flow</a:t>
            </a:r>
          </a:p>
          <a:p>
            <a:r>
              <a:rPr lang="en-US" sz="2400" dirty="0"/>
              <a:t>Improved independence</a:t>
            </a:r>
          </a:p>
          <a:p>
            <a:pPr marL="0" indent="0">
              <a:buNone/>
            </a:pPr>
            <a:r>
              <a:rPr lang="en-US" sz="2400" b="1" dirty="0"/>
              <a:t>UK Learning:</a:t>
            </a:r>
          </a:p>
          <a:p>
            <a:r>
              <a:rPr lang="en-US" sz="2400" dirty="0"/>
              <a:t>A Possible Model for Combined Care </a:t>
            </a:r>
          </a:p>
          <a:p>
            <a:r>
              <a:rPr lang="en-US" sz="2400" dirty="0"/>
              <a:t>(Gray et al., 2015)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6685650" y="4868506"/>
            <a:ext cx="348358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/>
              <a:t>Figure </a:t>
            </a:r>
            <a:r>
              <a:rPr lang="en-US" sz="2000" dirty="0" smtClean="0"/>
              <a:t>10: </a:t>
            </a:r>
            <a:r>
              <a:rPr lang="en-GB" sz="2000" dirty="0"/>
              <a:t>Community nursing using the </a:t>
            </a:r>
            <a:r>
              <a:rPr lang="en-GB" sz="2000" dirty="0" err="1"/>
              <a:t>Buurtzorg</a:t>
            </a:r>
            <a:r>
              <a:rPr lang="en-GB" sz="2000" dirty="0"/>
              <a:t> Model</a:t>
            </a:r>
            <a:endParaRPr lang="en-US" sz="20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D3F7D400-2998-4914-AC03-FCADDF5F4E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5650" y="1561406"/>
            <a:ext cx="4081030" cy="3154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97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122"/>
    </mc:Choice>
    <mc:Fallback xmlns="">
      <p:transition spd="slow" advTm="501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99674"/>
            <a:ext cx="7729728" cy="6562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309" y="1191492"/>
            <a:ext cx="6068291" cy="56665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/>
              <a:t>First Recommendation: Boost remote check-ups and online care.</a:t>
            </a:r>
          </a:p>
          <a:p>
            <a:pPr marL="0" indent="0">
              <a:buNone/>
            </a:pPr>
            <a:r>
              <a:rPr lang="en-US" dirty="0"/>
              <a:t>Second Recommendation: Increase hiring and training activities.</a:t>
            </a:r>
          </a:p>
          <a:p>
            <a:pPr marL="0" indent="0">
              <a:buNone/>
            </a:pPr>
            <a:r>
              <a:rPr lang="en-US" dirty="0"/>
              <a:t>Third Recommendation: Improve digital skills programs.</a:t>
            </a:r>
          </a:p>
          <a:p>
            <a:pPr marL="0" indent="0">
              <a:buNone/>
            </a:pPr>
            <a:r>
              <a:rPr lang="en-US" dirty="0"/>
              <a:t>Fourth Recommendation: Build more assisted living facilities.</a:t>
            </a:r>
          </a:p>
          <a:p>
            <a:pPr marL="0" indent="0">
              <a:buNone/>
            </a:pPr>
            <a:r>
              <a:rPr lang="en-US" dirty="0"/>
              <a:t>Fifth Recommendation: Increase community support.</a:t>
            </a:r>
          </a:p>
          <a:p>
            <a:pPr marL="0" indent="0">
              <a:buNone/>
            </a:pPr>
            <a:r>
              <a:rPr lang="en-US" b="1" dirty="0"/>
              <a:t>Challenges:</a:t>
            </a:r>
          </a:p>
          <a:p>
            <a:r>
              <a:rPr lang="en-US" dirty="0"/>
              <a:t>Money support</a:t>
            </a:r>
          </a:p>
          <a:p>
            <a:r>
              <a:rPr lang="en-US" dirty="0"/>
              <a:t>Lack of Workers</a:t>
            </a:r>
          </a:p>
          <a:p>
            <a:r>
              <a:rPr lang="en-US" dirty="0"/>
              <a:t>Use of Technology</a:t>
            </a:r>
          </a:p>
          <a:p>
            <a:pPr marL="0" indent="0">
              <a:buNone/>
            </a:pPr>
            <a:r>
              <a:rPr lang="en-US" b="1" dirty="0"/>
              <a:t>Ways to Fix It:</a:t>
            </a:r>
          </a:p>
          <a:p>
            <a:r>
              <a:rPr lang="en-US" dirty="0"/>
              <a:t>Government funding</a:t>
            </a:r>
          </a:p>
          <a:p>
            <a:r>
              <a:rPr lang="en-US" dirty="0"/>
              <a:t>Training programs</a:t>
            </a:r>
          </a:p>
          <a:p>
            <a:r>
              <a:rPr lang="en-US" dirty="0"/>
              <a:t>Working together with older people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078173" y="4452822"/>
            <a:ext cx="31603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Figure </a:t>
            </a:r>
            <a:r>
              <a:rPr lang="en-US" sz="1600" dirty="0" smtClean="0"/>
              <a:t>11: </a:t>
            </a:r>
            <a:r>
              <a:rPr lang="en-US" sz="1600" dirty="0"/>
              <a:t>Older people using technology with support</a:t>
            </a:r>
            <a:endParaRPr lang="en-GB" sz="1600" dirty="0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5BACEE56-41CA-6F70-DE12-29265E862E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8173" y="1593911"/>
            <a:ext cx="5113827" cy="2714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5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47"/>
    </mc:Choice>
    <mc:Fallback xmlns="">
      <p:transition spd="slow" advTm="620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71965"/>
            <a:ext cx="7729728" cy="6562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2327" y="1191492"/>
            <a:ext cx="9601200" cy="5666508"/>
          </a:xfrm>
        </p:spPr>
        <p:txBody>
          <a:bodyPr>
            <a:noAutofit/>
          </a:bodyPr>
          <a:lstStyle/>
          <a:p>
            <a:r>
              <a:rPr lang="en-GB" sz="3200" dirty="0"/>
              <a:t>Older people need different kinds of help and support.</a:t>
            </a:r>
          </a:p>
          <a:p>
            <a:r>
              <a:rPr lang="en-GB" sz="3200" dirty="0"/>
              <a:t>Current UK services provide helpful support.</a:t>
            </a:r>
          </a:p>
          <a:p>
            <a:r>
              <a:rPr lang="en-GB" sz="3200" dirty="0"/>
              <a:t>Technology can help people be more independent.</a:t>
            </a:r>
          </a:p>
          <a:p>
            <a:r>
              <a:rPr lang="en-GB" sz="3200" dirty="0"/>
              <a:t>Not everyone has equal access to technology.</a:t>
            </a:r>
          </a:p>
          <a:p>
            <a:r>
              <a:rPr lang="en-GB" sz="3200" dirty="0"/>
              <a:t>Person-centred care is underpinned by principles and guidelines.</a:t>
            </a:r>
          </a:p>
          <a:p>
            <a:r>
              <a:rPr lang="en-GB" sz="3200" dirty="0"/>
              <a:t>Final Words</a:t>
            </a:r>
          </a:p>
          <a:p>
            <a:r>
              <a:rPr lang="en-GB" sz="3200" dirty="0"/>
              <a:t>We need services that use technology, are easy to access, and work well together to help empower people.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2DC187BD-4856-54DC-FC2D-3AE4727BCA4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9451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409"/>
    </mc:Choice>
    <mc:Fallback xmlns="">
      <p:transition spd="slow" advTm="121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8110"/>
            <a:ext cx="7729728" cy="62858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1782" y="983673"/>
            <a:ext cx="11790218" cy="5874327"/>
          </a:xfrm>
        </p:spPr>
        <p:txBody>
          <a:bodyPr>
            <a:noAutofit/>
          </a:bodyPr>
          <a:lstStyle/>
          <a:p>
            <a:r>
              <a:rPr lang="en-US" sz="1600" b="1" dirty="0"/>
              <a:t>Reference List</a:t>
            </a:r>
          </a:p>
          <a:p>
            <a:r>
              <a:rPr lang="en-US" sz="1600" dirty="0"/>
              <a:t>Age UK (2026) </a:t>
            </a:r>
            <a:r>
              <a:rPr lang="en-US" sz="1600" i="1" dirty="0"/>
              <a:t>Friendship services for older people</a:t>
            </a:r>
            <a:r>
              <a:rPr lang="en-US" sz="1600" dirty="0"/>
              <a:t>. Available at: </a:t>
            </a:r>
            <a:r>
              <a:rPr lang="en-US" sz="1600" dirty="0">
                <a:hlinkClick r:id="rId4"/>
              </a:rPr>
              <a:t>https://www.ageuk.org.uk/services/befriending-services/</a:t>
            </a:r>
            <a:r>
              <a:rPr lang="en-US" sz="1600" dirty="0"/>
              <a:t> (Accessed: 20 Jun 2026).</a:t>
            </a:r>
          </a:p>
          <a:p>
            <a:r>
              <a:rPr lang="en-US" sz="1600" dirty="0"/>
              <a:t>Buckland, D. (2018) </a:t>
            </a:r>
            <a:r>
              <a:rPr lang="en-US" sz="1600" i="1" dirty="0"/>
              <a:t>Preventative healthcare and tackling challenges of an ageing population. </a:t>
            </a:r>
            <a:r>
              <a:rPr lang="en-US" sz="1600" dirty="0"/>
              <a:t>Available at: </a:t>
            </a:r>
            <a:r>
              <a:rPr lang="en-US" sz="1600" dirty="0">
                <a:hlinkClick r:id="rId5"/>
              </a:rPr>
              <a:t>https://www.raconteur.net/healthcare/preventative-healthcare-tackling-challenges-ageing-population</a:t>
            </a:r>
            <a:r>
              <a:rPr lang="en-US" sz="1600" dirty="0"/>
              <a:t> (Accessed: 21 June 2026),</a:t>
            </a:r>
          </a:p>
          <a:p>
            <a:r>
              <a:rPr lang="en-US" sz="1600" dirty="0"/>
              <a:t>Age UK (2024) </a:t>
            </a:r>
            <a:r>
              <a:rPr lang="en-US" sz="1600" i="1" dirty="0"/>
              <a:t>State of Health and Care of Older People in England 2024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https://www.ageuk.org.uk</a:t>
            </a:r>
            <a:r>
              <a:rPr lang="en-US" sz="1600" dirty="0"/>
              <a:t> (Accessed: 21 June 2026).</a:t>
            </a:r>
          </a:p>
          <a:p>
            <a:r>
              <a:rPr lang="en-US" sz="1600" dirty="0" err="1"/>
              <a:t>Atchley</a:t>
            </a:r>
            <a:r>
              <a:rPr lang="en-US" sz="1600" dirty="0"/>
              <a:t> R. C. (1989) ‘A continuity theory of normal aging’, </a:t>
            </a:r>
            <a:r>
              <a:rPr lang="en-US" sz="1600" i="1" dirty="0"/>
              <a:t>The Gerontologist</a:t>
            </a:r>
            <a:r>
              <a:rPr lang="en-US" sz="1600" dirty="0"/>
              <a:t>, 29(2), 183–190.  https://doi.org/10.1093/geront/29.2.183.</a:t>
            </a:r>
          </a:p>
          <a:p>
            <a:r>
              <a:rPr lang="en-US" sz="1600" i="1" dirty="0"/>
              <a:t>Care Act 2014</a:t>
            </a:r>
            <a:r>
              <a:rPr lang="en-US" sz="1600" dirty="0"/>
              <a:t>, C.23.  Available at: </a:t>
            </a:r>
            <a:r>
              <a:rPr lang="en-US" sz="1600" dirty="0">
                <a:hlinkClick r:id="rId7"/>
              </a:rPr>
              <a:t>https://www.legislation.gov.uk/ukpga/2014/23/contents</a:t>
            </a:r>
            <a:r>
              <a:rPr lang="en-US" sz="1600" dirty="0"/>
              <a:t> (Accessed: 21 June 2026).</a:t>
            </a:r>
          </a:p>
          <a:p>
            <a:r>
              <a:rPr lang="en-US" sz="1600" dirty="0"/>
              <a:t>Department of Health and Social Care (2019) </a:t>
            </a:r>
            <a:r>
              <a:rPr lang="en-US" sz="1600" i="1" dirty="0"/>
              <a:t>NHS Long Term Plan launched</a:t>
            </a:r>
            <a:r>
              <a:rPr lang="en-US" sz="1600" dirty="0"/>
              <a:t>. Available at: </a:t>
            </a:r>
            <a:r>
              <a:rPr lang="en-US" sz="1600" dirty="0">
                <a:hlinkClick r:id="rId8"/>
              </a:rPr>
              <a:t>https://www.gov.uk/government/news/nhs-long-term-plan-launched</a:t>
            </a:r>
            <a:r>
              <a:rPr lang="en-US" sz="1600" dirty="0"/>
              <a:t> (Accessed: 24 June 2026).</a:t>
            </a:r>
          </a:p>
          <a:p>
            <a:r>
              <a:rPr lang="en-US" sz="1600" i="1" dirty="0"/>
              <a:t>Equality Act 2010., C.15</a:t>
            </a:r>
            <a:r>
              <a:rPr lang="en-US" sz="1600" dirty="0"/>
              <a:t>.  Available at: </a:t>
            </a:r>
            <a:r>
              <a:rPr lang="en-US" sz="1600" dirty="0">
                <a:hlinkClick r:id="rId9"/>
              </a:rPr>
              <a:t>https://www.legislation.gov.uk/ukpga/2010/15/contents</a:t>
            </a:r>
            <a:r>
              <a:rPr lang="en-US" sz="1600" dirty="0"/>
              <a:t> (Accessed: 21 June 2026).</a:t>
            </a:r>
          </a:p>
          <a:p>
            <a:r>
              <a:rPr lang="en-US" sz="1600" dirty="0"/>
              <a:t>Gray, B.H., </a:t>
            </a:r>
            <a:r>
              <a:rPr lang="en-US" sz="1600" dirty="0" err="1"/>
              <a:t>Sarnak</a:t>
            </a:r>
            <a:r>
              <a:rPr lang="en-US" sz="1600" dirty="0"/>
              <a:t>, D.O. and Burgers, J.S. (2015) </a:t>
            </a:r>
            <a:r>
              <a:rPr lang="en-US" sz="1600" i="1" dirty="0"/>
              <a:t>Home Care by Self-Governing Nursing Teams: The Netherlands' </a:t>
            </a:r>
            <a:r>
              <a:rPr lang="en-US" sz="1600" i="1" dirty="0" err="1"/>
              <a:t>Buurtzorg</a:t>
            </a:r>
            <a:r>
              <a:rPr lang="en-US" sz="1600" i="1" dirty="0"/>
              <a:t> Model</a:t>
            </a:r>
            <a:r>
              <a:rPr lang="en-US" sz="1600" dirty="0"/>
              <a:t>. Available at: </a:t>
            </a:r>
            <a:r>
              <a:rPr lang="en-US" sz="1600" dirty="0">
                <a:hlinkClick r:id="rId10"/>
              </a:rPr>
              <a:t>https://www.commonwealthfund.org/publications/case-study/2015/may/home-care-self-governing-nursing-teams-netherlands-buurtzorg-model</a:t>
            </a:r>
            <a:r>
              <a:rPr lang="en-US" sz="1600" dirty="0"/>
              <a:t> (Accessed: 22 June 2026).</a:t>
            </a:r>
          </a:p>
          <a:p>
            <a:r>
              <a:rPr lang="en-US" sz="1600" dirty="0" err="1"/>
              <a:t>Greenhalgh</a:t>
            </a:r>
            <a:r>
              <a:rPr lang="en-US" sz="1600" dirty="0"/>
              <a:t>, T. et al. (2017) ‘Beyond Adoption: A New Framework for Theorizing and Evaluating </a:t>
            </a:r>
            <a:r>
              <a:rPr lang="en-US" sz="1600" dirty="0" err="1"/>
              <a:t>Nonadoption</a:t>
            </a:r>
            <a:r>
              <a:rPr lang="en-US" sz="1600" dirty="0"/>
              <a:t>, Abandonment, and Challenges to the Scale-Up, Spread, and Sustainability of Health and Care Technologies’, </a:t>
            </a:r>
            <a:r>
              <a:rPr lang="en-US" sz="1600" i="1" dirty="0"/>
              <a:t>Journal of medical Internet research</a:t>
            </a:r>
            <a:r>
              <a:rPr lang="en-US" sz="1600" dirty="0"/>
              <a:t>, 19(11), e367. https://doi.org/10.2196/jmir.8775</a:t>
            </a:r>
          </a:p>
          <a:p>
            <a:r>
              <a:rPr lang="en-US" sz="1600" dirty="0" err="1"/>
              <a:t>Havighurst</a:t>
            </a:r>
            <a:r>
              <a:rPr lang="en-US" sz="1600" dirty="0"/>
              <a:t>, R.J. (1963) ‘Successful aging’, </a:t>
            </a:r>
            <a:r>
              <a:rPr lang="en-US" sz="1600" i="1" dirty="0"/>
              <a:t>Processes of aging: Social and psychological perspectives</a:t>
            </a:r>
            <a:r>
              <a:rPr lang="en-US" sz="1600" dirty="0"/>
              <a:t>, 1(1963), pp.299-320.</a:t>
            </a:r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536A6788-0263-02A4-0B99-6938FA53BC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1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5002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8"/>
    </mc:Choice>
    <mc:Fallback xmlns="">
      <p:transition spd="slow" advTm="19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258110"/>
            <a:ext cx="7729728" cy="6562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345" y="1163782"/>
            <a:ext cx="11623964" cy="5694218"/>
          </a:xfrm>
        </p:spPr>
        <p:txBody>
          <a:bodyPr>
            <a:normAutofit fontScale="92500" lnSpcReduction="10000"/>
          </a:bodyPr>
          <a:lstStyle/>
          <a:p>
            <a:r>
              <a:rPr lang="en-US" i="1" dirty="0"/>
              <a:t>Human Rights Act 1998, C.42. </a:t>
            </a:r>
            <a:r>
              <a:rPr lang="en-US" dirty="0"/>
              <a:t>Available at: </a:t>
            </a:r>
            <a:r>
              <a:rPr lang="en-US" dirty="0">
                <a:hlinkClick r:id="rId4"/>
              </a:rPr>
              <a:t>https://www.legislation.gov.uk/ukpga/1998/42/contents</a:t>
            </a:r>
            <a:r>
              <a:rPr lang="en-US" dirty="0"/>
              <a:t> Accessed: 24 June 2026).</a:t>
            </a:r>
          </a:p>
          <a:p>
            <a:r>
              <a:rPr lang="en-US" dirty="0"/>
              <a:t>Jung, S., </a:t>
            </a:r>
            <a:r>
              <a:rPr lang="en-US" dirty="0" err="1"/>
              <a:t>Uttley</a:t>
            </a:r>
            <a:r>
              <a:rPr lang="en-US" dirty="0"/>
              <a:t>, L., and Huang, J. (2022) ‘Housing With Care for Older People: A Scoping Review Using the CASP Assessment Tool to Inform Optimal Design’, </a:t>
            </a:r>
            <a:r>
              <a:rPr lang="en-US" i="1" dirty="0"/>
              <a:t>HERD</a:t>
            </a:r>
            <a:r>
              <a:rPr lang="en-US" dirty="0"/>
              <a:t>, 15(4), 299–322.  </a:t>
            </a:r>
            <a:r>
              <a:rPr lang="en-US" dirty="0">
                <a:hlinkClick r:id="rId5"/>
              </a:rPr>
              <a:t>https://doi.org/10.1177/19375867221113359</a:t>
            </a:r>
            <a:r>
              <a:rPr lang="en-US" dirty="0"/>
              <a:t> </a:t>
            </a:r>
          </a:p>
          <a:p>
            <a:r>
              <a:rPr lang="en-US" dirty="0"/>
              <a:t>King’s Fund (2026) </a:t>
            </a:r>
            <a:r>
              <a:rPr lang="en-US" i="1" dirty="0"/>
              <a:t>Social Care 360:  quality</a:t>
            </a:r>
            <a:r>
              <a:rPr lang="en-US" dirty="0"/>
              <a:t>. Available at: </a:t>
            </a:r>
            <a:r>
              <a:rPr lang="en-US" dirty="0">
                <a:hlinkClick r:id="rId6"/>
              </a:rPr>
              <a:t>https://www.kingsfund.org.uk/insight-and-analysis/long-reads/social-care-360-quality</a:t>
            </a:r>
            <a:r>
              <a:rPr lang="en-US" dirty="0"/>
              <a:t> (Accessed: 21 June 2026).</a:t>
            </a:r>
          </a:p>
          <a:p>
            <a:r>
              <a:rPr lang="en-US" dirty="0"/>
              <a:t>NHS England (2026) </a:t>
            </a:r>
            <a:r>
              <a:rPr lang="en-US" i="1" dirty="0"/>
              <a:t>Keeping research data safe: safe people and safe </a:t>
            </a:r>
            <a:r>
              <a:rPr lang="en-US" i="1" dirty="0" err="1"/>
              <a:t>organisations</a:t>
            </a:r>
            <a:r>
              <a:rPr lang="en-US" i="1" dirty="0"/>
              <a:t>. </a:t>
            </a:r>
            <a:r>
              <a:rPr lang="en-US" dirty="0"/>
              <a:t>Available at: </a:t>
            </a:r>
            <a:r>
              <a:rPr lang="en-US" dirty="0">
                <a:hlinkClick r:id="rId7"/>
              </a:rPr>
              <a:t>https://digital.nhs.uk/data-and-information/research-powered-by-data/life-saving-research/blogs/keeping-research-data-safe</a:t>
            </a:r>
            <a:r>
              <a:rPr lang="en-US" dirty="0"/>
              <a:t> (Accessed: 24 June 2026).</a:t>
            </a:r>
          </a:p>
          <a:p>
            <a:r>
              <a:rPr lang="en-US" dirty="0"/>
              <a:t>Office for National Statistics (2022) </a:t>
            </a:r>
            <a:r>
              <a:rPr lang="en-US" i="1" dirty="0"/>
              <a:t>Voices of our ageing population: Living longer lives</a:t>
            </a:r>
            <a:r>
              <a:rPr lang="en-US" dirty="0"/>
              <a:t>. Available at: </a:t>
            </a:r>
            <a:r>
              <a:rPr lang="en-US" dirty="0">
                <a:hlinkClick r:id="rId8"/>
              </a:rPr>
              <a:t>https://www.ons.gov.uk</a:t>
            </a:r>
            <a:r>
              <a:rPr lang="en-US" dirty="0"/>
              <a:t> (Accessed: 20 June 2026).</a:t>
            </a:r>
          </a:p>
          <a:p>
            <a:r>
              <a:rPr lang="en-US" dirty="0"/>
              <a:t>Peek, S. T., </a:t>
            </a:r>
            <a:r>
              <a:rPr lang="en-US" dirty="0" err="1"/>
              <a:t>Wouters</a:t>
            </a:r>
            <a:r>
              <a:rPr lang="en-US" dirty="0"/>
              <a:t>, E. J., van Hoof, J., </a:t>
            </a:r>
            <a:r>
              <a:rPr lang="en-US" dirty="0" err="1"/>
              <a:t>Luijkx</a:t>
            </a:r>
            <a:r>
              <a:rPr lang="en-US" dirty="0"/>
              <a:t>, K. G., </a:t>
            </a:r>
            <a:r>
              <a:rPr lang="en-US" dirty="0" err="1"/>
              <a:t>Boeije</a:t>
            </a:r>
            <a:r>
              <a:rPr lang="en-US" dirty="0"/>
              <a:t>, H. R., and </a:t>
            </a:r>
            <a:r>
              <a:rPr lang="en-US" dirty="0" err="1"/>
              <a:t>Vrijhoef</a:t>
            </a:r>
            <a:r>
              <a:rPr lang="en-US" dirty="0"/>
              <a:t>, H. J. (2014) ‘Factors influencing acceptance of technology for aging in place: a systematic review’, </a:t>
            </a:r>
            <a:r>
              <a:rPr lang="en-US" i="1" dirty="0"/>
              <a:t>International journal of medical informatics</a:t>
            </a:r>
            <a:r>
              <a:rPr lang="en-US" dirty="0"/>
              <a:t>, 83(4), 235–248. </a:t>
            </a:r>
            <a:r>
              <a:rPr lang="en-US" dirty="0">
                <a:hlinkClick r:id="rId9"/>
              </a:rPr>
              <a:t>https://doi.org/10.1016/j.ijmedinf.2014.01.004</a:t>
            </a:r>
            <a:r>
              <a:rPr lang="en-US" dirty="0"/>
              <a:t> </a:t>
            </a:r>
          </a:p>
          <a:p>
            <a:pPr algn="just"/>
            <a:r>
              <a:rPr lang="en-US" dirty="0"/>
              <a:t>Social Care Institute for Excellence (SCIE) (2026) </a:t>
            </a:r>
            <a:r>
              <a:rPr lang="en-US" i="1" dirty="0"/>
              <a:t>Technology in social care: UK policy landscape</a:t>
            </a:r>
            <a:r>
              <a:rPr lang="en-US" dirty="0"/>
              <a:t>. Available at: </a:t>
            </a:r>
            <a:r>
              <a:rPr lang="en-US" dirty="0">
                <a:hlinkClick r:id="rId10"/>
              </a:rPr>
              <a:t>https://www.scie.org.uk/evidence-topic/policy-landscape/</a:t>
            </a:r>
            <a:r>
              <a:rPr lang="en-US" dirty="0"/>
              <a:t> (Accessed: 24 June 2026).</a:t>
            </a:r>
          </a:p>
          <a:p>
            <a:r>
              <a:rPr lang="en-US" dirty="0"/>
              <a:t>Wiles, J. L., </a:t>
            </a:r>
            <a:r>
              <a:rPr lang="en-US" dirty="0" err="1"/>
              <a:t>Leibing</a:t>
            </a:r>
            <a:r>
              <a:rPr lang="en-US" dirty="0"/>
              <a:t>, A., </a:t>
            </a:r>
            <a:r>
              <a:rPr lang="en-US" dirty="0" err="1"/>
              <a:t>Guberman</a:t>
            </a:r>
            <a:r>
              <a:rPr lang="en-US" dirty="0"/>
              <a:t>, N., Reeve, J., and Allen, R. E. (2012) ‘The meaning of "aging in place" to older people.’, </a:t>
            </a:r>
            <a:r>
              <a:rPr lang="en-US" i="1" dirty="0"/>
              <a:t>The Gerontologist</a:t>
            </a:r>
            <a:r>
              <a:rPr lang="en-US" dirty="0"/>
              <a:t>, 52(3), 357–366. </a:t>
            </a:r>
            <a:r>
              <a:rPr lang="en-US" dirty="0">
                <a:hlinkClick r:id="rId11"/>
              </a:rPr>
              <a:t>https://doi.org/10.1093/geront/gnr098</a:t>
            </a:r>
            <a:r>
              <a:rPr lang="en-US" dirty="0"/>
              <a:t> </a:t>
            </a:r>
          </a:p>
          <a:p>
            <a:r>
              <a:rPr lang="en-US" dirty="0"/>
              <a:t>World Health Organization (2023) </a:t>
            </a:r>
            <a:r>
              <a:rPr lang="en-US" i="1" dirty="0"/>
              <a:t>Progress report on the United Nations Decade of Healthy Ageing, 2021-2023</a:t>
            </a:r>
            <a:r>
              <a:rPr lang="en-US" dirty="0"/>
              <a:t>.  Available at: </a:t>
            </a:r>
            <a:r>
              <a:rPr lang="en-US" dirty="0">
                <a:hlinkClick r:id="rId12"/>
              </a:rPr>
              <a:t>https://www.who.int/publications/i/item/9789240079694</a:t>
            </a:r>
            <a:r>
              <a:rPr lang="en-US" dirty="0"/>
              <a:t> (Accessed: 24 June 2026).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DFF05B5D-DEED-CB5B-C2C2-6AFFA508AD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3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966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34"/>
    </mc:Choice>
    <mc:Fallback xmlns="">
      <p:transition spd="slow" advTm="8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724</TotalTime>
  <Words>1721</Words>
  <Application>Microsoft Office PowerPoint</Application>
  <PresentationFormat>Widescreen</PresentationFormat>
  <Paragraphs>198</Paragraphs>
  <Slides>16</Slides>
  <Notes>2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Gill Sans MT</vt:lpstr>
      <vt:lpstr>Parcel</vt:lpstr>
      <vt:lpstr>Empowering Older People in the UK: Evaluating Care, Support Needs and Technological Innovations</vt:lpstr>
      <vt:lpstr>INTRODUCTION</vt:lpstr>
      <vt:lpstr>WHAT IS AN AGEING POPULATION AND WHY IS IT IMPORTANT?</vt:lpstr>
      <vt:lpstr>THEORETICAL PERSPECTIVE ON AGEING</vt:lpstr>
      <vt:lpstr>POLICY AND LEGISLATION</vt:lpstr>
      <vt:lpstr>PROVISION OF CURRENT CARE: DOMICILIARY CARE</vt:lpstr>
      <vt:lpstr> PROVISION OF CURRENT CARE: EXTRA CARE HOUSING </vt:lpstr>
      <vt:lpstr>DIFFICULTIES WITH INDEPENDENCE</vt:lpstr>
      <vt:lpstr>INNOVATION IN TECHNOLOGY: TELEHEALTH</vt:lpstr>
      <vt:lpstr>INNOVATION IN TECHNOLOGY: REMOTE HEALTH MONITORING</vt:lpstr>
      <vt:lpstr>CASE STUDY 1: AGE UK BEFRIENDING CENTRE</vt:lpstr>
      <vt:lpstr> CASE STUDY 2: BUURTZORG MODEL (NETHERLANDS) </vt:lpstr>
      <vt:lpstr>recommendations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Older People in the UK: Evaluating Care, Support Needs and Technological Innovations</dc:title>
  <dc:creator>Alia Farooq</dc:creator>
  <cp:lastModifiedBy>Dell</cp:lastModifiedBy>
  <cp:revision>73</cp:revision>
  <dcterms:created xsi:type="dcterms:W3CDTF">2026-06-24T11:07:30Z</dcterms:created>
  <dcterms:modified xsi:type="dcterms:W3CDTF">2026-06-25T19:00:41Z</dcterms:modified>
</cp:coreProperties>
</file>