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6"/>
  </p:notesMasterIdLst>
  <p:sldIdLst>
    <p:sldId id="304" r:id="rId2"/>
    <p:sldId id="471" r:id="rId3"/>
    <p:sldId id="528" r:id="rId4"/>
    <p:sldId id="438" r:id="rId5"/>
    <p:sldId id="507" r:id="rId6"/>
    <p:sldId id="509" r:id="rId7"/>
    <p:sldId id="538" r:id="rId8"/>
    <p:sldId id="553" r:id="rId9"/>
    <p:sldId id="554" r:id="rId10"/>
    <p:sldId id="555" r:id="rId11"/>
    <p:sldId id="545" r:id="rId12"/>
    <p:sldId id="546" r:id="rId13"/>
    <p:sldId id="544" r:id="rId14"/>
    <p:sldId id="543" r:id="rId15"/>
    <p:sldId id="542" r:id="rId16"/>
    <p:sldId id="541" r:id="rId17"/>
    <p:sldId id="540" r:id="rId18"/>
    <p:sldId id="539" r:id="rId19"/>
    <p:sldId id="437" r:id="rId20"/>
    <p:sldId id="511" r:id="rId21"/>
    <p:sldId id="547" r:id="rId22"/>
    <p:sldId id="550" r:id="rId23"/>
    <p:sldId id="552" r:id="rId24"/>
    <p:sldId id="556" r:id="rId25"/>
    <p:sldId id="557" r:id="rId26"/>
    <p:sldId id="536" r:id="rId27"/>
    <p:sldId id="559" r:id="rId28"/>
    <p:sldId id="520" r:id="rId29"/>
    <p:sldId id="532" r:id="rId30"/>
    <p:sldId id="514" r:id="rId31"/>
    <p:sldId id="515" r:id="rId32"/>
    <p:sldId id="513" r:id="rId33"/>
    <p:sldId id="516" r:id="rId34"/>
    <p:sldId id="527" r:id="rId35"/>
    <p:sldId id="517" r:id="rId36"/>
    <p:sldId id="551" r:id="rId37"/>
    <p:sldId id="531" r:id="rId38"/>
    <p:sldId id="519" r:id="rId39"/>
    <p:sldId id="280" r:id="rId40"/>
    <p:sldId id="558" r:id="rId41"/>
    <p:sldId id="259" r:id="rId42"/>
    <p:sldId id="260" r:id="rId43"/>
    <p:sldId id="261" r:id="rId44"/>
    <p:sldId id="535" r:id="rId45"/>
    <p:sldId id="264" r:id="rId46"/>
    <p:sldId id="512" r:id="rId47"/>
    <p:sldId id="524" r:id="rId48"/>
    <p:sldId id="525" r:id="rId49"/>
    <p:sldId id="521" r:id="rId50"/>
    <p:sldId id="522" r:id="rId51"/>
    <p:sldId id="523" r:id="rId52"/>
    <p:sldId id="526" r:id="rId53"/>
    <p:sldId id="537" r:id="rId54"/>
    <p:sldId id="518" r:id="rId5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44" autoAdjust="0"/>
    <p:restoredTop sz="95050" autoAdjust="0"/>
  </p:normalViewPr>
  <p:slideViewPr>
    <p:cSldViewPr snapToGrid="0">
      <p:cViewPr varScale="1">
        <p:scale>
          <a:sx n="105" d="100"/>
          <a:sy n="105" d="100"/>
        </p:scale>
        <p:origin x="188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Location-agnostic operations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refer to business processes, services, or workflows that can be executed effectively regardless of physical location. This approach leverages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remote work models, cloud-based tools, and digital collaboration platforms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so that employees, teams, and even entire operations are not tied to a specific geographic site.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34E38-5C84-4E2A-B31C-B42A5A9DBF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6034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1598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A5D3066-9F16-4EEB-9D9D-A43643911107}" type="slidenum">
              <a:rPr lang="en-US" altLang="en-US" sz="1200" smtClean="0"/>
              <a:pPr/>
              <a:t>5</a:t>
            </a:fld>
            <a:endParaRPr lang="en-US" altLang="en-US" sz="120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508289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6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Traditional job design emphasised task specialisation and supervision. Contemporary models prioritise ability, motivation, and opportunity to contribute (AMO framework)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34E38-5C84-4E2A-B31C-B42A5A9DBFF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2998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HPWS aim to build human capital and relational coordination.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34E38-5C84-4E2A-B31C-B42A5A9DBFF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5389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7F83DD-0425-3CB3-964E-D81C97F626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8D344D-D533-9513-3C16-293C2A2A55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DBA621-DEE4-137F-F88A-2BE6125EF6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HPWS aim to build human capital and relational coordination.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855124-BFD7-917C-039C-ED32652CAC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34E38-5C84-4E2A-B31C-B42A5A9DBFF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5181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0AD645-7D04-404E-9AD8-B8C56B1F367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0672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AE10F1-B406-46B8-9ECA-1AF072632FD0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284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9/14/2026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mper.chez.tiscali.fr/images/Weber.gif&amp;imgrefurl=http://mper.chez.tiscali.fr/auteurs/Weber.html&amp;h=240&amp;w=176&amp;sz=22&amp;tbnid=0e9ukuFxxjwJ:&amp;tbnh=104&amp;tbnw=76&amp;start=3&amp;prev=/images?q=max+weber&amp;hl=en&amp;lr=&amp;sa=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lfFJXVAep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https://www.gobreeze.com/reports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/>
              <a:t>Master of Business Administration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Human Capital Management 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Nature and Future of work</a:t>
            </a:r>
            <a:b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endParaRPr lang="en-GB" altLang="en-US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464" y="0"/>
            <a:ext cx="8229600" cy="550718"/>
          </a:xfrm>
        </p:spPr>
        <p:txBody>
          <a:bodyPr>
            <a:noAutofit/>
          </a:bodyPr>
          <a:lstStyle/>
          <a:p>
            <a:r>
              <a:rPr lang="en-GB" sz="4400" b="1" dirty="0">
                <a:solidFill>
                  <a:srgbClr val="0070C0"/>
                </a:solidFill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50719"/>
            <a:ext cx="9144000" cy="5507182"/>
          </a:xfrm>
        </p:spPr>
        <p:txBody>
          <a:bodyPr>
            <a:normAutofit fontScale="92500"/>
          </a:bodyPr>
          <a:lstStyle/>
          <a:p>
            <a:pPr algn="just"/>
            <a:r>
              <a:rPr lang="en-GB" dirty="0"/>
              <a:t>To introduce students to classical theorists on the nature of work and organisation </a:t>
            </a:r>
          </a:p>
          <a:p>
            <a:pPr algn="just"/>
            <a:r>
              <a:rPr lang="en-GB" dirty="0"/>
              <a:t>Critically evaluate their effects on the management of people</a:t>
            </a:r>
          </a:p>
          <a:p>
            <a:pPr algn="just"/>
            <a:r>
              <a:rPr lang="en-GB" dirty="0"/>
              <a:t>Assess their relevance  in contemporary organizations</a:t>
            </a:r>
          </a:p>
          <a:p>
            <a:r>
              <a:rPr lang="en-GB" dirty="0"/>
              <a:t>Examine current culture and work practices in tech companies.</a:t>
            </a:r>
          </a:p>
          <a:p>
            <a:pPr lvl="0"/>
            <a:r>
              <a:rPr lang="en-GB" dirty="0"/>
              <a:t>Define HPWS, HIWS, Agile, Hybrid, and Flexible Working and explain how it enhances individual and organisational performance.</a:t>
            </a:r>
          </a:p>
          <a:p>
            <a:pPr lvl="0"/>
            <a:r>
              <a:rPr lang="en-GB" dirty="0"/>
              <a:t>Analyse how these models change the nature of work (roles, control, collaboration, boundaries).</a:t>
            </a:r>
          </a:p>
          <a:p>
            <a:pPr lvl="0"/>
            <a:r>
              <a:rPr lang="en-GB" dirty="0"/>
              <a:t>Apply concepts to design context-appropriate HRM interventions.</a:t>
            </a:r>
          </a:p>
          <a:p>
            <a:r>
              <a:rPr lang="en-GB" dirty="0"/>
              <a:t>Propose a future-of-work model that supports collaboration and creativity.</a:t>
            </a:r>
          </a:p>
          <a:p>
            <a:pPr algn="just"/>
            <a:r>
              <a:rPr lang="en-GB" dirty="0"/>
              <a:t>To outline some recent changes to the nature of work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FD08E-D721-6562-A797-A66C86699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2602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The Evolution of Work Models</a:t>
            </a:r>
            <a:br>
              <a:rPr lang="en-GB" b="1" dirty="0"/>
            </a:b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ECBED-F9A2-BE1C-18BA-908E669CC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529936"/>
            <a:ext cx="9143999" cy="5195455"/>
          </a:xfrm>
        </p:spPr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 dirty="0"/>
              <a:t>Classical View:</a:t>
            </a:r>
            <a:r>
              <a:rPr lang="en-GB" dirty="0"/>
              <a:t> Weber’s Bureaucracy and Taylor’s Scientific Management </a:t>
            </a:r>
            <a:r>
              <a:rPr lang="en-GB" b="1" dirty="0"/>
              <a:t>(Efficiency through hierarchy</a:t>
            </a:r>
            <a:r>
              <a:rPr lang="en-GB" dirty="0"/>
              <a:t>). 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The Future Shift:</a:t>
            </a:r>
            <a:r>
              <a:rPr lang="en-GB" dirty="0"/>
              <a:t> Moving toward Mintzberg’s (1979) flexible, project-based structures where authority is based on </a:t>
            </a:r>
            <a:r>
              <a:rPr lang="en-GB" b="1" dirty="0"/>
              <a:t>expertise rather than position.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Sector Focus:</a:t>
            </a:r>
            <a:r>
              <a:rPr lang="en-GB" dirty="0"/>
              <a:t> Tech Sector transition from functional "Silos" to "Squads and Tribes" (e.g., Spotify Model).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Hybrid (3:2 Model):</a:t>
            </a:r>
            <a:r>
              <a:rPr lang="en-GB" dirty="0"/>
              <a:t> A transitionary phase balancing social capital with deep work (Bloom, 2025).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Remote-First/Fully Distributed:</a:t>
            </a:r>
            <a:r>
              <a:rPr lang="en-GB" dirty="0"/>
              <a:t> Location-agnostic operations, Beyond the Office (e.g., GitLab, Teams, Zoom, Zapier).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The "Digital Nomad" Tier:</a:t>
            </a:r>
            <a:r>
              <a:rPr lang="en-GB" dirty="0"/>
              <a:t> Workers who treat the office as a service, not a location, leveraging global mobility (e.g. Spain and  Portugal’s Digital Nomad’s &amp; remote work Visa).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3237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Autofit/>
          </a:bodyPr>
          <a:lstStyle/>
          <a:p>
            <a:pPr algn="l"/>
            <a:r>
              <a:rPr lang="en-GB" sz="3700" b="1" dirty="0">
                <a:solidFill>
                  <a:srgbClr val="0070C0"/>
                </a:solidFill>
                <a:latin typeface="+mn-lt"/>
              </a:rPr>
              <a:t>Organisational Structures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0" y="1105750"/>
            <a:ext cx="8686800" cy="5020414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b="1" dirty="0"/>
              <a:t>Bureaucracy</a:t>
            </a:r>
            <a:r>
              <a:rPr lang="en-GB" sz="2800" dirty="0"/>
              <a:t>	= ‘rule by office or by </a:t>
            </a:r>
          </a:p>
          <a:p>
            <a:pPr>
              <a:buNone/>
            </a:pPr>
            <a:r>
              <a:rPr lang="en-GB" sz="2800" dirty="0"/>
              <a:t>			officials’ not influenced by politics or interpersonal relationships</a:t>
            </a:r>
          </a:p>
          <a:p>
            <a:pPr>
              <a:buNone/>
            </a:pPr>
            <a:endParaRPr lang="en-GB" sz="1200" dirty="0"/>
          </a:p>
          <a:p>
            <a:pPr>
              <a:buNone/>
            </a:pPr>
            <a:r>
              <a:rPr lang="en-GB" sz="2800" b="1" dirty="0"/>
              <a:t>Bureaucratic administration</a:t>
            </a:r>
            <a:r>
              <a:rPr lang="en-GB" sz="2800" dirty="0"/>
              <a:t>:</a:t>
            </a:r>
          </a:p>
          <a:p>
            <a:pPr marL="0" indent="0">
              <a:buNone/>
            </a:pPr>
            <a:r>
              <a:rPr lang="en-GB" sz="2800" dirty="0"/>
              <a:t>People/workers do what they are asked/are expected to do because they obey not the charisma of the leader or traditions but the position in a hierarchy organised through reason.</a:t>
            </a:r>
          </a:p>
        </p:txBody>
      </p:sp>
      <p:pic>
        <p:nvPicPr>
          <p:cNvPr id="4" name="Picture 6" descr="http://images.google.co.uk/images?q=tbn:0e9ukuFxxjwJ:mper.chez.tiscali.fr/images/Weber.gi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9744" y="0"/>
            <a:ext cx="2304256" cy="2161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431800"/>
          </a:xfrm>
        </p:spPr>
        <p:txBody>
          <a:bodyPr>
            <a:noAutofit/>
          </a:bodyPr>
          <a:lstStyle/>
          <a:p>
            <a:r>
              <a:rPr lang="en-GB" altLang="en-US" sz="4000" b="1" dirty="0">
                <a:solidFill>
                  <a:srgbClr val="0070C0"/>
                </a:solidFill>
              </a:rPr>
              <a:t>Principles of Scientific Management</a:t>
            </a:r>
          </a:p>
        </p:txBody>
      </p:sp>
      <p:sp>
        <p:nvSpPr>
          <p:cNvPr id="12291" name="Content Placeholder 3"/>
          <p:cNvSpPr>
            <a:spLocks noGrp="1"/>
          </p:cNvSpPr>
          <p:nvPr>
            <p:ph idx="1"/>
          </p:nvPr>
        </p:nvSpPr>
        <p:spPr>
          <a:xfrm>
            <a:off x="0" y="644237"/>
            <a:ext cx="5611091" cy="5391870"/>
          </a:xfrm>
        </p:spPr>
        <p:txBody>
          <a:bodyPr>
            <a:normAutofit lnSpcReduction="10000"/>
          </a:bodyPr>
          <a:lstStyle/>
          <a:p>
            <a:pPr algn="just">
              <a:defRPr/>
            </a:pPr>
            <a:r>
              <a:rPr lang="en-US" sz="2400" dirty="0"/>
              <a:t>Replace ‘rule of thumb’ work with methods based on the scientific study of work. </a:t>
            </a:r>
            <a:endParaRPr lang="en-GB" sz="2400" dirty="0"/>
          </a:p>
          <a:p>
            <a:pPr algn="just">
              <a:defRPr/>
            </a:pPr>
            <a:r>
              <a:rPr lang="en-US" sz="2400" dirty="0"/>
              <a:t>Scientifically select and then train, teach, and develop the workman. </a:t>
            </a:r>
            <a:endParaRPr lang="en-GB" sz="2400" dirty="0"/>
          </a:p>
          <a:p>
            <a:pPr algn="just">
              <a:defRPr/>
            </a:pPr>
            <a:r>
              <a:rPr lang="en-US" sz="2400" dirty="0"/>
              <a:t>Provide detailed instruction and supervision of each worker in their given task. </a:t>
            </a:r>
            <a:endParaRPr lang="en-GB" sz="2400" dirty="0"/>
          </a:p>
          <a:p>
            <a:pPr algn="just">
              <a:defRPr/>
            </a:pPr>
            <a:r>
              <a:rPr lang="en-US" sz="2400" dirty="0"/>
              <a:t>Divide work nearly equally between managers and workers, so that the managers apply scientific management principles for planning work while the workers actually perform the tasks.</a:t>
            </a:r>
            <a:endParaRPr lang="en-GB" sz="2400" dirty="0"/>
          </a:p>
          <a:p>
            <a:pPr marL="0" indent="0" algn="ctr">
              <a:lnSpc>
                <a:spcPct val="115000"/>
              </a:lnSpc>
              <a:spcAft>
                <a:spcPts val="0"/>
              </a:spcAft>
              <a:buFontTx/>
              <a:buNone/>
              <a:defRPr/>
            </a:pPr>
            <a:endParaRPr lang="en-US" sz="2200" u="sng" dirty="0">
              <a:solidFill>
                <a:srgbClr val="196AD4"/>
              </a:solidFill>
              <a:ea typeface="Times New Roman" panose="02020603050405020304" pitchFamily="18" charset="0"/>
              <a:cs typeface="Times New Roman" panose="02020603050405020304" pitchFamily="18" charset="0"/>
              <a:hlinkClick r:id="rId3"/>
            </a:endParaRPr>
          </a:p>
          <a:p>
            <a:pPr>
              <a:defRPr/>
            </a:pPr>
            <a:endParaRPr lang="en-GB" altLang="en-US" sz="2000" b="1" dirty="0"/>
          </a:p>
          <a:p>
            <a:pPr>
              <a:buFontTx/>
              <a:buNone/>
              <a:defRPr/>
            </a:pPr>
            <a:endParaRPr lang="en-US" altLang="en-US" sz="2000" b="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8FE5CA-1B84-BFB7-785F-9EABDBB1F6FB}"/>
              </a:ext>
            </a:extLst>
          </p:cNvPr>
          <p:cNvSpPr txBox="1">
            <a:spLocks/>
          </p:cNvSpPr>
          <p:nvPr/>
        </p:nvSpPr>
        <p:spPr>
          <a:xfrm>
            <a:off x="6537961" y="820954"/>
            <a:ext cx="2606040" cy="26080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>
                <a:solidFill>
                  <a:srgbClr val="0070C0"/>
                </a:solidFill>
              </a:rPr>
              <a:t>Frederick Taylor’s (1856-1915)</a:t>
            </a:r>
            <a:br>
              <a:rPr lang="en-GB" sz="2400" b="1" dirty="0">
                <a:solidFill>
                  <a:srgbClr val="0070C0"/>
                </a:solidFill>
              </a:rPr>
            </a:br>
            <a:r>
              <a:rPr lang="en-GB" sz="1200" b="1" dirty="0">
                <a:solidFill>
                  <a:srgbClr val="0070C0"/>
                </a:solidFill>
              </a:rPr>
              <a:t> </a:t>
            </a:r>
            <a:br>
              <a:rPr lang="en-GB" sz="2400" b="1" dirty="0">
                <a:solidFill>
                  <a:srgbClr val="0070C0"/>
                </a:solidFill>
              </a:rPr>
            </a:br>
            <a:r>
              <a:rPr lang="en-GB" sz="2400" b="1" dirty="0">
                <a:solidFill>
                  <a:srgbClr val="0070C0"/>
                </a:solidFill>
              </a:rPr>
              <a:t>Scientific Management (Taylorism)</a:t>
            </a:r>
          </a:p>
        </p:txBody>
      </p:sp>
      <p:pic>
        <p:nvPicPr>
          <p:cNvPr id="3" name="Picture 2" descr="imag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55327" y="3429000"/>
            <a:ext cx="2888673" cy="23299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87269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14984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Continued relevance of Taylorism/Bureaucracy</a:t>
            </a:r>
            <a:endParaRPr lang="en-GB" sz="3200" dirty="0">
              <a:solidFill>
                <a:schemeClr val="tx2"/>
              </a:solidFill>
            </a:endParaRP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-1" y="1207008"/>
            <a:ext cx="9143999" cy="483011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None/>
            </a:pPr>
            <a:r>
              <a:rPr lang="en-GB" sz="2200" dirty="0">
                <a:solidFill>
                  <a:schemeClr val="accent1"/>
                </a:solidFill>
              </a:rPr>
              <a:t>Call Centres:</a:t>
            </a:r>
          </a:p>
          <a:p>
            <a:r>
              <a:rPr lang="en-GB" sz="2200" dirty="0"/>
              <a:t>Standardised operations which are scripted/written down and direct behaviour: ‘hello how may I help you today?’</a:t>
            </a:r>
          </a:p>
          <a:p>
            <a:r>
              <a:rPr lang="en-GB" sz="2200" dirty="0"/>
              <a:t>Hierarchy </a:t>
            </a:r>
          </a:p>
          <a:p>
            <a:r>
              <a:rPr lang="en-GB" sz="2200" dirty="0"/>
              <a:t>Direct monitoring and surveillance</a:t>
            </a:r>
          </a:p>
          <a:p>
            <a:pPr>
              <a:buFont typeface="Arial" pitchFamily="34" charset="0"/>
              <a:buNone/>
            </a:pPr>
            <a:endParaRPr lang="en-GB" sz="2200" dirty="0"/>
          </a:p>
          <a:p>
            <a:pPr>
              <a:buFont typeface="Arial" pitchFamily="34" charset="0"/>
              <a:buNone/>
            </a:pPr>
            <a:r>
              <a:rPr lang="en-GB" sz="2200" dirty="0">
                <a:solidFill>
                  <a:schemeClr val="accent1"/>
                </a:solidFill>
              </a:rPr>
              <a:t>Fast-food restaurants and catering services in general</a:t>
            </a:r>
            <a:r>
              <a:rPr lang="en-GB" sz="2200" dirty="0"/>
              <a:t>: </a:t>
            </a:r>
          </a:p>
          <a:p>
            <a:r>
              <a:rPr lang="en-GB" sz="2200" dirty="0"/>
              <a:t>Each action is pre-planned minute by minute</a:t>
            </a:r>
          </a:p>
          <a:p>
            <a:r>
              <a:rPr lang="en-GB" sz="2200" dirty="0"/>
              <a:t>Performance is measured accordingly</a:t>
            </a:r>
          </a:p>
          <a:p>
            <a:r>
              <a:rPr lang="en-GB" sz="2200" dirty="0"/>
              <a:t>Even interactions with clients are programmed and trained: smiling, greeting, suggestions of meals, etc</a:t>
            </a:r>
          </a:p>
          <a:p>
            <a:pPr>
              <a:buFont typeface="Arial" pitchFamily="34" charset="0"/>
              <a:buNone/>
            </a:pPr>
            <a:endParaRPr lang="en-GB" sz="2200" dirty="0"/>
          </a:p>
          <a:p>
            <a:pPr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433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6C5BA92-090F-8066-519C-5414998843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2068924"/>
            <a:ext cx="9144000" cy="4844703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7204309-D2FA-FFAD-65B2-FDB36460BB04}"/>
              </a:ext>
            </a:extLst>
          </p:cNvPr>
          <p:cNvSpPr txBox="1"/>
          <p:nvPr/>
        </p:nvSpPr>
        <p:spPr>
          <a:xfrm>
            <a:off x="0" y="-95771"/>
            <a:ext cx="9234487" cy="25648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Key Pillars of the Shift</a:t>
            </a:r>
            <a:endParaRPr lang="en-GB" sz="2400" kern="100" dirty="0"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b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Structure &amp; Roles:</a:t>
            </a:r>
            <a:r>
              <a:rPr lang="en-GB" sz="1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Evolving from rigid, compartmentalized jobs to fluid, project-driven contributions.</a:t>
            </a:r>
          </a:p>
          <a:p>
            <a:pPr lvl="0">
              <a:lnSpc>
                <a:spcPct val="10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b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Management Style:</a:t>
            </a:r>
            <a:r>
              <a:rPr lang="en-GB" sz="1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Shifting from direct surveillance and top-down authority to enablement, coaching, and psychological safety.</a:t>
            </a:r>
          </a:p>
          <a:p>
            <a:pPr lvl="0">
              <a:lnSpc>
                <a:spcPct val="10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600" b="1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Value Driver:</a:t>
            </a:r>
            <a:r>
              <a:rPr lang="en-GB" sz="16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Moving away from cost-minimization and repetitive output toward innovation, continuous learning, and adaptability.</a:t>
            </a: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05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112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959F4-6454-04A9-CE7C-A3E6D72A5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41148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What Is Sociotechnical Systems (STS) Theory?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C0E4F-D2BC-8E0B-DA2D-C93FAE286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30942"/>
            <a:ext cx="9144000" cy="515210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STS theory treats organisations as joint systems of </a:t>
            </a:r>
            <a:r>
              <a:rPr lang="en-GB" b="1" dirty="0"/>
              <a:t>social</a:t>
            </a:r>
            <a:r>
              <a:rPr lang="en-GB" dirty="0"/>
              <a:t> (people, roles, skills, norms, culture) and </a:t>
            </a:r>
            <a:r>
              <a:rPr lang="en-GB" b="1" dirty="0"/>
              <a:t>technical</a:t>
            </a:r>
            <a:r>
              <a:rPr lang="en-GB" dirty="0"/>
              <a:t> (tools, technologies, processes, workflows) elements that must be </a:t>
            </a:r>
            <a:r>
              <a:rPr lang="en-GB" b="1" dirty="0"/>
              <a:t>jointly optimised</a:t>
            </a:r>
            <a:r>
              <a:rPr lang="en-GB" dirty="0"/>
              <a:t> for superior performance and quality of work life. </a:t>
            </a:r>
          </a:p>
          <a:p>
            <a:pPr marL="0" indent="0">
              <a:buNone/>
            </a:pPr>
            <a:r>
              <a:rPr lang="en-GB" b="1" dirty="0"/>
              <a:t>Origins: </a:t>
            </a:r>
            <a:r>
              <a:rPr lang="en-GB" dirty="0"/>
              <a:t>Developed from Tavistock Institute studies (coal mines, textiles) showing that participative, autonomous work groups outperformed tightly controlled systems. </a:t>
            </a:r>
          </a:p>
          <a:p>
            <a:pPr marL="0" indent="0">
              <a:buNone/>
            </a:pPr>
            <a:r>
              <a:rPr lang="en-GB" b="1" dirty="0"/>
              <a:t>Core insight: </a:t>
            </a:r>
            <a:r>
              <a:rPr lang="en-GB" dirty="0"/>
              <a:t>STS is about the interdependence and co-evolution of technology and people.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Implications for HRM:</a:t>
            </a:r>
            <a:endParaRPr lang="en-GB" dirty="0"/>
          </a:p>
          <a:p>
            <a:pPr lvl="0"/>
            <a:r>
              <a:rPr lang="en-GB" dirty="0"/>
              <a:t>Jobs are designed for meaning, autonomy, and feedback, not just efficiency. </a:t>
            </a:r>
          </a:p>
          <a:p>
            <a:pPr lvl="0"/>
            <a:r>
              <a:rPr lang="en-GB" dirty="0"/>
              <a:t>HR systems (training, rewards, participation) must be congruent or aligned with the sociotechnical design. </a:t>
            </a:r>
          </a:p>
          <a:p>
            <a:pPr lvl="0"/>
            <a:r>
              <a:rPr lang="en-GB" dirty="0"/>
              <a:t>STS anticipates agile and hybrid: it builds adaptability and participation into the system.</a:t>
            </a:r>
          </a:p>
        </p:txBody>
      </p:sp>
    </p:spTree>
    <p:extLst>
      <p:ext uri="{BB962C8B-B14F-4D97-AF65-F5344CB8AC3E}">
        <p14:creationId xmlns:p14="http://schemas.microsoft.com/office/powerpoint/2010/main" val="9005325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6B231-BAFE-2BC0-CB43-C3C6472C5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0144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/>
              <a:t>STS Design Core Principles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B71A6-7C7A-98E4-4431-397BB25E5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80102"/>
            <a:ext cx="9144000" cy="5122607"/>
          </a:xfrm>
        </p:spPr>
        <p:txBody>
          <a:bodyPr>
            <a:normAutofit fontScale="85000" lnSpcReduction="100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Joint Optimisation:</a:t>
            </a:r>
            <a:r>
              <a:rPr lang="en-GB" dirty="0"/>
              <a:t> Design social and technical elements together; avoid sub-optimising one at the expense of the other.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Minimal Critical Specification:</a:t>
            </a:r>
            <a:r>
              <a:rPr lang="en-GB" dirty="0"/>
              <a:t> Specify only what is essential; allow scope for adaptation and learning.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Variance Control at Source:</a:t>
            </a:r>
            <a:r>
              <a:rPr lang="en-GB" dirty="0"/>
              <a:t> Handle disruptions as close as possible to where they arise.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Boundary Location &amp; Management:</a:t>
            </a:r>
            <a:r>
              <a:rPr lang="en-GB" dirty="0"/>
              <a:t> Define clear boundaries between groups and with management; enable boundary roles.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Information Flow:</a:t>
            </a:r>
            <a:r>
              <a:rPr lang="en-GB" dirty="0"/>
              <a:t> Ensure relevant information reaches those who need it, when they need it.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Support Congruence:</a:t>
            </a:r>
            <a:r>
              <a:rPr lang="en-GB" dirty="0"/>
              <a:t> Align HR systems (rewards, training) with the work design.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Power &amp; Authority:</a:t>
            </a:r>
            <a:r>
              <a:rPr lang="en-GB" dirty="0"/>
              <a:t> Match decision rights to responsibility for resources and performance.</a:t>
            </a:r>
          </a:p>
          <a:p>
            <a:pPr marL="0" lvl="0" indent="0">
              <a:buNone/>
            </a:pPr>
            <a:r>
              <a:rPr lang="en-GB" dirty="0"/>
              <a:t>8. Agility built into design for continuous adaptation to environmental change. </a:t>
            </a:r>
          </a:p>
          <a:p>
            <a:pPr marL="0" lvl="0" indent="0">
              <a:buNone/>
            </a:pPr>
            <a:r>
              <a:rPr lang="en-GB" dirty="0"/>
              <a:t>9. Participation in design to increase commitment and reduce resistance.</a:t>
            </a:r>
          </a:p>
          <a:p>
            <a:pPr marL="457200" lvl="0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02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BBC3B-2A2B-9CD0-D863-297841B28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80103"/>
          </a:xfrm>
        </p:spPr>
        <p:txBody>
          <a:bodyPr>
            <a:normAutofit/>
          </a:bodyPr>
          <a:lstStyle/>
          <a:p>
            <a:r>
              <a:rPr lang="en-GB" sz="3200" b="1" dirty="0"/>
              <a:t>How STS Enhances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1F8CA-6040-3224-3191-DD046EFD0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80102"/>
            <a:ext cx="9144000" cy="5073445"/>
          </a:xfrm>
        </p:spPr>
        <p:txBody>
          <a:bodyPr>
            <a:normAutofit lnSpcReduction="100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Leveraging Local Knowledge:</a:t>
            </a:r>
            <a:r>
              <a:rPr lang="en-GB" dirty="0"/>
              <a:t> Workers closest to the technology input into design and control, improving reliability and adaptation.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Meaningful Work:</a:t>
            </a:r>
            <a:r>
              <a:rPr lang="en-GB" dirty="0"/>
              <a:t> Jobs designed for skill variety, feedback, and teamwork increase satisfaction and productivity.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Adaptive Capacity:</a:t>
            </a:r>
            <a:r>
              <a:rPr lang="en-GB" dirty="0"/>
              <a:t> Organisations respond faster to variance and external change when variance is controlled at source.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Outcomes (Evidence):</a:t>
            </a:r>
            <a:endParaRPr lang="en-GB" dirty="0"/>
          </a:p>
          <a:p>
            <a:pPr lvl="0"/>
            <a:r>
              <a:rPr lang="en-GB" dirty="0"/>
              <a:t>Higher quality and productivity; lower absenteeism and turnover. </a:t>
            </a:r>
          </a:p>
          <a:p>
            <a:pPr lvl="0"/>
            <a:r>
              <a:rPr lang="en-GB" dirty="0"/>
              <a:t>Greater commitment and goal-directed behaviour due to participation in design. </a:t>
            </a:r>
          </a:p>
          <a:p>
            <a:pPr lvl="0"/>
            <a:r>
              <a:rPr lang="en-GB" dirty="0"/>
              <a:t>Improved innovation and resilience in volatile environments.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465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AA8D9-9C47-724F-51A3-AF974C1408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38404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High-Performance Work Systems (HPWS)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230A8-57C6-B137-5634-E263E5872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501444"/>
            <a:ext cx="9143999" cy="553556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HPWS are bundles of mutually reinforcing HR practices designed to enhance </a:t>
            </a:r>
            <a:r>
              <a:rPr lang="en-GB" dirty="0">
                <a:solidFill>
                  <a:srgbClr val="FF0000"/>
                </a:solidFill>
              </a:rPr>
              <a:t>employees’ abilities, motivation, and opportunities </a:t>
            </a:r>
            <a:r>
              <a:rPr lang="en-GB" dirty="0"/>
              <a:t>to perform leading to higher labour productivity, quality, lower absenteeism, turnover, improved innovation and customer satisfaction. It places emphasis on Performance optimisation.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HPWS and the Changing Nature of Work (Shifts in Work Design):</a:t>
            </a:r>
            <a:endParaRPr lang="en-GB" dirty="0"/>
          </a:p>
          <a:p>
            <a:pPr lvl="0"/>
            <a:r>
              <a:rPr lang="en-GB" dirty="0"/>
              <a:t>From narrow, routine tasks to broader, multi-skilled roles.</a:t>
            </a:r>
          </a:p>
          <a:p>
            <a:pPr lvl="0"/>
            <a:r>
              <a:rPr lang="en-GB" dirty="0"/>
              <a:t>From supervisor control to employee autonomy and self-management.</a:t>
            </a:r>
          </a:p>
          <a:p>
            <a:pPr lvl="0"/>
            <a:r>
              <a:rPr lang="en-GB" dirty="0"/>
              <a:t>From siloed work to team-based problem solving and knowledge sharing.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Implications:</a:t>
            </a:r>
            <a:endParaRPr lang="en-GB" dirty="0"/>
          </a:p>
          <a:p>
            <a:pPr lvl="0"/>
            <a:r>
              <a:rPr lang="en-GB" dirty="0"/>
              <a:t>Jobs become more cognitively demanding &amp; socially interdependent.</a:t>
            </a:r>
          </a:p>
          <a:p>
            <a:pPr lvl="0"/>
            <a:r>
              <a:rPr lang="en-GB" dirty="0"/>
              <a:t>Performance management shifts from compliance to development and feedback.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7303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A08418-0278-C412-B2E4-80C61DB374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72BDC-4052-E037-9A00-3256A972C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0144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HPWS Enhances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6364A-4CF0-8281-39D1-632A27915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501444"/>
            <a:ext cx="9143999" cy="5211097"/>
          </a:xfrm>
        </p:spPr>
        <p:txBody>
          <a:bodyPr>
            <a:normAutofit/>
          </a:bodyPr>
          <a:lstStyle/>
          <a:p>
            <a:r>
              <a:rPr lang="en-GB" b="1" dirty="0"/>
              <a:t>Human Capital:</a:t>
            </a:r>
            <a:r>
              <a:rPr lang="en-GB" dirty="0"/>
              <a:t> Upgraded skills and knowledge through training and selective hiring.</a:t>
            </a:r>
          </a:p>
          <a:p>
            <a:pPr lvl="0"/>
            <a:r>
              <a:rPr lang="en-GB" b="1" dirty="0"/>
              <a:t>Motivation &amp; Engagement:</a:t>
            </a:r>
            <a:r>
              <a:rPr lang="en-GB" dirty="0"/>
              <a:t> Incentives and participation increase effort and commitment.</a:t>
            </a:r>
          </a:p>
          <a:p>
            <a:pPr lvl="0"/>
            <a:r>
              <a:rPr lang="en-GB" b="1" dirty="0"/>
              <a:t>Relational Coordination:</a:t>
            </a:r>
            <a:r>
              <a:rPr lang="en-GB" dirty="0"/>
              <a:t> Team structures and communication improve collaboration and problem-solving.</a:t>
            </a:r>
          </a:p>
          <a:p>
            <a:pPr lvl="0"/>
            <a:endParaRPr lang="en-GB" dirty="0"/>
          </a:p>
          <a:p>
            <a:pPr marL="0" lvl="0" indent="0">
              <a:buNone/>
            </a:pPr>
            <a:r>
              <a:rPr lang="en-GB" dirty="0"/>
              <a:t>There is a move away from Taylorism towards high-skill, high-discretion work. This changes managerial roles from controllers to coaches.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 algn="ctr">
              <a:buNone/>
            </a:pPr>
            <a:r>
              <a:rPr lang="en-GB" b="1" dirty="0">
                <a:solidFill>
                  <a:srgbClr val="00B050"/>
                </a:solidFill>
              </a:rPr>
              <a:t>HPWS places stronger emphasis on performance optimisation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874955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881A1-C6C9-A948-8CC5-83F56AAB2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572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High-Involvement Work Systems (HIWS)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73387-266C-4C13-12FD-218B6B918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50606"/>
            <a:ext cx="9144000" cy="522093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HIWS are management orientations that provide employees with greater involvement in decision-making and autonomy over their work to improve performance and work.</a:t>
            </a:r>
          </a:p>
          <a:p>
            <a:pPr marL="0" indent="0">
              <a:buNone/>
            </a:pPr>
            <a:r>
              <a:rPr lang="en-GB" b="1" dirty="0"/>
              <a:t>Key Dimensions</a:t>
            </a:r>
            <a:endParaRPr lang="en-GB" dirty="0"/>
          </a:p>
          <a:p>
            <a:pPr lvl="0"/>
            <a:r>
              <a:rPr lang="en-GB" b="1" dirty="0"/>
              <a:t>Power:</a:t>
            </a:r>
            <a:r>
              <a:rPr lang="en-GB" dirty="0"/>
              <a:t> Empowerment, self-directed teams, job autonomy. </a:t>
            </a:r>
          </a:p>
          <a:p>
            <a:pPr lvl="0"/>
            <a:r>
              <a:rPr lang="en-GB" b="1" dirty="0"/>
              <a:t>Information:</a:t>
            </a:r>
            <a:r>
              <a:rPr lang="en-GB" dirty="0"/>
              <a:t> Briefings, open communication, suggestion schemes. </a:t>
            </a:r>
          </a:p>
          <a:p>
            <a:pPr lvl="0"/>
            <a:r>
              <a:rPr lang="en-GB" b="1" dirty="0"/>
              <a:t>Rewards:</a:t>
            </a:r>
            <a:r>
              <a:rPr lang="en-GB" dirty="0"/>
              <a:t> Gainsharing, performance-linked compensation. </a:t>
            </a:r>
          </a:p>
          <a:p>
            <a:pPr lvl="0"/>
            <a:r>
              <a:rPr lang="en-GB" b="1" dirty="0"/>
              <a:t>Knowledge Sharing:</a:t>
            </a:r>
            <a:r>
              <a:rPr lang="en-GB" dirty="0"/>
              <a:t> Training, rotation, cross-functional learning.</a:t>
            </a:r>
          </a:p>
          <a:p>
            <a:pPr lvl="0"/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00B050"/>
                </a:solidFill>
              </a:rPr>
              <a:t>The difference between HIWS from HPWS is that HIWS places stronger emphasis on </a:t>
            </a:r>
            <a:r>
              <a:rPr lang="en-GB" dirty="0">
                <a:solidFill>
                  <a:srgbClr val="FF0000"/>
                </a:solidFill>
              </a:rPr>
              <a:t>participation and voice </a:t>
            </a:r>
            <a:r>
              <a:rPr lang="en-GB" dirty="0">
                <a:solidFill>
                  <a:srgbClr val="00B050"/>
                </a:solidFill>
              </a:rPr>
              <a:t>in decision-making, not just </a:t>
            </a:r>
            <a:r>
              <a:rPr lang="en-GB" dirty="0">
                <a:solidFill>
                  <a:srgbClr val="FF0000"/>
                </a:solidFill>
              </a:rPr>
              <a:t>performance optimisation.</a:t>
            </a:r>
          </a:p>
        </p:txBody>
      </p:sp>
    </p:spTree>
    <p:extLst>
      <p:ext uri="{BB962C8B-B14F-4D97-AF65-F5344CB8AC3E}">
        <p14:creationId xmlns:p14="http://schemas.microsoft.com/office/powerpoint/2010/main" val="1402181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454D0-9684-6C2E-C638-F7F0FAB33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4227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HIWS Enhances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D1EEC-A3FC-C2E9-CD02-3B8B88E00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22788"/>
            <a:ext cx="9144000" cy="5604386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GB" b="1" dirty="0"/>
              <a:t>Motivation via Autonomy:</a:t>
            </a:r>
            <a:r>
              <a:rPr lang="en-GB" dirty="0"/>
              <a:t> Greater self-determination increases effort &amp; creativity. </a:t>
            </a:r>
          </a:p>
          <a:p>
            <a:pPr lvl="0"/>
            <a:r>
              <a:rPr lang="en-GB" b="1" dirty="0"/>
              <a:t>Better Decisions:</a:t>
            </a:r>
            <a:r>
              <a:rPr lang="en-GB" dirty="0"/>
              <a:t> Frontline input improves process quality and innovation. </a:t>
            </a:r>
          </a:p>
          <a:p>
            <a:pPr lvl="0"/>
            <a:r>
              <a:rPr lang="en-GB" b="1" dirty="0"/>
              <a:t>Commitment &amp; Retention:</a:t>
            </a:r>
            <a:r>
              <a:rPr lang="en-GB" dirty="0"/>
              <a:t> Involvement fosters psychological ownership and reduces turnover. </a:t>
            </a:r>
          </a:p>
          <a:p>
            <a:pPr marL="0" lvl="0" indent="0">
              <a:buNone/>
            </a:pPr>
            <a:r>
              <a:rPr lang="en-GB" b="1" dirty="0"/>
              <a:t>Evidence: </a:t>
            </a:r>
            <a:r>
              <a:rPr lang="en-GB" dirty="0"/>
              <a:t>It is linked to higher productivity, quality, employee and customer satisfaction and associated with lower service costs and higher resilience. HIWS can simultaneously improve well-being and efficiency.</a:t>
            </a:r>
          </a:p>
          <a:p>
            <a:pPr marL="0" indent="0">
              <a:buNone/>
            </a:pPr>
            <a:r>
              <a:rPr lang="en-GB" b="1" dirty="0"/>
              <a:t>Work Transformation:</a:t>
            </a:r>
            <a:endParaRPr lang="en-GB" dirty="0"/>
          </a:p>
          <a:p>
            <a:pPr lvl="0"/>
            <a:r>
              <a:rPr lang="en-GB" b="1" dirty="0"/>
              <a:t>Role Expansion:</a:t>
            </a:r>
            <a:r>
              <a:rPr lang="en-GB" dirty="0"/>
              <a:t> Employees influence job design and team organisation.</a:t>
            </a:r>
          </a:p>
          <a:p>
            <a:pPr lvl="0"/>
            <a:r>
              <a:rPr lang="en-GB" b="1" dirty="0"/>
              <a:t>Collaborative Decision-Making:</a:t>
            </a:r>
            <a:r>
              <a:rPr lang="en-GB" dirty="0"/>
              <a:t> Decisions move closer to the work front.</a:t>
            </a:r>
          </a:p>
          <a:p>
            <a:pPr lvl="0"/>
            <a:r>
              <a:rPr lang="en-GB" b="1" dirty="0"/>
              <a:t>Continuous Learning:</a:t>
            </a:r>
            <a:r>
              <a:rPr lang="en-GB" dirty="0"/>
              <a:t> Knowledge sharing becomes embedded in daily work.</a:t>
            </a:r>
          </a:p>
          <a:p>
            <a:pPr marL="0" lvl="0" indent="0">
              <a:buNone/>
            </a:pPr>
            <a:endParaRPr lang="en-GB" b="1" dirty="0"/>
          </a:p>
          <a:p>
            <a:pPr marL="0" lvl="0" indent="0">
              <a:buNone/>
            </a:pPr>
            <a:r>
              <a:rPr lang="en-GB" b="1" dirty="0"/>
              <a:t>Managerial Implications:</a:t>
            </a:r>
            <a:endParaRPr lang="en-GB" dirty="0"/>
          </a:p>
          <a:p>
            <a:pPr lvl="0"/>
            <a:r>
              <a:rPr lang="en-GB" dirty="0"/>
              <a:t>Managers become facilitators of participation rather than sole decision-makers and performance metrics include involvement indicators (e.g., suggestion uptake, team autonomy).</a:t>
            </a:r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43982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CD505-4439-E244-D2F5-8F3FFD2D1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6043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Agile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2D3EC-7F0F-7B75-91C3-BB250F5037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0439"/>
            <a:ext cx="9144000" cy="533891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Agile working applies iterative, adaptive principles, emphasising flexibility, rapid feedback, and cross-functional collaboration. </a:t>
            </a:r>
          </a:p>
          <a:p>
            <a:pPr marL="0" indent="0">
              <a:buNone/>
            </a:pPr>
            <a:r>
              <a:rPr lang="en-GB" b="1" dirty="0"/>
              <a:t>Core Practices:</a:t>
            </a:r>
            <a:endParaRPr lang="en-GB" dirty="0"/>
          </a:p>
          <a:p>
            <a:pPr lvl="0"/>
            <a:r>
              <a:rPr lang="en-GB" dirty="0"/>
              <a:t>Short work cycles (sprints/iterations) with regular reviews.</a:t>
            </a:r>
          </a:p>
          <a:p>
            <a:pPr lvl="0"/>
            <a:r>
              <a:rPr lang="en-GB" dirty="0"/>
              <a:t>Cross-functional, self-organising teams.</a:t>
            </a:r>
          </a:p>
          <a:p>
            <a:pPr lvl="0"/>
            <a:r>
              <a:rPr lang="en-GB" dirty="0"/>
              <a:t>Continuous feedback loops (daily stand-ups, retrospectives).</a:t>
            </a:r>
          </a:p>
          <a:p>
            <a:pPr lvl="0"/>
            <a:r>
              <a:rPr lang="en-GB" dirty="0"/>
              <a:t>Outcome-focused goals over rigid task prescriptions.</a:t>
            </a:r>
          </a:p>
          <a:p>
            <a:pPr lvl="0"/>
            <a:endParaRPr lang="en-GB" dirty="0"/>
          </a:p>
          <a:p>
            <a:pPr marL="0" indent="0">
              <a:buNone/>
            </a:pPr>
            <a:r>
              <a:rPr lang="en-GB" b="1" dirty="0"/>
              <a:t>Agile Working and the Changing Nature of Work and Shifts:</a:t>
            </a:r>
            <a:endParaRPr lang="en-GB" dirty="0"/>
          </a:p>
          <a:p>
            <a:pPr lvl="0"/>
            <a:r>
              <a:rPr lang="en-GB" b="1" dirty="0"/>
              <a:t>From Plans to Experiments:</a:t>
            </a:r>
            <a:r>
              <a:rPr lang="en-GB" dirty="0"/>
              <a:t> Work is organised around learning.</a:t>
            </a:r>
          </a:p>
          <a:p>
            <a:pPr lvl="0"/>
            <a:r>
              <a:rPr lang="en-GB" b="1" dirty="0"/>
              <a:t>From Roles to Contributions:</a:t>
            </a:r>
            <a:r>
              <a:rPr lang="en-GB" dirty="0"/>
              <a:t> Fluid team membership based on skills needed per iteration.</a:t>
            </a:r>
          </a:p>
          <a:p>
            <a:pPr lvl="0"/>
            <a:r>
              <a:rPr lang="en-GB" b="1" dirty="0"/>
              <a:t>From Annual Cycles to Continuous Rhythm:</a:t>
            </a:r>
            <a:r>
              <a:rPr lang="en-GB" dirty="0"/>
              <a:t> Regular pace of planning, doing, reviewing.</a:t>
            </a:r>
          </a:p>
          <a:p>
            <a:pPr marL="0" indent="0">
              <a:buNone/>
            </a:pPr>
            <a:r>
              <a:rPr lang="en-GB" b="1" dirty="0"/>
              <a:t>Implications for HRM:</a:t>
            </a:r>
            <a:endParaRPr lang="en-GB" dirty="0"/>
          </a:p>
          <a:p>
            <a:pPr lvl="0"/>
            <a:r>
              <a:rPr lang="en-GB" dirty="0"/>
              <a:t>Competency frameworks emphasise adaptability, collaboration, and learning agility.</a:t>
            </a:r>
          </a:p>
          <a:p>
            <a:pPr lvl="0"/>
            <a:r>
              <a:rPr lang="en-GB" dirty="0"/>
              <a:t>Performance management shifts to frequent check-ins &amp; outcome-based evaluation.</a:t>
            </a:r>
          </a:p>
          <a:p>
            <a:pPr lvl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7713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B4DCD-E2BA-5BD3-6623-7A97831BF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3094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Agile Working Enhances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91B3D-375D-FB3B-9C7E-B8BB0065D8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30942"/>
            <a:ext cx="9144000" cy="5230761"/>
          </a:xfrm>
        </p:spPr>
        <p:txBody>
          <a:bodyPr>
            <a:norm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Speed &amp; Adaptability:</a:t>
            </a:r>
            <a:r>
              <a:rPr lang="en-GB" dirty="0"/>
              <a:t> Faster response to changing priorities and stakeholder needs.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Engagement:</a:t>
            </a:r>
            <a:r>
              <a:rPr lang="en-GB" dirty="0"/>
              <a:t> Autonomy and visible progress boost motivation.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Quality:</a:t>
            </a:r>
            <a:r>
              <a:rPr lang="en-GB" dirty="0"/>
              <a:t> Frequent feedback reduces errors and rework.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Outcomes:</a:t>
            </a:r>
            <a:endParaRPr lang="en-GB" dirty="0"/>
          </a:p>
          <a:p>
            <a:pPr lvl="0"/>
            <a:r>
              <a:rPr lang="en-GB" dirty="0"/>
              <a:t>Improved time-to-market and service responsiveness.</a:t>
            </a:r>
          </a:p>
          <a:p>
            <a:pPr lvl="0"/>
            <a:r>
              <a:rPr lang="en-GB" dirty="0"/>
              <a:t>Higher employee engagement in volatile environments. 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 algn="ctr">
              <a:buNone/>
            </a:pPr>
            <a:r>
              <a:rPr lang="en-GB" b="1" dirty="0"/>
              <a:t>Agile helps organisations sense and seize opportunities in uncertain contexts.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4505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0C06D-5DAF-4CF9-DB20-D3567601B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91613"/>
          </a:xfrm>
        </p:spPr>
        <p:txBody>
          <a:bodyPr>
            <a:noAutofit/>
          </a:bodyPr>
          <a:lstStyle/>
          <a:p>
            <a:r>
              <a:rPr lang="en-GB" sz="3200" b="1" dirty="0"/>
              <a:t>Hybrid Working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93127-714D-0666-25EC-1DA7AE64A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91612"/>
            <a:ext cx="9144000" cy="580103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900" dirty="0"/>
              <a:t>Hybrid working combines remote and on-site work, allowing employees to split time between locations based on task, team, and organisational needs.</a:t>
            </a:r>
          </a:p>
          <a:p>
            <a:pPr marL="0" indent="0">
              <a:buNone/>
            </a:pPr>
            <a:r>
              <a:rPr lang="en-GB" sz="2900" b="1" dirty="0"/>
              <a:t>Common Configurations:</a:t>
            </a:r>
            <a:endParaRPr lang="en-GB" sz="2900" dirty="0"/>
          </a:p>
          <a:p>
            <a:pPr marL="457200" lvl="0" indent="-457200">
              <a:buFont typeface="+mj-lt"/>
              <a:buAutoNum type="arabicPeriod"/>
            </a:pPr>
            <a:r>
              <a:rPr lang="en-GB" sz="2900" dirty="0"/>
              <a:t>Fixed split (e.g., 3 days office / 2 days remote).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900" dirty="0"/>
              <a:t>Flexible split (employee chooses within guidelines).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sz="2900" dirty="0"/>
              <a:t>Team-coordinated schedules for collaboration days.</a:t>
            </a:r>
          </a:p>
          <a:p>
            <a:pPr marL="457200" lvl="0" indent="-457200">
              <a:buFont typeface="+mj-lt"/>
              <a:buAutoNum type="arabicPeriod"/>
            </a:pPr>
            <a:endParaRPr lang="en-GB" sz="2900" dirty="0"/>
          </a:p>
          <a:p>
            <a:pPr marL="0" indent="0">
              <a:buNone/>
            </a:pPr>
            <a:r>
              <a:rPr lang="en-GB" sz="2900" b="1" dirty="0"/>
              <a:t>Transformations:</a:t>
            </a:r>
            <a:endParaRPr lang="en-GB" sz="2900" dirty="0"/>
          </a:p>
          <a:p>
            <a:pPr lvl="0"/>
            <a:r>
              <a:rPr lang="en-GB" sz="2900" b="1" dirty="0"/>
              <a:t>Spatial Flexibility:</a:t>
            </a:r>
            <a:r>
              <a:rPr lang="en-GB" sz="2900" dirty="0"/>
              <a:t> Work is no longer tied to a single location.</a:t>
            </a:r>
          </a:p>
          <a:p>
            <a:pPr lvl="0"/>
            <a:r>
              <a:rPr lang="en-GB" sz="2900" b="1" dirty="0"/>
              <a:t>Intentional Collaboration:</a:t>
            </a:r>
            <a:r>
              <a:rPr lang="en-GB" sz="2900" dirty="0"/>
              <a:t> Office time is reserved for high-value interaction.</a:t>
            </a:r>
          </a:p>
          <a:p>
            <a:pPr lvl="0"/>
            <a:r>
              <a:rPr lang="en-GB" sz="2900" b="1" dirty="0"/>
              <a:t>Digital-First Coordination:</a:t>
            </a:r>
            <a:r>
              <a:rPr lang="en-GB" sz="2900" dirty="0"/>
              <a:t> Communication and documentation become more explicit and asynchronous.</a:t>
            </a:r>
          </a:p>
          <a:p>
            <a:pPr lvl="0"/>
            <a:endParaRPr lang="en-GB" sz="2900" dirty="0"/>
          </a:p>
          <a:p>
            <a:pPr marL="0" indent="0">
              <a:buNone/>
            </a:pPr>
            <a:r>
              <a:rPr lang="en-GB" sz="2900" b="1" dirty="0"/>
              <a:t>HRM Implications:</a:t>
            </a:r>
            <a:endParaRPr lang="en-GB" sz="2900" dirty="0"/>
          </a:p>
          <a:p>
            <a:pPr lvl="0"/>
            <a:r>
              <a:rPr lang="en-GB" sz="2900" dirty="0"/>
              <a:t>Redesign performance metrics to focus on outcomes, not presence.</a:t>
            </a:r>
          </a:p>
          <a:p>
            <a:pPr lvl="0"/>
            <a:r>
              <a:rPr lang="en-GB" sz="2900" dirty="0"/>
              <a:t>Invest in digital infrastructure and manager capability for distributed leadership.</a:t>
            </a:r>
          </a:p>
          <a:p>
            <a:pPr marL="457200" lvl="0" indent="-457200">
              <a:buFont typeface="+mj-lt"/>
              <a:buAutoNum type="arabicPeriod"/>
            </a:pPr>
            <a:endParaRPr lang="en-GB" dirty="0"/>
          </a:p>
          <a:p>
            <a:pPr marL="0" indent="0" algn="ctr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92708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B2109-9BCE-C0C8-8E15-3622E9809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393192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How Hybrid Working Enhances Performance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537A8-0931-21AB-3D26-B13B2C194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0438"/>
            <a:ext cx="9144000" cy="5161935"/>
          </a:xfrm>
        </p:spPr>
        <p:txBody>
          <a:bodyPr>
            <a:normAutofit lnSpcReduction="100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Productivity Gains:</a:t>
            </a:r>
            <a:r>
              <a:rPr lang="en-GB" dirty="0"/>
              <a:t> Studies report 18–20% higher productivity vs. full-time office work.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Satisfaction &amp; Retention:</a:t>
            </a:r>
            <a:r>
              <a:rPr lang="en-GB" dirty="0"/>
              <a:t> Hybrid models increase job satisfaction and reduce turnover by up to 33%.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Collaboration &amp; Autonomy:</a:t>
            </a:r>
            <a:r>
              <a:rPr lang="en-GB" dirty="0"/>
              <a:t> Balances independent focus time with in-person teamwork.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Employee autonomy and team cohesion drive performance improvements. </a:t>
            </a:r>
          </a:p>
          <a:p>
            <a:pPr marL="0" lvl="0" indent="0">
              <a:buNone/>
            </a:pPr>
            <a:r>
              <a:rPr lang="en-GB" dirty="0"/>
              <a:t>5. Reduced commuting time supports work–life balance and well  being. </a:t>
            </a:r>
          </a:p>
          <a:p>
            <a:pPr marL="0" lvl="0" indent="0">
              <a:buNone/>
            </a:pPr>
            <a:endParaRPr lang="en-GB" b="1" dirty="0"/>
          </a:p>
          <a:p>
            <a:pPr marL="0" lvl="0" indent="0">
              <a:buNone/>
            </a:pPr>
            <a:r>
              <a:rPr lang="en-GB" b="1" dirty="0"/>
              <a:t>Key challenges: </a:t>
            </a:r>
            <a:r>
              <a:rPr lang="en-GB" dirty="0"/>
              <a:t>digital fatigue, coordination costs, and equity concerns between remote and on-site staff.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1967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45573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latin typeface="Aptos" panose="020B0004020202020204" pitchFamily="34" charset="0"/>
                <a:cs typeface="Tahoma" pitchFamily="34" charset="0"/>
              </a:rPr>
              <a:t>The Flexible Firm - </a:t>
            </a:r>
            <a:r>
              <a:rPr lang="en-GB" sz="4000" b="1" dirty="0">
                <a:latin typeface="Aptos" panose="020B0004020202020204" pitchFamily="34" charset="0"/>
              </a:rPr>
              <a:t>The Rise of the "Peripheral" Workforce (Freelance &amp; Gig)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89720"/>
            <a:ext cx="9144000" cy="4626555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  <a:buNone/>
              <a:defRPr/>
            </a:pPr>
            <a:r>
              <a:rPr lang="en-GB" sz="2800" dirty="0">
                <a:ea typeface="Tahoma" pitchFamily="34" charset="0"/>
                <a:cs typeface="Tahoma" pitchFamily="34" charset="0"/>
              </a:rPr>
              <a:t>The work of Atkinson &amp; </a:t>
            </a:r>
            <a:r>
              <a:rPr lang="en-GB" sz="2800" dirty="0" err="1">
                <a:ea typeface="Tahoma" pitchFamily="34" charset="0"/>
                <a:cs typeface="Tahoma" pitchFamily="34" charset="0"/>
              </a:rPr>
              <a:t>Meager</a:t>
            </a:r>
            <a:r>
              <a:rPr lang="en-GB" sz="2800" dirty="0">
                <a:ea typeface="Tahoma" pitchFamily="34" charset="0"/>
                <a:cs typeface="Tahoma" pitchFamily="34" charset="0"/>
              </a:rPr>
              <a:t> in 1986 proposed the concept of the </a:t>
            </a:r>
            <a:r>
              <a:rPr lang="en-GB" sz="2800" b="1" dirty="0">
                <a:ea typeface="Tahoma" pitchFamily="34" charset="0"/>
                <a:cs typeface="Tahoma" pitchFamily="34" charset="0"/>
              </a:rPr>
              <a:t>“Flexible Firm”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>
                <a:ea typeface="Tahoma" pitchFamily="34" charset="0"/>
                <a:cs typeface="Tahoma" pitchFamily="34" charset="0"/>
              </a:rPr>
              <a:t>Regards organisations as comprising “core” and “peripheral” workers</a:t>
            </a:r>
          </a:p>
          <a:p>
            <a:pPr>
              <a:lnSpc>
                <a:spcPct val="90000"/>
              </a:lnSpc>
              <a:defRPr/>
            </a:pPr>
            <a:r>
              <a:rPr lang="en-GB" sz="2800" b="1" u="sng" dirty="0">
                <a:ea typeface="Tahoma" pitchFamily="34" charset="0"/>
                <a:cs typeface="Tahoma" pitchFamily="34" charset="0"/>
              </a:rPr>
              <a:t>CORE workers </a:t>
            </a:r>
            <a:r>
              <a:rPr lang="en-GB" sz="2800" dirty="0">
                <a:ea typeface="Tahoma" pitchFamily="34" charset="0"/>
                <a:cs typeface="Tahoma" pitchFamily="34" charset="0"/>
              </a:rPr>
              <a:t>employed on standard permanent contracts</a:t>
            </a:r>
          </a:p>
          <a:p>
            <a:pPr>
              <a:lnSpc>
                <a:spcPct val="90000"/>
              </a:lnSpc>
              <a:defRPr/>
            </a:pPr>
            <a:r>
              <a:rPr lang="en-GB" sz="2800" b="1" u="sng" dirty="0">
                <a:ea typeface="Tahoma" pitchFamily="34" charset="0"/>
                <a:cs typeface="Tahoma" pitchFamily="34" charset="0"/>
              </a:rPr>
              <a:t>PERIPHERAL</a:t>
            </a:r>
            <a:r>
              <a:rPr lang="en-GB" sz="2800" dirty="0">
                <a:ea typeface="Tahoma" pitchFamily="34" charset="0"/>
                <a:cs typeface="Tahoma" pitchFamily="34" charset="0"/>
              </a:rPr>
              <a:t> are employed on short-term contracts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/>
              <a:t>Defining the </a:t>
            </a:r>
            <a:r>
              <a:rPr lang="en-GB" sz="2800" b="1" dirty="0"/>
              <a:t>"Core" </a:t>
            </a:r>
            <a:r>
              <a:rPr lang="en-GB" sz="2800" dirty="0"/>
              <a:t>by their value-add (outcomes) in collaboration, not their hours logged (time).</a:t>
            </a:r>
            <a:endParaRPr lang="en-GB" sz="2800" dirty="0">
              <a:ea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  <a:defRPr/>
            </a:pPr>
            <a:endParaRPr lang="en-GB" sz="2800" dirty="0">
              <a:ea typeface="Tahoma" pitchFamily="34" charset="0"/>
              <a:cs typeface="Tahoma" pitchFamily="34" charset="0"/>
            </a:endParaRPr>
          </a:p>
          <a:p>
            <a:r>
              <a:rPr lang="en-GB" sz="2800" b="1" dirty="0"/>
              <a:t>Numerical Flexibility (Atkinson):</a:t>
            </a:r>
            <a:r>
              <a:rPr lang="en-GB" sz="2800" dirty="0"/>
              <a:t> The future firm consists of a small "Core" of permanent staff and a vast "Digital Periphery" of specialized freelancers.</a:t>
            </a:r>
          </a:p>
          <a:p>
            <a:r>
              <a:rPr lang="en-GB" sz="2800" b="1" dirty="0"/>
              <a:t>Tech Sector Practice:</a:t>
            </a:r>
            <a:r>
              <a:rPr lang="en-GB" sz="2800" dirty="0"/>
              <a:t> Using "Fractional" C-suite and engineering talent to scale without the overhead of permanent headcount.</a:t>
            </a:r>
          </a:p>
          <a:p>
            <a:r>
              <a:rPr lang="en-GB" sz="2800" b="1" dirty="0"/>
              <a:t>Collaborative Risk:</a:t>
            </a:r>
            <a:r>
              <a:rPr lang="en-GB" sz="2800" dirty="0"/>
              <a:t> High turnover in the periphery can lead to the loss of "Institutional Memory."</a:t>
            </a:r>
          </a:p>
          <a:p>
            <a:endParaRPr lang="en-GB" sz="2800" dirty="0"/>
          </a:p>
          <a:p>
            <a:pPr>
              <a:lnSpc>
                <a:spcPct val="90000"/>
              </a:lnSpc>
              <a:defRPr/>
            </a:pPr>
            <a:endParaRPr lang="en-GB" sz="2800" dirty="0">
              <a:ea typeface="Tahoma" pitchFamily="34" charset="0"/>
              <a:cs typeface="Tahoma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389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087807B-4C81-4B01-8EF2-27CEED0AB2EE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18435" name="Text Box 4"/>
          <p:cNvSpPr txBox="1">
            <a:spLocks noChangeArrowheads="1"/>
          </p:cNvSpPr>
          <p:nvPr/>
        </p:nvSpPr>
        <p:spPr bwMode="auto">
          <a:xfrm>
            <a:off x="3203575" y="2492375"/>
            <a:ext cx="25193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800" b="1">
                <a:latin typeface="Arial" charset="0"/>
              </a:rPr>
              <a:t>.</a:t>
            </a:r>
          </a:p>
        </p:txBody>
      </p:sp>
      <p:sp>
        <p:nvSpPr>
          <p:cNvPr id="18436" name="Oval 5"/>
          <p:cNvSpPr>
            <a:spLocks noChangeArrowheads="1"/>
          </p:cNvSpPr>
          <p:nvPr/>
        </p:nvSpPr>
        <p:spPr bwMode="auto">
          <a:xfrm>
            <a:off x="1619672" y="692696"/>
            <a:ext cx="5688235" cy="410398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en-US" sz="1800" b="1">
              <a:latin typeface="Arial" charset="0"/>
            </a:endParaRPr>
          </a:p>
        </p:txBody>
      </p:sp>
      <p:sp>
        <p:nvSpPr>
          <p:cNvPr id="18437" name="Oval 6"/>
          <p:cNvSpPr>
            <a:spLocks noChangeArrowheads="1"/>
          </p:cNvSpPr>
          <p:nvPr/>
        </p:nvSpPr>
        <p:spPr bwMode="auto">
          <a:xfrm>
            <a:off x="2915816" y="1772816"/>
            <a:ext cx="3168699" cy="201637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800" b="1" dirty="0">
                <a:solidFill>
                  <a:schemeClr val="bg1"/>
                </a:solidFill>
                <a:latin typeface="Arial" charset="0"/>
              </a:rPr>
              <a:t>CORE Primary</a:t>
            </a:r>
          </a:p>
          <a:p>
            <a:pPr algn="ctr"/>
            <a:r>
              <a:rPr lang="en-GB" sz="1800" b="1" dirty="0">
                <a:solidFill>
                  <a:schemeClr val="bg1"/>
                </a:solidFill>
                <a:latin typeface="Arial" charset="0"/>
              </a:rPr>
              <a:t>labour markets.</a:t>
            </a:r>
          </a:p>
        </p:txBody>
      </p:sp>
      <p:sp>
        <p:nvSpPr>
          <p:cNvPr id="18438" name="Text Box 7"/>
          <p:cNvSpPr txBox="1">
            <a:spLocks noChangeArrowheads="1"/>
          </p:cNvSpPr>
          <p:nvPr/>
        </p:nvSpPr>
        <p:spPr bwMode="auto">
          <a:xfrm>
            <a:off x="3707904" y="260648"/>
            <a:ext cx="1838821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charset="0"/>
              </a:rPr>
              <a:t>Self Employment</a:t>
            </a:r>
          </a:p>
        </p:txBody>
      </p:sp>
      <p:sp>
        <p:nvSpPr>
          <p:cNvPr id="18439" name="Text Box 9"/>
          <p:cNvSpPr txBox="1">
            <a:spLocks noChangeArrowheads="1"/>
          </p:cNvSpPr>
          <p:nvPr/>
        </p:nvSpPr>
        <p:spPr bwMode="auto">
          <a:xfrm>
            <a:off x="2627784" y="1124744"/>
            <a:ext cx="338455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Secondary labour markets</a:t>
            </a:r>
          </a:p>
        </p:txBody>
      </p:sp>
      <p:sp>
        <p:nvSpPr>
          <p:cNvPr id="18441" name="Text Box 11"/>
          <p:cNvSpPr txBox="1">
            <a:spLocks noChangeArrowheads="1"/>
          </p:cNvSpPr>
          <p:nvPr/>
        </p:nvSpPr>
        <p:spPr bwMode="auto">
          <a:xfrm>
            <a:off x="4003675" y="5121869"/>
            <a:ext cx="1543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800" b="1" dirty="0">
                <a:latin typeface="Arial" charset="0"/>
              </a:rPr>
              <a:t>Outsourcing</a:t>
            </a:r>
          </a:p>
        </p:txBody>
      </p:sp>
      <p:sp>
        <p:nvSpPr>
          <p:cNvPr id="18445" name="Text Box 16"/>
          <p:cNvSpPr txBox="1">
            <a:spLocks noChangeArrowheads="1"/>
          </p:cNvSpPr>
          <p:nvPr/>
        </p:nvSpPr>
        <p:spPr bwMode="auto">
          <a:xfrm>
            <a:off x="1789112" y="2738225"/>
            <a:ext cx="1296988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Short</a:t>
            </a:r>
          </a:p>
          <a:p>
            <a:pPr algn="ctr"/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Term </a:t>
            </a:r>
          </a:p>
          <a:p>
            <a:pPr algn="ctr"/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contracts</a:t>
            </a:r>
          </a:p>
        </p:txBody>
      </p:sp>
      <p:sp>
        <p:nvSpPr>
          <p:cNvPr id="18448" name="Text Box 20"/>
          <p:cNvSpPr txBox="1">
            <a:spLocks noChangeArrowheads="1"/>
          </p:cNvSpPr>
          <p:nvPr/>
        </p:nvSpPr>
        <p:spPr bwMode="auto">
          <a:xfrm>
            <a:off x="5652120" y="3429000"/>
            <a:ext cx="15271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Job </a:t>
            </a:r>
          </a:p>
          <a:p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Sharing</a:t>
            </a:r>
          </a:p>
        </p:txBody>
      </p:sp>
      <p:sp>
        <p:nvSpPr>
          <p:cNvPr id="18449" name="Text Box 21"/>
          <p:cNvSpPr txBox="1">
            <a:spLocks noChangeArrowheads="1"/>
          </p:cNvSpPr>
          <p:nvPr/>
        </p:nvSpPr>
        <p:spPr bwMode="auto">
          <a:xfrm>
            <a:off x="5796136" y="1700808"/>
            <a:ext cx="933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Part</a:t>
            </a:r>
          </a:p>
          <a:p>
            <a:pPr algn="ctr"/>
            <a:r>
              <a:rPr lang="en-GB" sz="1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Timers</a:t>
            </a:r>
          </a:p>
        </p:txBody>
      </p:sp>
      <p:sp>
        <p:nvSpPr>
          <p:cNvPr id="18450" name="Text Box 22"/>
          <p:cNvSpPr txBox="1">
            <a:spLocks noChangeArrowheads="1"/>
          </p:cNvSpPr>
          <p:nvPr/>
        </p:nvSpPr>
        <p:spPr bwMode="auto">
          <a:xfrm>
            <a:off x="0" y="4935706"/>
            <a:ext cx="61722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100" b="1" dirty="0">
                <a:latin typeface="Arial" charset="0"/>
              </a:rPr>
              <a:t>CORE &amp; PERIPHERAL WORKERS (Adapted from</a:t>
            </a:r>
          </a:p>
          <a:p>
            <a:r>
              <a:rPr lang="en-GB" sz="1100" b="1" dirty="0">
                <a:latin typeface="Arial" charset="0"/>
              </a:rPr>
              <a:t>      Atkinson &amp; </a:t>
            </a:r>
            <a:r>
              <a:rPr lang="en-GB" sz="1100" b="1" dirty="0" err="1">
                <a:latin typeface="Arial" charset="0"/>
              </a:rPr>
              <a:t>Meager</a:t>
            </a:r>
            <a:r>
              <a:rPr lang="en-GB" sz="1100" b="1" dirty="0">
                <a:latin typeface="Arial" charset="0"/>
              </a:rPr>
              <a:t>, 1986)( Leopold, 2002)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452320" y="256490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Sub contracting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79512" y="2420888"/>
            <a:ext cx="1475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Agency workers</a:t>
            </a:r>
          </a:p>
        </p:txBody>
      </p:sp>
    </p:spTree>
    <p:extLst>
      <p:ext uri="{BB962C8B-B14F-4D97-AF65-F5344CB8AC3E}">
        <p14:creationId xmlns:p14="http://schemas.microsoft.com/office/powerpoint/2010/main" val="10603216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83538-F3C5-3535-4EF9-980531281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91613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Flexible Working Practices/Arrangements (FWA)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20139-0CD7-9505-1883-5B95B30AA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8772"/>
            <a:ext cx="9144000" cy="529958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Flexible working arrangements (FWAs) change when and/or where employees work, including teleworking, compressed weeks, flexi-time, and annual hours.</a:t>
            </a:r>
          </a:p>
          <a:p>
            <a:pPr marL="0" indent="0">
              <a:buNone/>
            </a:pPr>
            <a:r>
              <a:rPr lang="en-GB" b="1" dirty="0"/>
              <a:t>Types: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Temporal:</a:t>
            </a:r>
            <a:r>
              <a:rPr lang="en-GB" dirty="0"/>
              <a:t> Flexi-time, compressed workweeks, shift flexibility.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Spatial:</a:t>
            </a:r>
            <a:r>
              <a:rPr lang="en-GB" dirty="0"/>
              <a:t> Remote work, satellite offices.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Contractual:</a:t>
            </a:r>
            <a:r>
              <a:rPr lang="en-GB" dirty="0"/>
              <a:t> Annual hours, part-time, job sharing. </a:t>
            </a:r>
          </a:p>
          <a:p>
            <a:pPr marL="457200" lvl="0" indent="-4572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Shifts:</a:t>
            </a:r>
            <a:endParaRPr lang="en-GB" dirty="0"/>
          </a:p>
          <a:p>
            <a:pPr lvl="0"/>
            <a:r>
              <a:rPr lang="en-GB" b="1" dirty="0"/>
              <a:t>Boundary Management:</a:t>
            </a:r>
            <a:r>
              <a:rPr lang="en-GB" dirty="0"/>
              <a:t> Employees negotiate temporal and spatial boundaries between work and life.</a:t>
            </a:r>
          </a:p>
          <a:p>
            <a:pPr lvl="0"/>
            <a:r>
              <a:rPr lang="en-GB" b="1" dirty="0"/>
              <a:t>Personalisation:</a:t>
            </a:r>
            <a:r>
              <a:rPr lang="en-GB" dirty="0"/>
              <a:t> Work arrangements increasingly tailored to individual needs and life stages.</a:t>
            </a:r>
          </a:p>
          <a:p>
            <a:pPr lvl="0"/>
            <a:r>
              <a:rPr lang="en-GB" b="1" dirty="0"/>
              <a:t>Trust-Based Management:</a:t>
            </a:r>
            <a:r>
              <a:rPr lang="en-GB" dirty="0"/>
              <a:t> Supervision shifts from monitoring hours to evaluating outputs.</a:t>
            </a:r>
          </a:p>
          <a:p>
            <a:pPr marL="0" indent="0">
              <a:buNone/>
            </a:pPr>
            <a:r>
              <a:rPr lang="en-GB" b="1" dirty="0"/>
              <a:t>Risks to Manage: </a:t>
            </a:r>
            <a:r>
              <a:rPr lang="en-GB" dirty="0"/>
              <a:t>Potential for overwork and “always-on” expectations and Inequities if flexibility is unevenly accessible</a:t>
            </a:r>
          </a:p>
          <a:p>
            <a:pPr marL="457200" lvl="0" indent="-457200">
              <a:buFont typeface="+mj-lt"/>
              <a:buAutoNum type="arabicPeriod"/>
            </a:pP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1233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30D18-73C0-ABD7-C870-2DF49B328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075174" cy="530942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How Flexible Working Enhances Performance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4E604-E539-91C0-052F-CC928FD5D1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30942"/>
            <a:ext cx="9144000" cy="5240593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Positive correlation with employee performance</a:t>
            </a:r>
          </a:p>
          <a:p>
            <a:pPr lvl="0"/>
            <a:r>
              <a:rPr lang="en-GB" dirty="0"/>
              <a:t>Associated with higher job satisfaction, commitment, and work–family harmony.</a:t>
            </a:r>
          </a:p>
          <a:p>
            <a:pPr lvl="0"/>
            <a:r>
              <a:rPr lang="en-GB" dirty="0"/>
              <a:t>Linked to lower absenteeism and turnover intentions.</a:t>
            </a:r>
          </a:p>
          <a:p>
            <a:pPr marL="0" lvl="0" indent="0">
              <a:buNone/>
            </a:pPr>
            <a:endParaRPr lang="en-GB" b="1" dirty="0"/>
          </a:p>
          <a:p>
            <a:pPr marL="0" lvl="0" indent="0">
              <a:buNone/>
            </a:pPr>
            <a:r>
              <a:rPr lang="en-GB" b="1" dirty="0"/>
              <a:t>Mechanisms:</a:t>
            </a:r>
            <a:endParaRPr lang="en-GB" dirty="0"/>
          </a:p>
          <a:p>
            <a:pPr lvl="0"/>
            <a:r>
              <a:rPr lang="en-GB" b="1" dirty="0"/>
              <a:t>Autonomy &amp; Well-Being:</a:t>
            </a:r>
            <a:r>
              <a:rPr lang="en-GB" dirty="0"/>
              <a:t> FWAs satisfy psychological needs (autonomy, competence, relatedness), improving engagement and performance. </a:t>
            </a:r>
          </a:p>
          <a:p>
            <a:pPr lvl="0"/>
            <a:r>
              <a:rPr lang="en-GB" b="1" dirty="0"/>
              <a:t>Resource Conservation:</a:t>
            </a:r>
            <a:r>
              <a:rPr lang="en-GB" dirty="0"/>
              <a:t> Reduced work–family conflict frees cognitive resources for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3602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FC682F-1E29-4BCF-35F5-527A3A3988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EE006-2D6A-E476-837B-B26399EF2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29936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What is Remote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2EF8D-D63B-D170-93B4-CEF37C1CA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29936"/>
            <a:ext cx="9144000" cy="51850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While "remote" and "hybrid" are often used interchangeably, they represent two distinct philosophies regarding how a business functions. </a:t>
            </a:r>
          </a:p>
          <a:p>
            <a:pPr marL="0" indent="0">
              <a:buNone/>
            </a:pPr>
            <a:r>
              <a:rPr lang="en-GB" dirty="0"/>
              <a:t>In 2026, the choice between them is usually driven by a company’s culture, strategy and its specific industry requirements.</a:t>
            </a:r>
          </a:p>
          <a:p>
            <a:pPr marL="0" indent="0">
              <a:buNone/>
            </a:pPr>
            <a:r>
              <a:rPr lang="en-GB" dirty="0"/>
              <a:t>Here is a breakdown of how these two models compare: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Remote-First/Fully Remote</a:t>
            </a:r>
            <a:r>
              <a:rPr lang="en-GB" dirty="0"/>
              <a:t>: Work is location-independent. The company may not even have a physical headquarters. Communication is asynchronous by default, and the "office" exists entirely in the digital plane (Slack, Teams, VR hubs).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Hybrid Model: </a:t>
            </a:r>
            <a:r>
              <a:rPr lang="en-GB" dirty="0"/>
              <a:t>A blend of in-office and remote work. It relies on synchronous "anchor days" where the team meets in person for high-bandwidth collaboration, while deep-focus work is done from home.</a:t>
            </a:r>
          </a:p>
        </p:txBody>
      </p:sp>
    </p:spTree>
    <p:extLst>
      <p:ext uri="{BB962C8B-B14F-4D97-AF65-F5344CB8AC3E}">
        <p14:creationId xmlns:p14="http://schemas.microsoft.com/office/powerpoint/2010/main" val="34574791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62C10-6F3D-FEE2-5954-E14ED40FB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39097"/>
          </a:xfrm>
        </p:spPr>
        <p:txBody>
          <a:bodyPr/>
          <a:lstStyle/>
          <a:p>
            <a:r>
              <a:rPr lang="en-GB" b="1" dirty="0"/>
              <a:t>Digital Collaboration Technologies?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F7E59-8817-C430-CD4A-C22A8D9002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50606"/>
            <a:ext cx="9144000" cy="52209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Digital collaboration technologies are platforms and tools that enable communication, coordination, and co-creation across time and space (e.g., Microsoft Teams, Slack, Zoom, Miro, Google Meet, shared document suites). </a:t>
            </a:r>
          </a:p>
          <a:p>
            <a:pPr marL="0" indent="0">
              <a:buNone/>
            </a:pPr>
            <a:r>
              <a:rPr lang="en-GB" b="1" dirty="0"/>
              <a:t>Categories: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Communication:</a:t>
            </a:r>
            <a:r>
              <a:rPr lang="en-GB" dirty="0"/>
              <a:t> Chat, video conferencing, voice calls.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Coordination:</a:t>
            </a:r>
            <a:r>
              <a:rPr lang="en-GB" dirty="0"/>
              <a:t> Task boards, calendars, workflow automation.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Co-creation:</a:t>
            </a:r>
            <a:r>
              <a:rPr lang="en-GB" dirty="0"/>
              <a:t> Shared documents, whiteboards, version control.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dirty="0"/>
              <a:t>These as the technical subsystem enablers of </a:t>
            </a:r>
            <a:r>
              <a:rPr lang="en-GB" b="1" dirty="0">
                <a:solidFill>
                  <a:srgbClr val="FF0000"/>
                </a:solidFill>
              </a:rPr>
              <a:t>HPWS/HIWS/Agile/Hybrid/Remote</a:t>
            </a:r>
            <a:r>
              <a:rPr lang="en-GB" dirty="0"/>
              <a:t>. Without them, distributed high-involvement work is hard to sustain.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19659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B9D0E-AD7F-5E63-9006-CD4D77661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76748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Digital Collaboration &amp; the Changing Nature of Work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605B8-FFB7-DA6D-366E-9DAEBCE718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678425"/>
            <a:ext cx="9144001" cy="522092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Transformations: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Asynchronous Work:</a:t>
            </a:r>
            <a:r>
              <a:rPr lang="en-GB" dirty="0"/>
              <a:t> More work happens via shared documents and threaded discussions, not just meetings.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Visible Workflows:</a:t>
            </a:r>
            <a:r>
              <a:rPr lang="en-GB" dirty="0"/>
              <a:t> Task boards and activity feeds make progress and bottlenecks/challenges transparent.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Boundary Spanning:</a:t>
            </a:r>
            <a:r>
              <a:rPr lang="en-GB" dirty="0"/>
              <a:t> Easier cross-team and cross-location collaboration expands networks and knowledge flow.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Risks &amp; Mitigations: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Meeting Overload:</a:t>
            </a:r>
            <a:r>
              <a:rPr lang="en-GB" dirty="0"/>
              <a:t> Use norms (e.g., no-meeting blocks)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Digital Exhaustion:</a:t>
            </a:r>
            <a:r>
              <a:rPr lang="en-GB" dirty="0"/>
              <a:t> Train managers to model focused work and tool hygiene.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b="1" dirty="0"/>
              <a:t>Inequity:</a:t>
            </a:r>
            <a:r>
              <a:rPr lang="en-GB" dirty="0"/>
              <a:t> Ensure access, training, and inclusive meeting practices.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00587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DDC26E2-DC70-9177-D30F-D5EE313BE3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5050" y="414996"/>
            <a:ext cx="5111750" cy="4888285"/>
          </a:xfrm>
          <a:prstGeom prst="rect">
            <a:avLst/>
          </a:prstGeom>
          <a:noFill/>
        </p:spPr>
      </p:pic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60C255BF-FD71-0092-9310-E317224419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>
            <a:normAutofit/>
          </a:bodyPr>
          <a:lstStyle/>
          <a:p>
            <a:pPr algn="ctr"/>
            <a:r>
              <a:rPr lang="en-US" sz="4800" dirty="0">
                <a:latin typeface="Aptos Mono" panose="020F0502020204030204" pitchFamily="49" charset="0"/>
              </a:rPr>
              <a:t>15 minutes break</a:t>
            </a:r>
          </a:p>
        </p:txBody>
      </p:sp>
    </p:spTree>
    <p:extLst>
      <p:ext uri="{BB962C8B-B14F-4D97-AF65-F5344CB8AC3E}">
        <p14:creationId xmlns:p14="http://schemas.microsoft.com/office/powerpoint/2010/main" val="40162701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D5B4298-5443-3559-C61C-E65B5B83D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9144000" cy="403123"/>
          </a:xfrm>
        </p:spPr>
        <p:txBody>
          <a:bodyPr>
            <a:noAutofit/>
          </a:bodyPr>
          <a:lstStyle/>
          <a:p>
            <a:r>
              <a:rPr lang="en-GB" sz="2800" b="1" dirty="0"/>
              <a:t>NexSpace Health Systems 30-Mins Scenario Activity</a:t>
            </a:r>
            <a:endParaRPr lang="en-GB" sz="28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C37ABE9-3D1B-C653-992E-324D90C6B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403123"/>
            <a:ext cx="9252155" cy="548639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300" b="1" dirty="0"/>
              <a:t>Duration:</a:t>
            </a:r>
            <a:r>
              <a:rPr lang="en-GB" sz="3300" dirty="0"/>
              <a:t> 30 minutes; </a:t>
            </a:r>
            <a:r>
              <a:rPr lang="en-GB" sz="3300" b="1" dirty="0"/>
              <a:t>Groups:</a:t>
            </a:r>
            <a:r>
              <a:rPr lang="en-GB" sz="3300" dirty="0"/>
              <a:t> 3 (maximum of 10 participants); </a:t>
            </a:r>
            <a:r>
              <a:rPr lang="en-GB" sz="3300" b="1" dirty="0"/>
              <a:t>Output:</a:t>
            </a:r>
            <a:r>
              <a:rPr lang="en-GB" sz="3300" dirty="0"/>
              <a:t> One to two-page per group; 2–4 minutes pitch</a:t>
            </a:r>
          </a:p>
          <a:p>
            <a:pPr marL="0" indent="0">
              <a:buNone/>
            </a:pPr>
            <a:r>
              <a:rPr lang="en-GB" sz="3300" b="1" dirty="0"/>
              <a:t>Scenario: </a:t>
            </a:r>
            <a:r>
              <a:rPr lang="en-GB" sz="3300" dirty="0"/>
              <a:t>NexSpace Health Systems (NHSX) is a 600-person health-tech firm across the UK, India, and UAE, building AI-enabled digital health platforms. Rapid growth has created: slow decisions (hierarchy), low experimentation, weak cross-border collaboration in hybrid work, turnover of high performers (limited growth/learning), and managers struggling to balance wellbeing with performance. The Board wants an environment where people continuously innovate, collaborate, and develop capabilities.</a:t>
            </a:r>
          </a:p>
          <a:p>
            <a:pPr marL="0" indent="0" algn="ctr">
              <a:buNone/>
            </a:pPr>
            <a:r>
              <a:rPr lang="en-GB" sz="3300" b="1" dirty="0">
                <a:solidFill>
                  <a:srgbClr val="00B050"/>
                </a:solidFill>
              </a:rPr>
              <a:t>You are an external Strategic Human Capital Consultant team.</a:t>
            </a:r>
          </a:p>
          <a:p>
            <a:pPr marL="0" lvl="0" indent="0">
              <a:buNone/>
            </a:pPr>
            <a:endParaRPr lang="en-GB" sz="3300" b="1" dirty="0"/>
          </a:p>
          <a:p>
            <a:pPr marL="0" lvl="0" indent="0">
              <a:buNone/>
            </a:pPr>
            <a:r>
              <a:rPr lang="en-GB" sz="3300" b="1" dirty="0"/>
              <a:t>Group 1: </a:t>
            </a:r>
            <a:r>
              <a:rPr lang="en-GB" sz="3300" dirty="0"/>
              <a:t>Critically compare HPWS &amp; HIWS &amp; give examples of organisations using them. </a:t>
            </a:r>
          </a:p>
          <a:p>
            <a:pPr marL="0" indent="0">
              <a:buNone/>
            </a:pPr>
            <a:r>
              <a:rPr lang="en-GB" sz="3300" b="1" dirty="0"/>
              <a:t>Group 2: </a:t>
            </a:r>
            <a:r>
              <a:rPr lang="en-GB" sz="3300" dirty="0"/>
              <a:t>Critically compare Agile &amp; Sociotechnical Systems and give examples of organisations using them. </a:t>
            </a:r>
          </a:p>
          <a:p>
            <a:pPr marL="0" indent="0">
              <a:buNone/>
            </a:pPr>
            <a:r>
              <a:rPr lang="en-GB" sz="3300" b="1" dirty="0"/>
              <a:t>Group 3: </a:t>
            </a:r>
            <a:r>
              <a:rPr lang="en-GB" sz="3300" dirty="0"/>
              <a:t>Critically compare Hybrid &amp; Flexible &amp; Digital Collaboration and give examples of organisations using them. </a:t>
            </a:r>
          </a:p>
          <a:p>
            <a:pPr marL="0" lvl="0" indent="0">
              <a:buNone/>
            </a:pPr>
            <a:endParaRPr lang="en-GB" sz="3300" dirty="0"/>
          </a:p>
          <a:p>
            <a:pPr marL="0" lvl="0" indent="0">
              <a:buNone/>
            </a:pPr>
            <a:r>
              <a:rPr lang="en-GB" sz="3300" dirty="0"/>
              <a:t>Then recommend innovative working practices suitable for NexSpace Health Systems, which should address, Cross-functional collaboration, Hybrid and flexible working, Employee autonomy, Agile project teams, Digital collaboration technologies and justify how your recommendations improve organisational performance.</a:t>
            </a:r>
          </a:p>
          <a:p>
            <a:pPr marL="0" lvl="0" indent="0" algn="ctr">
              <a:buNone/>
            </a:pPr>
            <a:endParaRPr lang="en-GB" sz="1300" b="1" dirty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en-GB" sz="4400" b="1" dirty="0">
                <a:solidFill>
                  <a:srgbClr val="00B050"/>
                </a:solidFill>
              </a:rPr>
              <a:t>Present your findings to the class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4027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72056-41D6-4A47-95E0-DBAD347EB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291" y="0"/>
            <a:ext cx="8229600" cy="48490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THE FUTURE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F082F-A6EA-634D-6A0E-D686C016C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84910"/>
            <a:ext cx="9144000" cy="5334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In 2026, the "Future of Work" has moved past the emergency response phase of the early 2020s and into a stabilized, </a:t>
            </a:r>
            <a:r>
              <a:rPr lang="en-GB" b="1" dirty="0"/>
              <a:t>outcomes-based</a:t>
            </a:r>
            <a:r>
              <a:rPr lang="en-GB" dirty="0"/>
              <a:t> era. </a:t>
            </a:r>
          </a:p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"office vs. remote" </a:t>
            </a:r>
            <a:r>
              <a:rPr lang="en-GB" dirty="0"/>
              <a:t>debate has largely settled into a hybrid reality where flexibility is a core business strategy rather than a perk.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The 2026 Landscape: By the Numbers</a:t>
            </a:r>
          </a:p>
          <a:p>
            <a:r>
              <a:rPr lang="en-GB" dirty="0"/>
              <a:t>Current data shows that hybrid work has become the "predictable </a:t>
            </a:r>
            <a:r>
              <a:rPr lang="en-GB" dirty="0" err="1"/>
              <a:t>center</a:t>
            </a:r>
            <a:r>
              <a:rPr lang="en-GB" dirty="0"/>
              <a:t>" of the professional world.</a:t>
            </a:r>
          </a:p>
          <a:p>
            <a:r>
              <a:rPr lang="en-GB" b="1" dirty="0"/>
              <a:t>Adoption:</a:t>
            </a:r>
            <a:r>
              <a:rPr lang="en-GB" dirty="0"/>
              <a:t> Roughly </a:t>
            </a:r>
            <a:r>
              <a:rPr lang="en-GB" b="1" dirty="0"/>
              <a:t>75% of companies</a:t>
            </a:r>
            <a:r>
              <a:rPr lang="en-GB" dirty="0"/>
              <a:t> now operate under a hybrid model.</a:t>
            </a:r>
          </a:p>
          <a:p>
            <a:r>
              <a:rPr lang="en-GB" b="1" dirty="0"/>
              <a:t>The "3-2" Standard:</a:t>
            </a:r>
            <a:r>
              <a:rPr lang="en-GB" dirty="0"/>
              <a:t> The most common setup is the </a:t>
            </a:r>
            <a:r>
              <a:rPr lang="en-GB" b="1" dirty="0"/>
              <a:t>3 days in / 2 days out</a:t>
            </a:r>
            <a:r>
              <a:rPr lang="en-GB" dirty="0"/>
              <a:t> model, providing a "collaborative core" for teams.</a:t>
            </a:r>
          </a:p>
          <a:p>
            <a:r>
              <a:rPr lang="en-GB" b="1" dirty="0"/>
              <a:t>Job Market:</a:t>
            </a:r>
            <a:r>
              <a:rPr lang="en-GB" dirty="0"/>
              <a:t> Approximately </a:t>
            </a:r>
            <a:r>
              <a:rPr lang="en-GB" b="1" dirty="0"/>
              <a:t>35% of all new job postings</a:t>
            </a:r>
            <a:r>
              <a:rPr lang="en-GB" dirty="0"/>
              <a:t> feature some form of remote or hybrid flexibility.</a:t>
            </a:r>
          </a:p>
          <a:p>
            <a:r>
              <a:rPr lang="en-GB" b="1" dirty="0"/>
              <a:t>The "Flexibility Tax":</a:t>
            </a:r>
            <a:r>
              <a:rPr lang="en-GB" dirty="0"/>
              <a:t> About </a:t>
            </a:r>
            <a:r>
              <a:rPr lang="en-GB" b="1" dirty="0"/>
              <a:t>30% of workers</a:t>
            </a:r>
            <a:r>
              <a:rPr lang="en-GB" dirty="0"/>
              <a:t> report they would sacrifice up to 10% of their salary to maintain a fully remote or highly flexible location.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6977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38D24-4EE8-73CB-8350-2ACCCA51D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550718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The Fluid Organization: </a:t>
            </a:r>
            <a:r>
              <a:rPr lang="en-GB" sz="2700" b="1" dirty="0"/>
              <a:t>Navigating the Future of Work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52804-9565-558E-040A-282DF6BB2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33845"/>
            <a:ext cx="9144000" cy="513311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Themes:</a:t>
            </a:r>
            <a:r>
              <a:rPr lang="en-GB" dirty="0"/>
              <a:t> Remote, Hybrid, Freelance &amp; the Rise of the Digital Nomad.</a:t>
            </a:r>
          </a:p>
          <a:p>
            <a:r>
              <a:rPr lang="en-GB" b="1" dirty="0"/>
              <a:t>Core Question:</a:t>
            </a:r>
            <a:r>
              <a:rPr lang="en-GB" dirty="0"/>
              <a:t> How do we maintain innovation and performance when the Firm has no physical boundaries?</a:t>
            </a:r>
          </a:p>
          <a:p>
            <a:pPr algn="ctr"/>
            <a:endParaRPr lang="en-GB" sz="3000" dirty="0"/>
          </a:p>
          <a:p>
            <a:pPr marL="0" indent="0" algn="ctr">
              <a:buNone/>
            </a:pPr>
            <a:r>
              <a:rPr lang="en-GB" sz="3000" b="1" dirty="0"/>
              <a:t>The Evolution of Work Models</a:t>
            </a:r>
          </a:p>
          <a:p>
            <a:r>
              <a:rPr lang="en-GB" b="1" dirty="0"/>
              <a:t>Traditional (</a:t>
            </a:r>
            <a:r>
              <a:rPr lang="en-GB" b="1" dirty="0" err="1"/>
              <a:t>Taylorist</a:t>
            </a:r>
            <a:r>
              <a:rPr lang="en-GB" b="1" dirty="0"/>
              <a:t>):</a:t>
            </a:r>
            <a:r>
              <a:rPr lang="en-GB" dirty="0"/>
              <a:t> Co-located, synchronous, and supervised.</a:t>
            </a:r>
          </a:p>
          <a:p>
            <a:r>
              <a:rPr lang="en-GB" b="1" dirty="0"/>
              <a:t>Hybrid (3:2 Model):</a:t>
            </a:r>
            <a:r>
              <a:rPr lang="en-GB" dirty="0"/>
              <a:t> A transitionary phase balancing social capital with deep work (Bloom, 2025).</a:t>
            </a:r>
          </a:p>
          <a:p>
            <a:r>
              <a:rPr lang="en-GB" b="1" dirty="0"/>
              <a:t>Remote-First/Fully Distributed:</a:t>
            </a:r>
            <a:r>
              <a:rPr lang="en-GB" dirty="0"/>
              <a:t> Location-agnostic operations (e.g., GitLab, Zapier).</a:t>
            </a:r>
          </a:p>
          <a:p>
            <a:r>
              <a:rPr lang="en-GB" b="1" dirty="0"/>
              <a:t>The "Digital Nomad" Tier:</a:t>
            </a:r>
            <a:r>
              <a:rPr lang="en-GB" dirty="0"/>
              <a:t> Workers who treat the office as a service, not a location, leveraging global mobility (Voltage Control, 2025).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13449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10D65-3954-347F-6069-379092A01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33845"/>
          </a:xfrm>
        </p:spPr>
        <p:txBody>
          <a:bodyPr>
            <a:noAutofit/>
          </a:bodyPr>
          <a:lstStyle/>
          <a:p>
            <a:r>
              <a:rPr lang="en-GB" sz="3600" b="1" dirty="0"/>
              <a:t>Cultural Practices that Enable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A4DF2-6D1C-EB31-405F-481A7C052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33844"/>
            <a:ext cx="9144000" cy="5081155"/>
          </a:xfrm>
        </p:spPr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 dirty="0"/>
              <a:t>Psychological safety: </a:t>
            </a:r>
            <a:r>
              <a:rPr lang="en-GB" dirty="0"/>
              <a:t>people can share ideas, admit mistakes, and challenge assumptions without fear.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Clear innovation narrative and purpose: </a:t>
            </a:r>
            <a:r>
              <a:rPr lang="en-GB" dirty="0"/>
              <a:t>why innovation matters for users and society.​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Recognition and reward </a:t>
            </a:r>
            <a:r>
              <a:rPr lang="en-GB" dirty="0"/>
              <a:t>for learning, not just “successful” projects (celebrating intelligent failure).​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Open communication channels </a:t>
            </a:r>
            <a:r>
              <a:rPr lang="en-GB" dirty="0"/>
              <a:t>and transparency (town halls, demos, internal blogs).​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Diversity of perspectives</a:t>
            </a:r>
            <a:r>
              <a:rPr lang="en-GB" dirty="0"/>
              <a:t> within teams to enhance creativity.​</a:t>
            </a:r>
          </a:p>
          <a:p>
            <a:pPr marL="0" indent="0">
              <a:buNone/>
            </a:pPr>
            <a:r>
              <a:rPr lang="en-GB" dirty="0"/>
              <a:t>Grant Thornton’s global research highlights that when staff can ‘speak up with ideas, issues and questions’, innovation rises markedly.</a:t>
            </a:r>
          </a:p>
          <a:p>
            <a:pPr marL="0" indent="0">
              <a:buNone/>
            </a:pPr>
            <a:r>
              <a:rPr lang="en-GB" dirty="0"/>
              <a:t>Disciplined innovation processes plus psychological safety can shift culture towards intrapreneurship.”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3927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92FAA-E807-F32E-FBDE-1F9CCE69E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7035" y="1"/>
            <a:ext cx="9455726" cy="529936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Structural Practices that Enable Innovation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97386-4617-AA24-1A42-C2AC2065D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29936"/>
            <a:ext cx="9144000" cy="5299363"/>
          </a:xfrm>
        </p:spPr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Cross-functional product teams with end-to-end ownership.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Networked structures that maximise knowledge flow and minimise bottlenecks.​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Dedicated innovation vehicles: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Innovation sprints and hackathons.​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Intrapreneurship programmes with funding and coaching.​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Flexible resource pools and “20% time” or similar for experimentation.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Lightweight governance: clear decision rights, but minimal red tape.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From an organisation-design lens, think about speed, integration, flexibility, innovation and control – all highlighted in your core slides.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Innovation sprints and intrapreneurship programmes provide structure, while cross-functional teams provide speed and integration.</a:t>
            </a:r>
          </a:p>
        </p:txBody>
      </p:sp>
    </p:spTree>
    <p:extLst>
      <p:ext uri="{BB962C8B-B14F-4D97-AF65-F5344CB8AC3E}">
        <p14:creationId xmlns:p14="http://schemas.microsoft.com/office/powerpoint/2010/main" val="14753359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7DF8A-A5FF-AAC1-4830-0EBB0D2B4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9144000" cy="92479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Current Culture &amp; Work Practices in Tech Companies</a:t>
            </a:r>
            <a:br>
              <a:rPr lang="en-GB" sz="40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8FECD-C9F0-633B-692E-678186198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924791"/>
            <a:ext cx="9143999" cy="485255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Emphasis on agility: short development cycles, experimentation, rapid feedback (e.g. agile, DevOps).</a:t>
            </a:r>
          </a:p>
          <a:p>
            <a:r>
              <a:rPr lang="en-GB" dirty="0"/>
              <a:t>Flat or networked structures with cross-functional product squads (engineering–design–product–data).​</a:t>
            </a:r>
          </a:p>
          <a:p>
            <a:r>
              <a:rPr lang="en-GB" dirty="0"/>
              <a:t>High levels of autonomy and flexible work arrangements (time and location).</a:t>
            </a:r>
          </a:p>
          <a:p>
            <a:r>
              <a:rPr lang="en-GB" dirty="0"/>
              <a:t>Strong focus on psychological safety to support idea-sharing and risk-taking.</a:t>
            </a:r>
          </a:p>
          <a:p>
            <a:r>
              <a:rPr lang="en-GB" dirty="0"/>
              <a:t>Data-driven performance and continuous learning (A/B testing, metrics, retrospectives).​</a:t>
            </a:r>
          </a:p>
          <a:p>
            <a:r>
              <a:rPr lang="en-GB" dirty="0"/>
              <a:t>Across leading tech firms we see agile teams, flatter structures, and cultures that encourage experimentation. </a:t>
            </a:r>
          </a:p>
          <a:p>
            <a:r>
              <a:rPr lang="en-GB" dirty="0"/>
              <a:t>Psychological safety is a recurring theme because innovation depends on people feeling safe to speak up and try new things.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1634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80F43-5E4E-AD1E-3D24-3DAE75E9D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67591"/>
          </a:xfrm>
        </p:spPr>
        <p:txBody>
          <a:bodyPr>
            <a:noAutofit/>
          </a:bodyPr>
          <a:lstStyle/>
          <a:p>
            <a:br>
              <a:rPr lang="en-GB" sz="4000" b="1" dirty="0"/>
            </a:br>
            <a:r>
              <a:rPr lang="en-GB" sz="4000" b="1" dirty="0"/>
              <a:t>Future of Work in Tech: Key Trends</a:t>
            </a: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86E04-9FFF-7A68-0E29-9587C71BF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27363"/>
            <a:ext cx="9144000" cy="4925291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Hybrid work has become the dominant model; many firms blend remote and on‑site days.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Remote-first collaboration using digital tools (Teams, Slack, Notion, Miro, Jira).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Increasing use of AI, automation and data analytics to support knowledge work.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Emerging use of VR/AR for immersive virtual meetings and training.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Greater focus on wellbeing, flexibility and work–life integration as retention levers.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Recent reports show that hybrid work is now </a:t>
            </a:r>
            <a:r>
              <a:rPr lang="en-GB" dirty="0" err="1"/>
              <a:t>‘the</a:t>
            </a:r>
            <a:r>
              <a:rPr lang="en-GB" dirty="0"/>
              <a:t> new normal’, with many managers reporting higher productivity when hybrid is well-designed.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At the same time, digital collaboration tools and AI are reshaping how work gets done, not just where.”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819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1D632-136D-23EB-763A-E6A157754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27364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Which one should you choose?</a:t>
            </a:r>
            <a:br>
              <a:rPr lang="en-GB" sz="40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A80F3-5386-B03A-226F-69577EDCB3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27364"/>
            <a:ext cx="9144000" cy="5122718"/>
          </a:xfrm>
        </p:spPr>
        <p:txBody>
          <a:bodyPr/>
          <a:lstStyle/>
          <a:p>
            <a:r>
              <a:rPr lang="en-GB" b="1" dirty="0"/>
              <a:t>Choose Remote-First</a:t>
            </a:r>
            <a:r>
              <a:rPr lang="en-GB" dirty="0"/>
              <a:t> if your product is digital-native, your team is highly autonomous, and you want to compete for global talent without the constraints of a local zip code.</a:t>
            </a:r>
          </a:p>
          <a:p>
            <a:endParaRPr lang="en-GB" dirty="0"/>
          </a:p>
          <a:p>
            <a:r>
              <a:rPr lang="en-GB" b="1" dirty="0"/>
              <a:t>Choose Hybrid</a:t>
            </a:r>
            <a:r>
              <a:rPr lang="en-GB" dirty="0"/>
              <a:t> if your work requires physical hardware, complex mentorship for junior staff, or if your competitive advantage relies on rapid, high-intensity creative collaboration.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25852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73DD7-5EC4-A2A9-3BB0-60BBD18CD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205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Designing a Future of Work Model (Hybrid/Remote)</a:t>
            </a:r>
            <a:br>
              <a:rPr lang="en-GB" sz="4000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4468A-AED5-C6BE-AC6B-513AC9415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852055"/>
            <a:ext cx="9143999" cy="488372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Key design questions: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Who needs to be on‑site, when, and why? (e.g. hardware labs vs. pure software roles).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work is best done in person (co-creation, complex conflict) vs. remotely (deep focus tasks)?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 will communication norms, rituals, and tools support equitable collaboration?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Which policies will protect wellbeing (meeting-free focus time, core hours, right to disconnect)?​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Effective hybrid design is intentional.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 default is not ‘some days at home, some days in the office’ but a clear model that matches task type, collaboration needs and employee preferences with business outcomes.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0915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B3765E1-A5B1-1D45-926B-E2F22808B8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8254545"/>
              </p:ext>
            </p:extLst>
          </p:nvPr>
        </p:nvGraphicFramePr>
        <p:xfrm>
          <a:off x="0" y="432618"/>
          <a:ext cx="9144000" cy="64253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15568">
                  <a:extLst>
                    <a:ext uri="{9D8B030D-6E8A-4147-A177-3AD203B41FA5}">
                      <a16:colId xmlns:a16="http://schemas.microsoft.com/office/drawing/2014/main" val="3277017666"/>
                    </a:ext>
                  </a:extLst>
                </a:gridCol>
                <a:gridCol w="2256897">
                  <a:extLst>
                    <a:ext uri="{9D8B030D-6E8A-4147-A177-3AD203B41FA5}">
                      <a16:colId xmlns:a16="http://schemas.microsoft.com/office/drawing/2014/main" val="703545690"/>
                    </a:ext>
                  </a:extLst>
                </a:gridCol>
                <a:gridCol w="2035277">
                  <a:extLst>
                    <a:ext uri="{9D8B030D-6E8A-4147-A177-3AD203B41FA5}">
                      <a16:colId xmlns:a16="http://schemas.microsoft.com/office/drawing/2014/main" val="2942118548"/>
                    </a:ext>
                  </a:extLst>
                </a:gridCol>
                <a:gridCol w="1976284">
                  <a:extLst>
                    <a:ext uri="{9D8B030D-6E8A-4147-A177-3AD203B41FA5}">
                      <a16:colId xmlns:a16="http://schemas.microsoft.com/office/drawing/2014/main" val="378768886"/>
                    </a:ext>
                  </a:extLst>
                </a:gridCol>
                <a:gridCol w="1759974">
                  <a:extLst>
                    <a:ext uri="{9D8B030D-6E8A-4147-A177-3AD203B41FA5}">
                      <a16:colId xmlns:a16="http://schemas.microsoft.com/office/drawing/2014/main" val="2352240244"/>
                    </a:ext>
                  </a:extLst>
                </a:gridCol>
              </a:tblGrid>
              <a:tr h="500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kern="100" dirty="0">
                          <a:effectLst/>
                        </a:rPr>
                        <a:t>PRACTICES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kern="100" dirty="0">
                          <a:effectLst/>
                        </a:rPr>
                        <a:t>PRIMARY FOCUS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kern="100" dirty="0">
                          <a:effectLst/>
                        </a:rPr>
                        <a:t>KEY MECHANISM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kern="100">
                          <a:effectLst/>
                        </a:rPr>
                        <a:t>WORK CHANGE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kern="100">
                          <a:effectLst/>
                        </a:rPr>
                        <a:t>PERFORMANCE LINK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extLst>
                  <a:ext uri="{0D108BD9-81ED-4DB2-BD59-A6C34878D82A}">
                    <a16:rowId xmlns:a16="http://schemas.microsoft.com/office/drawing/2014/main" val="1847144311"/>
                  </a:ext>
                </a:extLst>
              </a:tr>
              <a:tr h="9380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kern="100">
                          <a:effectLst/>
                        </a:rPr>
                        <a:t>HPWS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Performance via AMO Bundles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Ability, Motivation, Opportunity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Multi skilled, team based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>
                          <a:effectLst/>
                        </a:rPr>
                        <a:t>Productivity, quality, innovation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extLst>
                  <a:ext uri="{0D108BD9-81ED-4DB2-BD59-A6C34878D82A}">
                    <a16:rowId xmlns:a16="http://schemas.microsoft.com/office/drawing/2014/main" val="1874365331"/>
                  </a:ext>
                </a:extLst>
              </a:tr>
              <a:tr h="9380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kern="100" dirty="0">
                          <a:effectLst/>
                        </a:rPr>
                        <a:t>HIWS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Employee voice &amp; Involvement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Power, rewards, information, knowledge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Decision participation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Satisfaction, Quality, Resilience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extLst>
                  <a:ext uri="{0D108BD9-81ED-4DB2-BD59-A6C34878D82A}">
                    <a16:rowId xmlns:a16="http://schemas.microsoft.com/office/drawing/2014/main" val="1621655017"/>
                  </a:ext>
                </a:extLst>
              </a:tr>
              <a:tr h="62537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kern="100">
                          <a:effectLst/>
                        </a:rPr>
                        <a:t>AGILE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>
                          <a:effectLst/>
                        </a:rPr>
                        <a:t>Adaptability and iteration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>
                          <a:effectLst/>
                        </a:rPr>
                        <a:t>Sprints, feedback loops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Fluid roles &amp; outcome focus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Speed, Engagement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extLst>
                  <a:ext uri="{0D108BD9-81ED-4DB2-BD59-A6C34878D82A}">
                    <a16:rowId xmlns:a16="http://schemas.microsoft.com/office/drawing/2014/main" val="4029909911"/>
                  </a:ext>
                </a:extLst>
              </a:tr>
              <a:tr h="62537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kern="100">
                          <a:effectLst/>
                        </a:rPr>
                        <a:t>HYBRID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>
                          <a:effectLst/>
                        </a:rPr>
                        <a:t>Location Mix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Remote and onsite balance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Intentional collaboration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Boundary autonomy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extLst>
                  <a:ext uri="{0D108BD9-81ED-4DB2-BD59-A6C34878D82A}">
                    <a16:rowId xmlns:a16="http://schemas.microsoft.com/office/drawing/2014/main" val="4224443371"/>
                  </a:ext>
                </a:extLst>
              </a:tr>
              <a:tr h="62537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kern="100">
                          <a:effectLst/>
                        </a:rPr>
                        <a:t>FLEXIBLE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>
                          <a:effectLst/>
                        </a:rPr>
                        <a:t>Time and place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Temporal/spatial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Productivity &amp; retention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Performance, Well being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extLst>
                  <a:ext uri="{0D108BD9-81ED-4DB2-BD59-A6C34878D82A}">
                    <a16:rowId xmlns:a16="http://schemas.microsoft.com/office/drawing/2014/main" val="2748392857"/>
                  </a:ext>
                </a:extLst>
              </a:tr>
              <a:tr h="12507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kern="100" dirty="0">
                          <a:effectLst/>
                        </a:rPr>
                        <a:t>STS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Joint optimisation of social &amp; technical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Variance control at source; minimal critical specification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Self-regulating teams; continuous redesign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Commitment, adaptation, reliability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extLst>
                  <a:ext uri="{0D108BD9-81ED-4DB2-BD59-A6C34878D82A}">
                    <a16:rowId xmlns:a16="http://schemas.microsoft.com/office/drawing/2014/main" val="2576036064"/>
                  </a:ext>
                </a:extLst>
              </a:tr>
              <a:tr h="9220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kern="100">
                          <a:effectLst/>
                        </a:rPr>
                        <a:t>DIGITAL COLLABORATION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 dirty="0">
                          <a:effectLst/>
                        </a:rPr>
                        <a:t>Tools for communication/coordination/co-creation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 dirty="0">
                          <a:effectLst/>
                        </a:rPr>
                        <a:t>Integrated coordination; visible workflows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 dirty="0">
                          <a:effectLst/>
                        </a:rPr>
                        <a:t>Asynchronous work; boundary spanning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 dirty="0">
                          <a:effectLst/>
                        </a:rPr>
                        <a:t>Faster decisions; reduced friction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24" marR="62724" marT="0" marB="0"/>
                </a:tc>
                <a:extLst>
                  <a:ext uri="{0D108BD9-81ED-4DB2-BD59-A6C34878D82A}">
                    <a16:rowId xmlns:a16="http://schemas.microsoft.com/office/drawing/2014/main" val="865892209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7A5DBF3-2E01-A7D1-DFBB-EF87D556A86B}"/>
              </a:ext>
            </a:extLst>
          </p:cNvPr>
          <p:cNvSpPr txBox="1"/>
          <p:nvPr/>
        </p:nvSpPr>
        <p:spPr>
          <a:xfrm>
            <a:off x="0" y="-1"/>
            <a:ext cx="9144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latin typeface="Aptos" panose="020B0004020202020204" pitchFamily="34" charset="0"/>
              </a:rPr>
              <a:t>SUMMARY – COMPARATIVE OVERVIEW</a:t>
            </a:r>
          </a:p>
        </p:txBody>
      </p:sp>
    </p:spTree>
    <p:extLst>
      <p:ext uri="{BB962C8B-B14F-4D97-AF65-F5344CB8AC3E}">
        <p14:creationId xmlns:p14="http://schemas.microsoft.com/office/powerpoint/2010/main" val="25653359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18DA0-6116-3ABA-842C-6B87C1D3A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88373"/>
          </a:xfrm>
        </p:spPr>
        <p:txBody>
          <a:bodyPr>
            <a:noAutofit/>
          </a:bodyPr>
          <a:lstStyle/>
          <a:p>
            <a:r>
              <a:rPr lang="en-GB" sz="40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513B8-E249-A821-EB10-7F982B9007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33845"/>
            <a:ext cx="9144000" cy="4883388"/>
          </a:xfrm>
        </p:spPr>
        <p:txBody>
          <a:bodyPr/>
          <a:lstStyle/>
          <a:p>
            <a:r>
              <a:rPr lang="en-GB" dirty="0"/>
              <a:t>Structural Recommendation: Lean, networked designs to support speed.</a:t>
            </a:r>
          </a:p>
          <a:p>
            <a:r>
              <a:rPr lang="en-GB" dirty="0"/>
              <a:t>Cultural Recommendation: Psychological safety to support creativity.</a:t>
            </a:r>
          </a:p>
          <a:p>
            <a:r>
              <a:rPr lang="en-GB" dirty="0"/>
              <a:t>Performance Outcome: A resilient, motivated workforce ready for the "Next Future of Work."</a:t>
            </a:r>
          </a:p>
        </p:txBody>
      </p:sp>
    </p:spTree>
    <p:extLst>
      <p:ext uri="{BB962C8B-B14F-4D97-AF65-F5344CB8AC3E}">
        <p14:creationId xmlns:p14="http://schemas.microsoft.com/office/powerpoint/2010/main" val="19478129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AC8F7-C097-6E29-5835-B4B0E34A0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09155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ptos" panose="020B00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9EECA-F75E-F55D-C0D9-2A745DA82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09155"/>
            <a:ext cx="9144000" cy="5444836"/>
          </a:xfrm>
        </p:spPr>
        <p:txBody>
          <a:bodyPr>
            <a:normAutofit fontScale="47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Atkinson, J., &amp; </a:t>
            </a:r>
            <a:r>
              <a:rPr lang="en-GB" sz="2900" dirty="0" err="1">
                <a:latin typeface="Aptos" panose="020B0004020202020204" pitchFamily="34" charset="0"/>
              </a:rPr>
              <a:t>Meager</a:t>
            </a:r>
            <a:r>
              <a:rPr lang="en-GB" sz="2900" dirty="0">
                <a:latin typeface="Aptos" panose="020B0004020202020204" pitchFamily="34" charset="0"/>
              </a:rPr>
              <a:t>, N. (1986). </a:t>
            </a:r>
            <a:r>
              <a:rPr lang="en-GB" sz="2900" i="1" dirty="0">
                <a:latin typeface="Aptos" panose="020B0004020202020204" pitchFamily="34" charset="0"/>
              </a:rPr>
              <a:t>"The Flexible Firm"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Biggs, J. (1996). </a:t>
            </a:r>
            <a:r>
              <a:rPr lang="en-GB" sz="2900" i="1" dirty="0">
                <a:latin typeface="Aptos" panose="020B0004020202020204" pitchFamily="34" charset="0"/>
              </a:rPr>
              <a:t>"Enhancing teaching through constructive alignment"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Breeze (2025) </a:t>
            </a:r>
            <a:r>
              <a:rPr lang="en-GB" sz="2900" i="1" dirty="0">
                <a:latin typeface="Aptos" panose="020B0004020202020204" pitchFamily="34" charset="0"/>
              </a:rPr>
              <a:t>Remote work statistics and trends: a 2026 outlook</a:t>
            </a:r>
            <a:r>
              <a:rPr lang="en-GB" sz="2900" dirty="0">
                <a:latin typeface="Aptos" panose="020B0004020202020204" pitchFamily="34" charset="0"/>
              </a:rPr>
              <a:t>. Available at: </a:t>
            </a:r>
            <a:r>
              <a:rPr lang="en-GB" sz="2900" dirty="0">
                <a:latin typeface="Aptos" panose="020B0004020202020204" pitchFamily="34" charset="0"/>
                <a:hlinkClick r:id="rId2"/>
              </a:rPr>
              <a:t>https://www.gobreeze.com/reports</a:t>
            </a:r>
            <a:r>
              <a:rPr lang="en-GB" sz="2900" dirty="0">
                <a:latin typeface="Aptos" panose="020B0004020202020204" pitchFamily="34" charset="0"/>
              </a:rPr>
              <a:t> (Accessed: 31 January 2026).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Deloitte (2026) </a:t>
            </a:r>
            <a:r>
              <a:rPr lang="en-GB" sz="2900" i="1" dirty="0">
                <a:latin typeface="Aptos" panose="020B0004020202020204" pitchFamily="34" charset="0"/>
              </a:rPr>
              <a:t>Global human capital trends: re-architecting work for an age of symbiosis</a:t>
            </a:r>
            <a:r>
              <a:rPr lang="en-GB" sz="2900" dirty="0">
                <a:latin typeface="Aptos" panose="020B0004020202020204" pitchFamily="34" charset="0"/>
              </a:rPr>
              <a:t>. London: Deloitte University Press.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Digital Catapult (2024). </a:t>
            </a:r>
            <a:r>
              <a:rPr lang="en-GB" sz="2900" i="1" dirty="0">
                <a:latin typeface="Aptos" panose="020B0004020202020204" pitchFamily="34" charset="0"/>
              </a:rPr>
              <a:t>Innovation Sprints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 err="1">
                <a:latin typeface="Aptos" panose="020B0004020202020204" pitchFamily="34" charset="0"/>
              </a:rPr>
              <a:t>FlexJobs</a:t>
            </a:r>
            <a:r>
              <a:rPr lang="en-GB" sz="2900" dirty="0">
                <a:latin typeface="Aptos" panose="020B0004020202020204" pitchFamily="34" charset="0"/>
              </a:rPr>
              <a:t> (2025) </a:t>
            </a:r>
            <a:r>
              <a:rPr lang="en-GB" sz="2900" i="1" dirty="0">
                <a:latin typeface="Aptos" panose="020B0004020202020204" pitchFamily="34" charset="0"/>
              </a:rPr>
              <a:t>The 2025 state of remote work: employee preferences and the pay-cut paradox</a:t>
            </a:r>
            <a:r>
              <a:rPr lang="en-GB" sz="2900" dirty="0">
                <a:latin typeface="Aptos" panose="020B0004020202020204" pitchFamily="34" charset="0"/>
              </a:rPr>
              <a:t>. Boulder, CO: </a:t>
            </a:r>
            <a:r>
              <a:rPr lang="en-GB" sz="2900" dirty="0" err="1">
                <a:latin typeface="Aptos" panose="020B0004020202020204" pitchFamily="34" charset="0"/>
              </a:rPr>
              <a:t>FlexJobs</a:t>
            </a:r>
            <a:r>
              <a:rPr lang="en-GB" sz="2900" dirty="0">
                <a:latin typeface="Aptos" panose="020B0004020202020204" pitchFamily="34" charset="0"/>
              </a:rPr>
              <a:t> Research.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Gartner (2026) </a:t>
            </a:r>
            <a:r>
              <a:rPr lang="en-GB" sz="2900" i="1" dirty="0">
                <a:latin typeface="Aptos" panose="020B0004020202020204" pitchFamily="34" charset="0"/>
              </a:rPr>
              <a:t>Top priorities for CHROs in 2026</a:t>
            </a:r>
            <a:r>
              <a:rPr lang="en-GB" sz="2900" dirty="0">
                <a:latin typeface="Aptos" panose="020B0004020202020204" pitchFamily="34" charset="0"/>
              </a:rPr>
              <a:t>. Stamford, CT: Gartner Inc.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Grant Thornton (2021). </a:t>
            </a:r>
            <a:r>
              <a:rPr lang="en-GB" sz="2900" i="1" dirty="0">
                <a:latin typeface="Aptos" panose="020B0004020202020204" pitchFamily="34" charset="0"/>
              </a:rPr>
              <a:t>Psychological safety: underpinning innovation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LinkedIn (2024). </a:t>
            </a:r>
            <a:r>
              <a:rPr lang="en-GB" sz="2900" i="1" dirty="0">
                <a:latin typeface="Aptos" panose="020B0004020202020204" pitchFamily="34" charset="0"/>
              </a:rPr>
              <a:t>The Future of Work: Remote and Hybrid Work Models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LinkedIn (2026) </a:t>
            </a:r>
            <a:r>
              <a:rPr lang="en-GB" sz="2900" i="1" dirty="0">
                <a:latin typeface="Aptos" panose="020B0004020202020204" pitchFamily="34" charset="0"/>
              </a:rPr>
              <a:t>Workplace learning report: navigating the hybrid landscape</a:t>
            </a:r>
            <a:r>
              <a:rPr lang="en-GB" sz="2900" dirty="0">
                <a:latin typeface="Aptos" panose="020B0004020202020204" pitchFamily="34" charset="0"/>
              </a:rPr>
              <a:t>. Sunnyvale, CA: LinkedIn Corporation.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Microsoft (2025) </a:t>
            </a:r>
            <a:r>
              <a:rPr lang="en-GB" sz="2900" i="1" dirty="0">
                <a:latin typeface="Aptos" panose="020B0004020202020204" pitchFamily="34" charset="0"/>
              </a:rPr>
              <a:t>Work trend index annual report: the rise of the AI agent</a:t>
            </a:r>
            <a:r>
              <a:rPr lang="en-GB" sz="2900" dirty="0">
                <a:latin typeface="Aptos" panose="020B0004020202020204" pitchFamily="34" charset="0"/>
              </a:rPr>
              <a:t>. Redmond, WA: Microsoft Corporation.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Microsoft Research. </a:t>
            </a:r>
            <a:r>
              <a:rPr lang="en-GB" sz="2900" i="1" dirty="0">
                <a:latin typeface="Aptos" panose="020B0004020202020204" pitchFamily="34" charset="0"/>
              </a:rPr>
              <a:t>The New Future of Work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Owl Labs (2025) </a:t>
            </a:r>
            <a:r>
              <a:rPr lang="en-GB" sz="2900" i="1" dirty="0">
                <a:latin typeface="Aptos" panose="020B0004020202020204" pitchFamily="34" charset="0"/>
              </a:rPr>
              <a:t>State of hybrid work 2025</a:t>
            </a:r>
            <a:r>
              <a:rPr lang="en-GB" sz="2900" dirty="0">
                <a:latin typeface="Aptos" panose="020B0004020202020204" pitchFamily="34" charset="0"/>
              </a:rPr>
              <a:t>. Boston, MA: Owl Labs.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 err="1">
                <a:latin typeface="Aptos" panose="020B0004020202020204" pitchFamily="34" charset="0"/>
              </a:rPr>
              <a:t>Radancy</a:t>
            </a:r>
            <a:r>
              <a:rPr lang="en-GB" sz="2900" dirty="0">
                <a:latin typeface="Aptos" panose="020B0004020202020204" pitchFamily="34" charset="0"/>
              </a:rPr>
              <a:t> (2025). </a:t>
            </a:r>
            <a:r>
              <a:rPr lang="en-GB" sz="2900" i="1" dirty="0">
                <a:latin typeface="Aptos" panose="020B0004020202020204" pitchFamily="34" charset="0"/>
              </a:rPr>
              <a:t>The Rise of Hybrid Work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Ricoh (2025). </a:t>
            </a:r>
            <a:r>
              <a:rPr lang="en-GB" sz="2900" i="1" dirty="0">
                <a:latin typeface="Aptos" panose="020B0004020202020204" pitchFamily="34" charset="0"/>
              </a:rPr>
              <a:t>Digital Workplace Trends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Stanford Institute for Economic Policy Research (SIEPR) (2025) </a:t>
            </a:r>
            <a:r>
              <a:rPr lang="en-GB" sz="2900" i="1" dirty="0">
                <a:latin typeface="Aptos" panose="020B0004020202020204" pitchFamily="34" charset="0"/>
              </a:rPr>
              <a:t>The impact of hybrid work on productivity and retention</a:t>
            </a:r>
            <a:r>
              <a:rPr lang="en-GB" sz="2900" dirty="0">
                <a:latin typeface="Aptos" panose="020B0004020202020204" pitchFamily="34" charset="0"/>
              </a:rPr>
              <a:t>. Edited by N. Bloom. Stanford, CA: Stanford University.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Stanford, N. (2007). </a:t>
            </a:r>
            <a:r>
              <a:rPr lang="en-GB" sz="2900" i="1" dirty="0">
                <a:latin typeface="Aptos" panose="020B0004020202020204" pitchFamily="34" charset="0"/>
              </a:rPr>
              <a:t>Guide to Organisation Design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Voltage Control (2025). </a:t>
            </a:r>
            <a:r>
              <a:rPr lang="en-GB" sz="2900" i="1" dirty="0">
                <a:latin typeface="Aptos" panose="020B0004020202020204" pitchFamily="34" charset="0"/>
              </a:rPr>
              <a:t>Creating a Culture of Innovation Through Psychological Safety</a:t>
            </a:r>
            <a:r>
              <a:rPr lang="en-GB" sz="2900" dirty="0">
                <a:latin typeface="Aptos" panose="020B0004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900" dirty="0">
                <a:latin typeface="Aptos" panose="020B0004020202020204" pitchFamily="34" charset="0"/>
              </a:rPr>
              <a:t>World Economic Forum (WEF) (2025) </a:t>
            </a:r>
            <a:r>
              <a:rPr lang="en-GB" sz="2900" i="1" dirty="0">
                <a:latin typeface="Aptos" panose="020B0004020202020204" pitchFamily="34" charset="0"/>
              </a:rPr>
              <a:t>The future of jobs report 2025</a:t>
            </a:r>
            <a:r>
              <a:rPr lang="en-GB" sz="2900" dirty="0">
                <a:latin typeface="Aptos" panose="020B0004020202020204" pitchFamily="34" charset="0"/>
              </a:rPr>
              <a:t>. Geneva: World Economic Forum.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666529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1563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65019"/>
            <a:ext cx="9144000" cy="4873336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defRPr/>
            </a:pP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Chandler, A. (1962) Strategy and Structure: Chapters in the history of industrial Enterprise  Cambridge, MA: M.I.T Press </a:t>
            </a:r>
          </a:p>
          <a:p>
            <a:pPr>
              <a:lnSpc>
                <a:spcPct val="100000"/>
              </a:lnSpc>
              <a:defRPr/>
            </a:pPr>
            <a:r>
              <a:rPr lang="en-GB" sz="1800" dirty="0"/>
              <a:t>Mintzberg, The Structuring of Organisations, 281-2.</a:t>
            </a:r>
          </a:p>
          <a:p>
            <a:pPr>
              <a:lnSpc>
                <a:spcPct val="100000"/>
              </a:lnSpc>
              <a:defRPr/>
            </a:pPr>
            <a:r>
              <a:rPr lang="en-GB" sz="1800" dirty="0" err="1"/>
              <a:t>Swailes</a:t>
            </a:r>
            <a:r>
              <a:rPr lang="en-GB" sz="1800" dirty="0"/>
              <a:t>, S. (2008) Organisational Structure, in Brooks, I., Organisational Behaviour (4</a:t>
            </a:r>
            <a:r>
              <a:rPr lang="en-GB" sz="1800" baseline="30000" dirty="0"/>
              <a:t>th</a:t>
            </a:r>
            <a:r>
              <a:rPr lang="en-GB" sz="1800" dirty="0"/>
              <a:t> </a:t>
            </a:r>
            <a:r>
              <a:rPr lang="en-GB" sz="1800" dirty="0" err="1"/>
              <a:t>edn</a:t>
            </a:r>
            <a:r>
              <a:rPr lang="en-GB" sz="1800" dirty="0"/>
              <a:t>) </a:t>
            </a:r>
            <a:r>
              <a:rPr lang="en-GB" sz="1800" dirty="0" err="1"/>
              <a:t>London:Prentice</a:t>
            </a:r>
            <a:r>
              <a:rPr lang="en-GB" sz="1800" dirty="0"/>
              <a:t> Hall 189-231.</a:t>
            </a:r>
          </a:p>
          <a:p>
            <a:pPr>
              <a:lnSpc>
                <a:spcPct val="100000"/>
              </a:lnSpc>
              <a:defRPr/>
            </a:pP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Miles, R., Snow, C. (1978), Organisational strategy structure and process New York: McGraw-Hill</a:t>
            </a:r>
          </a:p>
          <a:p>
            <a:pPr>
              <a:lnSpc>
                <a:spcPct val="100000"/>
              </a:lnSpc>
              <a:defRPr/>
            </a:pP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Pugh, D.S., Hickson, D.J., </a:t>
            </a:r>
            <a:r>
              <a:rPr lang="en-GB" sz="18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Hinings</a:t>
            </a: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, C.R. &amp; Turner, C. (1969) Dimensions of Organisation Structure. Administrative Science Quarterly (17) 163-176</a:t>
            </a:r>
          </a:p>
          <a:p>
            <a:pPr>
              <a:lnSpc>
                <a:spcPct val="100000"/>
              </a:lnSpc>
              <a:defRPr/>
            </a:pP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Stanford, N.(2007) Guide to Organisation Design. Suffolk. The Economist Newspaper Ltd</a:t>
            </a:r>
          </a:p>
          <a:p>
            <a:pPr>
              <a:lnSpc>
                <a:spcPct val="100000"/>
              </a:lnSpc>
              <a:defRPr/>
            </a:pPr>
            <a:r>
              <a:rPr lang="en-GB" sz="18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Wheelen</a:t>
            </a: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&amp; Hunger (1995), Strategic Management &amp; Business Policy, 5</a:t>
            </a:r>
            <a:r>
              <a:rPr lang="en-GB" sz="1800" baseline="30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</a:t>
            </a:r>
            <a:r>
              <a:rPr lang="en-GB" sz="1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Ed. Addison </a:t>
            </a:r>
            <a:r>
              <a:rPr lang="en-GB" sz="1800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Welsey</a:t>
            </a:r>
            <a:endParaRPr lang="en-GB" sz="18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44265713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33A73-4A71-E75D-7145-C38F3B163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D4EF5-34A8-F540-AE1D-105CE6AB6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3541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02673"/>
          </a:xfrm>
        </p:spPr>
        <p:txBody>
          <a:bodyPr>
            <a:noAutofit/>
          </a:bodyPr>
          <a:lstStyle/>
          <a:p>
            <a:r>
              <a:rPr lang="en-GB" sz="4400" dirty="0"/>
              <a:t>Organisation structure meaning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85800"/>
            <a:ext cx="9144000" cy="5049982"/>
          </a:xfrm>
        </p:spPr>
        <p:txBody>
          <a:bodyPr>
            <a:normAutofit/>
          </a:bodyPr>
          <a:lstStyle/>
          <a:p>
            <a:pPr>
              <a:buNone/>
              <a:defRPr/>
            </a:pPr>
            <a:r>
              <a:rPr lang="en-GB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Organisation structure refers to a framework used to explain how an organisation allocates and manages its resources and the lines of communication and decision making </a:t>
            </a: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(Cushway and Lodge, 1993).</a:t>
            </a:r>
          </a:p>
          <a:p>
            <a:pPr>
              <a:buNone/>
              <a:defRPr/>
            </a:pP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buNone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The rationale for structuring organisations is so that they are designed in the best way to enable them achieve their goals and objectives.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452914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2727A-831B-4FC5-9AD8-13DC29064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24791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ptos" panose="020B0004020202020204" pitchFamily="34" charset="0"/>
              </a:rPr>
              <a:t>Elements of good organisation structure </a:t>
            </a:r>
            <a:br>
              <a:rPr lang="en-GB" sz="4000" dirty="0">
                <a:latin typeface="Aptos" panose="020B0004020202020204" pitchFamily="34" charset="0"/>
              </a:rPr>
            </a:br>
            <a:r>
              <a:rPr lang="en-GB" sz="4000" dirty="0">
                <a:latin typeface="Aptos" panose="020B0004020202020204" pitchFamily="34" charset="0"/>
              </a:rPr>
              <a:t>(Stanford, 2007, p46)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42DC5-6F1E-4520-8844-EAE70E7CC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9872"/>
            <a:ext cx="9144000" cy="4696691"/>
          </a:xfrm>
        </p:spPr>
        <p:txBody>
          <a:bodyPr>
            <a:noAutofit/>
          </a:bodyPr>
          <a:lstStyle/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Directs sufficient management attention to the sources of competitive advantage in each market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Helps the corporate centre add value to the organisation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Reflects the strengths, motivation and weaknesses of the people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Protects units that need distinct cultures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Provide co-ordination for linking units that may be problematic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Support effective control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Facilitates the development of new strategies</a:t>
            </a:r>
          </a:p>
          <a:p>
            <a:pPr marL="514337" indent="-514337">
              <a:buFontTx/>
              <a:buAutoNum type="arabicPeriod"/>
              <a:defRPr/>
            </a:pPr>
            <a:r>
              <a:rPr lang="en-GB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Provides the flexibility to adapt to change </a:t>
            </a: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75630695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2727A-831B-4FC5-9AD8-13DC29064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3455"/>
          </a:xfrm>
        </p:spPr>
        <p:txBody>
          <a:bodyPr>
            <a:noAutofit/>
          </a:bodyPr>
          <a:lstStyle/>
          <a:p>
            <a:r>
              <a:rPr lang="en-GB" sz="3600" b="1" dirty="0"/>
              <a:t>Classification of organisational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42DC5-6F1E-4520-8844-EAE70E7CC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96191"/>
            <a:ext cx="9144000" cy="504998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altLang="en-US" sz="2600" b="1" dirty="0"/>
              <a:t>Functional structure- </a:t>
            </a:r>
            <a:r>
              <a:rPr lang="en-GB" altLang="en-US" sz="2600" dirty="0"/>
              <a:t>is a traditional structure that focuses on strong command and control. Stable and undifferentiated between markets. </a:t>
            </a:r>
          </a:p>
          <a:p>
            <a:pPr marL="0" indent="0">
              <a:buNone/>
            </a:pPr>
            <a:r>
              <a:rPr lang="en-GB" altLang="en-US" sz="2600" b="1" dirty="0"/>
              <a:t>Divisional structure </a:t>
            </a:r>
            <a:r>
              <a:rPr lang="en-GB" altLang="en-US" sz="2600" dirty="0"/>
              <a:t>- (product, geographic, process, customer)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1. </a:t>
            </a:r>
            <a:r>
              <a:rPr lang="en-GB" altLang="en-US" b="1" dirty="0"/>
              <a:t>divisional product structure- </a:t>
            </a:r>
            <a:r>
              <a:rPr lang="en-GB" altLang="en-US" dirty="0"/>
              <a:t>focusses on creating a synergy between buyers and the distribution channels e.g. </a:t>
            </a:r>
            <a:r>
              <a:rPr lang="en-GB" dirty="0"/>
              <a:t>Consumer Electronics, IT and Mobile Communications</a:t>
            </a:r>
          </a:p>
          <a:p>
            <a:pPr marL="0" indent="0">
              <a:buNone/>
            </a:pPr>
            <a:r>
              <a:rPr lang="en-GB" altLang="en-US" dirty="0"/>
              <a:t> </a:t>
            </a:r>
            <a:r>
              <a:rPr lang="en-GB" altLang="en-US" b="1" dirty="0"/>
              <a:t>2. divisional geographic structure- </a:t>
            </a:r>
            <a:r>
              <a:rPr lang="en-GB" altLang="en-US" dirty="0"/>
              <a:t>focusses on organising geographic markets to recognise local structures and operating conditions e.g. Africa, Asia Europe.</a:t>
            </a:r>
          </a:p>
          <a:p>
            <a:pPr marL="0" indent="0">
              <a:buNone/>
            </a:pPr>
            <a:r>
              <a:rPr lang="en-GB" altLang="en-US" b="1" dirty="0"/>
              <a:t>3. divisional process structure- </a:t>
            </a:r>
            <a:r>
              <a:rPr lang="en-GB" altLang="en-US" dirty="0"/>
              <a:t>is suitable for organisations where core services are operated across the enterprise e.g. </a:t>
            </a:r>
            <a:r>
              <a:rPr lang="en-GB" dirty="0"/>
              <a:t>Design, Manufacturing, Quality Control</a:t>
            </a:r>
          </a:p>
          <a:p>
            <a:pPr marL="0" indent="0">
              <a:buNone/>
            </a:pPr>
            <a:r>
              <a:rPr lang="en-GB" altLang="en-US" b="1" dirty="0"/>
              <a:t>4. divisional customer structure- </a:t>
            </a:r>
            <a:r>
              <a:rPr lang="en-GB" altLang="en-US" dirty="0"/>
              <a:t>is successful where there are clearly defined customer segments defined by needs, economics and distribution. Focused on the audience you serve.</a:t>
            </a:r>
          </a:p>
          <a:p>
            <a:pPr marL="0" indent="0">
              <a:buNone/>
            </a:pPr>
            <a:r>
              <a:rPr lang="en-GB" alt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60901368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B554F-3EF9-82D7-DD66-870819FA3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76301"/>
          </a:xfrm>
        </p:spPr>
        <p:txBody>
          <a:bodyPr>
            <a:noAutofit/>
          </a:bodyPr>
          <a:lstStyle/>
          <a:p>
            <a:r>
              <a:rPr lang="en-GB" sz="2800" b="1" dirty="0"/>
              <a:t>Factors that affect the choice of structure </a:t>
            </a:r>
            <a:r>
              <a:rPr lang="en-GB" sz="2000" b="1" dirty="0"/>
              <a:t>(Stanford, 2007). </a:t>
            </a:r>
            <a:r>
              <a:rPr lang="en-GB" sz="2000" dirty="0"/>
              <a:t>The 5 factors are Speed, integration, flexibility, control &amp; Innovation</a:t>
            </a:r>
            <a:br>
              <a:rPr lang="en-GB" sz="2000" b="1" dirty="0"/>
            </a:br>
            <a:r>
              <a:rPr lang="en-GB" sz="2000" b="1" dirty="0"/>
              <a:t> 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1AA0E-C51E-AA08-657B-3A583265C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45573"/>
            <a:ext cx="3927764" cy="2483427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Speed </a:t>
            </a:r>
          </a:p>
          <a:p>
            <a:r>
              <a:rPr lang="en-GB" sz="2000" dirty="0"/>
              <a:t>How often and how much restructuring is required to give competitive advantage?</a:t>
            </a:r>
          </a:p>
          <a:p>
            <a:r>
              <a:rPr lang="en-GB" sz="2000" dirty="0"/>
              <a:t>What structure helps for fast decision making/ minimise bottle necks?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6D7172-2172-87B2-1CD0-696EB6FA59BF}"/>
              </a:ext>
            </a:extLst>
          </p:cNvPr>
          <p:cNvSpPr txBox="1"/>
          <p:nvPr/>
        </p:nvSpPr>
        <p:spPr>
          <a:xfrm>
            <a:off x="4031673" y="666572"/>
            <a:ext cx="5112327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b="1" dirty="0"/>
              <a:t>Integration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What structure maximise flow of knowledge?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What effect do particular structures have on the relationships between business units?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Does the structure balance between centralisation and decentralisation?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Does the structure allow for every ones voice to be heard?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101C33-118D-29CC-6178-6F116A9C82EE}"/>
              </a:ext>
            </a:extLst>
          </p:cNvPr>
          <p:cNvSpPr txBox="1"/>
          <p:nvPr/>
        </p:nvSpPr>
        <p:spPr>
          <a:xfrm>
            <a:off x="0" y="3750052"/>
            <a:ext cx="9144000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b="1" dirty="0"/>
              <a:t>Flexibility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How will the jobs &amp; pay levels be described to maximise workforce flexibility?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What levels of flexibility, accountability and participation us required?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What specific designs go well with the structure?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What effect do particular structures have on the relationships between business units/ HQ &amp; other departments?</a:t>
            </a:r>
          </a:p>
        </p:txBody>
      </p:sp>
    </p:spTree>
    <p:extLst>
      <p:ext uri="{BB962C8B-B14F-4D97-AF65-F5344CB8AC3E}">
        <p14:creationId xmlns:p14="http://schemas.microsoft.com/office/powerpoint/2010/main" val="15521805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8FA4E2A-7E07-451C-B619-944939722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88373"/>
          </a:xfrm>
        </p:spPr>
        <p:txBody>
          <a:bodyPr>
            <a:noAutofit/>
          </a:bodyPr>
          <a:lstStyle/>
          <a:p>
            <a:r>
              <a:rPr lang="en-GB" sz="3600" b="1" dirty="0"/>
              <a:t>Factors that affect the choice of structure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64B0F52-53DA-45CB-8BCF-0A736FE96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83227"/>
            <a:ext cx="4572000" cy="490450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b="1" dirty="0"/>
              <a:t>Control </a:t>
            </a:r>
          </a:p>
          <a:p>
            <a:r>
              <a:rPr lang="en-GB" dirty="0"/>
              <a:t>How will the balance between local and central units be attained?</a:t>
            </a:r>
          </a:p>
          <a:p>
            <a:r>
              <a:rPr lang="en-GB" dirty="0"/>
              <a:t>How layers of management make for effective and efficient control?</a:t>
            </a:r>
          </a:p>
          <a:p>
            <a:r>
              <a:rPr lang="en-GB" dirty="0"/>
              <a:t>What is the span of control?</a:t>
            </a:r>
          </a:p>
          <a:p>
            <a:r>
              <a:rPr lang="en-GB" dirty="0"/>
              <a:t>How can the structure drive desired outcomes/behaviour?</a:t>
            </a:r>
          </a:p>
          <a:p>
            <a:r>
              <a:rPr lang="en-GB" dirty="0"/>
              <a:t>What should be the chain of command?</a:t>
            </a:r>
          </a:p>
          <a:p>
            <a:r>
              <a:rPr lang="en-GB" dirty="0"/>
              <a:t>Who will report to whom and why?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D9ED43-CEBB-2A4E-B761-B771A71D3E87}"/>
              </a:ext>
            </a:extLst>
          </p:cNvPr>
          <p:cNvSpPr txBox="1"/>
          <p:nvPr/>
        </p:nvSpPr>
        <p:spPr>
          <a:xfrm>
            <a:off x="5164282" y="706581"/>
            <a:ext cx="397971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b="1" dirty="0"/>
              <a:t>Innovation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What structure will best support the desired culture?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What structure will support organisational values?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Does the structure attract and retain the brightest staff?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Will the structure help develop competitive advantage?</a:t>
            </a:r>
          </a:p>
        </p:txBody>
      </p:sp>
    </p:spTree>
    <p:extLst>
      <p:ext uri="{BB962C8B-B14F-4D97-AF65-F5344CB8AC3E}">
        <p14:creationId xmlns:p14="http://schemas.microsoft.com/office/powerpoint/2010/main" val="64067164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C895D-F098-3ED6-DF04-0C8F68CD3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29936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dirty="0"/>
              <a:t>Organisation Design &amp; the Nature of Work</a:t>
            </a:r>
            <a:br>
              <a:rPr lang="en-GB" sz="40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EC90F-8874-E953-794B-555AE45A2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613064"/>
            <a:ext cx="9143999" cy="5029200"/>
          </a:xfrm>
        </p:spPr>
        <p:txBody>
          <a:bodyPr>
            <a:normAutofit/>
          </a:bodyPr>
          <a:lstStyle/>
          <a:p>
            <a:r>
              <a:rPr lang="en-GB" b="1" dirty="0"/>
              <a:t>Organisation structure </a:t>
            </a:r>
            <a:r>
              <a:rPr lang="en-GB" dirty="0"/>
              <a:t>= framework for resource allocation, communication, decision-making.​</a:t>
            </a:r>
          </a:p>
          <a:p>
            <a:r>
              <a:rPr lang="en-GB" dirty="0"/>
              <a:t>Good structures support competitive advantage, flexibility, innovation and control.​</a:t>
            </a:r>
          </a:p>
          <a:p>
            <a:r>
              <a:rPr lang="en-GB" dirty="0"/>
              <a:t>Development and design must be “fit for purpose” and enable performance in a changing environment.​</a:t>
            </a:r>
          </a:p>
          <a:p>
            <a:r>
              <a:rPr lang="en-GB" dirty="0"/>
              <a:t>Earlier we saw that design is about aligning all parts of the enterprise to its mission. </a:t>
            </a:r>
          </a:p>
          <a:p>
            <a:r>
              <a:rPr lang="en-GB" dirty="0"/>
              <a:t>In tech, that mission often centres on speed, innovation and user experience, so culture and structure must support those.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88811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89AE3-4585-586F-C50A-8693844E4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29936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What is Remote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865F8-A598-753E-7E9C-0D81C73204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29936"/>
            <a:ext cx="9144000" cy="51850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While "remote" and "hybrid" are often used interchangeably, they represent two distinct philosophies regarding how a business functions. </a:t>
            </a:r>
          </a:p>
          <a:p>
            <a:pPr marL="0" indent="0">
              <a:buNone/>
            </a:pPr>
            <a:r>
              <a:rPr lang="en-GB" dirty="0"/>
              <a:t>In 2026, the choice between them is usually driven by a company's "cultural DNA" and its specific industry requirements.</a:t>
            </a:r>
          </a:p>
          <a:p>
            <a:pPr marL="0" indent="0">
              <a:buNone/>
            </a:pPr>
            <a:r>
              <a:rPr lang="en-GB" dirty="0"/>
              <a:t>Here is a breakdown of how these two models compare: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Remote-First/Fully Remote</a:t>
            </a:r>
            <a:r>
              <a:rPr lang="en-GB" dirty="0"/>
              <a:t>: Work is location-independent. The company may not even have a physical headquarters. Communication is asynchronous by default, and the "office" exists entirely in the digital plane (Slack, Teams, VR hubs).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Hybrid Model: </a:t>
            </a:r>
            <a:r>
              <a:rPr lang="en-GB" dirty="0"/>
              <a:t>A blend of in-office and remote work. It relies on synchronous "anchor days" where the team meets in person for high-bandwidth collaboration, while deep-focus work is done from home.</a:t>
            </a:r>
          </a:p>
        </p:txBody>
      </p:sp>
    </p:spTree>
    <p:extLst>
      <p:ext uri="{BB962C8B-B14F-4D97-AF65-F5344CB8AC3E}">
        <p14:creationId xmlns:p14="http://schemas.microsoft.com/office/powerpoint/2010/main" val="107594645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DF19B-AE08-5F07-CBFF-4E00D184E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367099"/>
          </a:xfrm>
        </p:spPr>
        <p:txBody>
          <a:bodyPr>
            <a:normAutofit fontScale="90000"/>
          </a:bodyPr>
          <a:lstStyle/>
          <a:p>
            <a:br>
              <a:rPr lang="en-US" altLang="en-US" sz="3600" b="1" dirty="0">
                <a:latin typeface="Google Sans"/>
              </a:rPr>
            </a:br>
            <a:r>
              <a:rPr lang="en-US" altLang="en-US" sz="4900" b="1" dirty="0">
                <a:latin typeface="Google Sans"/>
              </a:rPr>
              <a:t>Head-to-Head Comparison</a:t>
            </a:r>
            <a:br>
              <a:rPr lang="en-US" altLang="en-US" sz="4900" b="1" dirty="0">
                <a:latin typeface="Google Sans"/>
              </a:rPr>
            </a:br>
            <a:endParaRPr lang="en-GB" sz="49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B586A39-5701-F71B-1442-46FF8A94A8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0320359"/>
              </p:ext>
            </p:extLst>
          </p:nvPr>
        </p:nvGraphicFramePr>
        <p:xfrm>
          <a:off x="-1" y="367099"/>
          <a:ext cx="9144000" cy="5486400"/>
        </p:xfrm>
        <a:graphic>
          <a:graphicData uri="http://schemas.openxmlformats.org/drawingml/2006/table">
            <a:tbl>
              <a:tblPr/>
              <a:tblGrid>
                <a:gridCol w="3048000">
                  <a:extLst>
                    <a:ext uri="{9D8B030D-6E8A-4147-A177-3AD203B41FA5}">
                      <a16:colId xmlns:a16="http://schemas.microsoft.com/office/drawing/2014/main" val="260557369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3684737543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23259456"/>
                    </a:ext>
                  </a:extLst>
                </a:gridCol>
              </a:tblGrid>
              <a:tr h="33943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Feature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Fully Remote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Hybrid Model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8822047"/>
                  </a:ext>
                </a:extLst>
              </a:tr>
              <a:tr h="11031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Talent Pool</a:t>
                      </a:r>
                      <a:endParaRPr lang="en-GB" sz="18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Global:</a:t>
                      </a:r>
                      <a:r>
                        <a:rPr lang="en-GB" sz="1800">
                          <a:effectLst/>
                          <a:latin typeface="Google Sans Text"/>
                        </a:rPr>
                        <a:t> You can hire the best person in the world, regardless of time zone.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Regional:</a:t>
                      </a:r>
                      <a:r>
                        <a:rPr lang="en-GB" sz="1800" dirty="0">
                          <a:effectLst/>
                          <a:latin typeface="Google Sans Text"/>
                        </a:rPr>
                        <a:t> Limited to people living within a commutable distance (or willing to travel occasionally).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1505160"/>
                  </a:ext>
                </a:extLst>
              </a:tr>
              <a:tr h="11031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Real Estate</a:t>
                      </a:r>
                      <a:endParaRPr lang="en-GB" sz="18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Zero/Minimal:</a:t>
                      </a:r>
                      <a:r>
                        <a:rPr lang="en-GB" sz="1800" dirty="0">
                          <a:effectLst/>
                          <a:latin typeface="Google Sans Text"/>
                        </a:rPr>
                        <a:t> Huge overhead savings; budget often redistributed to "off-site" retreats.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Optimized:</a:t>
                      </a:r>
                      <a:r>
                        <a:rPr lang="en-GB" sz="1800">
                          <a:effectLst/>
                          <a:latin typeface="Google Sans Text"/>
                        </a:rPr>
                        <a:t> Smaller footprint than traditional offices, but still requires rent, utilities, and maintenance.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82006776"/>
                  </a:ext>
                </a:extLst>
              </a:tr>
              <a:tr h="8485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Culture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  <a:latin typeface="Google Sans Text"/>
                        </a:rPr>
                        <a:t>Built through </a:t>
                      </a:r>
                      <a:r>
                        <a:rPr lang="en-GB" sz="1800" b="1">
                          <a:effectLst/>
                          <a:latin typeface="Google Sans Text"/>
                        </a:rPr>
                        <a:t>intentional digital rituals</a:t>
                      </a:r>
                      <a:r>
                        <a:rPr lang="en-GB" sz="1800">
                          <a:effectLst/>
                          <a:latin typeface="Google Sans Text"/>
                        </a:rPr>
                        <a:t> and written documentation.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Built through </a:t>
                      </a:r>
                      <a:r>
                        <a:rPr lang="en-GB" sz="1800" b="1" dirty="0">
                          <a:effectLst/>
                          <a:latin typeface="Google Sans Text"/>
                        </a:rPr>
                        <a:t>organic "water cooler" moments</a:t>
                      </a:r>
                      <a:r>
                        <a:rPr lang="en-GB" sz="1800" dirty="0">
                          <a:effectLst/>
                          <a:latin typeface="Google Sans Text"/>
                        </a:rPr>
                        <a:t> and face-to-face interaction.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73446015"/>
                  </a:ext>
                </a:extLst>
              </a:tr>
              <a:tr h="8485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Onboarding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Requires highly structured, self-paced digital modules and "buddy" systems.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Relies on "shadowing" and in-person mentorship to absorb company culture.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5813260"/>
                  </a:ext>
                </a:extLst>
              </a:tr>
              <a:tr h="8485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Equality</a:t>
                      </a:r>
                      <a:endParaRPr lang="en-GB" sz="18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High:</a:t>
                      </a:r>
                      <a:r>
                        <a:rPr lang="en-GB" sz="1800" dirty="0">
                          <a:effectLst/>
                          <a:latin typeface="Google Sans Text"/>
                        </a:rPr>
                        <a:t> Everyone is a "tile on a screen," creating a level playing field.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Variable:</a:t>
                      </a:r>
                      <a:r>
                        <a:rPr lang="en-GB" sz="1800" dirty="0">
                          <a:effectLst/>
                          <a:latin typeface="Google Sans Text"/>
                        </a:rPr>
                        <a:t> Risk of "Proximity Bias" where those in the office get more promotions/visibility.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47168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813524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29A73-D193-83AB-BB17-7EE965796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5715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Key Trends Reshaping the Hybrid Model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CD91E-DFE5-7E0B-6C7B-26F7E591B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665017"/>
            <a:ext cx="9143999" cy="5060374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 dirty="0"/>
              <a:t>The Rise of Agentic AI - </a:t>
            </a:r>
            <a:r>
              <a:rPr lang="en-GB" dirty="0"/>
              <a:t>AI has shifted from simple chatbots to </a:t>
            </a:r>
            <a:r>
              <a:rPr lang="en-GB" b="1" dirty="0"/>
              <a:t>Agentic AI</a:t>
            </a:r>
            <a:r>
              <a:rPr lang="en-GB" dirty="0"/>
              <a:t>, which manages workflows and reduces "digital friction" for remote workers. This allows distributed teams to maintain high productivity without the need for constant synchronous check-ins.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"Office as a Destination“ - </a:t>
            </a:r>
            <a:r>
              <a:rPr lang="en-GB" dirty="0"/>
              <a:t>The office is no longer a place for "heads-down" work. In 2026, companies are redesigning spaces into </a:t>
            </a:r>
            <a:r>
              <a:rPr lang="en-GB" b="1" dirty="0"/>
              <a:t>Collaboration Hubs</a:t>
            </a:r>
            <a:r>
              <a:rPr lang="en-GB" dirty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Activity-Based Design:</a:t>
            </a:r>
            <a:r>
              <a:rPr lang="en-GB" dirty="0"/>
              <a:t> Replacing rows of desks with "huddle rooms," VR-enabled meeting spaces, and quiet zones.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Purposeful Presence:</a:t>
            </a:r>
            <a:r>
              <a:rPr lang="en-GB" dirty="0"/>
              <a:t> Employees don't come in "because it's Tuesday"; they come in for </a:t>
            </a:r>
            <a:r>
              <a:rPr lang="en-GB" b="1" dirty="0"/>
              <a:t>Anchor Days. </a:t>
            </a:r>
            <a:r>
              <a:rPr lang="en-GB" dirty="0"/>
              <a:t>These are specific days dedicated to brainstorming, mentorship, or social rituals.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Fighting Proximity Bias - </a:t>
            </a:r>
            <a:r>
              <a:rPr lang="en-GB" dirty="0"/>
              <a:t>A major focus in 2026 is ensuring "visibility equity." Managers are being trained specifically to avoid </a:t>
            </a:r>
            <a:r>
              <a:rPr lang="en-GB" dirty="0" err="1"/>
              <a:t>favoring</a:t>
            </a:r>
            <a:r>
              <a:rPr lang="en-GB" dirty="0"/>
              <a:t> those they see in person. Performance reviews are now strictly </a:t>
            </a:r>
            <a:r>
              <a:rPr lang="en-GB" b="1" dirty="0"/>
              <a:t>outcome-based</a:t>
            </a:r>
            <a:r>
              <a:rPr lang="en-GB" dirty="0"/>
              <a:t>, focusing on deliverables rather than "butts-in-seats."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87150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B7062-C701-C330-5D99-6BFB78FCC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72836"/>
          </a:xfrm>
        </p:spPr>
        <p:txBody>
          <a:bodyPr>
            <a:normAutofit/>
          </a:bodyPr>
          <a:lstStyle/>
          <a:p>
            <a:r>
              <a:rPr lang="en-GB" sz="4000" b="1" dirty="0"/>
              <a:t>Benefits vs. Challenges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ECF95F3-E7B3-381A-508D-CD70CCDA79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6288091"/>
              </p:ext>
            </p:extLst>
          </p:nvPr>
        </p:nvGraphicFramePr>
        <p:xfrm>
          <a:off x="0" y="1174174"/>
          <a:ext cx="9144000" cy="4301836"/>
        </p:xfrm>
        <a:graphic>
          <a:graphicData uri="http://schemas.openxmlformats.org/drawingml/2006/table">
            <a:tbl>
              <a:tblPr/>
              <a:tblGrid>
                <a:gridCol w="4572000">
                  <a:extLst>
                    <a:ext uri="{9D8B030D-6E8A-4147-A177-3AD203B41FA5}">
                      <a16:colId xmlns:a16="http://schemas.microsoft.com/office/drawing/2014/main" val="1071145783"/>
                    </a:ext>
                  </a:extLst>
                </a:gridCol>
                <a:gridCol w="4572000">
                  <a:extLst>
                    <a:ext uri="{9D8B030D-6E8A-4147-A177-3AD203B41FA5}">
                      <a16:colId xmlns:a16="http://schemas.microsoft.com/office/drawing/2014/main" val="568578274"/>
                    </a:ext>
                  </a:extLst>
                </a:gridCol>
              </a:tblGrid>
              <a:tr h="7078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Benefits</a:t>
                      </a:r>
                      <a:endParaRPr lang="en-GB" sz="20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  <a:latin typeface="Google Sans Text"/>
                        </a:rPr>
                        <a:t>Challenges</a:t>
                      </a:r>
                      <a:endParaRPr lang="en-GB" sz="20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92352352"/>
                  </a:ext>
                </a:extLst>
              </a:tr>
              <a:tr h="11979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Talent Access:</a:t>
                      </a:r>
                      <a:r>
                        <a:rPr lang="en-GB" sz="2000" dirty="0">
                          <a:effectLst/>
                          <a:latin typeface="Google Sans Text"/>
                        </a:rPr>
                        <a:t> Hire globally regardless of HQ location.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  <a:latin typeface="Google Sans Text"/>
                        </a:rPr>
                        <a:t>Cybersecurity:</a:t>
                      </a:r>
                      <a:r>
                        <a:rPr lang="en-GB" sz="2000">
                          <a:effectLst/>
                          <a:latin typeface="Google Sans Text"/>
                        </a:rPr>
                        <a:t> "The Perimeter" now extends to home Wi-Fi and coffee shops.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9820213"/>
                  </a:ext>
                </a:extLst>
              </a:tr>
              <a:tr h="11979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Retention:</a:t>
                      </a:r>
                      <a:r>
                        <a:rPr lang="en-GB" sz="2000" dirty="0">
                          <a:effectLst/>
                          <a:latin typeface="Google Sans Text"/>
                        </a:rPr>
                        <a:t> 47% of workers cite flexibility as the #1 reason they stay.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Culture Dilution:</a:t>
                      </a:r>
                      <a:r>
                        <a:rPr lang="en-GB" sz="2000" dirty="0">
                          <a:effectLst/>
                          <a:latin typeface="Google Sans Text"/>
                        </a:rPr>
                        <a:t> Harder to build "accidental" connections without a water cooler.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3777803"/>
                  </a:ext>
                </a:extLst>
              </a:tr>
              <a:tr h="11979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effectLst/>
                          <a:latin typeface="Google Sans Text"/>
                        </a:rPr>
                        <a:t>Cost Savings:</a:t>
                      </a:r>
                      <a:r>
                        <a:rPr lang="en-GB" sz="2000">
                          <a:effectLst/>
                          <a:latin typeface="Google Sans Text"/>
                        </a:rPr>
                        <a:t> Companies save up to $11,000/year per partially remote employee.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Digital Burnout:</a:t>
                      </a:r>
                      <a:r>
                        <a:rPr lang="en-GB" sz="2000" dirty="0">
                          <a:effectLst/>
                          <a:latin typeface="Google Sans Text"/>
                        </a:rPr>
                        <a:t> The "always-on" culture requires strict boundary-setting.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3027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745801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BBD2A-D36E-710A-A0AF-F55465423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5462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Technology Powering the Shift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0D6B6-F5D5-55A1-41B4-BC7742A0C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4627"/>
            <a:ext cx="9144000" cy="5070764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Immersive Collaboration:</a:t>
            </a:r>
            <a:r>
              <a:rPr lang="en-GB" dirty="0"/>
              <a:t> VR/AR tools (like Microsoft Mesh or Project Starline) are making remote meetings feel "3D" to bridge the presence gap.</a:t>
            </a:r>
          </a:p>
          <a:p>
            <a:r>
              <a:rPr lang="en-GB" b="1" dirty="0"/>
              <a:t>Zero-Trust Security:</a:t>
            </a:r>
            <a:r>
              <a:rPr lang="en-GB" dirty="0"/>
              <a:t> Since employees connect from everywhere, 2026 sees a massive shift toward </a:t>
            </a:r>
            <a:r>
              <a:rPr lang="en-GB" b="1" dirty="0"/>
              <a:t>Zero-Trust architecture</a:t>
            </a:r>
            <a:r>
              <a:rPr lang="en-GB" dirty="0"/>
              <a:t>, where identity verification is required at every step.</a:t>
            </a:r>
          </a:p>
          <a:p>
            <a:r>
              <a:rPr lang="en-GB" b="1" dirty="0"/>
              <a:t>Workplace Analytics:</a:t>
            </a:r>
            <a:r>
              <a:rPr lang="en-GB" dirty="0"/>
              <a:t> IoT sensors in offices track occupancy in real-time to help firms "right-size" their real estate footprint.</a:t>
            </a:r>
          </a:p>
          <a:p>
            <a:endParaRPr lang="en-GB" b="1" dirty="0"/>
          </a:p>
          <a:p>
            <a:r>
              <a:rPr lang="en-GB" b="1" dirty="0"/>
              <a:t>Pro-Tip:</a:t>
            </a:r>
            <a:r>
              <a:rPr lang="en-GB" dirty="0"/>
              <a:t> If you're leading a hybrid team, focus on </a:t>
            </a:r>
            <a:r>
              <a:rPr lang="en-GB" b="1" dirty="0"/>
              <a:t>Asynchronous First</a:t>
            </a:r>
            <a:r>
              <a:rPr lang="en-GB" dirty="0"/>
              <a:t>. If a meeting can be an organized document or a brief video snippet, skip the live call to respect different time zones and deep-work rhythms.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06810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41E8E-2277-6D2C-6015-60AC5C635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02673"/>
          </a:xfrm>
        </p:spPr>
        <p:txBody>
          <a:bodyPr>
            <a:noAutofit/>
          </a:bodyPr>
          <a:lstStyle/>
          <a:p>
            <a:r>
              <a:rPr lang="en-GB" sz="4000" b="1" dirty="0"/>
              <a:t>The Productivity Frontier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1C0DD-4F26-B569-FD6A-DB42C525A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02673"/>
            <a:ext cx="9144000" cy="5164282"/>
          </a:xfrm>
        </p:spPr>
        <p:txBody>
          <a:bodyPr>
            <a:normAutofit/>
          </a:bodyPr>
          <a:lstStyle/>
          <a:p>
            <a:r>
              <a:rPr lang="en-GB" dirty="0"/>
              <a:t>Recent studies from the Stanford Institute for Economic Policy Research (2025) suggest a slight nuance in productivity:</a:t>
            </a:r>
          </a:p>
          <a:p>
            <a:r>
              <a:rPr lang="en-GB" dirty="0"/>
              <a:t>Remote Work often excels in individual "Deep Work" (coding, writing, analysis) where interruptions are the enemy of (productivity).</a:t>
            </a:r>
          </a:p>
          <a:p>
            <a:r>
              <a:rPr lang="en-GB" dirty="0"/>
              <a:t>Hybrid Work often excels in "Explorative Innovation“, those messy, non-linear brainstorming sessions where physical cues and whiteboarding lead to faster breakthroughs.</a:t>
            </a:r>
          </a:p>
          <a:p>
            <a:r>
              <a:rPr lang="en-GB" dirty="0"/>
              <a:t>The 2026 Reality: Most firms have realized that remote work is a process, while hybrid work is a place.</a:t>
            </a:r>
          </a:p>
        </p:txBody>
      </p:sp>
    </p:spTree>
    <p:extLst>
      <p:ext uri="{BB962C8B-B14F-4D97-AF65-F5344CB8AC3E}">
        <p14:creationId xmlns:p14="http://schemas.microsoft.com/office/powerpoint/2010/main" val="120147684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F17E7C-FB55-DEEF-BD7E-491C22AAE9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AB6DB6-B5DE-12D5-4C2C-A0A888EBD5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5050" y="414996"/>
            <a:ext cx="5111750" cy="4888285"/>
          </a:xfrm>
          <a:prstGeom prst="rect">
            <a:avLst/>
          </a:prstGeom>
          <a:noFill/>
        </p:spPr>
      </p:pic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A446D575-2020-38D5-EEC9-AB4E4E6F3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>
            <a:normAutofit/>
          </a:bodyPr>
          <a:lstStyle/>
          <a:p>
            <a:pPr algn="ctr"/>
            <a:r>
              <a:rPr lang="en-US" sz="4800" dirty="0">
                <a:latin typeface="Aptos Mono" panose="020F0502020204030204" pitchFamily="49" charset="0"/>
              </a:rPr>
              <a:t>15 minutes break</a:t>
            </a:r>
          </a:p>
        </p:txBody>
      </p:sp>
    </p:spTree>
    <p:extLst>
      <p:ext uri="{BB962C8B-B14F-4D97-AF65-F5344CB8AC3E}">
        <p14:creationId xmlns:p14="http://schemas.microsoft.com/office/powerpoint/2010/main" val="428257932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65C33-68DE-7CE0-9D4B-878939D4F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654626"/>
          </a:xfrm>
        </p:spPr>
        <p:txBody>
          <a:bodyPr>
            <a:noAutofit/>
          </a:bodyPr>
          <a:lstStyle/>
          <a:p>
            <a:br>
              <a:rPr lang="en-GB" sz="3200" b="1" dirty="0"/>
            </a:br>
            <a:r>
              <a:rPr lang="en-GB" sz="2800" b="1" dirty="0"/>
              <a:t>Class Activity (30 Minutes) – </a:t>
            </a:r>
            <a:r>
              <a:rPr lang="en-GB" sz="2800" b="1" dirty="0" err="1"/>
              <a:t>NovaTech</a:t>
            </a:r>
            <a:r>
              <a:rPr lang="en-GB" sz="2800" b="1" dirty="0"/>
              <a:t> Labs: Reimagining Work and Culture</a:t>
            </a:r>
            <a:br>
              <a:rPr lang="en-GB" sz="2800" b="1" dirty="0"/>
            </a:b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E1984-3457-4CEC-64B4-ABB74764E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4627"/>
            <a:ext cx="9144000" cy="554874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NovaTech Labs is a mid‑sized Mexican–UK based software and data analytics company with over 600 employees. It has grown quickly but is struggling with: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Siloed functions (engineering, product, marketing rarely collaborate).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Burnout and high turnover among developers.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A culture where only a small “elite” team works on new ideas.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Confusion over hybrid work expectations post‑pandemic.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CEO asks you, as an HR and organisation design consultant, to: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Examine </a:t>
            </a:r>
            <a:r>
              <a:rPr lang="en-GB" dirty="0" err="1"/>
              <a:t>NovaTech’s</a:t>
            </a:r>
            <a:r>
              <a:rPr lang="en-GB" dirty="0"/>
              <a:t> current culture and work practices.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Recommend cultural and structural initiatives to embed innovation.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Propose a future-of-work model (hybrid/remote) to support collaboration and creativity.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Demonstrate how your design will motivate and enable staff to perform optimally.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Present findings to the class.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You have 30 minutes to draft bullet responses under each of the four headings. Use evidence from tech practice and the organisation-design principles.</a:t>
            </a:r>
          </a:p>
        </p:txBody>
      </p:sp>
    </p:spTree>
    <p:extLst>
      <p:ext uri="{BB962C8B-B14F-4D97-AF65-F5344CB8AC3E}">
        <p14:creationId xmlns:p14="http://schemas.microsoft.com/office/powerpoint/2010/main" val="13946246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3649</TotalTime>
  <Words>6119</Words>
  <Application>Microsoft Office PowerPoint</Application>
  <PresentationFormat>On-screen Show (4:3)</PresentationFormat>
  <Paragraphs>526</Paragraphs>
  <Slides>54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5" baseType="lpstr">
      <vt:lpstr>Google Sans</vt:lpstr>
      <vt:lpstr>Google Sans Text</vt:lpstr>
      <vt:lpstr>Myriad Pro</vt:lpstr>
      <vt:lpstr>Aptos</vt:lpstr>
      <vt:lpstr>Aptos Mono</vt:lpstr>
      <vt:lpstr>Arial</vt:lpstr>
      <vt:lpstr>Calibri</vt:lpstr>
      <vt:lpstr>Tahoma</vt:lpstr>
      <vt:lpstr>Times New Roman</vt:lpstr>
      <vt:lpstr>Wingdings</vt:lpstr>
      <vt:lpstr>20140311PresentationUWTSDTemplate</vt:lpstr>
      <vt:lpstr>Master of Business Administration   Human Capital Management   Nature and Future of work </vt:lpstr>
      <vt:lpstr>Objectives</vt:lpstr>
      <vt:lpstr>  The Evolution of Work Models  </vt:lpstr>
      <vt:lpstr>Organisational Structures</vt:lpstr>
      <vt:lpstr>Principles of Scientific Management</vt:lpstr>
      <vt:lpstr>Continued relevance of Taylorism/Bureaucracy</vt:lpstr>
      <vt:lpstr>PowerPoint Presentation</vt:lpstr>
      <vt:lpstr> What Is Sociotechnical Systems (STS) Theory? </vt:lpstr>
      <vt:lpstr> STS Design Core Principles </vt:lpstr>
      <vt:lpstr>How STS Enhances Performance</vt:lpstr>
      <vt:lpstr>High-Performance Work Systems (HPWS)</vt:lpstr>
      <vt:lpstr>How HPWS Enhances Performance</vt:lpstr>
      <vt:lpstr>High-Involvement Work Systems (HIWS)</vt:lpstr>
      <vt:lpstr>How HIWS Enhances Performance</vt:lpstr>
      <vt:lpstr>Agile Working</vt:lpstr>
      <vt:lpstr>How Agile Working Enhances Performance</vt:lpstr>
      <vt:lpstr>Hybrid Working Models</vt:lpstr>
      <vt:lpstr> How Hybrid Working Enhances Performance </vt:lpstr>
      <vt:lpstr>The Flexible Firm - The Rise of the "Peripheral" Workforce (Freelance &amp; Gig)</vt:lpstr>
      <vt:lpstr>PowerPoint Presentation</vt:lpstr>
      <vt:lpstr> Flexible Working Practices/Arrangements (FWA) </vt:lpstr>
      <vt:lpstr> How Flexible Working Enhances Performance </vt:lpstr>
      <vt:lpstr>What is Remote Working</vt:lpstr>
      <vt:lpstr>Digital Collaboration Technologies?</vt:lpstr>
      <vt:lpstr> Digital Collaboration &amp; the Changing Nature of Work </vt:lpstr>
      <vt:lpstr>PowerPoint Presentation</vt:lpstr>
      <vt:lpstr>NexSpace Health Systems 30-Mins Scenario Activity</vt:lpstr>
      <vt:lpstr>THE FUTURE OF WORK</vt:lpstr>
      <vt:lpstr> The Fluid Organization: Navigating the Future of Work </vt:lpstr>
      <vt:lpstr>Cultural Practices that Enable Innovation</vt:lpstr>
      <vt:lpstr> Structural Practices that Enable Innovation </vt:lpstr>
      <vt:lpstr> Current Culture &amp; Work Practices in Tech Companies </vt:lpstr>
      <vt:lpstr> Future of Work in Tech: Key Trends </vt:lpstr>
      <vt:lpstr> Which one should you choose? </vt:lpstr>
      <vt:lpstr> Designing a Future of Work Model (Hybrid/Remote) </vt:lpstr>
      <vt:lpstr>PowerPoint Presentation</vt:lpstr>
      <vt:lpstr>Summary</vt:lpstr>
      <vt:lpstr>REFERENCE LIST</vt:lpstr>
      <vt:lpstr>References</vt:lpstr>
      <vt:lpstr>PowerPoint Presentation</vt:lpstr>
      <vt:lpstr>Organisation structure meaning  </vt:lpstr>
      <vt:lpstr>Elements of good organisation structure  (Stanford, 2007, p46)</vt:lpstr>
      <vt:lpstr>Classification of organisational structures</vt:lpstr>
      <vt:lpstr>Factors that affect the choice of structure (Stanford, 2007). The 5 factors are Speed, integration, flexibility, control &amp; Innovation  </vt:lpstr>
      <vt:lpstr>Factors that affect the choice of structure </vt:lpstr>
      <vt:lpstr> Organisation Design &amp; the Nature of Work </vt:lpstr>
      <vt:lpstr>What is Remote Working</vt:lpstr>
      <vt:lpstr> Head-to-Head Comparison </vt:lpstr>
      <vt:lpstr> Key Trends Reshaping the Hybrid Model </vt:lpstr>
      <vt:lpstr>Benefits vs. Challenges</vt:lpstr>
      <vt:lpstr> Technology Powering the Shift </vt:lpstr>
      <vt:lpstr>The Productivity Frontier</vt:lpstr>
      <vt:lpstr>PowerPoint Presentation</vt:lpstr>
      <vt:lpstr> Class Activity (30 Minutes) – NovaTech Labs: Reimagining Work and Culture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Eno Maycock</cp:lastModifiedBy>
  <cp:revision>47</cp:revision>
  <dcterms:created xsi:type="dcterms:W3CDTF">2020-04-06T13:34:42Z</dcterms:created>
  <dcterms:modified xsi:type="dcterms:W3CDTF">2026-09-14T08:12:44Z</dcterms:modified>
</cp:coreProperties>
</file>