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25" r:id="rId1"/>
  </p:sldMasterIdLst>
  <p:notesMasterIdLst>
    <p:notesMasterId r:id="rId15"/>
  </p:notesMasterIdLst>
  <p:sldIdLst>
    <p:sldId id="256" r:id="rId2"/>
    <p:sldId id="266" r:id="rId3"/>
    <p:sldId id="257" r:id="rId4"/>
    <p:sldId id="268" r:id="rId5"/>
    <p:sldId id="258" r:id="rId6"/>
    <p:sldId id="260" r:id="rId7"/>
    <p:sldId id="267" r:id="rId8"/>
    <p:sldId id="269"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1673" autoAdjust="0"/>
  </p:normalViewPr>
  <p:slideViewPr>
    <p:cSldViewPr snapToGrid="0">
      <p:cViewPr varScale="1">
        <p:scale>
          <a:sx n="39" d="100"/>
          <a:sy n="39" d="100"/>
        </p:scale>
        <p:origin x="1708"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C79FA0-640C-4C54-804A-A81FD7F7F3DA}" type="doc">
      <dgm:prSet loTypeId="urn:microsoft.com/office/officeart/2005/8/layout/rings+Icon" loCatId="relationship" qsTypeId="urn:microsoft.com/office/officeart/2005/8/quickstyle/3d2" qsCatId="3D" csTypeId="urn:microsoft.com/office/officeart/2005/8/colors/colorful1" csCatId="colorful" phldr="1"/>
      <dgm:spPr/>
      <dgm:t>
        <a:bodyPr/>
        <a:lstStyle/>
        <a:p>
          <a:endParaRPr lang="en-GB"/>
        </a:p>
      </dgm:t>
    </dgm:pt>
    <dgm:pt modelId="{0E4E9376-7A15-453E-BE86-85F328A84466}">
      <dgm:prSet/>
      <dgm:spPr/>
      <dgm:t>
        <a:bodyPr/>
        <a:lstStyle/>
        <a:p>
          <a:pPr>
            <a:buAutoNum type="arabicPeriod"/>
          </a:pPr>
          <a:r>
            <a:rPr lang="en-US"/>
            <a:t>Business executive</a:t>
          </a:r>
          <a:endParaRPr lang="en-GB"/>
        </a:p>
      </dgm:t>
    </dgm:pt>
    <dgm:pt modelId="{72617E3F-D5E3-462C-B994-9F10DBED4D81}" type="parTrans" cxnId="{B3DBA796-4FEE-4971-B217-7B0D397A36DA}">
      <dgm:prSet/>
      <dgm:spPr/>
      <dgm:t>
        <a:bodyPr/>
        <a:lstStyle/>
        <a:p>
          <a:endParaRPr lang="en-GB"/>
        </a:p>
      </dgm:t>
    </dgm:pt>
    <dgm:pt modelId="{09C775A6-856F-4983-B810-823F2E0AAFDF}" type="sibTrans" cxnId="{B3DBA796-4FEE-4971-B217-7B0D397A36DA}">
      <dgm:prSet/>
      <dgm:spPr/>
      <dgm:t>
        <a:bodyPr/>
        <a:lstStyle/>
        <a:p>
          <a:endParaRPr lang="en-GB"/>
        </a:p>
      </dgm:t>
    </dgm:pt>
    <dgm:pt modelId="{D59DA397-7EB9-4C28-84D5-9B2D5F5C34FD}">
      <dgm:prSet/>
      <dgm:spPr/>
      <dgm:t>
        <a:bodyPr/>
        <a:lstStyle/>
        <a:p>
          <a:r>
            <a:rPr lang="en-US" dirty="0"/>
            <a:t>National and international sports player</a:t>
          </a:r>
        </a:p>
      </dgm:t>
    </dgm:pt>
    <dgm:pt modelId="{38FBAC2D-D152-4105-B9B6-42DC0331B97A}" type="parTrans" cxnId="{122F1018-6791-4F97-933E-7E417ABE154E}">
      <dgm:prSet/>
      <dgm:spPr/>
      <dgm:t>
        <a:bodyPr/>
        <a:lstStyle/>
        <a:p>
          <a:endParaRPr lang="en-GB"/>
        </a:p>
      </dgm:t>
    </dgm:pt>
    <dgm:pt modelId="{DFD554EC-67E5-4E0D-960C-99CE4AF6367B}" type="sibTrans" cxnId="{122F1018-6791-4F97-933E-7E417ABE154E}">
      <dgm:prSet/>
      <dgm:spPr/>
      <dgm:t>
        <a:bodyPr/>
        <a:lstStyle/>
        <a:p>
          <a:endParaRPr lang="en-GB"/>
        </a:p>
      </dgm:t>
    </dgm:pt>
    <dgm:pt modelId="{93879F83-3B25-425B-BED7-A1986CE9756F}">
      <dgm:prSet/>
      <dgm:spPr/>
      <dgm:t>
        <a:bodyPr/>
        <a:lstStyle/>
        <a:p>
          <a:r>
            <a:rPr lang="en-US" dirty="0"/>
            <a:t>Upper middle and upper class people of the society</a:t>
          </a:r>
        </a:p>
      </dgm:t>
    </dgm:pt>
    <dgm:pt modelId="{CEC364F8-7F53-40B8-BC5A-9BDDCB4CC4F3}" type="parTrans" cxnId="{525CCAF5-F563-49F4-8095-E79459E56A5B}">
      <dgm:prSet/>
      <dgm:spPr/>
      <dgm:t>
        <a:bodyPr/>
        <a:lstStyle/>
        <a:p>
          <a:endParaRPr lang="en-GB"/>
        </a:p>
      </dgm:t>
    </dgm:pt>
    <dgm:pt modelId="{425A0A86-EA1F-41FA-94B5-B4728E44D02B}" type="sibTrans" cxnId="{525CCAF5-F563-49F4-8095-E79459E56A5B}">
      <dgm:prSet/>
      <dgm:spPr/>
      <dgm:t>
        <a:bodyPr/>
        <a:lstStyle/>
        <a:p>
          <a:endParaRPr lang="en-GB"/>
        </a:p>
      </dgm:t>
    </dgm:pt>
    <dgm:pt modelId="{868B2465-53D1-4523-87AB-DBEF90CD4B20}">
      <dgm:prSet/>
      <dgm:spPr/>
      <dgm:t>
        <a:bodyPr/>
        <a:lstStyle/>
        <a:p>
          <a:r>
            <a:rPr lang="en-US"/>
            <a:t>Celebrities</a:t>
          </a:r>
          <a:endParaRPr lang="en-US" dirty="0"/>
        </a:p>
      </dgm:t>
    </dgm:pt>
    <dgm:pt modelId="{2B0F25D1-FC65-44D7-971F-EA23B72881D1}" type="parTrans" cxnId="{892654F3-03AC-44B5-BCE4-8FF532DF3A65}">
      <dgm:prSet/>
      <dgm:spPr/>
      <dgm:t>
        <a:bodyPr/>
        <a:lstStyle/>
        <a:p>
          <a:endParaRPr lang="en-GB"/>
        </a:p>
      </dgm:t>
    </dgm:pt>
    <dgm:pt modelId="{7CAB5AC9-A7BF-46EC-B4BF-CA1D719CE532}" type="sibTrans" cxnId="{892654F3-03AC-44B5-BCE4-8FF532DF3A65}">
      <dgm:prSet/>
      <dgm:spPr/>
      <dgm:t>
        <a:bodyPr/>
        <a:lstStyle/>
        <a:p>
          <a:endParaRPr lang="en-GB"/>
        </a:p>
      </dgm:t>
    </dgm:pt>
    <dgm:pt modelId="{4B7367EE-0D45-4372-BD14-077972DD0570}">
      <dgm:prSet/>
      <dgm:spPr/>
      <dgm:t>
        <a:bodyPr/>
        <a:lstStyle/>
        <a:p>
          <a:r>
            <a:rPr lang="en-US"/>
            <a:t>Leisure travel lovers and </a:t>
          </a:r>
          <a:endParaRPr lang="en-US" dirty="0"/>
        </a:p>
      </dgm:t>
    </dgm:pt>
    <dgm:pt modelId="{94B145C5-DBAA-49CF-A7FC-4B589A6826F0}" type="parTrans" cxnId="{CD69C155-B3F3-4DF7-A1C8-FC3486FBF7DF}">
      <dgm:prSet/>
      <dgm:spPr/>
      <dgm:t>
        <a:bodyPr/>
        <a:lstStyle/>
        <a:p>
          <a:endParaRPr lang="en-GB"/>
        </a:p>
      </dgm:t>
    </dgm:pt>
    <dgm:pt modelId="{C876BEFF-9542-4499-862F-E9A374C34B29}" type="sibTrans" cxnId="{CD69C155-B3F3-4DF7-A1C8-FC3486FBF7DF}">
      <dgm:prSet/>
      <dgm:spPr/>
      <dgm:t>
        <a:bodyPr/>
        <a:lstStyle/>
        <a:p>
          <a:endParaRPr lang="en-GB"/>
        </a:p>
      </dgm:t>
    </dgm:pt>
    <dgm:pt modelId="{79ED5D32-C856-4D8D-9A66-D07A00621E46}">
      <dgm:prSet/>
      <dgm:spPr/>
      <dgm:t>
        <a:bodyPr/>
        <a:lstStyle/>
        <a:p>
          <a:r>
            <a:rPr lang="en-US"/>
            <a:t>Corporate executives.</a:t>
          </a:r>
          <a:endParaRPr lang="en-US" dirty="0"/>
        </a:p>
      </dgm:t>
    </dgm:pt>
    <dgm:pt modelId="{F2451327-EE7F-4F82-A859-23580D13AEF5}" type="parTrans" cxnId="{2E694DA1-CBBA-4BC5-9595-05001279D3A3}">
      <dgm:prSet/>
      <dgm:spPr/>
      <dgm:t>
        <a:bodyPr/>
        <a:lstStyle/>
        <a:p>
          <a:endParaRPr lang="en-GB"/>
        </a:p>
      </dgm:t>
    </dgm:pt>
    <dgm:pt modelId="{15205AD0-6CA7-4A03-85DA-36A099402298}" type="sibTrans" cxnId="{2E694DA1-CBBA-4BC5-9595-05001279D3A3}">
      <dgm:prSet/>
      <dgm:spPr/>
      <dgm:t>
        <a:bodyPr/>
        <a:lstStyle/>
        <a:p>
          <a:endParaRPr lang="en-GB"/>
        </a:p>
      </dgm:t>
    </dgm:pt>
    <dgm:pt modelId="{495AD946-34F8-461A-8C64-6BEE7191F800}" type="pres">
      <dgm:prSet presAssocID="{2DC79FA0-640C-4C54-804A-A81FD7F7F3DA}" presName="Name0" presStyleCnt="0">
        <dgm:presLayoutVars>
          <dgm:chMax val="7"/>
          <dgm:dir/>
          <dgm:resizeHandles val="exact"/>
        </dgm:presLayoutVars>
      </dgm:prSet>
      <dgm:spPr/>
    </dgm:pt>
    <dgm:pt modelId="{DC0BA9C1-7DB3-4D4D-B1E6-AC4EF75E05FA}" type="pres">
      <dgm:prSet presAssocID="{2DC79FA0-640C-4C54-804A-A81FD7F7F3DA}" presName="ellipse1" presStyleLbl="vennNode1" presStyleIdx="0" presStyleCnt="6">
        <dgm:presLayoutVars>
          <dgm:bulletEnabled val="1"/>
        </dgm:presLayoutVars>
      </dgm:prSet>
      <dgm:spPr/>
    </dgm:pt>
    <dgm:pt modelId="{D7E9206B-9912-4B1B-BD8E-6461C08C6570}" type="pres">
      <dgm:prSet presAssocID="{2DC79FA0-640C-4C54-804A-A81FD7F7F3DA}" presName="ellipse2" presStyleLbl="vennNode1" presStyleIdx="1" presStyleCnt="6">
        <dgm:presLayoutVars>
          <dgm:bulletEnabled val="1"/>
        </dgm:presLayoutVars>
      </dgm:prSet>
      <dgm:spPr/>
    </dgm:pt>
    <dgm:pt modelId="{A15BF8A7-E41F-4EE6-BF7C-DFBC9EF545A5}" type="pres">
      <dgm:prSet presAssocID="{2DC79FA0-640C-4C54-804A-A81FD7F7F3DA}" presName="ellipse3" presStyleLbl="vennNode1" presStyleIdx="2" presStyleCnt="6">
        <dgm:presLayoutVars>
          <dgm:bulletEnabled val="1"/>
        </dgm:presLayoutVars>
      </dgm:prSet>
      <dgm:spPr/>
    </dgm:pt>
    <dgm:pt modelId="{15E9E277-064D-4511-8B56-F88FB3EEE242}" type="pres">
      <dgm:prSet presAssocID="{2DC79FA0-640C-4C54-804A-A81FD7F7F3DA}" presName="ellipse4" presStyleLbl="vennNode1" presStyleIdx="3" presStyleCnt="6" custLinFactNeighborX="-2241" custLinFactNeighborY="2307">
        <dgm:presLayoutVars>
          <dgm:bulletEnabled val="1"/>
        </dgm:presLayoutVars>
      </dgm:prSet>
      <dgm:spPr/>
    </dgm:pt>
    <dgm:pt modelId="{555E8FA1-5F7F-42C6-BAE7-F3B264D83891}" type="pres">
      <dgm:prSet presAssocID="{2DC79FA0-640C-4C54-804A-A81FD7F7F3DA}" presName="ellipse5" presStyleLbl="vennNode1" presStyleIdx="4" presStyleCnt="6">
        <dgm:presLayoutVars>
          <dgm:bulletEnabled val="1"/>
        </dgm:presLayoutVars>
      </dgm:prSet>
      <dgm:spPr/>
    </dgm:pt>
    <dgm:pt modelId="{ECF28AD7-28BB-4B97-8695-E39A4A07D66F}" type="pres">
      <dgm:prSet presAssocID="{2DC79FA0-640C-4C54-804A-A81FD7F7F3DA}" presName="ellipse6" presStyleLbl="vennNode1" presStyleIdx="5" presStyleCnt="6">
        <dgm:presLayoutVars>
          <dgm:bulletEnabled val="1"/>
        </dgm:presLayoutVars>
      </dgm:prSet>
      <dgm:spPr/>
    </dgm:pt>
  </dgm:ptLst>
  <dgm:cxnLst>
    <dgm:cxn modelId="{9C6B7A00-996F-438A-9318-12FC1018844B}" type="presOf" srcId="{93879F83-3B25-425B-BED7-A1986CE9756F}" destId="{A15BF8A7-E41F-4EE6-BF7C-DFBC9EF545A5}" srcOrd="0" destOrd="0" presId="urn:microsoft.com/office/officeart/2005/8/layout/rings+Icon"/>
    <dgm:cxn modelId="{122F1018-6791-4F97-933E-7E417ABE154E}" srcId="{2DC79FA0-640C-4C54-804A-A81FD7F7F3DA}" destId="{D59DA397-7EB9-4C28-84D5-9B2D5F5C34FD}" srcOrd="1" destOrd="0" parTransId="{38FBAC2D-D152-4105-B9B6-42DC0331B97A}" sibTransId="{DFD554EC-67E5-4E0D-960C-99CE4AF6367B}"/>
    <dgm:cxn modelId="{039AD367-7ACB-4B09-A377-A5529A7F38FB}" type="presOf" srcId="{0E4E9376-7A15-453E-BE86-85F328A84466}" destId="{DC0BA9C1-7DB3-4D4D-B1E6-AC4EF75E05FA}" srcOrd="0" destOrd="0" presId="urn:microsoft.com/office/officeart/2005/8/layout/rings+Icon"/>
    <dgm:cxn modelId="{BCB72775-A1B6-4862-A8F3-10960D0DD28D}" type="presOf" srcId="{D59DA397-7EB9-4C28-84D5-9B2D5F5C34FD}" destId="{D7E9206B-9912-4B1B-BD8E-6461C08C6570}" srcOrd="0" destOrd="0" presId="urn:microsoft.com/office/officeart/2005/8/layout/rings+Icon"/>
    <dgm:cxn modelId="{CD69C155-B3F3-4DF7-A1C8-FC3486FBF7DF}" srcId="{2DC79FA0-640C-4C54-804A-A81FD7F7F3DA}" destId="{4B7367EE-0D45-4372-BD14-077972DD0570}" srcOrd="4" destOrd="0" parTransId="{94B145C5-DBAA-49CF-A7FC-4B589A6826F0}" sibTransId="{C876BEFF-9542-4499-862F-E9A374C34B29}"/>
    <dgm:cxn modelId="{7DD3A278-EC0D-4AF0-9F66-54A447D8017C}" type="presOf" srcId="{4B7367EE-0D45-4372-BD14-077972DD0570}" destId="{555E8FA1-5F7F-42C6-BAE7-F3B264D83891}" srcOrd="0" destOrd="0" presId="urn:microsoft.com/office/officeart/2005/8/layout/rings+Icon"/>
    <dgm:cxn modelId="{B3DBA796-4FEE-4971-B217-7B0D397A36DA}" srcId="{2DC79FA0-640C-4C54-804A-A81FD7F7F3DA}" destId="{0E4E9376-7A15-453E-BE86-85F328A84466}" srcOrd="0" destOrd="0" parTransId="{72617E3F-D5E3-462C-B994-9F10DBED4D81}" sibTransId="{09C775A6-856F-4983-B810-823F2E0AAFDF}"/>
    <dgm:cxn modelId="{2E694DA1-CBBA-4BC5-9595-05001279D3A3}" srcId="{2DC79FA0-640C-4C54-804A-A81FD7F7F3DA}" destId="{79ED5D32-C856-4D8D-9A66-D07A00621E46}" srcOrd="5" destOrd="0" parTransId="{F2451327-EE7F-4F82-A859-23580D13AEF5}" sibTransId="{15205AD0-6CA7-4A03-85DA-36A099402298}"/>
    <dgm:cxn modelId="{78B406A4-04F6-4295-9648-E3C4D7E6383F}" type="presOf" srcId="{79ED5D32-C856-4D8D-9A66-D07A00621E46}" destId="{ECF28AD7-28BB-4B97-8695-E39A4A07D66F}" srcOrd="0" destOrd="0" presId="urn:microsoft.com/office/officeart/2005/8/layout/rings+Icon"/>
    <dgm:cxn modelId="{61EE9BB8-F2EB-4CAB-91FE-D1326A31C1B4}" type="presOf" srcId="{2DC79FA0-640C-4C54-804A-A81FD7F7F3DA}" destId="{495AD946-34F8-461A-8C64-6BEE7191F800}" srcOrd="0" destOrd="0" presId="urn:microsoft.com/office/officeart/2005/8/layout/rings+Icon"/>
    <dgm:cxn modelId="{210BEBD1-68CF-44B5-AD35-78CF7128BD14}" type="presOf" srcId="{868B2465-53D1-4523-87AB-DBEF90CD4B20}" destId="{15E9E277-064D-4511-8B56-F88FB3EEE242}" srcOrd="0" destOrd="0" presId="urn:microsoft.com/office/officeart/2005/8/layout/rings+Icon"/>
    <dgm:cxn modelId="{892654F3-03AC-44B5-BCE4-8FF532DF3A65}" srcId="{2DC79FA0-640C-4C54-804A-A81FD7F7F3DA}" destId="{868B2465-53D1-4523-87AB-DBEF90CD4B20}" srcOrd="3" destOrd="0" parTransId="{2B0F25D1-FC65-44D7-971F-EA23B72881D1}" sibTransId="{7CAB5AC9-A7BF-46EC-B4BF-CA1D719CE532}"/>
    <dgm:cxn modelId="{525CCAF5-F563-49F4-8095-E79459E56A5B}" srcId="{2DC79FA0-640C-4C54-804A-A81FD7F7F3DA}" destId="{93879F83-3B25-425B-BED7-A1986CE9756F}" srcOrd="2" destOrd="0" parTransId="{CEC364F8-7F53-40B8-BC5A-9BDDCB4CC4F3}" sibTransId="{425A0A86-EA1F-41FA-94B5-B4728E44D02B}"/>
    <dgm:cxn modelId="{26A752A8-10D0-4D2F-8A51-C0500554D9D2}" type="presParOf" srcId="{495AD946-34F8-461A-8C64-6BEE7191F800}" destId="{DC0BA9C1-7DB3-4D4D-B1E6-AC4EF75E05FA}" srcOrd="0" destOrd="0" presId="urn:microsoft.com/office/officeart/2005/8/layout/rings+Icon"/>
    <dgm:cxn modelId="{E76EC2FB-D67F-421C-B664-AEE0F6DD0C34}" type="presParOf" srcId="{495AD946-34F8-461A-8C64-6BEE7191F800}" destId="{D7E9206B-9912-4B1B-BD8E-6461C08C6570}" srcOrd="1" destOrd="0" presId="urn:microsoft.com/office/officeart/2005/8/layout/rings+Icon"/>
    <dgm:cxn modelId="{2A05774E-C42B-4F8E-B74A-8CD6C40C4048}" type="presParOf" srcId="{495AD946-34F8-461A-8C64-6BEE7191F800}" destId="{A15BF8A7-E41F-4EE6-BF7C-DFBC9EF545A5}" srcOrd="2" destOrd="0" presId="urn:microsoft.com/office/officeart/2005/8/layout/rings+Icon"/>
    <dgm:cxn modelId="{ECB41802-75AF-4598-93C5-AF178565B3FE}" type="presParOf" srcId="{495AD946-34F8-461A-8C64-6BEE7191F800}" destId="{15E9E277-064D-4511-8B56-F88FB3EEE242}" srcOrd="3" destOrd="0" presId="urn:microsoft.com/office/officeart/2005/8/layout/rings+Icon"/>
    <dgm:cxn modelId="{74F135B5-9864-4B10-B4CE-91F289E97E29}" type="presParOf" srcId="{495AD946-34F8-461A-8C64-6BEE7191F800}" destId="{555E8FA1-5F7F-42C6-BAE7-F3B264D83891}" srcOrd="4" destOrd="0" presId="urn:microsoft.com/office/officeart/2005/8/layout/rings+Icon"/>
    <dgm:cxn modelId="{33284699-E797-4872-B066-E8348D29B096}" type="presParOf" srcId="{495AD946-34F8-461A-8C64-6BEE7191F800}" destId="{ECF28AD7-28BB-4B97-8695-E39A4A07D66F}" srcOrd="5"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22141B-C476-466E-9649-FFB00984D12E}" type="doc">
      <dgm:prSet loTypeId="urn:microsoft.com/office/officeart/2005/8/layout/hList6" loCatId="list" qsTypeId="urn:microsoft.com/office/officeart/2005/8/quickstyle/3d3" qsCatId="3D" csTypeId="urn:microsoft.com/office/officeart/2005/8/colors/colorful1" csCatId="colorful"/>
      <dgm:spPr/>
      <dgm:t>
        <a:bodyPr/>
        <a:lstStyle/>
        <a:p>
          <a:endParaRPr lang="en-GB"/>
        </a:p>
      </dgm:t>
    </dgm:pt>
    <dgm:pt modelId="{5C6D8382-DB99-4158-B96A-5D1F52284F28}">
      <dgm:prSet custT="1"/>
      <dgm:spPr/>
      <dgm:t>
        <a:bodyPr/>
        <a:lstStyle/>
        <a:p>
          <a:r>
            <a:rPr lang="en-US" sz="1600" dirty="0"/>
            <a:t>Network and technology</a:t>
          </a:r>
          <a:endParaRPr lang="en-GB" sz="1600" dirty="0"/>
        </a:p>
      </dgm:t>
    </dgm:pt>
    <dgm:pt modelId="{1CA7B3D3-76B9-4421-A2B6-3CB8CEFF718F}" type="parTrans" cxnId="{70BB99C3-6D75-43F2-8772-F3FD2F44A4E9}">
      <dgm:prSet/>
      <dgm:spPr/>
      <dgm:t>
        <a:bodyPr/>
        <a:lstStyle/>
        <a:p>
          <a:endParaRPr lang="en-GB"/>
        </a:p>
      </dgm:t>
    </dgm:pt>
    <dgm:pt modelId="{7BA1A81E-614C-43DA-9800-B255C362475C}" type="sibTrans" cxnId="{70BB99C3-6D75-43F2-8772-F3FD2F44A4E9}">
      <dgm:prSet/>
      <dgm:spPr/>
      <dgm:t>
        <a:bodyPr/>
        <a:lstStyle/>
        <a:p>
          <a:endParaRPr lang="en-GB"/>
        </a:p>
      </dgm:t>
    </dgm:pt>
    <dgm:pt modelId="{8CAE6E72-DD94-43E0-8BB0-9BD59753F749}">
      <dgm:prSet custT="1"/>
      <dgm:spPr/>
      <dgm:t>
        <a:bodyPr/>
        <a:lstStyle/>
        <a:p>
          <a:r>
            <a:rPr lang="en-US" sz="1600" dirty="0"/>
            <a:t>Convincing for work</a:t>
          </a:r>
          <a:endParaRPr lang="en-GB" sz="1600" dirty="0"/>
        </a:p>
      </dgm:t>
    </dgm:pt>
    <dgm:pt modelId="{E5F73FE7-E6CC-4347-B9D5-8A4129C2763F}" type="parTrans" cxnId="{516DE8BE-4A8A-444D-9414-945FCC376C3A}">
      <dgm:prSet/>
      <dgm:spPr/>
      <dgm:t>
        <a:bodyPr/>
        <a:lstStyle/>
        <a:p>
          <a:endParaRPr lang="en-GB"/>
        </a:p>
      </dgm:t>
    </dgm:pt>
    <dgm:pt modelId="{B04A950E-BC89-4F70-8E10-142BB19D1736}" type="sibTrans" cxnId="{516DE8BE-4A8A-444D-9414-945FCC376C3A}">
      <dgm:prSet/>
      <dgm:spPr/>
      <dgm:t>
        <a:bodyPr/>
        <a:lstStyle/>
        <a:p>
          <a:endParaRPr lang="en-GB"/>
        </a:p>
      </dgm:t>
    </dgm:pt>
    <dgm:pt modelId="{ED21AB0F-42A4-4599-A229-B3CC300130AD}">
      <dgm:prSet custT="1"/>
      <dgm:spPr/>
      <dgm:t>
        <a:bodyPr/>
        <a:lstStyle/>
        <a:p>
          <a:r>
            <a:rPr lang="en-US" sz="1600" dirty="0"/>
            <a:t>Foods</a:t>
          </a:r>
          <a:endParaRPr lang="en-GB" sz="1600" dirty="0"/>
        </a:p>
      </dgm:t>
    </dgm:pt>
    <dgm:pt modelId="{431833ED-839B-4558-8194-4FAF4E259A93}" type="parTrans" cxnId="{E8499D18-C635-4175-899C-A3FAFF516D7E}">
      <dgm:prSet/>
      <dgm:spPr/>
      <dgm:t>
        <a:bodyPr/>
        <a:lstStyle/>
        <a:p>
          <a:endParaRPr lang="en-GB"/>
        </a:p>
      </dgm:t>
    </dgm:pt>
    <dgm:pt modelId="{5C9F2E80-A22E-400C-A5D9-70ADBB2765BA}" type="sibTrans" cxnId="{E8499D18-C635-4175-899C-A3FAFF516D7E}">
      <dgm:prSet/>
      <dgm:spPr/>
      <dgm:t>
        <a:bodyPr/>
        <a:lstStyle/>
        <a:p>
          <a:endParaRPr lang="en-GB"/>
        </a:p>
      </dgm:t>
    </dgm:pt>
    <dgm:pt modelId="{824838FE-99F4-4E94-99C4-053C54BC5253}">
      <dgm:prSet custT="1"/>
      <dgm:spPr/>
      <dgm:t>
        <a:bodyPr/>
        <a:lstStyle/>
        <a:p>
          <a:r>
            <a:rPr lang="en-US" sz="1600"/>
            <a:t>Transportation</a:t>
          </a:r>
          <a:endParaRPr lang="en-GB" sz="1600"/>
        </a:p>
      </dgm:t>
    </dgm:pt>
    <dgm:pt modelId="{4816028B-6914-45A0-B1E5-05AB5D56A766}" type="parTrans" cxnId="{78FAA5FD-D40F-4597-BBAF-E36C9822A924}">
      <dgm:prSet/>
      <dgm:spPr/>
      <dgm:t>
        <a:bodyPr/>
        <a:lstStyle/>
        <a:p>
          <a:endParaRPr lang="en-GB"/>
        </a:p>
      </dgm:t>
    </dgm:pt>
    <dgm:pt modelId="{06CC68EA-7CEF-4639-802A-D31670D59403}" type="sibTrans" cxnId="{78FAA5FD-D40F-4597-BBAF-E36C9822A924}">
      <dgm:prSet/>
      <dgm:spPr/>
      <dgm:t>
        <a:bodyPr/>
        <a:lstStyle/>
        <a:p>
          <a:endParaRPr lang="en-GB"/>
        </a:p>
      </dgm:t>
    </dgm:pt>
    <dgm:pt modelId="{DB4326E5-DB15-4F3A-984A-9B211976FF5E}">
      <dgm:prSet custT="1"/>
      <dgm:spPr/>
      <dgm:t>
        <a:bodyPr/>
        <a:lstStyle/>
        <a:p>
          <a:r>
            <a:rPr lang="en-US" sz="1600" dirty="0"/>
            <a:t>Recreation</a:t>
          </a:r>
          <a:endParaRPr lang="en-GB" sz="1600" dirty="0"/>
        </a:p>
      </dgm:t>
    </dgm:pt>
    <dgm:pt modelId="{9F9DF74F-C5F9-4E76-BF5C-13DD779AE714}" type="parTrans" cxnId="{70F3DD81-5773-497D-8203-598465AC2BBF}">
      <dgm:prSet/>
      <dgm:spPr/>
      <dgm:t>
        <a:bodyPr/>
        <a:lstStyle/>
        <a:p>
          <a:endParaRPr lang="en-GB"/>
        </a:p>
      </dgm:t>
    </dgm:pt>
    <dgm:pt modelId="{143FD9F7-BE6E-44DB-BA8E-62219C29FA7E}" type="sibTrans" cxnId="{70F3DD81-5773-497D-8203-598465AC2BBF}">
      <dgm:prSet/>
      <dgm:spPr/>
      <dgm:t>
        <a:bodyPr/>
        <a:lstStyle/>
        <a:p>
          <a:endParaRPr lang="en-GB"/>
        </a:p>
      </dgm:t>
    </dgm:pt>
    <dgm:pt modelId="{49C5B7C1-C872-44EA-A82C-672D72EDF72B}" type="pres">
      <dgm:prSet presAssocID="{DE22141B-C476-466E-9649-FFB00984D12E}" presName="Name0" presStyleCnt="0">
        <dgm:presLayoutVars>
          <dgm:dir/>
          <dgm:resizeHandles val="exact"/>
        </dgm:presLayoutVars>
      </dgm:prSet>
      <dgm:spPr/>
    </dgm:pt>
    <dgm:pt modelId="{45B11CEA-B73D-4067-A5B4-2B42E89A91DC}" type="pres">
      <dgm:prSet presAssocID="{5C6D8382-DB99-4158-B96A-5D1F52284F28}" presName="node" presStyleLbl="node1" presStyleIdx="0" presStyleCnt="5" custLinFactNeighborX="41536" custLinFactNeighborY="0">
        <dgm:presLayoutVars>
          <dgm:bulletEnabled val="1"/>
        </dgm:presLayoutVars>
      </dgm:prSet>
      <dgm:spPr/>
    </dgm:pt>
    <dgm:pt modelId="{8B30C784-9FF6-49DF-B8A6-5D0DC3876032}" type="pres">
      <dgm:prSet presAssocID="{7BA1A81E-614C-43DA-9800-B255C362475C}" presName="sibTrans" presStyleCnt="0"/>
      <dgm:spPr/>
    </dgm:pt>
    <dgm:pt modelId="{938C63C6-AF21-4C3C-BD0D-5A55DB31507E}" type="pres">
      <dgm:prSet presAssocID="{8CAE6E72-DD94-43E0-8BB0-9BD59753F749}" presName="node" presStyleLbl="node1" presStyleIdx="1" presStyleCnt="5">
        <dgm:presLayoutVars>
          <dgm:bulletEnabled val="1"/>
        </dgm:presLayoutVars>
      </dgm:prSet>
      <dgm:spPr/>
    </dgm:pt>
    <dgm:pt modelId="{D026FA71-340F-4C59-8E56-2DB79DF8F060}" type="pres">
      <dgm:prSet presAssocID="{B04A950E-BC89-4F70-8E10-142BB19D1736}" presName="sibTrans" presStyleCnt="0"/>
      <dgm:spPr/>
    </dgm:pt>
    <dgm:pt modelId="{2B2E275C-9C2F-4F49-96E4-EBD02CCA681E}" type="pres">
      <dgm:prSet presAssocID="{ED21AB0F-42A4-4599-A229-B3CC300130AD}" presName="node" presStyleLbl="node1" presStyleIdx="2" presStyleCnt="5" custLinFactNeighborX="-35729">
        <dgm:presLayoutVars>
          <dgm:bulletEnabled val="1"/>
        </dgm:presLayoutVars>
      </dgm:prSet>
      <dgm:spPr/>
    </dgm:pt>
    <dgm:pt modelId="{799A0F62-95FC-4ACD-AAE1-0EE83EA37EEB}" type="pres">
      <dgm:prSet presAssocID="{5C9F2E80-A22E-400C-A5D9-70ADBB2765BA}" presName="sibTrans" presStyleCnt="0"/>
      <dgm:spPr/>
    </dgm:pt>
    <dgm:pt modelId="{E9B2AD9F-0ABA-4E4B-9A7B-511FF2275A02}" type="pres">
      <dgm:prSet presAssocID="{824838FE-99F4-4E94-99C4-053C54BC5253}" presName="node" presStyleLbl="node1" presStyleIdx="3" presStyleCnt="5">
        <dgm:presLayoutVars>
          <dgm:bulletEnabled val="1"/>
        </dgm:presLayoutVars>
      </dgm:prSet>
      <dgm:spPr/>
    </dgm:pt>
    <dgm:pt modelId="{2B8CA533-8B8F-48B4-BBDE-D039E6820A69}" type="pres">
      <dgm:prSet presAssocID="{06CC68EA-7CEF-4639-802A-D31670D59403}" presName="sibTrans" presStyleCnt="0"/>
      <dgm:spPr/>
    </dgm:pt>
    <dgm:pt modelId="{29110363-C7AF-4BDF-9299-6C224AA70516}" type="pres">
      <dgm:prSet presAssocID="{DB4326E5-DB15-4F3A-984A-9B211976FF5E}" presName="node" presStyleLbl="node1" presStyleIdx="4" presStyleCnt="5">
        <dgm:presLayoutVars>
          <dgm:bulletEnabled val="1"/>
        </dgm:presLayoutVars>
      </dgm:prSet>
      <dgm:spPr/>
    </dgm:pt>
  </dgm:ptLst>
  <dgm:cxnLst>
    <dgm:cxn modelId="{0D282E0E-E77F-49AF-97E5-C465437988BA}" type="presOf" srcId="{824838FE-99F4-4E94-99C4-053C54BC5253}" destId="{E9B2AD9F-0ABA-4E4B-9A7B-511FF2275A02}" srcOrd="0" destOrd="0" presId="urn:microsoft.com/office/officeart/2005/8/layout/hList6"/>
    <dgm:cxn modelId="{E8499D18-C635-4175-899C-A3FAFF516D7E}" srcId="{DE22141B-C476-466E-9649-FFB00984D12E}" destId="{ED21AB0F-42A4-4599-A229-B3CC300130AD}" srcOrd="2" destOrd="0" parTransId="{431833ED-839B-4558-8194-4FAF4E259A93}" sibTransId="{5C9F2E80-A22E-400C-A5D9-70ADBB2765BA}"/>
    <dgm:cxn modelId="{B4A5B02C-4D3C-458E-9C3B-AB75981438CC}" type="presOf" srcId="{DE22141B-C476-466E-9649-FFB00984D12E}" destId="{49C5B7C1-C872-44EA-A82C-672D72EDF72B}" srcOrd="0" destOrd="0" presId="urn:microsoft.com/office/officeart/2005/8/layout/hList6"/>
    <dgm:cxn modelId="{7EFD1550-62F6-459C-8AC4-484A30B42832}" type="presOf" srcId="{8CAE6E72-DD94-43E0-8BB0-9BD59753F749}" destId="{938C63C6-AF21-4C3C-BD0D-5A55DB31507E}" srcOrd="0" destOrd="0" presId="urn:microsoft.com/office/officeart/2005/8/layout/hList6"/>
    <dgm:cxn modelId="{80418D79-D991-4858-99CD-5E4632CD59F3}" type="presOf" srcId="{ED21AB0F-42A4-4599-A229-B3CC300130AD}" destId="{2B2E275C-9C2F-4F49-96E4-EBD02CCA681E}" srcOrd="0" destOrd="0" presId="urn:microsoft.com/office/officeart/2005/8/layout/hList6"/>
    <dgm:cxn modelId="{70F3DD81-5773-497D-8203-598465AC2BBF}" srcId="{DE22141B-C476-466E-9649-FFB00984D12E}" destId="{DB4326E5-DB15-4F3A-984A-9B211976FF5E}" srcOrd="4" destOrd="0" parTransId="{9F9DF74F-C5F9-4E76-BF5C-13DD779AE714}" sibTransId="{143FD9F7-BE6E-44DB-BA8E-62219C29FA7E}"/>
    <dgm:cxn modelId="{516DE8BE-4A8A-444D-9414-945FCC376C3A}" srcId="{DE22141B-C476-466E-9649-FFB00984D12E}" destId="{8CAE6E72-DD94-43E0-8BB0-9BD59753F749}" srcOrd="1" destOrd="0" parTransId="{E5F73FE7-E6CC-4347-B9D5-8A4129C2763F}" sibTransId="{B04A950E-BC89-4F70-8E10-142BB19D1736}"/>
    <dgm:cxn modelId="{70BB99C3-6D75-43F2-8772-F3FD2F44A4E9}" srcId="{DE22141B-C476-466E-9649-FFB00984D12E}" destId="{5C6D8382-DB99-4158-B96A-5D1F52284F28}" srcOrd="0" destOrd="0" parTransId="{1CA7B3D3-76B9-4421-A2B6-3CB8CEFF718F}" sibTransId="{7BA1A81E-614C-43DA-9800-B255C362475C}"/>
    <dgm:cxn modelId="{C68F36D4-C2EE-4260-B981-6B6E375426F1}" type="presOf" srcId="{5C6D8382-DB99-4158-B96A-5D1F52284F28}" destId="{45B11CEA-B73D-4067-A5B4-2B42E89A91DC}" srcOrd="0" destOrd="0" presId="urn:microsoft.com/office/officeart/2005/8/layout/hList6"/>
    <dgm:cxn modelId="{BB966BFB-57ED-423E-9FC3-FCC782AEB9D1}" type="presOf" srcId="{DB4326E5-DB15-4F3A-984A-9B211976FF5E}" destId="{29110363-C7AF-4BDF-9299-6C224AA70516}" srcOrd="0" destOrd="0" presId="urn:microsoft.com/office/officeart/2005/8/layout/hList6"/>
    <dgm:cxn modelId="{78FAA5FD-D40F-4597-BBAF-E36C9822A924}" srcId="{DE22141B-C476-466E-9649-FFB00984D12E}" destId="{824838FE-99F4-4E94-99C4-053C54BC5253}" srcOrd="3" destOrd="0" parTransId="{4816028B-6914-45A0-B1E5-05AB5D56A766}" sibTransId="{06CC68EA-7CEF-4639-802A-D31670D59403}"/>
    <dgm:cxn modelId="{A84DB8E5-F938-404D-88AB-470F779E3A92}" type="presParOf" srcId="{49C5B7C1-C872-44EA-A82C-672D72EDF72B}" destId="{45B11CEA-B73D-4067-A5B4-2B42E89A91DC}" srcOrd="0" destOrd="0" presId="urn:microsoft.com/office/officeart/2005/8/layout/hList6"/>
    <dgm:cxn modelId="{9BB47A53-3CCB-4F04-A192-65CA4EE59158}" type="presParOf" srcId="{49C5B7C1-C872-44EA-A82C-672D72EDF72B}" destId="{8B30C784-9FF6-49DF-B8A6-5D0DC3876032}" srcOrd="1" destOrd="0" presId="urn:microsoft.com/office/officeart/2005/8/layout/hList6"/>
    <dgm:cxn modelId="{91D77D38-2CAD-4545-A068-0D684A4B337A}" type="presParOf" srcId="{49C5B7C1-C872-44EA-A82C-672D72EDF72B}" destId="{938C63C6-AF21-4C3C-BD0D-5A55DB31507E}" srcOrd="2" destOrd="0" presId="urn:microsoft.com/office/officeart/2005/8/layout/hList6"/>
    <dgm:cxn modelId="{E4BBC665-283C-46A4-8C23-B3E1EF520F5A}" type="presParOf" srcId="{49C5B7C1-C872-44EA-A82C-672D72EDF72B}" destId="{D026FA71-340F-4C59-8E56-2DB79DF8F060}" srcOrd="3" destOrd="0" presId="urn:microsoft.com/office/officeart/2005/8/layout/hList6"/>
    <dgm:cxn modelId="{DA82FFFB-EB89-46BA-AC63-BF0509CE970B}" type="presParOf" srcId="{49C5B7C1-C872-44EA-A82C-672D72EDF72B}" destId="{2B2E275C-9C2F-4F49-96E4-EBD02CCA681E}" srcOrd="4" destOrd="0" presId="urn:microsoft.com/office/officeart/2005/8/layout/hList6"/>
    <dgm:cxn modelId="{63427577-74E8-416A-A8FA-93D7E7338939}" type="presParOf" srcId="{49C5B7C1-C872-44EA-A82C-672D72EDF72B}" destId="{799A0F62-95FC-4ACD-AAE1-0EE83EA37EEB}" srcOrd="5" destOrd="0" presId="urn:microsoft.com/office/officeart/2005/8/layout/hList6"/>
    <dgm:cxn modelId="{185F264C-91C4-48D0-92ED-50C054077BB8}" type="presParOf" srcId="{49C5B7C1-C872-44EA-A82C-672D72EDF72B}" destId="{E9B2AD9F-0ABA-4E4B-9A7B-511FF2275A02}" srcOrd="6" destOrd="0" presId="urn:microsoft.com/office/officeart/2005/8/layout/hList6"/>
    <dgm:cxn modelId="{B7C82BE1-6066-4AB6-BC47-41338FB54AB4}" type="presParOf" srcId="{49C5B7C1-C872-44EA-A82C-672D72EDF72B}" destId="{2B8CA533-8B8F-48B4-BBDE-D039E6820A69}" srcOrd="7" destOrd="0" presId="urn:microsoft.com/office/officeart/2005/8/layout/hList6"/>
    <dgm:cxn modelId="{191CF7F4-7418-4031-AEE8-C68332290AF0}" type="presParOf" srcId="{49C5B7C1-C872-44EA-A82C-672D72EDF72B}" destId="{29110363-C7AF-4BDF-9299-6C224AA70516}" srcOrd="8" destOrd="0" presId="urn:microsoft.com/office/officeart/2005/8/layout/h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1D484A-98EE-4A88-A7E3-5D5D6B9A6155}" type="doc">
      <dgm:prSet loTypeId="urn:microsoft.com/office/officeart/2005/8/layout/process1" loCatId="process" qsTypeId="urn:microsoft.com/office/officeart/2005/8/quickstyle/3d2" qsCatId="3D" csTypeId="urn:microsoft.com/office/officeart/2005/8/colors/accent2_1" csCatId="accent2" phldr="1"/>
      <dgm:spPr/>
      <dgm:t>
        <a:bodyPr/>
        <a:lstStyle/>
        <a:p>
          <a:endParaRPr lang="en-GB"/>
        </a:p>
      </dgm:t>
    </dgm:pt>
    <dgm:pt modelId="{0DF2A2E8-9F79-436A-ABC9-E2BDB4FCA81F}">
      <dgm:prSet custT="1"/>
      <dgm:spPr/>
      <dgm:t>
        <a:bodyPr/>
        <a:lstStyle/>
        <a:p>
          <a:r>
            <a:rPr lang="en-US" sz="1400" b="1"/>
            <a:t>Others service guests are millionaires, family trip, leisure travelers or weekend guest. </a:t>
          </a:r>
          <a:endParaRPr lang="en-GB" sz="1400" b="1"/>
        </a:p>
      </dgm:t>
    </dgm:pt>
    <dgm:pt modelId="{CFEDBD89-E583-4845-93DC-A064598598F1}" type="parTrans" cxnId="{1EDA025C-97A2-4F90-86A3-0E7618A824F1}">
      <dgm:prSet/>
      <dgm:spPr/>
      <dgm:t>
        <a:bodyPr/>
        <a:lstStyle/>
        <a:p>
          <a:endParaRPr lang="en-GB"/>
        </a:p>
      </dgm:t>
    </dgm:pt>
    <dgm:pt modelId="{E8FD6333-0D2F-4228-967B-1DB8489220CA}" type="sibTrans" cxnId="{1EDA025C-97A2-4F90-86A3-0E7618A824F1}">
      <dgm:prSet/>
      <dgm:spPr/>
      <dgm:t>
        <a:bodyPr/>
        <a:lstStyle/>
        <a:p>
          <a:endParaRPr lang="en-GB"/>
        </a:p>
      </dgm:t>
    </dgm:pt>
    <dgm:pt modelId="{FA07FB6E-0000-456B-B922-EF740BAEEDCC}">
      <dgm:prSet custT="1"/>
      <dgm:spPr/>
      <dgm:t>
        <a:bodyPr/>
        <a:lstStyle/>
        <a:p>
          <a:r>
            <a:rPr lang="en-US" sz="1400" b="1" dirty="0"/>
            <a:t>For millionaires, their main focus is providing luxurious and premium service with food, accommodation, and recreation</a:t>
          </a:r>
          <a:endParaRPr lang="en-GB" sz="1400" b="1" dirty="0"/>
        </a:p>
      </dgm:t>
    </dgm:pt>
    <dgm:pt modelId="{0A330F70-0202-4531-A5BE-A3373EFC5176}" type="parTrans" cxnId="{E96097CC-61AB-4347-A18A-BEC50122FE31}">
      <dgm:prSet/>
      <dgm:spPr/>
      <dgm:t>
        <a:bodyPr/>
        <a:lstStyle/>
        <a:p>
          <a:endParaRPr lang="en-GB"/>
        </a:p>
      </dgm:t>
    </dgm:pt>
    <dgm:pt modelId="{5C412446-1D2E-46A7-809A-0FD3D8EA1743}" type="sibTrans" cxnId="{E96097CC-61AB-4347-A18A-BEC50122FE31}">
      <dgm:prSet/>
      <dgm:spPr/>
      <dgm:t>
        <a:bodyPr/>
        <a:lstStyle/>
        <a:p>
          <a:endParaRPr lang="en-GB"/>
        </a:p>
      </dgm:t>
    </dgm:pt>
    <dgm:pt modelId="{5B4F55BC-CBE9-4286-B326-C8377528BF3B}">
      <dgm:prSet custT="1"/>
      <dgm:spPr/>
      <dgm:t>
        <a:bodyPr/>
        <a:lstStyle/>
        <a:p>
          <a:r>
            <a:rPr lang="en-US" sz="1400" b="1" dirty="0"/>
            <a:t>For travelers giving facilities for easy transportation, information about the place, and others (The Ritz-Carlton, 2019)</a:t>
          </a:r>
          <a:endParaRPr lang="en-GB" sz="1400" b="1" dirty="0"/>
        </a:p>
      </dgm:t>
    </dgm:pt>
    <dgm:pt modelId="{45EA240D-F91F-4D7B-9765-DDFA13227C47}" type="parTrans" cxnId="{C464027D-1453-4C03-B0AE-EBE000C13984}">
      <dgm:prSet/>
      <dgm:spPr/>
      <dgm:t>
        <a:bodyPr/>
        <a:lstStyle/>
        <a:p>
          <a:endParaRPr lang="en-GB"/>
        </a:p>
      </dgm:t>
    </dgm:pt>
    <dgm:pt modelId="{C32FD5E2-1DAE-45EA-A7C0-290590EF45CF}" type="sibTrans" cxnId="{C464027D-1453-4C03-B0AE-EBE000C13984}">
      <dgm:prSet/>
      <dgm:spPr/>
      <dgm:t>
        <a:bodyPr/>
        <a:lstStyle/>
        <a:p>
          <a:endParaRPr lang="en-GB"/>
        </a:p>
      </dgm:t>
    </dgm:pt>
    <dgm:pt modelId="{E6458B4C-FA71-4170-8A4D-29FD4E2FF60D}">
      <dgm:prSet custT="1"/>
      <dgm:spPr/>
      <dgm:t>
        <a:bodyPr/>
        <a:lstStyle/>
        <a:p>
          <a:r>
            <a:rPr lang="en-US" sz="1400" b="1" dirty="0"/>
            <a:t>Family guest gives them opportunities to spend time together as well as activities that inspire children to explore with their friends and interact with their surroundings (Wang, 2008).</a:t>
          </a:r>
          <a:endParaRPr lang="en-GB" sz="1400" b="1" dirty="0"/>
        </a:p>
      </dgm:t>
    </dgm:pt>
    <dgm:pt modelId="{33A5AF24-E89E-4D1F-94C0-3429391FA2D8}" type="parTrans" cxnId="{46222030-51A7-40CB-9103-AF7828E25DA9}">
      <dgm:prSet/>
      <dgm:spPr/>
      <dgm:t>
        <a:bodyPr/>
        <a:lstStyle/>
        <a:p>
          <a:endParaRPr lang="en-GB"/>
        </a:p>
      </dgm:t>
    </dgm:pt>
    <dgm:pt modelId="{60DEB913-B9BD-4F84-8041-211B4899F146}" type="sibTrans" cxnId="{46222030-51A7-40CB-9103-AF7828E25DA9}">
      <dgm:prSet/>
      <dgm:spPr/>
      <dgm:t>
        <a:bodyPr/>
        <a:lstStyle/>
        <a:p>
          <a:endParaRPr lang="en-GB"/>
        </a:p>
      </dgm:t>
    </dgm:pt>
    <dgm:pt modelId="{71FC0713-7D8D-41A9-BB29-2EC7FC1423F9}" type="pres">
      <dgm:prSet presAssocID="{1F1D484A-98EE-4A88-A7E3-5D5D6B9A6155}" presName="Name0" presStyleCnt="0">
        <dgm:presLayoutVars>
          <dgm:dir/>
          <dgm:resizeHandles val="exact"/>
        </dgm:presLayoutVars>
      </dgm:prSet>
      <dgm:spPr/>
    </dgm:pt>
    <dgm:pt modelId="{1D517777-D710-4541-8B9A-461420689B04}" type="pres">
      <dgm:prSet presAssocID="{0DF2A2E8-9F79-436A-ABC9-E2BDB4FCA81F}" presName="node" presStyleLbl="node1" presStyleIdx="0" presStyleCnt="4" custScaleY="115398">
        <dgm:presLayoutVars>
          <dgm:bulletEnabled val="1"/>
        </dgm:presLayoutVars>
      </dgm:prSet>
      <dgm:spPr/>
    </dgm:pt>
    <dgm:pt modelId="{398DE142-685E-4D61-81D3-BC01135F9AAB}" type="pres">
      <dgm:prSet presAssocID="{E8FD6333-0D2F-4228-967B-1DB8489220CA}" presName="sibTrans" presStyleLbl="sibTrans2D1" presStyleIdx="0" presStyleCnt="3" custScaleY="115397"/>
      <dgm:spPr/>
    </dgm:pt>
    <dgm:pt modelId="{25B97EDB-0DCE-404D-9FA9-5DD6F8AEE9D7}" type="pres">
      <dgm:prSet presAssocID="{E8FD6333-0D2F-4228-967B-1DB8489220CA}" presName="connectorText" presStyleLbl="sibTrans2D1" presStyleIdx="0" presStyleCnt="3"/>
      <dgm:spPr/>
    </dgm:pt>
    <dgm:pt modelId="{E9FC59AB-DE93-4F2F-9743-BA9D0D0D8CCF}" type="pres">
      <dgm:prSet presAssocID="{FA07FB6E-0000-456B-B922-EF740BAEEDCC}" presName="node" presStyleLbl="node1" presStyleIdx="1" presStyleCnt="4" custScaleY="115398">
        <dgm:presLayoutVars>
          <dgm:bulletEnabled val="1"/>
        </dgm:presLayoutVars>
      </dgm:prSet>
      <dgm:spPr/>
    </dgm:pt>
    <dgm:pt modelId="{59ADA62B-F983-4D10-B08D-4D154221EFE0}" type="pres">
      <dgm:prSet presAssocID="{5C412446-1D2E-46A7-809A-0FD3D8EA1743}" presName="sibTrans" presStyleLbl="sibTrans2D1" presStyleIdx="1" presStyleCnt="3" custScaleY="115397"/>
      <dgm:spPr/>
    </dgm:pt>
    <dgm:pt modelId="{B95B405F-EA7B-4B4E-AF09-AADB99DB6353}" type="pres">
      <dgm:prSet presAssocID="{5C412446-1D2E-46A7-809A-0FD3D8EA1743}" presName="connectorText" presStyleLbl="sibTrans2D1" presStyleIdx="1" presStyleCnt="3"/>
      <dgm:spPr/>
    </dgm:pt>
    <dgm:pt modelId="{5EAE2F84-0100-480B-BA87-C7C07B4FF30B}" type="pres">
      <dgm:prSet presAssocID="{5B4F55BC-CBE9-4286-B326-C8377528BF3B}" presName="node" presStyleLbl="node1" presStyleIdx="2" presStyleCnt="4" custScaleY="115398">
        <dgm:presLayoutVars>
          <dgm:bulletEnabled val="1"/>
        </dgm:presLayoutVars>
      </dgm:prSet>
      <dgm:spPr/>
    </dgm:pt>
    <dgm:pt modelId="{B1CA5D4A-12FE-4DE4-98A2-9F6568A71476}" type="pres">
      <dgm:prSet presAssocID="{C32FD5E2-1DAE-45EA-A7C0-290590EF45CF}" presName="sibTrans" presStyleLbl="sibTrans2D1" presStyleIdx="2" presStyleCnt="3" custScaleY="115397"/>
      <dgm:spPr/>
    </dgm:pt>
    <dgm:pt modelId="{8036ED96-17AE-44B2-8DA6-38B104267ADD}" type="pres">
      <dgm:prSet presAssocID="{C32FD5E2-1DAE-45EA-A7C0-290590EF45CF}" presName="connectorText" presStyleLbl="sibTrans2D1" presStyleIdx="2" presStyleCnt="3"/>
      <dgm:spPr/>
    </dgm:pt>
    <dgm:pt modelId="{7497D942-1720-4773-9AFC-97A31EEBACC1}" type="pres">
      <dgm:prSet presAssocID="{E6458B4C-FA71-4170-8A4D-29FD4E2FF60D}" presName="node" presStyleLbl="node1" presStyleIdx="3" presStyleCnt="4" custScaleY="115398">
        <dgm:presLayoutVars>
          <dgm:bulletEnabled val="1"/>
        </dgm:presLayoutVars>
      </dgm:prSet>
      <dgm:spPr/>
    </dgm:pt>
  </dgm:ptLst>
  <dgm:cxnLst>
    <dgm:cxn modelId="{8621F91C-42D5-4C40-8F17-B02070AED482}" type="presOf" srcId="{0DF2A2E8-9F79-436A-ABC9-E2BDB4FCA81F}" destId="{1D517777-D710-4541-8B9A-461420689B04}" srcOrd="0" destOrd="0" presId="urn:microsoft.com/office/officeart/2005/8/layout/process1"/>
    <dgm:cxn modelId="{7DAC812F-E6AE-47F6-A73C-A2C8708B13D0}" type="presOf" srcId="{C32FD5E2-1DAE-45EA-A7C0-290590EF45CF}" destId="{8036ED96-17AE-44B2-8DA6-38B104267ADD}" srcOrd="1" destOrd="0" presId="urn:microsoft.com/office/officeart/2005/8/layout/process1"/>
    <dgm:cxn modelId="{46222030-51A7-40CB-9103-AF7828E25DA9}" srcId="{1F1D484A-98EE-4A88-A7E3-5D5D6B9A6155}" destId="{E6458B4C-FA71-4170-8A4D-29FD4E2FF60D}" srcOrd="3" destOrd="0" parTransId="{33A5AF24-E89E-4D1F-94C0-3429391FA2D8}" sibTransId="{60DEB913-B9BD-4F84-8041-211B4899F146}"/>
    <dgm:cxn modelId="{ECC6A338-C610-4AE7-8F0A-5505B8A01D53}" type="presOf" srcId="{5B4F55BC-CBE9-4286-B326-C8377528BF3B}" destId="{5EAE2F84-0100-480B-BA87-C7C07B4FF30B}" srcOrd="0" destOrd="0" presId="urn:microsoft.com/office/officeart/2005/8/layout/process1"/>
    <dgm:cxn modelId="{4E56C540-BB1C-4362-A060-029BE34413E2}" type="presOf" srcId="{FA07FB6E-0000-456B-B922-EF740BAEEDCC}" destId="{E9FC59AB-DE93-4F2F-9743-BA9D0D0D8CCF}" srcOrd="0" destOrd="0" presId="urn:microsoft.com/office/officeart/2005/8/layout/process1"/>
    <dgm:cxn modelId="{1EDA025C-97A2-4F90-86A3-0E7618A824F1}" srcId="{1F1D484A-98EE-4A88-A7E3-5D5D6B9A6155}" destId="{0DF2A2E8-9F79-436A-ABC9-E2BDB4FCA81F}" srcOrd="0" destOrd="0" parTransId="{CFEDBD89-E583-4845-93DC-A064598598F1}" sibTransId="{E8FD6333-0D2F-4228-967B-1DB8489220CA}"/>
    <dgm:cxn modelId="{65B85367-00F0-4347-8FA4-CC017181176C}" type="presOf" srcId="{5C412446-1D2E-46A7-809A-0FD3D8EA1743}" destId="{59ADA62B-F983-4D10-B08D-4D154221EFE0}" srcOrd="0" destOrd="0" presId="urn:microsoft.com/office/officeart/2005/8/layout/process1"/>
    <dgm:cxn modelId="{4CAB0E70-E8FF-4319-B0BC-7E77EE2175C7}" type="presOf" srcId="{5C412446-1D2E-46A7-809A-0FD3D8EA1743}" destId="{B95B405F-EA7B-4B4E-AF09-AADB99DB6353}" srcOrd="1" destOrd="0" presId="urn:microsoft.com/office/officeart/2005/8/layout/process1"/>
    <dgm:cxn modelId="{C464027D-1453-4C03-B0AE-EBE000C13984}" srcId="{1F1D484A-98EE-4A88-A7E3-5D5D6B9A6155}" destId="{5B4F55BC-CBE9-4286-B326-C8377528BF3B}" srcOrd="2" destOrd="0" parTransId="{45EA240D-F91F-4D7B-9765-DDFA13227C47}" sibTransId="{C32FD5E2-1DAE-45EA-A7C0-290590EF45CF}"/>
    <dgm:cxn modelId="{62E6E180-1B8B-4257-88DA-6FA1440765F7}" type="presOf" srcId="{1F1D484A-98EE-4A88-A7E3-5D5D6B9A6155}" destId="{71FC0713-7D8D-41A9-BB29-2EC7FC1423F9}" srcOrd="0" destOrd="0" presId="urn:microsoft.com/office/officeart/2005/8/layout/process1"/>
    <dgm:cxn modelId="{5D260885-297B-4602-BEC2-1A588B93ADBA}" type="presOf" srcId="{E8FD6333-0D2F-4228-967B-1DB8489220CA}" destId="{398DE142-685E-4D61-81D3-BC01135F9AAB}" srcOrd="0" destOrd="0" presId="urn:microsoft.com/office/officeart/2005/8/layout/process1"/>
    <dgm:cxn modelId="{738FCEB1-BBCF-480D-A907-D1CE17D56088}" type="presOf" srcId="{C32FD5E2-1DAE-45EA-A7C0-290590EF45CF}" destId="{B1CA5D4A-12FE-4DE4-98A2-9F6568A71476}" srcOrd="0" destOrd="0" presId="urn:microsoft.com/office/officeart/2005/8/layout/process1"/>
    <dgm:cxn modelId="{341CC1BA-A8E7-4FD8-B69A-505BF1FA1342}" type="presOf" srcId="{E8FD6333-0D2F-4228-967B-1DB8489220CA}" destId="{25B97EDB-0DCE-404D-9FA9-5DD6F8AEE9D7}" srcOrd="1" destOrd="0" presId="urn:microsoft.com/office/officeart/2005/8/layout/process1"/>
    <dgm:cxn modelId="{E96097CC-61AB-4347-A18A-BEC50122FE31}" srcId="{1F1D484A-98EE-4A88-A7E3-5D5D6B9A6155}" destId="{FA07FB6E-0000-456B-B922-EF740BAEEDCC}" srcOrd="1" destOrd="0" parTransId="{0A330F70-0202-4531-A5BE-A3373EFC5176}" sibTransId="{5C412446-1D2E-46A7-809A-0FD3D8EA1743}"/>
    <dgm:cxn modelId="{DCE34FE1-1F80-4405-8922-980C95F35E2F}" type="presOf" srcId="{E6458B4C-FA71-4170-8A4D-29FD4E2FF60D}" destId="{7497D942-1720-4773-9AFC-97A31EEBACC1}" srcOrd="0" destOrd="0" presId="urn:microsoft.com/office/officeart/2005/8/layout/process1"/>
    <dgm:cxn modelId="{7FCA53F6-2735-4EE9-9AB4-B0B6F167C665}" type="presParOf" srcId="{71FC0713-7D8D-41A9-BB29-2EC7FC1423F9}" destId="{1D517777-D710-4541-8B9A-461420689B04}" srcOrd="0" destOrd="0" presId="urn:microsoft.com/office/officeart/2005/8/layout/process1"/>
    <dgm:cxn modelId="{9F8498BD-582D-46B9-9EC4-B6C38CEE9003}" type="presParOf" srcId="{71FC0713-7D8D-41A9-BB29-2EC7FC1423F9}" destId="{398DE142-685E-4D61-81D3-BC01135F9AAB}" srcOrd="1" destOrd="0" presId="urn:microsoft.com/office/officeart/2005/8/layout/process1"/>
    <dgm:cxn modelId="{614C3226-66CB-4F45-80F9-0939171D8469}" type="presParOf" srcId="{398DE142-685E-4D61-81D3-BC01135F9AAB}" destId="{25B97EDB-0DCE-404D-9FA9-5DD6F8AEE9D7}" srcOrd="0" destOrd="0" presId="urn:microsoft.com/office/officeart/2005/8/layout/process1"/>
    <dgm:cxn modelId="{4F59D113-FD8A-441E-8300-8424F876D61F}" type="presParOf" srcId="{71FC0713-7D8D-41A9-BB29-2EC7FC1423F9}" destId="{E9FC59AB-DE93-4F2F-9743-BA9D0D0D8CCF}" srcOrd="2" destOrd="0" presId="urn:microsoft.com/office/officeart/2005/8/layout/process1"/>
    <dgm:cxn modelId="{07425B84-B826-45F1-8CE8-7FA7CBCDD75D}" type="presParOf" srcId="{71FC0713-7D8D-41A9-BB29-2EC7FC1423F9}" destId="{59ADA62B-F983-4D10-B08D-4D154221EFE0}" srcOrd="3" destOrd="0" presId="urn:microsoft.com/office/officeart/2005/8/layout/process1"/>
    <dgm:cxn modelId="{19FEF270-3903-40F5-B406-F5DE229904EE}" type="presParOf" srcId="{59ADA62B-F983-4D10-B08D-4D154221EFE0}" destId="{B95B405F-EA7B-4B4E-AF09-AADB99DB6353}" srcOrd="0" destOrd="0" presId="urn:microsoft.com/office/officeart/2005/8/layout/process1"/>
    <dgm:cxn modelId="{F8F90008-6C81-414C-9962-CA686B20958A}" type="presParOf" srcId="{71FC0713-7D8D-41A9-BB29-2EC7FC1423F9}" destId="{5EAE2F84-0100-480B-BA87-C7C07B4FF30B}" srcOrd="4" destOrd="0" presId="urn:microsoft.com/office/officeart/2005/8/layout/process1"/>
    <dgm:cxn modelId="{4C0952E0-BB86-4EB1-B444-254B543D5E31}" type="presParOf" srcId="{71FC0713-7D8D-41A9-BB29-2EC7FC1423F9}" destId="{B1CA5D4A-12FE-4DE4-98A2-9F6568A71476}" srcOrd="5" destOrd="0" presId="urn:microsoft.com/office/officeart/2005/8/layout/process1"/>
    <dgm:cxn modelId="{EBF6A064-7585-4C5A-9559-50A866EC70C7}" type="presParOf" srcId="{B1CA5D4A-12FE-4DE4-98A2-9F6568A71476}" destId="{8036ED96-17AE-44B2-8DA6-38B104267ADD}" srcOrd="0" destOrd="0" presId="urn:microsoft.com/office/officeart/2005/8/layout/process1"/>
    <dgm:cxn modelId="{FF11A412-CC58-45E1-BA2C-69C44AA6B936}" type="presParOf" srcId="{71FC0713-7D8D-41A9-BB29-2EC7FC1423F9}" destId="{7497D942-1720-4773-9AFC-97A31EEBACC1}"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55836C-294B-41F9-AB12-FA6FD44037F0}" type="doc">
      <dgm:prSet loTypeId="urn:microsoft.com/office/officeart/2005/8/layout/vList2" loCatId="list" qsTypeId="urn:microsoft.com/office/officeart/2005/8/quickstyle/simple5" qsCatId="simple" csTypeId="urn:microsoft.com/office/officeart/2005/8/colors/accent0_1" csCatId="mainScheme"/>
      <dgm:spPr/>
      <dgm:t>
        <a:bodyPr/>
        <a:lstStyle/>
        <a:p>
          <a:endParaRPr lang="en-GB"/>
        </a:p>
      </dgm:t>
    </dgm:pt>
    <dgm:pt modelId="{C3FDEDFA-D0F0-4B86-B11B-FE3963CA9A6A}">
      <dgm:prSet/>
      <dgm:spPr/>
      <dgm:t>
        <a:bodyPr/>
        <a:lstStyle/>
        <a:p>
          <a:r>
            <a:rPr lang="en-US"/>
            <a:t>Support to the balance of payments; </a:t>
          </a:r>
          <a:endParaRPr lang="en-GB"/>
        </a:p>
      </dgm:t>
    </dgm:pt>
    <dgm:pt modelId="{21EBE2F0-8787-47F9-832E-9786A6B35E41}" type="parTrans" cxnId="{084882FC-B2CB-453F-8FA2-1245871C4CDA}">
      <dgm:prSet/>
      <dgm:spPr/>
      <dgm:t>
        <a:bodyPr/>
        <a:lstStyle/>
        <a:p>
          <a:endParaRPr lang="en-GB"/>
        </a:p>
      </dgm:t>
    </dgm:pt>
    <dgm:pt modelId="{44EBF5E1-8380-4D38-A69A-DD495631D813}" type="sibTrans" cxnId="{084882FC-B2CB-453F-8FA2-1245871C4CDA}">
      <dgm:prSet/>
      <dgm:spPr/>
      <dgm:t>
        <a:bodyPr/>
        <a:lstStyle/>
        <a:p>
          <a:endParaRPr lang="en-GB"/>
        </a:p>
      </dgm:t>
    </dgm:pt>
    <dgm:pt modelId="{CF3C4A65-A4EC-443E-A537-A73920B171A1}">
      <dgm:prSet/>
      <dgm:spPr/>
      <dgm:t>
        <a:bodyPr/>
        <a:lstStyle/>
        <a:p>
          <a:r>
            <a:rPr lang="en-US" dirty="0"/>
            <a:t>Developmental Diffusion;</a:t>
          </a:r>
          <a:endParaRPr lang="en-GB" dirty="0"/>
        </a:p>
      </dgm:t>
    </dgm:pt>
    <dgm:pt modelId="{33A8B460-7042-43B7-BD0A-5DB9DB72D2DC}" type="parTrans" cxnId="{63D13CAD-4983-42EB-9FAD-7760D84C9BC9}">
      <dgm:prSet/>
      <dgm:spPr/>
      <dgm:t>
        <a:bodyPr/>
        <a:lstStyle/>
        <a:p>
          <a:endParaRPr lang="en-GB"/>
        </a:p>
      </dgm:t>
    </dgm:pt>
    <dgm:pt modelId="{B81AE8AE-0049-43CE-AD70-E476D3CE97AC}" type="sibTrans" cxnId="{63D13CAD-4983-42EB-9FAD-7760D84C9BC9}">
      <dgm:prSet/>
      <dgm:spPr/>
      <dgm:t>
        <a:bodyPr/>
        <a:lstStyle/>
        <a:p>
          <a:endParaRPr lang="en-GB"/>
        </a:p>
      </dgm:t>
    </dgm:pt>
    <dgm:pt modelId="{1A94EC1E-CAD0-4A23-9ADC-E768CB819D1C}">
      <dgm:prSet/>
      <dgm:spPr/>
      <dgm:t>
        <a:bodyPr/>
        <a:lstStyle/>
        <a:p>
          <a:r>
            <a:rPr lang="en-US" dirty="0"/>
            <a:t>Influence on Overall Economic Growth;</a:t>
          </a:r>
          <a:endParaRPr lang="en-GB" dirty="0"/>
        </a:p>
      </dgm:t>
    </dgm:pt>
    <dgm:pt modelId="{A07A286E-AFF8-4BB8-BC7B-95D0865A1BDB}" type="parTrans" cxnId="{A45247DF-20E2-4796-9287-7BDC747C353C}">
      <dgm:prSet/>
      <dgm:spPr/>
      <dgm:t>
        <a:bodyPr/>
        <a:lstStyle/>
        <a:p>
          <a:endParaRPr lang="en-GB"/>
        </a:p>
      </dgm:t>
    </dgm:pt>
    <dgm:pt modelId="{816658B4-D1A1-42E3-BBFB-4B418DD83190}" type="sibTrans" cxnId="{A45247DF-20E2-4796-9287-7BDC747C353C}">
      <dgm:prSet/>
      <dgm:spPr/>
      <dgm:t>
        <a:bodyPr/>
        <a:lstStyle/>
        <a:p>
          <a:endParaRPr lang="en-GB"/>
        </a:p>
      </dgm:t>
    </dgm:pt>
    <dgm:pt modelId="{FBD7DC68-B67F-452E-A916-1B00F0408712}">
      <dgm:prSet/>
      <dgm:spPr/>
      <dgm:t>
        <a:bodyPr/>
        <a:lstStyle/>
        <a:p>
          <a:r>
            <a:rPr lang="en-US" dirty="0"/>
            <a:t>Employment Possibilities; </a:t>
          </a:r>
          <a:endParaRPr lang="en-GB" dirty="0"/>
        </a:p>
      </dgm:t>
    </dgm:pt>
    <dgm:pt modelId="{02912187-D30C-433F-8A34-3A3A43C5159C}" type="parTrans" cxnId="{B0CE1F01-7542-44F9-9A02-3937BDD49F17}">
      <dgm:prSet/>
      <dgm:spPr/>
      <dgm:t>
        <a:bodyPr/>
        <a:lstStyle/>
        <a:p>
          <a:endParaRPr lang="en-GB"/>
        </a:p>
      </dgm:t>
    </dgm:pt>
    <dgm:pt modelId="{CFE8C121-E3C3-4AA5-9FB6-BBCDE3EEA3C7}" type="sibTrans" cxnId="{B0CE1F01-7542-44F9-9A02-3937BDD49F17}">
      <dgm:prSet/>
      <dgm:spPr/>
      <dgm:t>
        <a:bodyPr/>
        <a:lstStyle/>
        <a:p>
          <a:endParaRPr lang="en-GB"/>
        </a:p>
      </dgm:t>
    </dgm:pt>
    <dgm:pt modelId="{422E211A-C4EA-4A86-A89F-DC0D629C3DE9}">
      <dgm:prSet/>
      <dgm:spPr/>
      <dgm:t>
        <a:bodyPr/>
        <a:lstStyle/>
        <a:p>
          <a:r>
            <a:rPr lang="en-US"/>
            <a:t>Economic Advantages;</a:t>
          </a:r>
          <a:endParaRPr lang="en-GB"/>
        </a:p>
      </dgm:t>
    </dgm:pt>
    <dgm:pt modelId="{5C240D3A-C71F-4063-9EF9-E39A0304DF4F}" type="parTrans" cxnId="{ACCBCB54-E0BE-418C-8B77-86652C04F404}">
      <dgm:prSet/>
      <dgm:spPr/>
      <dgm:t>
        <a:bodyPr/>
        <a:lstStyle/>
        <a:p>
          <a:endParaRPr lang="en-GB"/>
        </a:p>
      </dgm:t>
    </dgm:pt>
    <dgm:pt modelId="{C6A36FFC-5551-4BF6-BCB0-EDBDDDFAE732}" type="sibTrans" cxnId="{ACCBCB54-E0BE-418C-8B77-86652C04F404}">
      <dgm:prSet/>
      <dgm:spPr/>
      <dgm:t>
        <a:bodyPr/>
        <a:lstStyle/>
        <a:p>
          <a:endParaRPr lang="en-GB"/>
        </a:p>
      </dgm:t>
    </dgm:pt>
    <dgm:pt modelId="{6329C615-6DBD-41A0-9AEC-EE86CB5C0B15}">
      <dgm:prSet/>
      <dgm:spPr/>
      <dgm:t>
        <a:bodyPr/>
        <a:lstStyle/>
        <a:p>
          <a:r>
            <a:rPr lang="en-US" dirty="0"/>
            <a:t>Cultural Development; </a:t>
          </a:r>
          <a:endParaRPr lang="en-GB" dirty="0"/>
        </a:p>
      </dgm:t>
    </dgm:pt>
    <dgm:pt modelId="{12CC73BE-9942-4CB4-9A77-EBD97CC64FA1}" type="parTrans" cxnId="{2BE4E730-2E47-490E-910D-B6EBFF5604B6}">
      <dgm:prSet/>
      <dgm:spPr/>
      <dgm:t>
        <a:bodyPr/>
        <a:lstStyle/>
        <a:p>
          <a:endParaRPr lang="en-GB"/>
        </a:p>
      </dgm:t>
    </dgm:pt>
    <dgm:pt modelId="{35E5B7C2-3282-4AB3-B60A-779D07CA5B33}" type="sibTrans" cxnId="{2BE4E730-2E47-490E-910D-B6EBFF5604B6}">
      <dgm:prSet/>
      <dgm:spPr/>
      <dgm:t>
        <a:bodyPr/>
        <a:lstStyle/>
        <a:p>
          <a:endParaRPr lang="en-GB"/>
        </a:p>
      </dgm:t>
    </dgm:pt>
    <dgm:pt modelId="{8CF05977-28F6-444A-9E29-77AA516CFF92}">
      <dgm:prSet/>
      <dgm:spPr/>
      <dgm:t>
        <a:bodyPr/>
        <a:lstStyle/>
        <a:p>
          <a:r>
            <a:rPr lang="en-US"/>
            <a:t>Educational Importance; </a:t>
          </a:r>
          <a:endParaRPr lang="en-GB"/>
        </a:p>
      </dgm:t>
    </dgm:pt>
    <dgm:pt modelId="{C869576E-CFCE-4C71-81A7-574574940EDF}" type="parTrans" cxnId="{662B5BE0-2EAF-44FE-876D-D0AC762E5B0E}">
      <dgm:prSet/>
      <dgm:spPr/>
      <dgm:t>
        <a:bodyPr/>
        <a:lstStyle/>
        <a:p>
          <a:endParaRPr lang="en-GB"/>
        </a:p>
      </dgm:t>
    </dgm:pt>
    <dgm:pt modelId="{D0629480-B79D-4DD8-B0D5-09232E19F29D}" type="sibTrans" cxnId="{662B5BE0-2EAF-44FE-876D-D0AC762E5B0E}">
      <dgm:prSet/>
      <dgm:spPr/>
      <dgm:t>
        <a:bodyPr/>
        <a:lstStyle/>
        <a:p>
          <a:endParaRPr lang="en-GB"/>
        </a:p>
      </dgm:t>
    </dgm:pt>
    <dgm:pt modelId="{F505DB02-D167-4642-9864-CE77CBD23B1B}">
      <dgm:prSet/>
      <dgm:spPr/>
      <dgm:t>
        <a:bodyPr/>
        <a:lstStyle/>
        <a:p>
          <a:r>
            <a:rPr lang="en-US" dirty="0"/>
            <a:t>Important Cause for Peace</a:t>
          </a:r>
          <a:endParaRPr lang="en-GB" dirty="0"/>
        </a:p>
      </dgm:t>
    </dgm:pt>
    <dgm:pt modelId="{10D51BC0-3BC1-4640-81F0-B5C92C262B65}" type="parTrans" cxnId="{3FA0171B-4E4A-477B-8D39-29AEDFFD5C90}">
      <dgm:prSet/>
      <dgm:spPr/>
      <dgm:t>
        <a:bodyPr/>
        <a:lstStyle/>
        <a:p>
          <a:endParaRPr lang="en-GB"/>
        </a:p>
      </dgm:t>
    </dgm:pt>
    <dgm:pt modelId="{5B8C4C00-3B91-41E0-9E87-900A2C907429}" type="sibTrans" cxnId="{3FA0171B-4E4A-477B-8D39-29AEDFFD5C90}">
      <dgm:prSet/>
      <dgm:spPr/>
      <dgm:t>
        <a:bodyPr/>
        <a:lstStyle/>
        <a:p>
          <a:endParaRPr lang="en-GB"/>
        </a:p>
      </dgm:t>
    </dgm:pt>
    <dgm:pt modelId="{089726C9-8966-45C9-84F5-F5254E5E8B0D}" type="pres">
      <dgm:prSet presAssocID="{4155836C-294B-41F9-AB12-FA6FD44037F0}" presName="linear" presStyleCnt="0">
        <dgm:presLayoutVars>
          <dgm:animLvl val="lvl"/>
          <dgm:resizeHandles val="exact"/>
        </dgm:presLayoutVars>
      </dgm:prSet>
      <dgm:spPr/>
    </dgm:pt>
    <dgm:pt modelId="{9295884B-3173-4FA5-8180-6815068DEF78}" type="pres">
      <dgm:prSet presAssocID="{C3FDEDFA-D0F0-4B86-B11B-FE3963CA9A6A}" presName="parentText" presStyleLbl="node1" presStyleIdx="0" presStyleCnt="8">
        <dgm:presLayoutVars>
          <dgm:chMax val="0"/>
          <dgm:bulletEnabled val="1"/>
        </dgm:presLayoutVars>
      </dgm:prSet>
      <dgm:spPr/>
    </dgm:pt>
    <dgm:pt modelId="{2C168D2D-9BD0-4571-BA8D-A5527C2671D0}" type="pres">
      <dgm:prSet presAssocID="{44EBF5E1-8380-4D38-A69A-DD495631D813}" presName="spacer" presStyleCnt="0"/>
      <dgm:spPr/>
    </dgm:pt>
    <dgm:pt modelId="{76FC2586-4E82-47AC-B6C9-8F67E5F4A43D}" type="pres">
      <dgm:prSet presAssocID="{CF3C4A65-A4EC-443E-A537-A73920B171A1}" presName="parentText" presStyleLbl="node1" presStyleIdx="1" presStyleCnt="8">
        <dgm:presLayoutVars>
          <dgm:chMax val="0"/>
          <dgm:bulletEnabled val="1"/>
        </dgm:presLayoutVars>
      </dgm:prSet>
      <dgm:spPr/>
    </dgm:pt>
    <dgm:pt modelId="{E6180D06-5F1F-4956-8216-6092F13F71F6}" type="pres">
      <dgm:prSet presAssocID="{B81AE8AE-0049-43CE-AD70-E476D3CE97AC}" presName="spacer" presStyleCnt="0"/>
      <dgm:spPr/>
    </dgm:pt>
    <dgm:pt modelId="{EA3A0842-12EA-43F4-BC31-A5F651C2DE7F}" type="pres">
      <dgm:prSet presAssocID="{1A94EC1E-CAD0-4A23-9ADC-E768CB819D1C}" presName="parentText" presStyleLbl="node1" presStyleIdx="2" presStyleCnt="8">
        <dgm:presLayoutVars>
          <dgm:chMax val="0"/>
          <dgm:bulletEnabled val="1"/>
        </dgm:presLayoutVars>
      </dgm:prSet>
      <dgm:spPr/>
    </dgm:pt>
    <dgm:pt modelId="{7CDD01E0-38F6-4E69-89AA-104939E97CE3}" type="pres">
      <dgm:prSet presAssocID="{816658B4-D1A1-42E3-BBFB-4B418DD83190}" presName="spacer" presStyleCnt="0"/>
      <dgm:spPr/>
    </dgm:pt>
    <dgm:pt modelId="{81644B3B-2825-471F-9CB3-5634518739A3}" type="pres">
      <dgm:prSet presAssocID="{FBD7DC68-B67F-452E-A916-1B00F0408712}" presName="parentText" presStyleLbl="node1" presStyleIdx="3" presStyleCnt="8">
        <dgm:presLayoutVars>
          <dgm:chMax val="0"/>
          <dgm:bulletEnabled val="1"/>
        </dgm:presLayoutVars>
      </dgm:prSet>
      <dgm:spPr/>
    </dgm:pt>
    <dgm:pt modelId="{BCB4D76C-4275-43EE-8B6E-96BC7F9D7544}" type="pres">
      <dgm:prSet presAssocID="{CFE8C121-E3C3-4AA5-9FB6-BBCDE3EEA3C7}" presName="spacer" presStyleCnt="0"/>
      <dgm:spPr/>
    </dgm:pt>
    <dgm:pt modelId="{40FDEB07-86DE-4E7E-93CB-CD497DB38B67}" type="pres">
      <dgm:prSet presAssocID="{422E211A-C4EA-4A86-A89F-DC0D629C3DE9}" presName="parentText" presStyleLbl="node1" presStyleIdx="4" presStyleCnt="8">
        <dgm:presLayoutVars>
          <dgm:chMax val="0"/>
          <dgm:bulletEnabled val="1"/>
        </dgm:presLayoutVars>
      </dgm:prSet>
      <dgm:spPr/>
    </dgm:pt>
    <dgm:pt modelId="{32E92264-DAED-4709-A8B1-8D71FC936627}" type="pres">
      <dgm:prSet presAssocID="{C6A36FFC-5551-4BF6-BCB0-EDBDDDFAE732}" presName="spacer" presStyleCnt="0"/>
      <dgm:spPr/>
    </dgm:pt>
    <dgm:pt modelId="{E0941E68-B539-43DE-966A-6B9940E201F2}" type="pres">
      <dgm:prSet presAssocID="{6329C615-6DBD-41A0-9AEC-EE86CB5C0B15}" presName="parentText" presStyleLbl="node1" presStyleIdx="5" presStyleCnt="8">
        <dgm:presLayoutVars>
          <dgm:chMax val="0"/>
          <dgm:bulletEnabled val="1"/>
        </dgm:presLayoutVars>
      </dgm:prSet>
      <dgm:spPr/>
    </dgm:pt>
    <dgm:pt modelId="{3D144390-2E4A-40C8-86F3-56B40F48D3C5}" type="pres">
      <dgm:prSet presAssocID="{35E5B7C2-3282-4AB3-B60A-779D07CA5B33}" presName="spacer" presStyleCnt="0"/>
      <dgm:spPr/>
    </dgm:pt>
    <dgm:pt modelId="{32F13F81-F737-4BA6-9FFE-9919DC49E35B}" type="pres">
      <dgm:prSet presAssocID="{8CF05977-28F6-444A-9E29-77AA516CFF92}" presName="parentText" presStyleLbl="node1" presStyleIdx="6" presStyleCnt="8">
        <dgm:presLayoutVars>
          <dgm:chMax val="0"/>
          <dgm:bulletEnabled val="1"/>
        </dgm:presLayoutVars>
      </dgm:prSet>
      <dgm:spPr/>
    </dgm:pt>
    <dgm:pt modelId="{C5841561-5282-40A9-AA27-EAA5BC9A05E4}" type="pres">
      <dgm:prSet presAssocID="{D0629480-B79D-4DD8-B0D5-09232E19F29D}" presName="spacer" presStyleCnt="0"/>
      <dgm:spPr/>
    </dgm:pt>
    <dgm:pt modelId="{68F3BB2E-EC4A-408D-8CAC-5A7077338111}" type="pres">
      <dgm:prSet presAssocID="{F505DB02-D167-4642-9864-CE77CBD23B1B}" presName="parentText" presStyleLbl="node1" presStyleIdx="7" presStyleCnt="8">
        <dgm:presLayoutVars>
          <dgm:chMax val="0"/>
          <dgm:bulletEnabled val="1"/>
        </dgm:presLayoutVars>
      </dgm:prSet>
      <dgm:spPr/>
    </dgm:pt>
  </dgm:ptLst>
  <dgm:cxnLst>
    <dgm:cxn modelId="{B0CE1F01-7542-44F9-9A02-3937BDD49F17}" srcId="{4155836C-294B-41F9-AB12-FA6FD44037F0}" destId="{FBD7DC68-B67F-452E-A916-1B00F0408712}" srcOrd="3" destOrd="0" parTransId="{02912187-D30C-433F-8A34-3A3A43C5159C}" sibTransId="{CFE8C121-E3C3-4AA5-9FB6-BBCDE3EEA3C7}"/>
    <dgm:cxn modelId="{3FA0171B-4E4A-477B-8D39-29AEDFFD5C90}" srcId="{4155836C-294B-41F9-AB12-FA6FD44037F0}" destId="{F505DB02-D167-4642-9864-CE77CBD23B1B}" srcOrd="7" destOrd="0" parTransId="{10D51BC0-3BC1-4640-81F0-B5C92C262B65}" sibTransId="{5B8C4C00-3B91-41E0-9E87-900A2C907429}"/>
    <dgm:cxn modelId="{FE78F72F-ABEF-4A33-BD1F-0F3953B185BA}" type="presOf" srcId="{422E211A-C4EA-4A86-A89F-DC0D629C3DE9}" destId="{40FDEB07-86DE-4E7E-93CB-CD497DB38B67}" srcOrd="0" destOrd="0" presId="urn:microsoft.com/office/officeart/2005/8/layout/vList2"/>
    <dgm:cxn modelId="{2BE4E730-2E47-490E-910D-B6EBFF5604B6}" srcId="{4155836C-294B-41F9-AB12-FA6FD44037F0}" destId="{6329C615-6DBD-41A0-9AEC-EE86CB5C0B15}" srcOrd="5" destOrd="0" parTransId="{12CC73BE-9942-4CB4-9A77-EBD97CC64FA1}" sibTransId="{35E5B7C2-3282-4AB3-B60A-779D07CA5B33}"/>
    <dgm:cxn modelId="{000E7B42-054D-4419-89B5-0898B80490D8}" type="presOf" srcId="{8CF05977-28F6-444A-9E29-77AA516CFF92}" destId="{32F13F81-F737-4BA6-9FFE-9919DC49E35B}" srcOrd="0" destOrd="0" presId="urn:microsoft.com/office/officeart/2005/8/layout/vList2"/>
    <dgm:cxn modelId="{E9199A46-4573-411B-9C1D-9F9C41FC2565}" type="presOf" srcId="{CF3C4A65-A4EC-443E-A537-A73920B171A1}" destId="{76FC2586-4E82-47AC-B6C9-8F67E5F4A43D}" srcOrd="0" destOrd="0" presId="urn:microsoft.com/office/officeart/2005/8/layout/vList2"/>
    <dgm:cxn modelId="{F659A866-ADA0-45A0-AEF8-43FA32C00BDA}" type="presOf" srcId="{4155836C-294B-41F9-AB12-FA6FD44037F0}" destId="{089726C9-8966-45C9-84F5-F5254E5E8B0D}" srcOrd="0" destOrd="0" presId="urn:microsoft.com/office/officeart/2005/8/layout/vList2"/>
    <dgm:cxn modelId="{ACCBCB54-E0BE-418C-8B77-86652C04F404}" srcId="{4155836C-294B-41F9-AB12-FA6FD44037F0}" destId="{422E211A-C4EA-4A86-A89F-DC0D629C3DE9}" srcOrd="4" destOrd="0" parTransId="{5C240D3A-C71F-4063-9EF9-E39A0304DF4F}" sibTransId="{C6A36FFC-5551-4BF6-BCB0-EDBDDDFAE732}"/>
    <dgm:cxn modelId="{54DDB886-C5BD-42BB-A262-FE6010096ADB}" type="presOf" srcId="{C3FDEDFA-D0F0-4B86-B11B-FE3963CA9A6A}" destId="{9295884B-3173-4FA5-8180-6815068DEF78}" srcOrd="0" destOrd="0" presId="urn:microsoft.com/office/officeart/2005/8/layout/vList2"/>
    <dgm:cxn modelId="{63D13CAD-4983-42EB-9FAD-7760D84C9BC9}" srcId="{4155836C-294B-41F9-AB12-FA6FD44037F0}" destId="{CF3C4A65-A4EC-443E-A537-A73920B171A1}" srcOrd="1" destOrd="0" parTransId="{33A8B460-7042-43B7-BD0A-5DB9DB72D2DC}" sibTransId="{B81AE8AE-0049-43CE-AD70-E476D3CE97AC}"/>
    <dgm:cxn modelId="{BDC32DDA-4E22-4180-9412-6053BA08B82A}" type="presOf" srcId="{1A94EC1E-CAD0-4A23-9ADC-E768CB819D1C}" destId="{EA3A0842-12EA-43F4-BC31-A5F651C2DE7F}" srcOrd="0" destOrd="0" presId="urn:microsoft.com/office/officeart/2005/8/layout/vList2"/>
    <dgm:cxn modelId="{A58F9ADB-513A-42E4-9CF3-F77D82FCB54D}" type="presOf" srcId="{6329C615-6DBD-41A0-9AEC-EE86CB5C0B15}" destId="{E0941E68-B539-43DE-966A-6B9940E201F2}" srcOrd="0" destOrd="0" presId="urn:microsoft.com/office/officeart/2005/8/layout/vList2"/>
    <dgm:cxn modelId="{A45247DF-20E2-4796-9287-7BDC747C353C}" srcId="{4155836C-294B-41F9-AB12-FA6FD44037F0}" destId="{1A94EC1E-CAD0-4A23-9ADC-E768CB819D1C}" srcOrd="2" destOrd="0" parTransId="{A07A286E-AFF8-4BB8-BC7B-95D0865A1BDB}" sibTransId="{816658B4-D1A1-42E3-BBFB-4B418DD83190}"/>
    <dgm:cxn modelId="{662B5BE0-2EAF-44FE-876D-D0AC762E5B0E}" srcId="{4155836C-294B-41F9-AB12-FA6FD44037F0}" destId="{8CF05977-28F6-444A-9E29-77AA516CFF92}" srcOrd="6" destOrd="0" parTransId="{C869576E-CFCE-4C71-81A7-574574940EDF}" sibTransId="{D0629480-B79D-4DD8-B0D5-09232E19F29D}"/>
    <dgm:cxn modelId="{CF61C8E3-F44C-446E-919A-6B396DF0E317}" type="presOf" srcId="{FBD7DC68-B67F-452E-A916-1B00F0408712}" destId="{81644B3B-2825-471F-9CB3-5634518739A3}" srcOrd="0" destOrd="0" presId="urn:microsoft.com/office/officeart/2005/8/layout/vList2"/>
    <dgm:cxn modelId="{9D1CF3E6-2C5B-48B0-AA3C-CB225515F12B}" type="presOf" srcId="{F505DB02-D167-4642-9864-CE77CBD23B1B}" destId="{68F3BB2E-EC4A-408D-8CAC-5A7077338111}" srcOrd="0" destOrd="0" presId="urn:microsoft.com/office/officeart/2005/8/layout/vList2"/>
    <dgm:cxn modelId="{084882FC-B2CB-453F-8FA2-1245871C4CDA}" srcId="{4155836C-294B-41F9-AB12-FA6FD44037F0}" destId="{C3FDEDFA-D0F0-4B86-B11B-FE3963CA9A6A}" srcOrd="0" destOrd="0" parTransId="{21EBE2F0-8787-47F9-832E-9786A6B35E41}" sibTransId="{44EBF5E1-8380-4D38-A69A-DD495631D813}"/>
    <dgm:cxn modelId="{4A1B0558-6784-4ED4-A755-F172BA6C0C44}" type="presParOf" srcId="{089726C9-8966-45C9-84F5-F5254E5E8B0D}" destId="{9295884B-3173-4FA5-8180-6815068DEF78}" srcOrd="0" destOrd="0" presId="urn:microsoft.com/office/officeart/2005/8/layout/vList2"/>
    <dgm:cxn modelId="{E230846D-FB1B-4442-996A-2605DD6154BD}" type="presParOf" srcId="{089726C9-8966-45C9-84F5-F5254E5E8B0D}" destId="{2C168D2D-9BD0-4571-BA8D-A5527C2671D0}" srcOrd="1" destOrd="0" presId="urn:microsoft.com/office/officeart/2005/8/layout/vList2"/>
    <dgm:cxn modelId="{9E3C18F7-46AF-42F1-A7DA-E4D9D58CE163}" type="presParOf" srcId="{089726C9-8966-45C9-84F5-F5254E5E8B0D}" destId="{76FC2586-4E82-47AC-B6C9-8F67E5F4A43D}" srcOrd="2" destOrd="0" presId="urn:microsoft.com/office/officeart/2005/8/layout/vList2"/>
    <dgm:cxn modelId="{1F24E9C1-E529-45EE-8FD2-8E011FEE68F7}" type="presParOf" srcId="{089726C9-8966-45C9-84F5-F5254E5E8B0D}" destId="{E6180D06-5F1F-4956-8216-6092F13F71F6}" srcOrd="3" destOrd="0" presId="urn:microsoft.com/office/officeart/2005/8/layout/vList2"/>
    <dgm:cxn modelId="{E329AC38-3F4A-4850-BB15-22FA0F23162F}" type="presParOf" srcId="{089726C9-8966-45C9-84F5-F5254E5E8B0D}" destId="{EA3A0842-12EA-43F4-BC31-A5F651C2DE7F}" srcOrd="4" destOrd="0" presId="urn:microsoft.com/office/officeart/2005/8/layout/vList2"/>
    <dgm:cxn modelId="{EC1D6EAF-6511-4AC4-B9B3-2063B1B7A61E}" type="presParOf" srcId="{089726C9-8966-45C9-84F5-F5254E5E8B0D}" destId="{7CDD01E0-38F6-4E69-89AA-104939E97CE3}" srcOrd="5" destOrd="0" presId="urn:microsoft.com/office/officeart/2005/8/layout/vList2"/>
    <dgm:cxn modelId="{C421EE73-86BD-40C9-9456-F19DD4FE319C}" type="presParOf" srcId="{089726C9-8966-45C9-84F5-F5254E5E8B0D}" destId="{81644B3B-2825-471F-9CB3-5634518739A3}" srcOrd="6" destOrd="0" presId="urn:microsoft.com/office/officeart/2005/8/layout/vList2"/>
    <dgm:cxn modelId="{5A2B7800-5B94-4E01-A95E-3A0BCB70AFB9}" type="presParOf" srcId="{089726C9-8966-45C9-84F5-F5254E5E8B0D}" destId="{BCB4D76C-4275-43EE-8B6E-96BC7F9D7544}" srcOrd="7" destOrd="0" presId="urn:microsoft.com/office/officeart/2005/8/layout/vList2"/>
    <dgm:cxn modelId="{738D2F0D-91A5-430A-9634-F3D2F3CF5F16}" type="presParOf" srcId="{089726C9-8966-45C9-84F5-F5254E5E8B0D}" destId="{40FDEB07-86DE-4E7E-93CB-CD497DB38B67}" srcOrd="8" destOrd="0" presId="urn:microsoft.com/office/officeart/2005/8/layout/vList2"/>
    <dgm:cxn modelId="{62CEB52F-BCF5-4D2B-A87B-EA5F9196302B}" type="presParOf" srcId="{089726C9-8966-45C9-84F5-F5254E5E8B0D}" destId="{32E92264-DAED-4709-A8B1-8D71FC936627}" srcOrd="9" destOrd="0" presId="urn:microsoft.com/office/officeart/2005/8/layout/vList2"/>
    <dgm:cxn modelId="{428118DB-8474-4692-ABD2-E40C4BC513F9}" type="presParOf" srcId="{089726C9-8966-45C9-84F5-F5254E5E8B0D}" destId="{E0941E68-B539-43DE-966A-6B9940E201F2}" srcOrd="10" destOrd="0" presId="urn:microsoft.com/office/officeart/2005/8/layout/vList2"/>
    <dgm:cxn modelId="{2D0F3E17-6F67-4504-8699-60D867CF773F}" type="presParOf" srcId="{089726C9-8966-45C9-84F5-F5254E5E8B0D}" destId="{3D144390-2E4A-40C8-86F3-56B40F48D3C5}" srcOrd="11" destOrd="0" presId="urn:microsoft.com/office/officeart/2005/8/layout/vList2"/>
    <dgm:cxn modelId="{B52F37E4-181B-4472-BC41-D006DAA8175A}" type="presParOf" srcId="{089726C9-8966-45C9-84F5-F5254E5E8B0D}" destId="{32F13F81-F737-4BA6-9FFE-9919DC49E35B}" srcOrd="12" destOrd="0" presId="urn:microsoft.com/office/officeart/2005/8/layout/vList2"/>
    <dgm:cxn modelId="{6CD60442-894F-4282-A4C6-9F5F017DC2DB}" type="presParOf" srcId="{089726C9-8966-45C9-84F5-F5254E5E8B0D}" destId="{C5841561-5282-40A9-AA27-EAA5BC9A05E4}" srcOrd="13" destOrd="0" presId="urn:microsoft.com/office/officeart/2005/8/layout/vList2"/>
    <dgm:cxn modelId="{B43BB3D6-56FB-4E5C-A9FB-35C3E0BF4592}" type="presParOf" srcId="{089726C9-8966-45C9-84F5-F5254E5E8B0D}" destId="{68F3BB2E-EC4A-408D-8CAC-5A7077338111}"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BA9C1-7DB3-4D4D-B1E6-AC4EF75E05FA}">
      <dsp:nvSpPr>
        <dsp:cNvPr id="0" name=""/>
        <dsp:cNvSpPr/>
      </dsp:nvSpPr>
      <dsp:spPr>
        <a:xfrm>
          <a:off x="1095901" y="0"/>
          <a:ext cx="2252481" cy="2252595"/>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Business executive</a:t>
          </a:r>
          <a:endParaRPr lang="en-GB" sz="2000" kern="1200"/>
        </a:p>
      </dsp:txBody>
      <dsp:txXfrm>
        <a:off x="1425769" y="329885"/>
        <a:ext cx="1592745" cy="1592825"/>
      </dsp:txXfrm>
    </dsp:sp>
    <dsp:sp modelId="{D7E9206B-9912-4B1B-BD8E-6461C08C6570}">
      <dsp:nvSpPr>
        <dsp:cNvPr id="0" name=""/>
        <dsp:cNvSpPr/>
      </dsp:nvSpPr>
      <dsp:spPr>
        <a:xfrm>
          <a:off x="2265895" y="1451721"/>
          <a:ext cx="2252481" cy="2252595"/>
        </a:xfrm>
        <a:prstGeom prst="ellipse">
          <a:avLst/>
        </a:prstGeom>
        <a:gradFill rotWithShape="0">
          <a:gsLst>
            <a:gs pos="0">
              <a:schemeClr val="accent3">
                <a:alpha val="50000"/>
                <a:hueOff val="0"/>
                <a:satOff val="0"/>
                <a:lumOff val="0"/>
                <a:alphaOff val="0"/>
                <a:satMod val="103000"/>
                <a:lumMod val="102000"/>
                <a:tint val="94000"/>
              </a:schemeClr>
            </a:gs>
            <a:gs pos="50000">
              <a:schemeClr val="accent3">
                <a:alpha val="50000"/>
                <a:hueOff val="0"/>
                <a:satOff val="0"/>
                <a:lumOff val="0"/>
                <a:alphaOff val="0"/>
                <a:satMod val="110000"/>
                <a:lumMod val="100000"/>
                <a:shade val="100000"/>
              </a:schemeClr>
            </a:gs>
            <a:gs pos="100000">
              <a:schemeClr val="accent3">
                <a:alpha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National and international sports player</a:t>
          </a:r>
        </a:p>
      </dsp:txBody>
      <dsp:txXfrm>
        <a:off x="2595763" y="1781606"/>
        <a:ext cx="1592745" cy="1592825"/>
      </dsp:txXfrm>
    </dsp:sp>
    <dsp:sp modelId="{A15BF8A7-E41F-4EE6-BF7C-DFBC9EF545A5}">
      <dsp:nvSpPr>
        <dsp:cNvPr id="0" name=""/>
        <dsp:cNvSpPr/>
      </dsp:nvSpPr>
      <dsp:spPr>
        <a:xfrm>
          <a:off x="3435890" y="0"/>
          <a:ext cx="2252481" cy="2252595"/>
        </a:xfrm>
        <a:prstGeom prst="ellipse">
          <a:avLst/>
        </a:prstGeom>
        <a:gradFill rotWithShape="0">
          <a:gsLst>
            <a:gs pos="0">
              <a:schemeClr val="accent4">
                <a:alpha val="50000"/>
                <a:hueOff val="0"/>
                <a:satOff val="0"/>
                <a:lumOff val="0"/>
                <a:alphaOff val="0"/>
                <a:satMod val="103000"/>
                <a:lumMod val="102000"/>
                <a:tint val="94000"/>
              </a:schemeClr>
            </a:gs>
            <a:gs pos="50000">
              <a:schemeClr val="accent4">
                <a:alpha val="50000"/>
                <a:hueOff val="0"/>
                <a:satOff val="0"/>
                <a:lumOff val="0"/>
                <a:alphaOff val="0"/>
                <a:satMod val="110000"/>
                <a:lumMod val="100000"/>
                <a:shade val="100000"/>
              </a:schemeClr>
            </a:gs>
            <a:gs pos="100000">
              <a:schemeClr val="accent4">
                <a:alpha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Upper middle and upper class people of the society</a:t>
          </a:r>
        </a:p>
      </dsp:txBody>
      <dsp:txXfrm>
        <a:off x="3765758" y="329885"/>
        <a:ext cx="1592745" cy="1592825"/>
      </dsp:txXfrm>
    </dsp:sp>
    <dsp:sp modelId="{15E9E277-064D-4511-8B56-F88FB3EEE242}">
      <dsp:nvSpPr>
        <dsp:cNvPr id="0" name=""/>
        <dsp:cNvSpPr/>
      </dsp:nvSpPr>
      <dsp:spPr>
        <a:xfrm>
          <a:off x="4555406" y="1451721"/>
          <a:ext cx="2252481" cy="2252595"/>
        </a:xfrm>
        <a:prstGeom prst="ellipse">
          <a:avLst/>
        </a:prstGeom>
        <a:gradFill rotWithShape="0">
          <a:gsLst>
            <a:gs pos="0">
              <a:schemeClr val="accent5">
                <a:alpha val="50000"/>
                <a:hueOff val="0"/>
                <a:satOff val="0"/>
                <a:lumOff val="0"/>
                <a:alphaOff val="0"/>
                <a:satMod val="103000"/>
                <a:lumMod val="102000"/>
                <a:tint val="94000"/>
              </a:schemeClr>
            </a:gs>
            <a:gs pos="50000">
              <a:schemeClr val="accent5">
                <a:alpha val="50000"/>
                <a:hueOff val="0"/>
                <a:satOff val="0"/>
                <a:lumOff val="0"/>
                <a:alphaOff val="0"/>
                <a:satMod val="110000"/>
                <a:lumMod val="100000"/>
                <a:shade val="100000"/>
              </a:schemeClr>
            </a:gs>
            <a:gs pos="100000">
              <a:schemeClr val="accent5">
                <a:alpha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Celebrities</a:t>
          </a:r>
          <a:endParaRPr lang="en-US" sz="2000" kern="1200" dirty="0"/>
        </a:p>
      </dsp:txBody>
      <dsp:txXfrm>
        <a:off x="4885274" y="1781606"/>
        <a:ext cx="1592745" cy="1592825"/>
      </dsp:txXfrm>
    </dsp:sp>
    <dsp:sp modelId="{555E8FA1-5F7F-42C6-BAE7-F3B264D83891}">
      <dsp:nvSpPr>
        <dsp:cNvPr id="0" name=""/>
        <dsp:cNvSpPr/>
      </dsp:nvSpPr>
      <dsp:spPr>
        <a:xfrm>
          <a:off x="5775878" y="0"/>
          <a:ext cx="2252481" cy="2252595"/>
        </a:xfrm>
        <a:prstGeom prst="ellipse">
          <a:avLst/>
        </a:prstGeom>
        <a:gradFill rotWithShape="0">
          <a:gsLst>
            <a:gs pos="0">
              <a:schemeClr val="accent6">
                <a:alpha val="50000"/>
                <a:hueOff val="0"/>
                <a:satOff val="0"/>
                <a:lumOff val="0"/>
                <a:alphaOff val="0"/>
                <a:satMod val="103000"/>
                <a:lumMod val="102000"/>
                <a:tint val="94000"/>
              </a:schemeClr>
            </a:gs>
            <a:gs pos="50000">
              <a:schemeClr val="accent6">
                <a:alpha val="50000"/>
                <a:hueOff val="0"/>
                <a:satOff val="0"/>
                <a:lumOff val="0"/>
                <a:alphaOff val="0"/>
                <a:satMod val="110000"/>
                <a:lumMod val="100000"/>
                <a:shade val="100000"/>
              </a:schemeClr>
            </a:gs>
            <a:gs pos="100000">
              <a:schemeClr val="accent6">
                <a:alpha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Leisure travel lovers and </a:t>
          </a:r>
          <a:endParaRPr lang="en-US" sz="2000" kern="1200" dirty="0"/>
        </a:p>
      </dsp:txBody>
      <dsp:txXfrm>
        <a:off x="6105746" y="329885"/>
        <a:ext cx="1592745" cy="1592825"/>
      </dsp:txXfrm>
    </dsp:sp>
    <dsp:sp modelId="{ECF28AD7-28BB-4B97-8695-E39A4A07D66F}">
      <dsp:nvSpPr>
        <dsp:cNvPr id="0" name=""/>
        <dsp:cNvSpPr/>
      </dsp:nvSpPr>
      <dsp:spPr>
        <a:xfrm>
          <a:off x="6945872" y="1451721"/>
          <a:ext cx="2252481" cy="2252595"/>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Corporate executives.</a:t>
          </a:r>
          <a:endParaRPr lang="en-US" sz="2000" kern="1200" dirty="0"/>
        </a:p>
      </dsp:txBody>
      <dsp:txXfrm>
        <a:off x="7275740" y="1781606"/>
        <a:ext cx="1592745" cy="15928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B11CEA-B73D-4067-A5B4-2B42E89A91DC}">
      <dsp:nvSpPr>
        <dsp:cNvPr id="0" name=""/>
        <dsp:cNvSpPr/>
      </dsp:nvSpPr>
      <dsp:spPr>
        <a:xfrm rot="16200000">
          <a:off x="-586918" y="630354"/>
          <a:ext cx="2538178" cy="1277468"/>
        </a:xfrm>
        <a:prstGeom prst="flowChartManualOperation">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US" sz="1600" kern="1200" dirty="0"/>
            <a:t>Network and technology</a:t>
          </a:r>
          <a:endParaRPr lang="en-GB" sz="1600" kern="1200" dirty="0"/>
        </a:p>
      </dsp:txBody>
      <dsp:txXfrm rot="5400000">
        <a:off x="43437" y="507635"/>
        <a:ext cx="1277468" cy="1522906"/>
      </dsp:txXfrm>
    </dsp:sp>
    <dsp:sp modelId="{938C63C6-AF21-4C3C-BD0D-5A55DB31507E}">
      <dsp:nvSpPr>
        <dsp:cNvPr id="0" name=""/>
        <dsp:cNvSpPr/>
      </dsp:nvSpPr>
      <dsp:spPr>
        <a:xfrm rot="16200000">
          <a:off x="746564" y="630354"/>
          <a:ext cx="2538178" cy="1277468"/>
        </a:xfrm>
        <a:prstGeom prst="flowChartManualOperation">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US" sz="1600" kern="1200" dirty="0"/>
            <a:t>Convincing for work</a:t>
          </a:r>
          <a:endParaRPr lang="en-GB" sz="1600" kern="1200" dirty="0"/>
        </a:p>
      </dsp:txBody>
      <dsp:txXfrm rot="5400000">
        <a:off x="1376919" y="507635"/>
        <a:ext cx="1277468" cy="1522906"/>
      </dsp:txXfrm>
    </dsp:sp>
    <dsp:sp modelId="{2B2E275C-9C2F-4F49-96E4-EBD02CCA681E}">
      <dsp:nvSpPr>
        <dsp:cNvPr id="0" name=""/>
        <dsp:cNvSpPr/>
      </dsp:nvSpPr>
      <dsp:spPr>
        <a:xfrm rot="16200000">
          <a:off x="2085611" y="630354"/>
          <a:ext cx="2538178" cy="1277468"/>
        </a:xfrm>
        <a:prstGeom prst="flowChartManualOperation">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US" sz="1600" kern="1200" dirty="0"/>
            <a:t>Foods</a:t>
          </a:r>
          <a:endParaRPr lang="en-GB" sz="1600" kern="1200" dirty="0"/>
        </a:p>
      </dsp:txBody>
      <dsp:txXfrm rot="5400000">
        <a:off x="2715966" y="507635"/>
        <a:ext cx="1277468" cy="1522906"/>
      </dsp:txXfrm>
    </dsp:sp>
    <dsp:sp modelId="{E9B2AD9F-0ABA-4E4B-9A7B-511FF2275A02}">
      <dsp:nvSpPr>
        <dsp:cNvPr id="0" name=""/>
        <dsp:cNvSpPr/>
      </dsp:nvSpPr>
      <dsp:spPr>
        <a:xfrm rot="16200000">
          <a:off x="3493123" y="630354"/>
          <a:ext cx="2538178" cy="1277468"/>
        </a:xfrm>
        <a:prstGeom prst="flowChartManualOperation">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US" sz="1600" kern="1200"/>
            <a:t>Transportation</a:t>
          </a:r>
          <a:endParaRPr lang="en-GB" sz="1600" kern="1200"/>
        </a:p>
      </dsp:txBody>
      <dsp:txXfrm rot="5400000">
        <a:off x="4123478" y="507635"/>
        <a:ext cx="1277468" cy="1522906"/>
      </dsp:txXfrm>
    </dsp:sp>
    <dsp:sp modelId="{29110363-C7AF-4BDF-9299-6C224AA70516}">
      <dsp:nvSpPr>
        <dsp:cNvPr id="0" name=""/>
        <dsp:cNvSpPr/>
      </dsp:nvSpPr>
      <dsp:spPr>
        <a:xfrm rot="16200000">
          <a:off x="4866402" y="630354"/>
          <a:ext cx="2538178" cy="1277468"/>
        </a:xfrm>
        <a:prstGeom prst="flowChartManualOperation">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US" sz="1600" kern="1200" dirty="0"/>
            <a:t>Recreation</a:t>
          </a:r>
          <a:endParaRPr lang="en-GB" sz="1600" kern="1200" dirty="0"/>
        </a:p>
      </dsp:txBody>
      <dsp:txXfrm rot="5400000">
        <a:off x="5496757" y="507635"/>
        <a:ext cx="1277468" cy="15229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517777-D710-4541-8B9A-461420689B04}">
      <dsp:nvSpPr>
        <dsp:cNvPr id="0" name=""/>
        <dsp:cNvSpPr/>
      </dsp:nvSpPr>
      <dsp:spPr>
        <a:xfrm>
          <a:off x="6916" y="429160"/>
          <a:ext cx="1431689" cy="3432431"/>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Others service guests are millionaires, family trip, leisure travelers or weekend guest. </a:t>
          </a:r>
          <a:endParaRPr lang="en-GB" sz="1400" b="1" kern="1200"/>
        </a:p>
      </dsp:txBody>
      <dsp:txXfrm>
        <a:off x="48849" y="471093"/>
        <a:ext cx="1347823" cy="3348565"/>
      </dsp:txXfrm>
    </dsp:sp>
    <dsp:sp modelId="{398DE142-685E-4D61-81D3-BC01135F9AAB}">
      <dsp:nvSpPr>
        <dsp:cNvPr id="0" name=""/>
        <dsp:cNvSpPr/>
      </dsp:nvSpPr>
      <dsp:spPr>
        <a:xfrm>
          <a:off x="1581775" y="1940512"/>
          <a:ext cx="303518" cy="409727"/>
        </a:xfrm>
        <a:prstGeom prst="rightArrow">
          <a:avLst>
            <a:gd name="adj1" fmla="val 60000"/>
            <a:gd name="adj2" fmla="val 50000"/>
          </a:avLst>
        </a:prstGeom>
        <a:solidFill>
          <a:schemeClr val="accent2">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1581775" y="2022457"/>
        <a:ext cx="212463" cy="245837"/>
      </dsp:txXfrm>
    </dsp:sp>
    <dsp:sp modelId="{E9FC59AB-DE93-4F2F-9743-BA9D0D0D8CCF}">
      <dsp:nvSpPr>
        <dsp:cNvPr id="0" name=""/>
        <dsp:cNvSpPr/>
      </dsp:nvSpPr>
      <dsp:spPr>
        <a:xfrm>
          <a:off x="2011281" y="429160"/>
          <a:ext cx="1431689" cy="3432431"/>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For millionaires, their main focus is providing luxurious and premium service with food, accommodation, and recreation</a:t>
          </a:r>
          <a:endParaRPr lang="en-GB" sz="1400" b="1" kern="1200" dirty="0"/>
        </a:p>
      </dsp:txBody>
      <dsp:txXfrm>
        <a:off x="2053214" y="471093"/>
        <a:ext cx="1347823" cy="3348565"/>
      </dsp:txXfrm>
    </dsp:sp>
    <dsp:sp modelId="{59ADA62B-F983-4D10-B08D-4D154221EFE0}">
      <dsp:nvSpPr>
        <dsp:cNvPr id="0" name=""/>
        <dsp:cNvSpPr/>
      </dsp:nvSpPr>
      <dsp:spPr>
        <a:xfrm>
          <a:off x="3586140" y="1940512"/>
          <a:ext cx="303518" cy="409727"/>
        </a:xfrm>
        <a:prstGeom prst="rightArrow">
          <a:avLst>
            <a:gd name="adj1" fmla="val 60000"/>
            <a:gd name="adj2" fmla="val 50000"/>
          </a:avLst>
        </a:prstGeom>
        <a:solidFill>
          <a:schemeClr val="accent2">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3586140" y="2022457"/>
        <a:ext cx="212463" cy="245837"/>
      </dsp:txXfrm>
    </dsp:sp>
    <dsp:sp modelId="{5EAE2F84-0100-480B-BA87-C7C07B4FF30B}">
      <dsp:nvSpPr>
        <dsp:cNvPr id="0" name=""/>
        <dsp:cNvSpPr/>
      </dsp:nvSpPr>
      <dsp:spPr>
        <a:xfrm>
          <a:off x="4015647" y="429160"/>
          <a:ext cx="1431689" cy="3432431"/>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For travelers giving facilities for easy transportation, information about the place, and others (The Ritz-Carlton, 2019)</a:t>
          </a:r>
          <a:endParaRPr lang="en-GB" sz="1400" b="1" kern="1200" dirty="0"/>
        </a:p>
      </dsp:txBody>
      <dsp:txXfrm>
        <a:off x="4057580" y="471093"/>
        <a:ext cx="1347823" cy="3348565"/>
      </dsp:txXfrm>
    </dsp:sp>
    <dsp:sp modelId="{B1CA5D4A-12FE-4DE4-98A2-9F6568A71476}">
      <dsp:nvSpPr>
        <dsp:cNvPr id="0" name=""/>
        <dsp:cNvSpPr/>
      </dsp:nvSpPr>
      <dsp:spPr>
        <a:xfrm>
          <a:off x="5590506" y="1940512"/>
          <a:ext cx="303518" cy="409727"/>
        </a:xfrm>
        <a:prstGeom prst="rightArrow">
          <a:avLst>
            <a:gd name="adj1" fmla="val 60000"/>
            <a:gd name="adj2" fmla="val 50000"/>
          </a:avLst>
        </a:prstGeom>
        <a:solidFill>
          <a:schemeClr val="accent2">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5590506" y="2022457"/>
        <a:ext cx="212463" cy="245837"/>
      </dsp:txXfrm>
    </dsp:sp>
    <dsp:sp modelId="{7497D942-1720-4773-9AFC-97A31EEBACC1}">
      <dsp:nvSpPr>
        <dsp:cNvPr id="0" name=""/>
        <dsp:cNvSpPr/>
      </dsp:nvSpPr>
      <dsp:spPr>
        <a:xfrm>
          <a:off x="6020012" y="429160"/>
          <a:ext cx="1431689" cy="3432431"/>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Family guest gives them opportunities to spend time together as well as activities that inspire children to explore with their friends and interact with their surroundings (Wang, 2008).</a:t>
          </a:r>
          <a:endParaRPr lang="en-GB" sz="1400" b="1" kern="1200" dirty="0"/>
        </a:p>
      </dsp:txBody>
      <dsp:txXfrm>
        <a:off x="6061945" y="471093"/>
        <a:ext cx="1347823" cy="33485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5884B-3173-4FA5-8180-6815068DEF78}">
      <dsp:nvSpPr>
        <dsp:cNvPr id="0" name=""/>
        <dsp:cNvSpPr/>
      </dsp:nvSpPr>
      <dsp:spPr>
        <a:xfrm>
          <a:off x="0" y="38970"/>
          <a:ext cx="6669314" cy="39780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Support to the balance of payments; </a:t>
          </a:r>
          <a:endParaRPr lang="en-GB" sz="1700" kern="1200"/>
        </a:p>
      </dsp:txBody>
      <dsp:txXfrm>
        <a:off x="19419" y="58389"/>
        <a:ext cx="6630476" cy="358962"/>
      </dsp:txXfrm>
    </dsp:sp>
    <dsp:sp modelId="{76FC2586-4E82-47AC-B6C9-8F67E5F4A43D}">
      <dsp:nvSpPr>
        <dsp:cNvPr id="0" name=""/>
        <dsp:cNvSpPr/>
      </dsp:nvSpPr>
      <dsp:spPr>
        <a:xfrm>
          <a:off x="0" y="485730"/>
          <a:ext cx="6669314" cy="39780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Developmental Diffusion;</a:t>
          </a:r>
          <a:endParaRPr lang="en-GB" sz="1700" kern="1200" dirty="0"/>
        </a:p>
      </dsp:txBody>
      <dsp:txXfrm>
        <a:off x="19419" y="505149"/>
        <a:ext cx="6630476" cy="358962"/>
      </dsp:txXfrm>
    </dsp:sp>
    <dsp:sp modelId="{EA3A0842-12EA-43F4-BC31-A5F651C2DE7F}">
      <dsp:nvSpPr>
        <dsp:cNvPr id="0" name=""/>
        <dsp:cNvSpPr/>
      </dsp:nvSpPr>
      <dsp:spPr>
        <a:xfrm>
          <a:off x="0" y="932490"/>
          <a:ext cx="6669314" cy="39780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Influence on Overall Economic Growth;</a:t>
          </a:r>
          <a:endParaRPr lang="en-GB" sz="1700" kern="1200" dirty="0"/>
        </a:p>
      </dsp:txBody>
      <dsp:txXfrm>
        <a:off x="19419" y="951909"/>
        <a:ext cx="6630476" cy="358962"/>
      </dsp:txXfrm>
    </dsp:sp>
    <dsp:sp modelId="{81644B3B-2825-471F-9CB3-5634518739A3}">
      <dsp:nvSpPr>
        <dsp:cNvPr id="0" name=""/>
        <dsp:cNvSpPr/>
      </dsp:nvSpPr>
      <dsp:spPr>
        <a:xfrm>
          <a:off x="0" y="1379250"/>
          <a:ext cx="6669314" cy="39780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Employment Possibilities; </a:t>
          </a:r>
          <a:endParaRPr lang="en-GB" sz="1700" kern="1200" dirty="0"/>
        </a:p>
      </dsp:txBody>
      <dsp:txXfrm>
        <a:off x="19419" y="1398669"/>
        <a:ext cx="6630476" cy="358962"/>
      </dsp:txXfrm>
    </dsp:sp>
    <dsp:sp modelId="{40FDEB07-86DE-4E7E-93CB-CD497DB38B67}">
      <dsp:nvSpPr>
        <dsp:cNvPr id="0" name=""/>
        <dsp:cNvSpPr/>
      </dsp:nvSpPr>
      <dsp:spPr>
        <a:xfrm>
          <a:off x="0" y="1826010"/>
          <a:ext cx="6669314" cy="39780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Economic Advantages;</a:t>
          </a:r>
          <a:endParaRPr lang="en-GB" sz="1700" kern="1200"/>
        </a:p>
      </dsp:txBody>
      <dsp:txXfrm>
        <a:off x="19419" y="1845429"/>
        <a:ext cx="6630476" cy="358962"/>
      </dsp:txXfrm>
    </dsp:sp>
    <dsp:sp modelId="{E0941E68-B539-43DE-966A-6B9940E201F2}">
      <dsp:nvSpPr>
        <dsp:cNvPr id="0" name=""/>
        <dsp:cNvSpPr/>
      </dsp:nvSpPr>
      <dsp:spPr>
        <a:xfrm>
          <a:off x="0" y="2272770"/>
          <a:ext cx="6669314" cy="39780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Cultural Development; </a:t>
          </a:r>
          <a:endParaRPr lang="en-GB" sz="1700" kern="1200" dirty="0"/>
        </a:p>
      </dsp:txBody>
      <dsp:txXfrm>
        <a:off x="19419" y="2292189"/>
        <a:ext cx="6630476" cy="358962"/>
      </dsp:txXfrm>
    </dsp:sp>
    <dsp:sp modelId="{32F13F81-F737-4BA6-9FFE-9919DC49E35B}">
      <dsp:nvSpPr>
        <dsp:cNvPr id="0" name=""/>
        <dsp:cNvSpPr/>
      </dsp:nvSpPr>
      <dsp:spPr>
        <a:xfrm>
          <a:off x="0" y="2719530"/>
          <a:ext cx="6669314" cy="39780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Educational Importance; </a:t>
          </a:r>
          <a:endParaRPr lang="en-GB" sz="1700" kern="1200"/>
        </a:p>
      </dsp:txBody>
      <dsp:txXfrm>
        <a:off x="19419" y="2738949"/>
        <a:ext cx="6630476" cy="358962"/>
      </dsp:txXfrm>
    </dsp:sp>
    <dsp:sp modelId="{68F3BB2E-EC4A-408D-8CAC-5A7077338111}">
      <dsp:nvSpPr>
        <dsp:cNvPr id="0" name=""/>
        <dsp:cNvSpPr/>
      </dsp:nvSpPr>
      <dsp:spPr>
        <a:xfrm>
          <a:off x="0" y="3166290"/>
          <a:ext cx="6669314" cy="39780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Important Cause for Peace</a:t>
          </a:r>
          <a:endParaRPr lang="en-GB" sz="1700" kern="1200" dirty="0"/>
        </a:p>
      </dsp:txBody>
      <dsp:txXfrm>
        <a:off x="19419" y="3185709"/>
        <a:ext cx="6630476" cy="358962"/>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F95EE0-F200-47F8-B2C2-7CF03904E8CA}" type="datetimeFigureOut">
              <a:rPr lang="en-US" smtClean="0"/>
              <a:t>5/20/2023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BB0750-0BA5-4E89-87C7-3500C310EA6D}" type="slidenum">
              <a:rPr lang="en-US" smtClean="0"/>
              <a:t>‹#›</a:t>
            </a:fld>
            <a:endParaRPr lang="en-US"/>
          </a:p>
        </p:txBody>
      </p:sp>
    </p:spTree>
    <p:extLst>
      <p:ext uri="{BB962C8B-B14F-4D97-AF65-F5344CB8AC3E}">
        <p14:creationId xmlns:p14="http://schemas.microsoft.com/office/powerpoint/2010/main" val="7406075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200" dirty="0">
                <a:effectLst/>
                <a:latin typeface="Times New Roman" panose="02020603050405020304" pitchFamily="18" charset="0"/>
                <a:ea typeface="Calibri" panose="020F0502020204030204" pitchFamily="34" charset="0"/>
                <a:cs typeface="Times New Roman" panose="02020603050405020304" pitchFamily="18" charset="0"/>
              </a:rPr>
              <a:t>Today’s presentation topic is the role and importance of hospitality and guest service within the hotel industry. For this session the chosen company is Marriott International and brand is The Ritz-Carton Company.</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8BB0750-0BA5-4E89-87C7-3500C310EA6D}" type="slidenum">
              <a:rPr lang="en-US" smtClean="0"/>
              <a:t>1</a:t>
            </a:fld>
            <a:endParaRPr lang="en-US"/>
          </a:p>
        </p:txBody>
      </p:sp>
    </p:spTree>
    <p:extLst>
      <p:ext uri="{BB962C8B-B14F-4D97-AF65-F5344CB8AC3E}">
        <p14:creationId xmlns:p14="http://schemas.microsoft.com/office/powerpoint/2010/main" val="38742931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BB0750-0BA5-4E89-87C7-3500C310EA6D}" type="slidenum">
              <a:rPr lang="en-US" smtClean="0"/>
              <a:t>2</a:t>
            </a:fld>
            <a:endParaRPr lang="en-US"/>
          </a:p>
        </p:txBody>
      </p:sp>
    </p:spTree>
    <p:extLst>
      <p:ext uri="{BB962C8B-B14F-4D97-AF65-F5344CB8AC3E}">
        <p14:creationId xmlns:p14="http://schemas.microsoft.com/office/powerpoint/2010/main" val="2457357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effectLst/>
                <a:latin typeface="Times New Roman" panose="02020603050405020304" pitchFamily="18" charset="0"/>
                <a:ea typeface="Times New Roman" panose="02020603050405020304" pitchFamily="18" charset="0"/>
                <a:cs typeface="Times New Roman" panose="02020603050405020304" pitchFamily="18" charset="0"/>
              </a:rPr>
              <a:t>Let’s introduce what is Hospitality. The hospitality industry is one kind of service-related business that encompasses tourism, lodging, food, and other hotel service for the consumer's comfort and necessity. The concept of "hospitality" comes from the Latin word "hopes," indicating guest or stranger. It also refers to making </a:t>
            </a:r>
            <a:r>
              <a:rPr lang="en-US" sz="1800" kern="1200" dirty="0" err="1">
                <a:effectLst/>
                <a:latin typeface="Times New Roman" panose="02020603050405020304" pitchFamily="18" charset="0"/>
                <a:ea typeface="Times New Roman" panose="02020603050405020304" pitchFamily="18" charset="0"/>
                <a:cs typeface="Times New Roman" panose="02020603050405020304" pitchFamily="18" charset="0"/>
              </a:rPr>
              <a:t>travellers</a:t>
            </a:r>
            <a:r>
              <a:rPr lang="en-US" sz="1800" kern="1200" dirty="0">
                <a:effectLst/>
                <a:latin typeface="Times New Roman" panose="02020603050405020304" pitchFamily="18" charset="0"/>
                <a:ea typeface="Times New Roman" panose="02020603050405020304" pitchFamily="18" charset="0"/>
                <a:cs typeface="Times New Roman" panose="02020603050405020304" pitchFamily="18" charset="0"/>
              </a:rPr>
              <a:t> comfortable or providing accommodation away from their place.</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In this session, I will present the overall hospitality and guest management service of Marriott International Company and a brand of it is Ritz Carlton.</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8BB0750-0BA5-4E89-87C7-3500C310EA6D}" type="slidenum">
              <a:rPr lang="en-US" smtClean="0"/>
              <a:t>3</a:t>
            </a:fld>
            <a:endParaRPr lang="en-US"/>
          </a:p>
        </p:txBody>
      </p:sp>
    </p:spTree>
    <p:extLst>
      <p:ext uri="{BB962C8B-B14F-4D97-AF65-F5344CB8AC3E}">
        <p14:creationId xmlns:p14="http://schemas.microsoft.com/office/powerpoint/2010/main" val="4230584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It is a luxury hotel brand that is a leading brand in the hotel industry and the hotel company is today a subsidiary of Marriott International.</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The Ritz-Carlton Hotel Company, L.L.C is founded in Maryland,  United States. The current company was founded in 1983, which is purchased from the previous owner expanded the brand to other locations. </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The company owns 108 premium resorts and hotels with 29,158 accommodations across 30 countries and regions, alongside 46 hotels with 8,755 guestrooms projected for the future.</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8BB0750-0BA5-4E89-87C7-3500C310EA6D}" type="slidenum">
              <a:rPr lang="en-US" smtClean="0"/>
              <a:t>4</a:t>
            </a:fld>
            <a:endParaRPr lang="en-US"/>
          </a:p>
        </p:txBody>
      </p:sp>
    </p:spTree>
    <p:extLst>
      <p:ext uri="{BB962C8B-B14F-4D97-AF65-F5344CB8AC3E}">
        <p14:creationId xmlns:p14="http://schemas.microsoft.com/office/powerpoint/2010/main" val="41013387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The Ritz Carlton is consumer oriented hotel service company and the reason behind their success is achieving the highest consumer satisfaction. The target consumers of them are :</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Business executives who come for business purposes.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National and international sports players who come to join any games in this country.</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Upper-middle and upper-class people in the society</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Celebrities who are popular figure</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Leisure travel lovers and </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Corporate executives for personal or office work.</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The Ritz Carlton company is popular for its luxury service so its main consumers are premium price takers and they follow the luxury pricing strategy. </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8BB0750-0BA5-4E89-87C7-3500C310EA6D}" type="slidenum">
              <a:rPr lang="en-US" smtClean="0"/>
              <a:t>5</a:t>
            </a:fld>
            <a:endParaRPr lang="en-US"/>
          </a:p>
        </p:txBody>
      </p:sp>
    </p:spTree>
    <p:extLst>
      <p:ext uri="{BB962C8B-B14F-4D97-AF65-F5344CB8AC3E}">
        <p14:creationId xmlns:p14="http://schemas.microsoft.com/office/powerpoint/2010/main" val="4928010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effectLst/>
                <a:latin typeface="Times New Roman" panose="02020603050405020304" pitchFamily="18" charset="0"/>
                <a:ea typeface="Times New Roman" panose="02020603050405020304" pitchFamily="18" charset="0"/>
                <a:cs typeface="Times New Roman" panose="02020603050405020304" pitchFamily="18" charset="0"/>
              </a:rPr>
              <a:t>In the previous slide, I discussed shortly about Hospitality. Now I will discuss this in detail. Hospitality" refers to the connection involving a guest and a host in which the host affords the guest some degree of pleasure. Guest service is giving the service for feeling comfort and pleasure by meeting customers’ needs and expectations. Hospitality is giving the guest comfort and peace and guest service is giving the service feeling of comfort and pleasure by meeting customers' needs and expectations. There have to be two parties where one party is the host who is prepared for giving service and another is the guest who needs hospitality. Monitoring and servicing clients and other hotel-related tasks are under the responsibility of hospitality and guest service management.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8BB0750-0BA5-4E89-87C7-3500C310EA6D}" type="slidenum">
              <a:rPr lang="en-US" smtClean="0"/>
              <a:t>6</a:t>
            </a:fld>
            <a:endParaRPr lang="en-US"/>
          </a:p>
        </p:txBody>
      </p:sp>
    </p:spTree>
    <p:extLst>
      <p:ext uri="{BB962C8B-B14F-4D97-AF65-F5344CB8AC3E}">
        <p14:creationId xmlns:p14="http://schemas.microsoft.com/office/powerpoint/2010/main" val="2143371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Business guests are the people who take service in time of travelling for business purposes that can be domestic or international people.</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The Ritz Carlton Company provides the fastest and very good speed internet service for the customer which is very much important for the business meeting also high technological support also provide.</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For its business guests, it might organize a business program.</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For its elite business clients, it provides a customized nutrition plan which is more healthy and on part of the diet.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If a business visitor needs to reserve a flight right away, The Ritz Carlton Hotel can do so and offers hotel-to-airport transportation.</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The hotel also provides some other recreational opportunity like who wants indoor games facilities and outdoor games they manage a good organization for play.</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8BB0750-0BA5-4E89-87C7-3500C310EA6D}" type="slidenum">
              <a:rPr lang="en-US" smtClean="0"/>
              <a:t>7</a:t>
            </a:fld>
            <a:endParaRPr lang="en-US"/>
          </a:p>
        </p:txBody>
      </p:sp>
    </p:spTree>
    <p:extLst>
      <p:ext uri="{BB962C8B-B14F-4D97-AF65-F5344CB8AC3E}">
        <p14:creationId xmlns:p14="http://schemas.microsoft.com/office/powerpoint/2010/main" val="25836120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Now, I will discuss other service guests. Other service guests are millionaires, family trips, leisure travellers or weekend guests. For individual categories, they provide different system services. Like:</a:t>
            </a:r>
          </a:p>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For millionaires, their main focus is providing luxurious and premium service with food, accommodation, and recreation</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For </a:t>
            </a:r>
            <a:r>
              <a:rPr lang="en-US" sz="1800" kern="1200"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giving facilities for easy transportation, information about the place, and others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Family guest gives them opportunities to spend time together as well as activities that inspire children to explore with their friends and interact with their surroundings.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8BB0750-0BA5-4E89-87C7-3500C310EA6D}" type="slidenum">
              <a:rPr lang="en-US" smtClean="0"/>
              <a:t>8</a:t>
            </a:fld>
            <a:endParaRPr lang="en-US"/>
          </a:p>
        </p:txBody>
      </p:sp>
    </p:spTree>
    <p:extLst>
      <p:ext uri="{BB962C8B-B14F-4D97-AF65-F5344CB8AC3E}">
        <p14:creationId xmlns:p14="http://schemas.microsoft.com/office/powerpoint/2010/main" val="28304673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effectLst/>
                <a:latin typeface="Times New Roman" panose="02020603050405020304" pitchFamily="18" charset="0"/>
                <a:ea typeface="Times New Roman" panose="02020603050405020304" pitchFamily="18" charset="0"/>
                <a:cs typeface="Times New Roman" panose="02020603050405020304" pitchFamily="18" charset="0"/>
              </a:rPr>
              <a:t>In this slide, I will discuss the Role of guest services and facilities.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For customers: </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Customers are the guest of a hotel business. The Ritz Carlton Company wants to meet up the customers’ expectations properly.</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By meet up the customer's expectations and giving the highest comfort zone and pleasure the business can achieve the customer’s satisfaction and loyalty.</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Always customers want a frictionless journey. Some research shows that 84% of customers feel disturbed when they don’t get enough information, 50% of customers are irritated for repeating the same problem, and 60% of guests feel irritated when the problem is not solved.</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For business: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By customer positive experience the hotel company can earn higher profits.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The positive experience of the customers and customer satisfaction make the business one of the most reputed hotel brands in the world.</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For frictionless experience and customer satisfaction, the company can retain its customers. The customers repeated their travel.</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For employee:</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Repeated customers and higher earnings increase the employee’s effectiveness.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Employees also get job satisfaction because happy clients make a good environment inside the job area.</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8BB0750-0BA5-4E89-87C7-3500C310EA6D}" type="slidenum">
              <a:rPr lang="en-US" smtClean="0"/>
              <a:t>9</a:t>
            </a:fld>
            <a:endParaRPr lang="en-US"/>
          </a:p>
        </p:txBody>
      </p:sp>
    </p:spTree>
    <p:extLst>
      <p:ext uri="{BB962C8B-B14F-4D97-AF65-F5344CB8AC3E}">
        <p14:creationId xmlns:p14="http://schemas.microsoft.com/office/powerpoint/2010/main" val="7288802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200" dirty="0">
                <a:effectLst/>
                <a:latin typeface="Times New Roman" panose="02020603050405020304" pitchFamily="18" charset="0"/>
                <a:ea typeface="Calibri" panose="020F0502020204030204" pitchFamily="34" charset="0"/>
                <a:cs typeface="Times New Roman" panose="02020603050405020304" pitchFamily="18" charset="0"/>
              </a:rPr>
              <a:t>The hospitality industry provides many essential services, including those related to lodging and transportation. </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Here I present the importance of hospitality. </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Support for balance of payments; Developmental Diffusion; Economic Growth; Employment Opportunities; Economic Benefits; Cultural Development; Educational Importance; etc. </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8BB0750-0BA5-4E89-87C7-3500C310EA6D}" type="slidenum">
              <a:rPr lang="en-US" smtClean="0"/>
              <a:t>10</a:t>
            </a:fld>
            <a:endParaRPr lang="en-US"/>
          </a:p>
        </p:txBody>
      </p:sp>
    </p:spTree>
    <p:extLst>
      <p:ext uri="{BB962C8B-B14F-4D97-AF65-F5344CB8AC3E}">
        <p14:creationId xmlns:p14="http://schemas.microsoft.com/office/powerpoint/2010/main" val="7784865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The Ritz Carlton hotel company follow a process to meet up guest expectation. Now I discuss the process of meeting guest expectations. </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The company must first comprehend who its guests are and the things they appreciate to fulfil its objectives. Develop a baseline benchmark for what it means for the guests to "meet expectations" to develop unique experiences that are sure to make an impression. Find points in the customer's journey when the team may go beyond their expectations to satisfy them from there.</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As an example, if business </a:t>
            </a:r>
            <a:r>
              <a:rPr lang="en-US" sz="1800" kern="1200"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are your target market, provide in-room Starbucks coffee makers with creamers in the café. Be imaginative and keep in mind that visitors like unique impacts, so think about including additions like a gift box or greeting letter.</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8BB0750-0BA5-4E89-87C7-3500C310EA6D}" type="slidenum">
              <a:rPr lang="en-US" smtClean="0"/>
              <a:t>11</a:t>
            </a:fld>
            <a:endParaRPr lang="en-US"/>
          </a:p>
        </p:txBody>
      </p:sp>
    </p:spTree>
    <p:extLst>
      <p:ext uri="{BB962C8B-B14F-4D97-AF65-F5344CB8AC3E}">
        <p14:creationId xmlns:p14="http://schemas.microsoft.com/office/powerpoint/2010/main" val="41470855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effectLst/>
                <a:latin typeface="Times New Roman" panose="02020603050405020304" pitchFamily="18" charset="0"/>
                <a:ea typeface="Times New Roman" panose="02020603050405020304" pitchFamily="18" charset="0"/>
                <a:cs typeface="Times New Roman" panose="02020603050405020304" pitchFamily="18" charset="0"/>
              </a:rPr>
              <a:t>In conclusion, I would say the hospitality sector is one of the most rapidly expanding industries worldwide. Guest service is important for hotel hospitality. The Ritz Carlton Company is one of the largest hotel brands in the world. The business keeps expanding and encourages people to travel to the most attractive places in the world on the most memorable adventures. It gives satisfaction and comfort to the customers who travel to this hotel either for business purposes or recreational reasons.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8BB0750-0BA5-4E89-87C7-3500C310EA6D}" type="slidenum">
              <a:rPr lang="en-US" smtClean="0"/>
              <a:t>12</a:t>
            </a:fld>
            <a:endParaRPr lang="en-US"/>
          </a:p>
        </p:txBody>
      </p:sp>
    </p:spTree>
    <p:extLst>
      <p:ext uri="{BB962C8B-B14F-4D97-AF65-F5344CB8AC3E}">
        <p14:creationId xmlns:p14="http://schemas.microsoft.com/office/powerpoint/2010/main" val="35688288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8BB0750-0BA5-4E89-87C7-3500C310EA6D}" type="slidenum">
              <a:rPr lang="en-US" smtClean="0"/>
              <a:t>13</a:t>
            </a:fld>
            <a:endParaRPr lang="en-US"/>
          </a:p>
        </p:txBody>
      </p:sp>
    </p:spTree>
    <p:extLst>
      <p:ext uri="{BB962C8B-B14F-4D97-AF65-F5344CB8AC3E}">
        <p14:creationId xmlns:p14="http://schemas.microsoft.com/office/powerpoint/2010/main" val="24956460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71C04-83B7-7D7E-155D-0F93EBFCE1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A57C27-0E90-CAA7-B8E7-0811CF2C2D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A25E4C-1C6F-6A7F-070B-A2A4B3724703}"/>
              </a:ext>
            </a:extLst>
          </p:cNvPr>
          <p:cNvSpPr>
            <a:spLocks noGrp="1"/>
          </p:cNvSpPr>
          <p:nvPr>
            <p:ph type="dt" sz="half" idx="10"/>
          </p:nvPr>
        </p:nvSpPr>
        <p:spPr/>
        <p:txBody>
          <a:bodyPr/>
          <a:lstStyle/>
          <a:p>
            <a:fld id="{ABADE771-B84E-4853-A0A6-EA74E7906407}" type="datetimeFigureOut">
              <a:rPr lang="en-US" smtClean="0"/>
              <a:t>5/20/2023</a:t>
            </a:fld>
            <a:endParaRPr lang="en-US"/>
          </a:p>
        </p:txBody>
      </p:sp>
      <p:sp>
        <p:nvSpPr>
          <p:cNvPr id="5" name="Footer Placeholder 4">
            <a:extLst>
              <a:ext uri="{FF2B5EF4-FFF2-40B4-BE49-F238E27FC236}">
                <a16:creationId xmlns:a16="http://schemas.microsoft.com/office/drawing/2014/main" id="{E16A9783-022E-C757-7770-21096EDF66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B07DA0-874C-531C-DBBD-DB375933939E}"/>
              </a:ext>
            </a:extLst>
          </p:cNvPr>
          <p:cNvSpPr>
            <a:spLocks noGrp="1"/>
          </p:cNvSpPr>
          <p:nvPr>
            <p:ph type="sldNum" sz="quarter" idx="12"/>
          </p:nvPr>
        </p:nvSpPr>
        <p:spPr/>
        <p:txBody>
          <a:bodyPr/>
          <a:lstStyle/>
          <a:p>
            <a:fld id="{2C0A1697-172A-4D0B-B952-4507E1F1A8CD}" type="slidenum">
              <a:rPr lang="en-US" smtClean="0"/>
              <a:t>‹#›</a:t>
            </a:fld>
            <a:endParaRPr lang="en-US"/>
          </a:p>
        </p:txBody>
      </p:sp>
    </p:spTree>
    <p:extLst>
      <p:ext uri="{BB962C8B-B14F-4D97-AF65-F5344CB8AC3E}">
        <p14:creationId xmlns:p14="http://schemas.microsoft.com/office/powerpoint/2010/main" val="3147195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E2FE9-F975-0D48-7C0F-839E685829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C7AB54-9C98-A403-92A6-D513BED76F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46B196-15C7-F998-14B7-4FAED32BD86F}"/>
              </a:ext>
            </a:extLst>
          </p:cNvPr>
          <p:cNvSpPr>
            <a:spLocks noGrp="1"/>
          </p:cNvSpPr>
          <p:nvPr>
            <p:ph type="dt" sz="half" idx="10"/>
          </p:nvPr>
        </p:nvSpPr>
        <p:spPr/>
        <p:txBody>
          <a:bodyPr/>
          <a:lstStyle/>
          <a:p>
            <a:fld id="{ABADE771-B84E-4853-A0A6-EA74E7906407}" type="datetimeFigureOut">
              <a:rPr lang="en-US" smtClean="0"/>
              <a:t>5/20/2023</a:t>
            </a:fld>
            <a:endParaRPr lang="en-US"/>
          </a:p>
        </p:txBody>
      </p:sp>
      <p:sp>
        <p:nvSpPr>
          <p:cNvPr id="5" name="Footer Placeholder 4">
            <a:extLst>
              <a:ext uri="{FF2B5EF4-FFF2-40B4-BE49-F238E27FC236}">
                <a16:creationId xmlns:a16="http://schemas.microsoft.com/office/drawing/2014/main" id="{0B3994E5-493D-CC9C-7760-CBB5A278C0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620988-7140-9DE1-F434-34F0B70D4275}"/>
              </a:ext>
            </a:extLst>
          </p:cNvPr>
          <p:cNvSpPr>
            <a:spLocks noGrp="1"/>
          </p:cNvSpPr>
          <p:nvPr>
            <p:ph type="sldNum" sz="quarter" idx="12"/>
          </p:nvPr>
        </p:nvSpPr>
        <p:spPr/>
        <p:txBody>
          <a:bodyPr/>
          <a:lstStyle/>
          <a:p>
            <a:fld id="{2C0A1697-172A-4D0B-B952-4507E1F1A8CD}" type="slidenum">
              <a:rPr lang="en-US" smtClean="0"/>
              <a:t>‹#›</a:t>
            </a:fld>
            <a:endParaRPr lang="en-US"/>
          </a:p>
        </p:txBody>
      </p:sp>
    </p:spTree>
    <p:extLst>
      <p:ext uri="{BB962C8B-B14F-4D97-AF65-F5344CB8AC3E}">
        <p14:creationId xmlns:p14="http://schemas.microsoft.com/office/powerpoint/2010/main" val="1644702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529D0-9EBE-9C9E-E443-E07A627462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DD6C2F5-AF1B-B1EF-BBAF-2E552822ED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426C99B-7647-251C-1AE7-5ACD350DA795}"/>
              </a:ext>
            </a:extLst>
          </p:cNvPr>
          <p:cNvSpPr>
            <a:spLocks noGrp="1"/>
          </p:cNvSpPr>
          <p:nvPr>
            <p:ph type="dt" sz="half" idx="10"/>
          </p:nvPr>
        </p:nvSpPr>
        <p:spPr/>
        <p:txBody>
          <a:bodyPr/>
          <a:lstStyle/>
          <a:p>
            <a:fld id="{ABADE771-B84E-4853-A0A6-EA74E7906407}" type="datetimeFigureOut">
              <a:rPr lang="en-US" smtClean="0"/>
              <a:t>5/20/2023</a:t>
            </a:fld>
            <a:endParaRPr lang="en-US"/>
          </a:p>
        </p:txBody>
      </p:sp>
      <p:sp>
        <p:nvSpPr>
          <p:cNvPr id="5" name="Footer Placeholder 4">
            <a:extLst>
              <a:ext uri="{FF2B5EF4-FFF2-40B4-BE49-F238E27FC236}">
                <a16:creationId xmlns:a16="http://schemas.microsoft.com/office/drawing/2014/main" id="{513706B7-49AD-43FF-659D-51B1C55CB7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0EEA88-FF85-4081-9FCB-4D07215EE6E4}"/>
              </a:ext>
            </a:extLst>
          </p:cNvPr>
          <p:cNvSpPr>
            <a:spLocks noGrp="1"/>
          </p:cNvSpPr>
          <p:nvPr>
            <p:ph type="sldNum" sz="quarter" idx="12"/>
          </p:nvPr>
        </p:nvSpPr>
        <p:spPr/>
        <p:txBody>
          <a:bodyPr/>
          <a:lstStyle/>
          <a:p>
            <a:fld id="{2C0A1697-172A-4D0B-B952-4507E1F1A8CD}" type="slidenum">
              <a:rPr lang="en-US" smtClean="0"/>
              <a:t>‹#›</a:t>
            </a:fld>
            <a:endParaRPr lang="en-US"/>
          </a:p>
        </p:txBody>
      </p:sp>
    </p:spTree>
    <p:extLst>
      <p:ext uri="{BB962C8B-B14F-4D97-AF65-F5344CB8AC3E}">
        <p14:creationId xmlns:p14="http://schemas.microsoft.com/office/powerpoint/2010/main" val="2803517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1F7DC-0D70-EC66-4BD7-7E50046CCD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801EB6-1D55-AE22-DDB0-2E49EBFB358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254A7A-21C4-7B12-1B5B-465BA71AB7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7366C7-9D3C-37C4-D618-EF6ABACDC9C3}"/>
              </a:ext>
            </a:extLst>
          </p:cNvPr>
          <p:cNvSpPr>
            <a:spLocks noGrp="1"/>
          </p:cNvSpPr>
          <p:nvPr>
            <p:ph type="dt" sz="half" idx="10"/>
          </p:nvPr>
        </p:nvSpPr>
        <p:spPr/>
        <p:txBody>
          <a:bodyPr/>
          <a:lstStyle/>
          <a:p>
            <a:fld id="{ABADE771-B84E-4853-A0A6-EA74E7906407}" type="datetimeFigureOut">
              <a:rPr lang="en-US" smtClean="0"/>
              <a:t>5/20/2023</a:t>
            </a:fld>
            <a:endParaRPr lang="en-US"/>
          </a:p>
        </p:txBody>
      </p:sp>
      <p:sp>
        <p:nvSpPr>
          <p:cNvPr id="6" name="Footer Placeholder 5">
            <a:extLst>
              <a:ext uri="{FF2B5EF4-FFF2-40B4-BE49-F238E27FC236}">
                <a16:creationId xmlns:a16="http://schemas.microsoft.com/office/drawing/2014/main" id="{374F5CF3-9057-A125-2850-A46A0686E7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0FF40D-2095-AE9D-31BC-AF39E458EF0F}"/>
              </a:ext>
            </a:extLst>
          </p:cNvPr>
          <p:cNvSpPr>
            <a:spLocks noGrp="1"/>
          </p:cNvSpPr>
          <p:nvPr>
            <p:ph type="sldNum" sz="quarter" idx="12"/>
          </p:nvPr>
        </p:nvSpPr>
        <p:spPr/>
        <p:txBody>
          <a:bodyPr/>
          <a:lstStyle/>
          <a:p>
            <a:fld id="{2C0A1697-172A-4D0B-B952-4507E1F1A8CD}" type="slidenum">
              <a:rPr lang="en-US" smtClean="0"/>
              <a:t>‹#›</a:t>
            </a:fld>
            <a:endParaRPr lang="en-US"/>
          </a:p>
        </p:txBody>
      </p:sp>
    </p:spTree>
    <p:extLst>
      <p:ext uri="{BB962C8B-B14F-4D97-AF65-F5344CB8AC3E}">
        <p14:creationId xmlns:p14="http://schemas.microsoft.com/office/powerpoint/2010/main" val="4137328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18D4D-5614-E2E7-E785-4CCA455230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2B1B20-B277-0788-5999-7E9BC78B57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766127-161C-1F41-D863-E4EF6659235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56AB5D4-AD50-41DF-73AA-EB5E4D84E7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4F196B-FA41-7805-452E-80BFDE5FE8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F42664-A0F8-EBC4-B8DB-54EDDB529228}"/>
              </a:ext>
            </a:extLst>
          </p:cNvPr>
          <p:cNvSpPr>
            <a:spLocks noGrp="1"/>
          </p:cNvSpPr>
          <p:nvPr>
            <p:ph type="dt" sz="half" idx="10"/>
          </p:nvPr>
        </p:nvSpPr>
        <p:spPr/>
        <p:txBody>
          <a:bodyPr/>
          <a:lstStyle/>
          <a:p>
            <a:fld id="{ABADE771-B84E-4853-A0A6-EA74E7906407}" type="datetimeFigureOut">
              <a:rPr lang="en-US" smtClean="0"/>
              <a:t>5/20/2023</a:t>
            </a:fld>
            <a:endParaRPr lang="en-US"/>
          </a:p>
        </p:txBody>
      </p:sp>
      <p:sp>
        <p:nvSpPr>
          <p:cNvPr id="8" name="Footer Placeholder 7">
            <a:extLst>
              <a:ext uri="{FF2B5EF4-FFF2-40B4-BE49-F238E27FC236}">
                <a16:creationId xmlns:a16="http://schemas.microsoft.com/office/drawing/2014/main" id="{0AD3786E-4ECA-0461-0EB6-3096CD35FD7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6DAA01C-AAF2-AFD3-DAD8-6B22B8E44F7C}"/>
              </a:ext>
            </a:extLst>
          </p:cNvPr>
          <p:cNvSpPr>
            <a:spLocks noGrp="1"/>
          </p:cNvSpPr>
          <p:nvPr>
            <p:ph type="sldNum" sz="quarter" idx="12"/>
          </p:nvPr>
        </p:nvSpPr>
        <p:spPr/>
        <p:txBody>
          <a:bodyPr/>
          <a:lstStyle/>
          <a:p>
            <a:fld id="{2C0A1697-172A-4D0B-B952-4507E1F1A8CD}" type="slidenum">
              <a:rPr lang="en-US" smtClean="0"/>
              <a:t>‹#›</a:t>
            </a:fld>
            <a:endParaRPr lang="en-US"/>
          </a:p>
        </p:txBody>
      </p:sp>
    </p:spTree>
    <p:extLst>
      <p:ext uri="{BB962C8B-B14F-4D97-AF65-F5344CB8AC3E}">
        <p14:creationId xmlns:p14="http://schemas.microsoft.com/office/powerpoint/2010/main" val="3222186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5AFBE-1876-8235-54B8-0A1A6D863F4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C02BCA-2C2B-1246-2008-27B22A84C4D7}"/>
              </a:ext>
            </a:extLst>
          </p:cNvPr>
          <p:cNvSpPr>
            <a:spLocks noGrp="1"/>
          </p:cNvSpPr>
          <p:nvPr>
            <p:ph type="dt" sz="half" idx="10"/>
          </p:nvPr>
        </p:nvSpPr>
        <p:spPr/>
        <p:txBody>
          <a:bodyPr/>
          <a:lstStyle/>
          <a:p>
            <a:fld id="{ABADE771-B84E-4853-A0A6-EA74E7906407}" type="datetimeFigureOut">
              <a:rPr lang="en-US" smtClean="0"/>
              <a:t>5/20/2023</a:t>
            </a:fld>
            <a:endParaRPr lang="en-US"/>
          </a:p>
        </p:txBody>
      </p:sp>
      <p:sp>
        <p:nvSpPr>
          <p:cNvPr id="4" name="Footer Placeholder 3">
            <a:extLst>
              <a:ext uri="{FF2B5EF4-FFF2-40B4-BE49-F238E27FC236}">
                <a16:creationId xmlns:a16="http://schemas.microsoft.com/office/drawing/2014/main" id="{AC794EBF-75DF-CFCD-EC29-0B1DD22690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8E276D5-29B3-9F86-9B7D-E862508DF773}"/>
              </a:ext>
            </a:extLst>
          </p:cNvPr>
          <p:cNvSpPr>
            <a:spLocks noGrp="1"/>
          </p:cNvSpPr>
          <p:nvPr>
            <p:ph type="sldNum" sz="quarter" idx="12"/>
          </p:nvPr>
        </p:nvSpPr>
        <p:spPr/>
        <p:txBody>
          <a:bodyPr/>
          <a:lstStyle/>
          <a:p>
            <a:fld id="{2C0A1697-172A-4D0B-B952-4507E1F1A8CD}" type="slidenum">
              <a:rPr lang="en-US" smtClean="0"/>
              <a:t>‹#›</a:t>
            </a:fld>
            <a:endParaRPr lang="en-US"/>
          </a:p>
        </p:txBody>
      </p:sp>
    </p:spTree>
    <p:extLst>
      <p:ext uri="{BB962C8B-B14F-4D97-AF65-F5344CB8AC3E}">
        <p14:creationId xmlns:p14="http://schemas.microsoft.com/office/powerpoint/2010/main" val="2271396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7A3553-DB13-DBD6-83D7-D7B44A1292AE}"/>
              </a:ext>
            </a:extLst>
          </p:cNvPr>
          <p:cNvSpPr>
            <a:spLocks noGrp="1"/>
          </p:cNvSpPr>
          <p:nvPr>
            <p:ph type="dt" sz="half" idx="10"/>
          </p:nvPr>
        </p:nvSpPr>
        <p:spPr/>
        <p:txBody>
          <a:bodyPr/>
          <a:lstStyle/>
          <a:p>
            <a:fld id="{ABADE771-B84E-4853-A0A6-EA74E7906407}" type="datetimeFigureOut">
              <a:rPr lang="en-US" smtClean="0"/>
              <a:t>5/20/2023</a:t>
            </a:fld>
            <a:endParaRPr lang="en-US"/>
          </a:p>
        </p:txBody>
      </p:sp>
      <p:sp>
        <p:nvSpPr>
          <p:cNvPr id="3" name="Footer Placeholder 2">
            <a:extLst>
              <a:ext uri="{FF2B5EF4-FFF2-40B4-BE49-F238E27FC236}">
                <a16:creationId xmlns:a16="http://schemas.microsoft.com/office/drawing/2014/main" id="{4AD255D9-B630-4466-0E03-F4B2215C368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CD69B60-9E74-9820-103E-006CF3A541D5}"/>
              </a:ext>
            </a:extLst>
          </p:cNvPr>
          <p:cNvSpPr>
            <a:spLocks noGrp="1"/>
          </p:cNvSpPr>
          <p:nvPr>
            <p:ph type="sldNum" sz="quarter" idx="12"/>
          </p:nvPr>
        </p:nvSpPr>
        <p:spPr/>
        <p:txBody>
          <a:bodyPr/>
          <a:lstStyle/>
          <a:p>
            <a:fld id="{2C0A1697-172A-4D0B-B952-4507E1F1A8CD}" type="slidenum">
              <a:rPr lang="en-US" smtClean="0"/>
              <a:t>‹#›</a:t>
            </a:fld>
            <a:endParaRPr lang="en-US"/>
          </a:p>
        </p:txBody>
      </p:sp>
    </p:spTree>
    <p:extLst>
      <p:ext uri="{BB962C8B-B14F-4D97-AF65-F5344CB8AC3E}">
        <p14:creationId xmlns:p14="http://schemas.microsoft.com/office/powerpoint/2010/main" val="13120397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77171-A7EC-9710-F7F0-FD2EE48A8F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95BF19F-F0E5-3D26-432A-D6A7D81A0E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4CDD7A-539A-F1A5-383C-2271ECC350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B515E2-9A24-3FFC-90B7-AA3FE7021D1C}"/>
              </a:ext>
            </a:extLst>
          </p:cNvPr>
          <p:cNvSpPr>
            <a:spLocks noGrp="1"/>
          </p:cNvSpPr>
          <p:nvPr>
            <p:ph type="dt" sz="half" idx="10"/>
          </p:nvPr>
        </p:nvSpPr>
        <p:spPr/>
        <p:txBody>
          <a:bodyPr/>
          <a:lstStyle/>
          <a:p>
            <a:fld id="{ABADE771-B84E-4853-A0A6-EA74E7906407}" type="datetimeFigureOut">
              <a:rPr lang="en-US" smtClean="0"/>
              <a:t>5/20/2023</a:t>
            </a:fld>
            <a:endParaRPr lang="en-US"/>
          </a:p>
        </p:txBody>
      </p:sp>
      <p:sp>
        <p:nvSpPr>
          <p:cNvPr id="6" name="Footer Placeholder 5">
            <a:extLst>
              <a:ext uri="{FF2B5EF4-FFF2-40B4-BE49-F238E27FC236}">
                <a16:creationId xmlns:a16="http://schemas.microsoft.com/office/drawing/2014/main" id="{BDFDEAF5-98D5-7477-BEC9-228DE320A9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ED4DAE-F3FB-A669-6D32-8E8FFBEBDA44}"/>
              </a:ext>
            </a:extLst>
          </p:cNvPr>
          <p:cNvSpPr>
            <a:spLocks noGrp="1"/>
          </p:cNvSpPr>
          <p:nvPr>
            <p:ph type="sldNum" sz="quarter" idx="12"/>
          </p:nvPr>
        </p:nvSpPr>
        <p:spPr/>
        <p:txBody>
          <a:bodyPr/>
          <a:lstStyle/>
          <a:p>
            <a:fld id="{2C0A1697-172A-4D0B-B952-4507E1F1A8CD}" type="slidenum">
              <a:rPr lang="en-US" smtClean="0"/>
              <a:t>‹#›</a:t>
            </a:fld>
            <a:endParaRPr lang="en-US"/>
          </a:p>
        </p:txBody>
      </p:sp>
    </p:spTree>
    <p:extLst>
      <p:ext uri="{BB962C8B-B14F-4D97-AF65-F5344CB8AC3E}">
        <p14:creationId xmlns:p14="http://schemas.microsoft.com/office/powerpoint/2010/main" val="1410793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2D3A1-5B2C-3CD4-066F-CFAAC9C33D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850F46-B4D1-0F8B-CD5E-DC1538B2A4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53626E-EB6C-48FF-906A-243276002E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E3F3E0-34C6-A61F-8E72-FACB9EA5D33F}"/>
              </a:ext>
            </a:extLst>
          </p:cNvPr>
          <p:cNvSpPr>
            <a:spLocks noGrp="1"/>
          </p:cNvSpPr>
          <p:nvPr>
            <p:ph type="dt" sz="half" idx="10"/>
          </p:nvPr>
        </p:nvSpPr>
        <p:spPr/>
        <p:txBody>
          <a:bodyPr/>
          <a:lstStyle/>
          <a:p>
            <a:fld id="{ABADE771-B84E-4853-A0A6-EA74E7906407}" type="datetimeFigureOut">
              <a:rPr lang="en-US" smtClean="0"/>
              <a:t>5/20/2023</a:t>
            </a:fld>
            <a:endParaRPr lang="en-US"/>
          </a:p>
        </p:txBody>
      </p:sp>
      <p:sp>
        <p:nvSpPr>
          <p:cNvPr id="6" name="Footer Placeholder 5">
            <a:extLst>
              <a:ext uri="{FF2B5EF4-FFF2-40B4-BE49-F238E27FC236}">
                <a16:creationId xmlns:a16="http://schemas.microsoft.com/office/drawing/2014/main" id="{7412E137-AC3A-504D-467B-550372E511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C449B76-9F0D-B272-653E-DE55C59FE20B}"/>
              </a:ext>
            </a:extLst>
          </p:cNvPr>
          <p:cNvSpPr>
            <a:spLocks noGrp="1"/>
          </p:cNvSpPr>
          <p:nvPr>
            <p:ph type="sldNum" sz="quarter" idx="12"/>
          </p:nvPr>
        </p:nvSpPr>
        <p:spPr/>
        <p:txBody>
          <a:bodyPr/>
          <a:lstStyle/>
          <a:p>
            <a:fld id="{2C0A1697-172A-4D0B-B952-4507E1F1A8CD}" type="slidenum">
              <a:rPr lang="en-US" smtClean="0"/>
              <a:t>‹#›</a:t>
            </a:fld>
            <a:endParaRPr lang="en-US"/>
          </a:p>
        </p:txBody>
      </p:sp>
    </p:spTree>
    <p:extLst>
      <p:ext uri="{BB962C8B-B14F-4D97-AF65-F5344CB8AC3E}">
        <p14:creationId xmlns:p14="http://schemas.microsoft.com/office/powerpoint/2010/main" val="3924441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56E0E-990F-109A-8FA7-204A834BD0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91DEF8-1C39-2F3C-1947-0AB58CBC1B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4F00E1-073A-9664-7518-57EBFD712E62}"/>
              </a:ext>
            </a:extLst>
          </p:cNvPr>
          <p:cNvSpPr>
            <a:spLocks noGrp="1"/>
          </p:cNvSpPr>
          <p:nvPr>
            <p:ph type="dt" sz="half" idx="10"/>
          </p:nvPr>
        </p:nvSpPr>
        <p:spPr/>
        <p:txBody>
          <a:bodyPr/>
          <a:lstStyle/>
          <a:p>
            <a:fld id="{ABADE771-B84E-4853-A0A6-EA74E7906407}" type="datetimeFigureOut">
              <a:rPr lang="en-US" smtClean="0"/>
              <a:t>5/20/2023</a:t>
            </a:fld>
            <a:endParaRPr lang="en-US"/>
          </a:p>
        </p:txBody>
      </p:sp>
      <p:sp>
        <p:nvSpPr>
          <p:cNvPr id="5" name="Footer Placeholder 4">
            <a:extLst>
              <a:ext uri="{FF2B5EF4-FFF2-40B4-BE49-F238E27FC236}">
                <a16:creationId xmlns:a16="http://schemas.microsoft.com/office/drawing/2014/main" id="{E3348714-9717-2A01-FAD8-240D1E02A6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915FA8-B10D-D9BC-0010-5F3CB6BBA2AB}"/>
              </a:ext>
            </a:extLst>
          </p:cNvPr>
          <p:cNvSpPr>
            <a:spLocks noGrp="1"/>
          </p:cNvSpPr>
          <p:nvPr>
            <p:ph type="sldNum" sz="quarter" idx="12"/>
          </p:nvPr>
        </p:nvSpPr>
        <p:spPr/>
        <p:txBody>
          <a:bodyPr/>
          <a:lstStyle/>
          <a:p>
            <a:fld id="{2C0A1697-172A-4D0B-B952-4507E1F1A8CD}" type="slidenum">
              <a:rPr lang="en-US" smtClean="0"/>
              <a:t>‹#›</a:t>
            </a:fld>
            <a:endParaRPr lang="en-US"/>
          </a:p>
        </p:txBody>
      </p:sp>
    </p:spTree>
    <p:extLst>
      <p:ext uri="{BB962C8B-B14F-4D97-AF65-F5344CB8AC3E}">
        <p14:creationId xmlns:p14="http://schemas.microsoft.com/office/powerpoint/2010/main" val="30150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21B3E5-58B1-A17D-083A-3508C2B8A9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698FAD-7857-80E3-E48E-4E1D6D7038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BFDC51-7D7B-A687-E4DD-29ABFE48E2D6}"/>
              </a:ext>
            </a:extLst>
          </p:cNvPr>
          <p:cNvSpPr>
            <a:spLocks noGrp="1"/>
          </p:cNvSpPr>
          <p:nvPr>
            <p:ph type="dt" sz="half" idx="10"/>
          </p:nvPr>
        </p:nvSpPr>
        <p:spPr/>
        <p:txBody>
          <a:bodyPr/>
          <a:lstStyle/>
          <a:p>
            <a:fld id="{ABADE771-B84E-4853-A0A6-EA74E7906407}" type="datetimeFigureOut">
              <a:rPr lang="en-US" smtClean="0"/>
              <a:t>5/20/2023</a:t>
            </a:fld>
            <a:endParaRPr lang="en-US"/>
          </a:p>
        </p:txBody>
      </p:sp>
      <p:sp>
        <p:nvSpPr>
          <p:cNvPr id="5" name="Footer Placeholder 4">
            <a:extLst>
              <a:ext uri="{FF2B5EF4-FFF2-40B4-BE49-F238E27FC236}">
                <a16:creationId xmlns:a16="http://schemas.microsoft.com/office/drawing/2014/main" id="{3BE921E6-E24F-87F1-D524-8553140F92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445EB7-B2E2-2A26-418D-C19F6221587B}"/>
              </a:ext>
            </a:extLst>
          </p:cNvPr>
          <p:cNvSpPr>
            <a:spLocks noGrp="1"/>
          </p:cNvSpPr>
          <p:nvPr>
            <p:ph type="sldNum" sz="quarter" idx="12"/>
          </p:nvPr>
        </p:nvSpPr>
        <p:spPr/>
        <p:txBody>
          <a:bodyPr/>
          <a:lstStyle/>
          <a:p>
            <a:fld id="{2C0A1697-172A-4D0B-B952-4507E1F1A8CD}" type="slidenum">
              <a:rPr lang="en-US" smtClean="0"/>
              <a:t>‹#›</a:t>
            </a:fld>
            <a:endParaRPr lang="en-US"/>
          </a:p>
        </p:txBody>
      </p:sp>
    </p:spTree>
    <p:extLst>
      <p:ext uri="{BB962C8B-B14F-4D97-AF65-F5344CB8AC3E}">
        <p14:creationId xmlns:p14="http://schemas.microsoft.com/office/powerpoint/2010/main" val="316974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456F76-A621-A55C-B8B6-F881823B75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E99B5B-DE60-87AB-D4C6-A2B247A1A5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A9FE74-9A6B-C34D-39D1-E88A99F5BE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ADE771-B84E-4853-A0A6-EA74E7906407}" type="datetimeFigureOut">
              <a:rPr lang="en-US" smtClean="0"/>
              <a:t>5/20/2023</a:t>
            </a:fld>
            <a:endParaRPr lang="en-US"/>
          </a:p>
        </p:txBody>
      </p:sp>
      <p:sp>
        <p:nvSpPr>
          <p:cNvPr id="5" name="Footer Placeholder 4">
            <a:extLst>
              <a:ext uri="{FF2B5EF4-FFF2-40B4-BE49-F238E27FC236}">
                <a16:creationId xmlns:a16="http://schemas.microsoft.com/office/drawing/2014/main" id="{0A7485A9-275B-BAB7-8884-1B28F8448A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F385790-3695-6823-A0AB-7FDE8A2FFA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0A1697-172A-4D0B-B952-4507E1F1A8CD}" type="slidenum">
              <a:rPr lang="en-US" smtClean="0"/>
              <a:t>‹#›</a:t>
            </a:fld>
            <a:endParaRPr lang="en-US"/>
          </a:p>
        </p:txBody>
      </p:sp>
    </p:spTree>
    <p:extLst>
      <p:ext uri="{BB962C8B-B14F-4D97-AF65-F5344CB8AC3E}">
        <p14:creationId xmlns:p14="http://schemas.microsoft.com/office/powerpoint/2010/main" val="934233474"/>
      </p:ext>
    </p:extLst>
  </p:cSld>
  <p:clrMap bg1="lt1" tx1="dk1" bg2="lt2" tx2="dk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 id="214748383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2">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building, outdoor, plant, flower&#10;&#10;Description automatically generated">
            <a:extLst>
              <a:ext uri="{FF2B5EF4-FFF2-40B4-BE49-F238E27FC236}">
                <a16:creationId xmlns:a16="http://schemas.microsoft.com/office/drawing/2014/main" id="{F50EFD22-4CBC-55D2-4E0A-578BFCBD536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4636167" y="-72561"/>
            <a:ext cx="7555833" cy="3383270"/>
          </a:xfrm>
          <a:prstGeom prst="rect">
            <a:avLst/>
          </a:prstGeom>
        </p:spPr>
      </p:pic>
      <p:pic>
        <p:nvPicPr>
          <p:cNvPr id="3" name="Picture 2" descr="A person sitting in a chair at a reception desk&#10;&#10;Description automatically generated with low confidence">
            <a:extLst>
              <a:ext uri="{FF2B5EF4-FFF2-40B4-BE49-F238E27FC236}">
                <a16:creationId xmlns:a16="http://schemas.microsoft.com/office/drawing/2014/main" id="{62199343-8B9E-E6DB-8C71-7E151517D7EA}"/>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8095" r="2" b="2353"/>
          <a:stretch/>
        </p:blipFill>
        <p:spPr>
          <a:xfrm>
            <a:off x="4882242" y="3547292"/>
            <a:ext cx="7309757" cy="3383280"/>
          </a:xfrm>
          <a:prstGeom prst="rect">
            <a:avLst/>
          </a:prstGeom>
        </p:spPr>
      </p:pic>
      <p:sp useBgFill="1">
        <p:nvSpPr>
          <p:cNvPr id="15" name="Freeform: Shape 14">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p:cNvSpPr>
            <a:spLocks noGrp="1"/>
          </p:cNvSpPr>
          <p:nvPr>
            <p:ph type="ctrTitle"/>
          </p:nvPr>
        </p:nvSpPr>
        <p:spPr>
          <a:xfrm>
            <a:off x="643468" y="1103517"/>
            <a:ext cx="3992700" cy="3109254"/>
          </a:xfrm>
        </p:spPr>
        <p:txBody>
          <a:bodyPr>
            <a:normAutofit fontScale="90000"/>
          </a:bodyPr>
          <a:lstStyle/>
          <a:p>
            <a:pPr algn="l"/>
            <a:br>
              <a:rPr lang="en-US" sz="3400" dirty="0">
                <a:latin typeface="+mn-lt"/>
                <a:cs typeface="Times New Roman" panose="02020603050405020304" pitchFamily="18" charset="0"/>
              </a:rPr>
            </a:br>
            <a:r>
              <a:rPr lang="en-US" sz="3400" dirty="0">
                <a:latin typeface="+mn-lt"/>
                <a:cs typeface="Times New Roman" panose="02020603050405020304" pitchFamily="18" charset="0"/>
              </a:rPr>
              <a:t>M</a:t>
            </a:r>
            <a:r>
              <a:rPr lang="en-US" sz="3400" cap="none" dirty="0">
                <a:latin typeface="+mn-lt"/>
                <a:cs typeface="Times New Roman" panose="02020603050405020304" pitchFamily="18" charset="0"/>
              </a:rPr>
              <a:t>odule</a:t>
            </a:r>
            <a:r>
              <a:rPr lang="en-US" sz="3400" dirty="0">
                <a:latin typeface="+mn-lt"/>
                <a:cs typeface="Times New Roman" panose="02020603050405020304" pitchFamily="18" charset="0"/>
              </a:rPr>
              <a:t> T</a:t>
            </a:r>
            <a:r>
              <a:rPr lang="en-US" sz="3400" cap="none" dirty="0">
                <a:latin typeface="+mn-lt"/>
                <a:cs typeface="Times New Roman" panose="02020603050405020304" pitchFamily="18" charset="0"/>
              </a:rPr>
              <a:t>ittle</a:t>
            </a:r>
            <a:r>
              <a:rPr lang="en-US" sz="3400" dirty="0">
                <a:latin typeface="+mn-lt"/>
                <a:cs typeface="Times New Roman" panose="02020603050405020304" pitchFamily="18" charset="0"/>
              </a:rPr>
              <a:t>: The Role &amp; Importance of Hospitality &amp; Guest Services within the</a:t>
            </a:r>
            <a:br>
              <a:rPr lang="en-US" sz="3400" dirty="0">
                <a:latin typeface="+mn-lt"/>
                <a:cs typeface="Times New Roman" panose="02020603050405020304" pitchFamily="18" charset="0"/>
              </a:rPr>
            </a:br>
            <a:r>
              <a:rPr lang="en-US" sz="3400" dirty="0">
                <a:latin typeface="+mn-lt"/>
                <a:cs typeface="Times New Roman" panose="02020603050405020304" pitchFamily="18" charset="0"/>
              </a:rPr>
              <a:t>Hotel Industry.</a:t>
            </a:r>
            <a:br>
              <a:rPr lang="en-US" sz="3600" dirty="0">
                <a:cs typeface="Times New Roman" panose="02020603050405020304" pitchFamily="18" charset="0"/>
              </a:rPr>
            </a:br>
            <a:br>
              <a:rPr lang="en-US" sz="3400" dirty="0">
                <a:latin typeface="+mn-lt"/>
                <a:cs typeface="Times New Roman" panose="02020603050405020304" pitchFamily="18" charset="0"/>
              </a:rPr>
            </a:br>
            <a:br>
              <a:rPr lang="en-US" sz="3400" dirty="0">
                <a:latin typeface="+mn-lt"/>
                <a:cs typeface="Times New Roman" panose="02020603050405020304" pitchFamily="18" charset="0"/>
              </a:rPr>
            </a:br>
            <a:endParaRPr lang="en-US" sz="3400" dirty="0">
              <a:latin typeface="+mn-lt"/>
              <a:cs typeface="Times New Roman" panose="02020603050405020304" pitchFamily="18" charset="0"/>
            </a:endParaRPr>
          </a:p>
        </p:txBody>
      </p:sp>
      <p:sp>
        <p:nvSpPr>
          <p:cNvPr id="5" name="Subtitle 4"/>
          <p:cNvSpPr>
            <a:spLocks noGrp="1"/>
          </p:cNvSpPr>
          <p:nvPr>
            <p:ph type="subTitle" idx="1"/>
          </p:nvPr>
        </p:nvSpPr>
        <p:spPr>
          <a:xfrm>
            <a:off x="475875" y="3513902"/>
            <a:ext cx="5618601" cy="1066084"/>
          </a:xfrm>
        </p:spPr>
        <p:txBody>
          <a:bodyPr>
            <a:noAutofit/>
          </a:bodyPr>
          <a:lstStyle/>
          <a:p>
            <a:pPr algn="l"/>
            <a:r>
              <a:rPr lang="en-US" b="1" dirty="0">
                <a:cs typeface="Times New Roman" panose="02020603050405020304" pitchFamily="18" charset="0"/>
              </a:rPr>
              <a:t>Hotel company</a:t>
            </a:r>
            <a:r>
              <a:rPr lang="en-US" dirty="0">
                <a:cs typeface="Times New Roman" panose="02020603050405020304" pitchFamily="18" charset="0"/>
              </a:rPr>
              <a:t>: Marriott International</a:t>
            </a:r>
          </a:p>
          <a:p>
            <a:pPr algn="l"/>
            <a:r>
              <a:rPr lang="en-US" b="1" dirty="0">
                <a:cs typeface="Times New Roman" panose="02020603050405020304" pitchFamily="18" charset="0"/>
              </a:rPr>
              <a:t>Brand: </a:t>
            </a:r>
            <a:r>
              <a:rPr lang="en-US" dirty="0">
                <a:cs typeface="Times New Roman" panose="02020603050405020304" pitchFamily="18" charset="0"/>
              </a:rPr>
              <a:t>The Ritz-Carlton </a:t>
            </a:r>
          </a:p>
        </p:txBody>
      </p:sp>
      <p:sp>
        <p:nvSpPr>
          <p:cNvPr id="2" name="Subtitle 4">
            <a:extLst>
              <a:ext uri="{FF2B5EF4-FFF2-40B4-BE49-F238E27FC236}">
                <a16:creationId xmlns:a16="http://schemas.microsoft.com/office/drawing/2014/main" id="{8BEB9033-CE7A-E154-669C-0D2D52A45036}"/>
              </a:ext>
            </a:extLst>
          </p:cNvPr>
          <p:cNvSpPr txBox="1">
            <a:spLocks/>
          </p:cNvSpPr>
          <p:nvPr/>
        </p:nvSpPr>
        <p:spPr>
          <a:xfrm>
            <a:off x="530301" y="4825633"/>
            <a:ext cx="5618601" cy="1066084"/>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b="1" dirty="0">
                <a:cs typeface="Times New Roman" panose="02020603050405020304" pitchFamily="18" charset="0"/>
              </a:rPr>
              <a:t>Student Name</a:t>
            </a:r>
            <a:r>
              <a:rPr lang="en-US" dirty="0">
                <a:cs typeface="Times New Roman" panose="02020603050405020304" pitchFamily="18" charset="0"/>
              </a:rPr>
              <a:t>: </a:t>
            </a:r>
            <a:r>
              <a:rPr lang="en-US" dirty="0" err="1"/>
              <a:t>Zakia</a:t>
            </a:r>
            <a:r>
              <a:rPr lang="en-US" dirty="0"/>
              <a:t> Sultana Rahman</a:t>
            </a:r>
            <a:endParaRPr lang="en-US" dirty="0">
              <a:cs typeface="Times New Roman" panose="02020603050405020304" pitchFamily="18" charset="0"/>
            </a:endParaRPr>
          </a:p>
          <a:p>
            <a:pPr algn="l"/>
            <a:r>
              <a:rPr lang="en-US" b="1" dirty="0">
                <a:cs typeface="Times New Roman" panose="02020603050405020304" pitchFamily="18" charset="0"/>
              </a:rPr>
              <a:t>Student ID: </a:t>
            </a:r>
            <a:r>
              <a:rPr lang="en-US" dirty="0"/>
              <a:t>2211724</a:t>
            </a:r>
            <a:endParaRPr lang="en-US" dirty="0">
              <a:cs typeface="Times New Roman" panose="02020603050405020304" pitchFamily="18" charset="0"/>
            </a:endParaRPr>
          </a:p>
        </p:txBody>
      </p:sp>
    </p:spTree>
    <p:extLst>
      <p:ext uri="{BB962C8B-B14F-4D97-AF65-F5344CB8AC3E}">
        <p14:creationId xmlns:p14="http://schemas.microsoft.com/office/powerpoint/2010/main" val="2675312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7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700"/>
                                        <p:tgtEl>
                                          <p:spTgt spid="5">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4"/>
                                        </p:tgtEl>
                                        <p:attrNameLst>
                                          <p:attrName>style.visibility</p:attrName>
                                        </p:attrNameLst>
                                      </p:cBhvr>
                                      <p:to>
                                        <p:strVal val="visible"/>
                                      </p:to>
                                    </p:set>
                                    <p:animEffect transition="in" filter="fade">
                                      <p:cBhvr>
                                        <p:cTn id="15" dur="700"/>
                                        <p:tgtEl>
                                          <p:spTgt spid="4"/>
                                        </p:tgtEl>
                                      </p:cBhvr>
                                    </p:animEffect>
                                  </p:childTnLst>
                                </p:cTn>
                              </p:par>
                              <p:par>
                                <p:cTn id="16" presetID="10" presetClass="entr" presetSubtype="0" fill="hold" grpId="0" nodeType="withEffect">
                                  <p:stCondLst>
                                    <p:cond delay="1500"/>
                                  </p:stCondLst>
                                  <p:iterate>
                                    <p:tmPct val="10000"/>
                                  </p:iterate>
                                  <p:childTnLst>
                                    <p:set>
                                      <p:cBhvr>
                                        <p:cTn id="17" dur="1" fill="hold">
                                          <p:stCondLst>
                                            <p:cond delay="0"/>
                                          </p:stCondLst>
                                        </p:cTn>
                                        <p:tgtEl>
                                          <p:spTgt spid="2">
                                            <p:txEl>
                                              <p:pRg st="0" end="0"/>
                                            </p:txEl>
                                          </p:spTgt>
                                        </p:tgtEl>
                                        <p:attrNameLst>
                                          <p:attrName>style.visibility</p:attrName>
                                        </p:attrNameLst>
                                      </p:cBhvr>
                                      <p:to>
                                        <p:strVal val="visible"/>
                                      </p:to>
                                    </p:set>
                                    <p:animEffect transition="in" filter="fade">
                                      <p:cBhvr>
                                        <p:cTn id="18" dur="700"/>
                                        <p:tgtEl>
                                          <p:spTgt spid="2">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1500"/>
                                  </p:stCondLst>
                                  <p:iterate>
                                    <p:tmPct val="10000"/>
                                  </p:iterate>
                                  <p:childTnLst>
                                    <p:set>
                                      <p:cBhvr>
                                        <p:cTn id="22" dur="1" fill="hold">
                                          <p:stCondLst>
                                            <p:cond delay="0"/>
                                          </p:stCondLst>
                                        </p:cTn>
                                        <p:tgtEl>
                                          <p:spTgt spid="2">
                                            <p:txEl>
                                              <p:pRg st="1" end="1"/>
                                            </p:txEl>
                                          </p:spTgt>
                                        </p:tgtEl>
                                        <p:attrNameLst>
                                          <p:attrName>style.visibility</p:attrName>
                                        </p:attrNameLst>
                                      </p:cBhvr>
                                      <p:to>
                                        <p:strVal val="visible"/>
                                      </p:to>
                                    </p:set>
                                    <p:animEffect transition="in" filter="fade">
                                      <p:cBhvr>
                                        <p:cTn id="23" dur="7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2"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FF1E689-D14E-C1CB-67F1-2BF0C923C627}"/>
              </a:ext>
            </a:extLst>
          </p:cNvPr>
          <p:cNvPicPr>
            <a:picLocks noChangeAspect="1"/>
          </p:cNvPicPr>
          <p:nvPr/>
        </p:nvPicPr>
        <p:blipFill rotWithShape="1">
          <a:blip r:embed="rId3"/>
          <a:srcRect l="12298" r="839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3822189" cy="1899912"/>
          </a:xfrm>
        </p:spPr>
        <p:txBody>
          <a:bodyPr>
            <a:normAutofit/>
          </a:bodyPr>
          <a:lstStyle/>
          <a:p>
            <a:r>
              <a:rPr lang="en-US" sz="4000" dirty="0"/>
              <a:t>Table of Content</a:t>
            </a:r>
          </a:p>
        </p:txBody>
      </p:sp>
      <p:sp>
        <p:nvSpPr>
          <p:cNvPr id="3" name="Content Placeholder 2"/>
          <p:cNvSpPr>
            <a:spLocks noGrp="1"/>
          </p:cNvSpPr>
          <p:nvPr>
            <p:ph idx="1"/>
          </p:nvPr>
        </p:nvSpPr>
        <p:spPr>
          <a:xfrm>
            <a:off x="838200" y="2151173"/>
            <a:ext cx="3822189" cy="3742762"/>
          </a:xfrm>
        </p:spPr>
        <p:txBody>
          <a:bodyPr>
            <a:normAutofit fontScale="92500" lnSpcReduction="20000"/>
          </a:bodyPr>
          <a:lstStyle/>
          <a:p>
            <a:pPr algn="just"/>
            <a:r>
              <a:rPr lang="en-US" sz="2000" dirty="0"/>
              <a:t>Introduction</a:t>
            </a:r>
          </a:p>
          <a:p>
            <a:pPr algn="just"/>
            <a:r>
              <a:rPr lang="en-US" sz="2000" dirty="0"/>
              <a:t>About The Ritz Carlton</a:t>
            </a:r>
          </a:p>
          <a:p>
            <a:pPr algn="just"/>
            <a:r>
              <a:rPr lang="en-US" sz="2000" dirty="0"/>
              <a:t>Target Consumers</a:t>
            </a:r>
          </a:p>
          <a:p>
            <a:pPr algn="just"/>
            <a:r>
              <a:rPr lang="en-US" sz="2000" dirty="0"/>
              <a:t>Hospitality and Guest service</a:t>
            </a:r>
          </a:p>
          <a:p>
            <a:pPr algn="just"/>
            <a:r>
              <a:rPr lang="en-US" sz="2000" dirty="0"/>
              <a:t>Services For Business Guests</a:t>
            </a:r>
          </a:p>
          <a:p>
            <a:pPr algn="just"/>
            <a:r>
              <a:rPr lang="en-US" sz="2000" dirty="0"/>
              <a:t>Service for others guest</a:t>
            </a:r>
          </a:p>
          <a:p>
            <a:pPr algn="just"/>
            <a:r>
              <a:rPr lang="en-US" sz="2000" dirty="0"/>
              <a:t>Role of the guest services and facilities</a:t>
            </a:r>
          </a:p>
          <a:p>
            <a:pPr algn="just"/>
            <a:r>
              <a:rPr lang="en-US" sz="2000" dirty="0"/>
              <a:t>Importance of hospitality</a:t>
            </a:r>
          </a:p>
          <a:p>
            <a:pPr algn="just"/>
            <a:r>
              <a:rPr lang="en-US" sz="2000" dirty="0"/>
              <a:t>Way of meeting guests expectations</a:t>
            </a:r>
          </a:p>
          <a:p>
            <a:pPr algn="just"/>
            <a:r>
              <a:rPr lang="en-US" sz="2000" dirty="0"/>
              <a:t>Conclusion</a:t>
            </a:r>
          </a:p>
          <a:p>
            <a:pPr algn="just"/>
            <a:endParaRPr lang="en-US" sz="2000" dirty="0"/>
          </a:p>
          <a:p>
            <a:pPr algn="just"/>
            <a:endParaRPr lang="en-US" sz="2000" dirty="0"/>
          </a:p>
        </p:txBody>
      </p:sp>
    </p:spTree>
    <p:extLst>
      <p:ext uri="{BB962C8B-B14F-4D97-AF65-F5344CB8AC3E}">
        <p14:creationId xmlns:p14="http://schemas.microsoft.com/office/powerpoint/2010/main" val="2604241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17733" y="490537"/>
            <a:ext cx="5291663" cy="1628775"/>
          </a:xfrm>
        </p:spPr>
        <p:txBody>
          <a:bodyPr anchor="b">
            <a:normAutofit/>
          </a:bodyPr>
          <a:lstStyle/>
          <a:p>
            <a:r>
              <a:rPr lang="en-US" sz="4000"/>
              <a:t>Introduction</a:t>
            </a:r>
          </a:p>
        </p:txBody>
      </p:sp>
      <p:pic>
        <p:nvPicPr>
          <p:cNvPr id="4" name="Picture 3">
            <a:extLst>
              <a:ext uri="{FF2B5EF4-FFF2-40B4-BE49-F238E27FC236}">
                <a16:creationId xmlns:a16="http://schemas.microsoft.com/office/drawing/2014/main" id="{AE6EF746-0C00-0C83-16C6-B9C94E15DEE3}"/>
              </a:ext>
            </a:extLst>
          </p:cNvPr>
          <p:cNvPicPr>
            <a:picLocks noChangeAspect="1"/>
          </p:cNvPicPr>
          <p:nvPr/>
        </p:nvPicPr>
        <p:blipFill rotWithShape="1">
          <a:blip r:embed="rId3"/>
          <a:srcRect r="10419"/>
          <a:stretch/>
        </p:blipFill>
        <p:spPr>
          <a:xfrm>
            <a:off x="2" y="-10939"/>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p:cNvSpPr>
            <a:spLocks noGrp="1"/>
          </p:cNvSpPr>
          <p:nvPr>
            <p:ph idx="1"/>
          </p:nvPr>
        </p:nvSpPr>
        <p:spPr>
          <a:xfrm>
            <a:off x="6417734" y="2614612"/>
            <a:ext cx="5291663" cy="3752849"/>
          </a:xfrm>
        </p:spPr>
        <p:txBody>
          <a:bodyPr>
            <a:normAutofit/>
          </a:bodyPr>
          <a:lstStyle/>
          <a:p>
            <a:pPr algn="just"/>
            <a:r>
              <a:rPr lang="en-US" sz="2000" dirty="0"/>
              <a:t>Hospitality industry is one kind of service related business which is encompasses with tourism, lodging, food and others hotel service for the consumers comfort and necessity (</a:t>
            </a:r>
            <a:r>
              <a:rPr lang="en-US" sz="2000" dirty="0" err="1"/>
              <a:t>Bagdan</a:t>
            </a:r>
            <a:r>
              <a:rPr lang="en-US" sz="2000" dirty="0"/>
              <a:t>, 2019).</a:t>
            </a:r>
          </a:p>
          <a:p>
            <a:pPr algn="just"/>
            <a:r>
              <a:rPr lang="en-US" sz="2000" dirty="0"/>
              <a:t>Hospitality and guest management service of Marriott International company and a brand of it is Ritz Carlton will be presented.</a:t>
            </a:r>
          </a:p>
        </p:txBody>
      </p:sp>
    </p:spTree>
    <p:extLst>
      <p:ext uri="{BB962C8B-B14F-4D97-AF65-F5344CB8AC3E}">
        <p14:creationId xmlns:p14="http://schemas.microsoft.com/office/powerpoint/2010/main" val="3872691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E84B073-7978-494F-BD69-3C15D2CBF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2276" y="914400"/>
            <a:ext cx="8831248" cy="49688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02352" y="4471310"/>
            <a:ext cx="7913044" cy="952537"/>
          </a:xfrm>
        </p:spPr>
        <p:txBody>
          <a:bodyPr vert="horz" lIns="91440" tIns="45720" rIns="91440" bIns="45720" rtlCol="0" anchor="ctr">
            <a:normAutofit/>
          </a:bodyPr>
          <a:lstStyle/>
          <a:p>
            <a:pPr algn="ctr" defTabSz="658368"/>
            <a:r>
              <a:rPr lang="en-US" sz="3888" kern="1200" dirty="0">
                <a:solidFill>
                  <a:schemeClr val="tx1"/>
                </a:solidFill>
                <a:latin typeface="+mj-lt"/>
                <a:ea typeface="+mj-ea"/>
                <a:cs typeface="+mj-cs"/>
              </a:rPr>
              <a:t>About The Ritz Carlton </a:t>
            </a:r>
            <a:endParaRPr lang="en-US" sz="5400" kern="1200" dirty="0">
              <a:solidFill>
                <a:schemeClr val="tx1"/>
              </a:solidFill>
              <a:latin typeface="+mj-lt"/>
              <a:ea typeface="+mj-ea"/>
              <a:cs typeface="+mj-cs"/>
            </a:endParaRPr>
          </a:p>
        </p:txBody>
      </p:sp>
      <p:sp>
        <p:nvSpPr>
          <p:cNvPr id="14" name="sketch line">
            <a:extLst>
              <a:ext uri="{FF2B5EF4-FFF2-40B4-BE49-F238E27FC236}">
                <a16:creationId xmlns:a16="http://schemas.microsoft.com/office/drawing/2014/main" id="{96B05946-1FC4-49B3-AAEC-C8854CA8A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82845" y="4282155"/>
            <a:ext cx="7950111" cy="13250"/>
          </a:xfrm>
          <a:custGeom>
            <a:avLst/>
            <a:gdLst>
              <a:gd name="connsiteX0" fmla="*/ 0 w 7950111"/>
              <a:gd name="connsiteY0" fmla="*/ 0 h 13250"/>
              <a:gd name="connsiteX1" fmla="*/ 424006 w 7950111"/>
              <a:gd name="connsiteY1" fmla="*/ 0 h 13250"/>
              <a:gd name="connsiteX2" fmla="*/ 1166016 w 7950111"/>
              <a:gd name="connsiteY2" fmla="*/ 0 h 13250"/>
              <a:gd name="connsiteX3" fmla="*/ 1590022 w 7950111"/>
              <a:gd name="connsiteY3" fmla="*/ 0 h 13250"/>
              <a:gd name="connsiteX4" fmla="*/ 2173030 w 7950111"/>
              <a:gd name="connsiteY4" fmla="*/ 0 h 13250"/>
              <a:gd name="connsiteX5" fmla="*/ 2994542 w 7950111"/>
              <a:gd name="connsiteY5" fmla="*/ 0 h 13250"/>
              <a:gd name="connsiteX6" fmla="*/ 3657051 w 7950111"/>
              <a:gd name="connsiteY6" fmla="*/ 0 h 13250"/>
              <a:gd name="connsiteX7" fmla="*/ 4399061 w 7950111"/>
              <a:gd name="connsiteY7" fmla="*/ 0 h 13250"/>
              <a:gd name="connsiteX8" fmla="*/ 4982070 w 7950111"/>
              <a:gd name="connsiteY8" fmla="*/ 0 h 13250"/>
              <a:gd name="connsiteX9" fmla="*/ 5644579 w 7950111"/>
              <a:gd name="connsiteY9" fmla="*/ 0 h 13250"/>
              <a:gd name="connsiteX10" fmla="*/ 6466090 w 7950111"/>
              <a:gd name="connsiteY10" fmla="*/ 0 h 13250"/>
              <a:gd name="connsiteX11" fmla="*/ 6969597 w 7950111"/>
              <a:gd name="connsiteY11" fmla="*/ 0 h 13250"/>
              <a:gd name="connsiteX12" fmla="*/ 7950111 w 7950111"/>
              <a:gd name="connsiteY12" fmla="*/ 0 h 13250"/>
              <a:gd name="connsiteX13" fmla="*/ 7950111 w 7950111"/>
              <a:gd name="connsiteY13" fmla="*/ 13250 h 13250"/>
              <a:gd name="connsiteX14" fmla="*/ 7367103 w 7950111"/>
              <a:gd name="connsiteY14" fmla="*/ 13250 h 13250"/>
              <a:gd name="connsiteX15" fmla="*/ 6943097 w 7950111"/>
              <a:gd name="connsiteY15" fmla="*/ 13250 h 13250"/>
              <a:gd name="connsiteX16" fmla="*/ 6280588 w 7950111"/>
              <a:gd name="connsiteY16" fmla="*/ 13250 h 13250"/>
              <a:gd name="connsiteX17" fmla="*/ 5777081 w 7950111"/>
              <a:gd name="connsiteY17" fmla="*/ 13250 h 13250"/>
              <a:gd name="connsiteX18" fmla="*/ 5114571 w 7950111"/>
              <a:gd name="connsiteY18" fmla="*/ 13250 h 13250"/>
              <a:gd name="connsiteX19" fmla="*/ 4452062 w 7950111"/>
              <a:gd name="connsiteY19" fmla="*/ 13250 h 13250"/>
              <a:gd name="connsiteX20" fmla="*/ 3789553 w 7950111"/>
              <a:gd name="connsiteY20" fmla="*/ 13250 h 13250"/>
              <a:gd name="connsiteX21" fmla="*/ 3127044 w 7950111"/>
              <a:gd name="connsiteY21" fmla="*/ 13250 h 13250"/>
              <a:gd name="connsiteX22" fmla="*/ 2544036 w 7950111"/>
              <a:gd name="connsiteY22" fmla="*/ 13250 h 13250"/>
              <a:gd name="connsiteX23" fmla="*/ 1802025 w 7950111"/>
              <a:gd name="connsiteY23" fmla="*/ 13250 h 13250"/>
              <a:gd name="connsiteX24" fmla="*/ 1139516 w 7950111"/>
              <a:gd name="connsiteY24" fmla="*/ 13250 h 13250"/>
              <a:gd name="connsiteX25" fmla="*/ 0 w 7950111"/>
              <a:gd name="connsiteY25" fmla="*/ 13250 h 13250"/>
              <a:gd name="connsiteX26" fmla="*/ 0 w 7950111"/>
              <a:gd name="connsiteY26" fmla="*/ 0 h 13250"/>
              <a:gd name="connsiteX0" fmla="*/ 0 w 7950111"/>
              <a:gd name="connsiteY0" fmla="*/ 0 h 13250"/>
              <a:gd name="connsiteX1" fmla="*/ 583008 w 7950111"/>
              <a:gd name="connsiteY1" fmla="*/ 0 h 13250"/>
              <a:gd name="connsiteX2" fmla="*/ 1007014 w 7950111"/>
              <a:gd name="connsiteY2" fmla="*/ 0 h 13250"/>
              <a:gd name="connsiteX3" fmla="*/ 1828526 w 7950111"/>
              <a:gd name="connsiteY3" fmla="*/ 0 h 13250"/>
              <a:gd name="connsiteX4" fmla="*/ 2411534 w 7950111"/>
              <a:gd name="connsiteY4" fmla="*/ 0 h 13250"/>
              <a:gd name="connsiteX5" fmla="*/ 2994542 w 7950111"/>
              <a:gd name="connsiteY5" fmla="*/ 0 h 13250"/>
              <a:gd name="connsiteX6" fmla="*/ 3816053 w 7950111"/>
              <a:gd name="connsiteY6" fmla="*/ 0 h 13250"/>
              <a:gd name="connsiteX7" fmla="*/ 4319560 w 7950111"/>
              <a:gd name="connsiteY7" fmla="*/ 0 h 13250"/>
              <a:gd name="connsiteX8" fmla="*/ 5141072 w 7950111"/>
              <a:gd name="connsiteY8" fmla="*/ 0 h 13250"/>
              <a:gd name="connsiteX9" fmla="*/ 5962583 w 7950111"/>
              <a:gd name="connsiteY9" fmla="*/ 0 h 13250"/>
              <a:gd name="connsiteX10" fmla="*/ 6625093 w 7950111"/>
              <a:gd name="connsiteY10" fmla="*/ 0 h 13250"/>
              <a:gd name="connsiteX11" fmla="*/ 7950111 w 7950111"/>
              <a:gd name="connsiteY11" fmla="*/ 0 h 13250"/>
              <a:gd name="connsiteX12" fmla="*/ 7950111 w 7950111"/>
              <a:gd name="connsiteY12" fmla="*/ 13250 h 13250"/>
              <a:gd name="connsiteX13" fmla="*/ 7526105 w 7950111"/>
              <a:gd name="connsiteY13" fmla="*/ 13250 h 13250"/>
              <a:gd name="connsiteX14" fmla="*/ 6704594 w 7950111"/>
              <a:gd name="connsiteY14" fmla="*/ 13250 h 13250"/>
              <a:gd name="connsiteX15" fmla="*/ 6201087 w 7950111"/>
              <a:gd name="connsiteY15" fmla="*/ 13250 h 13250"/>
              <a:gd name="connsiteX16" fmla="*/ 5538577 w 7950111"/>
              <a:gd name="connsiteY16" fmla="*/ 13250 h 13250"/>
              <a:gd name="connsiteX17" fmla="*/ 4717066 w 7950111"/>
              <a:gd name="connsiteY17" fmla="*/ 13250 h 13250"/>
              <a:gd name="connsiteX18" fmla="*/ 4054557 w 7950111"/>
              <a:gd name="connsiteY18" fmla="*/ 13250 h 13250"/>
              <a:gd name="connsiteX19" fmla="*/ 3630551 w 7950111"/>
              <a:gd name="connsiteY19" fmla="*/ 13250 h 13250"/>
              <a:gd name="connsiteX20" fmla="*/ 3127044 w 7950111"/>
              <a:gd name="connsiteY20" fmla="*/ 13250 h 13250"/>
              <a:gd name="connsiteX21" fmla="*/ 2305532 w 7950111"/>
              <a:gd name="connsiteY21" fmla="*/ 13250 h 13250"/>
              <a:gd name="connsiteX22" fmla="*/ 1643023 w 7950111"/>
              <a:gd name="connsiteY22" fmla="*/ 13250 h 13250"/>
              <a:gd name="connsiteX23" fmla="*/ 1139516 w 7950111"/>
              <a:gd name="connsiteY23" fmla="*/ 13250 h 13250"/>
              <a:gd name="connsiteX24" fmla="*/ 0 w 7950111"/>
              <a:gd name="connsiteY24" fmla="*/ 13250 h 13250"/>
              <a:gd name="connsiteX25" fmla="*/ 0 w 7950111"/>
              <a:gd name="connsiteY25" fmla="*/ 0 h 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950111" h="13250" fill="none" extrusionOk="0">
                <a:moveTo>
                  <a:pt x="0" y="0"/>
                </a:moveTo>
                <a:cubicBezTo>
                  <a:pt x="90594" y="9981"/>
                  <a:pt x="315255" y="-6450"/>
                  <a:pt x="424006" y="0"/>
                </a:cubicBezTo>
                <a:cubicBezTo>
                  <a:pt x="514756" y="9384"/>
                  <a:pt x="897115" y="59269"/>
                  <a:pt x="1166016" y="0"/>
                </a:cubicBezTo>
                <a:cubicBezTo>
                  <a:pt x="1458172" y="-29933"/>
                  <a:pt x="1496908" y="-3234"/>
                  <a:pt x="1590022" y="0"/>
                </a:cubicBezTo>
                <a:cubicBezTo>
                  <a:pt x="1698706" y="17317"/>
                  <a:pt x="2018465" y="-25971"/>
                  <a:pt x="2173030" y="0"/>
                </a:cubicBezTo>
                <a:cubicBezTo>
                  <a:pt x="2343233" y="20963"/>
                  <a:pt x="2648651" y="56419"/>
                  <a:pt x="2994542" y="0"/>
                </a:cubicBezTo>
                <a:cubicBezTo>
                  <a:pt x="3388365" y="-7690"/>
                  <a:pt x="3463273" y="30898"/>
                  <a:pt x="3657051" y="0"/>
                </a:cubicBezTo>
                <a:cubicBezTo>
                  <a:pt x="3863282" y="-14633"/>
                  <a:pt x="4229367" y="-18846"/>
                  <a:pt x="4399061" y="0"/>
                </a:cubicBezTo>
                <a:cubicBezTo>
                  <a:pt x="4547890" y="17195"/>
                  <a:pt x="4836672" y="21933"/>
                  <a:pt x="4982070" y="0"/>
                </a:cubicBezTo>
                <a:cubicBezTo>
                  <a:pt x="5180326" y="-50469"/>
                  <a:pt x="5436074" y="-19786"/>
                  <a:pt x="5644579" y="0"/>
                </a:cubicBezTo>
                <a:cubicBezTo>
                  <a:pt x="5791738" y="2306"/>
                  <a:pt x="6207619" y="28737"/>
                  <a:pt x="6466090" y="0"/>
                </a:cubicBezTo>
                <a:cubicBezTo>
                  <a:pt x="6720622" y="27438"/>
                  <a:pt x="6803944" y="-24282"/>
                  <a:pt x="6969597" y="0"/>
                </a:cubicBezTo>
                <a:cubicBezTo>
                  <a:pt x="7194422" y="72393"/>
                  <a:pt x="7638981" y="-40260"/>
                  <a:pt x="7950111" y="0"/>
                </a:cubicBezTo>
                <a:cubicBezTo>
                  <a:pt x="7949812" y="3223"/>
                  <a:pt x="7950162" y="7425"/>
                  <a:pt x="7950111" y="13250"/>
                </a:cubicBezTo>
                <a:cubicBezTo>
                  <a:pt x="7824984" y="12602"/>
                  <a:pt x="7665927" y="-1260"/>
                  <a:pt x="7367103" y="13250"/>
                </a:cubicBezTo>
                <a:cubicBezTo>
                  <a:pt x="7077074" y="-9483"/>
                  <a:pt x="7066609" y="6968"/>
                  <a:pt x="6943097" y="13250"/>
                </a:cubicBezTo>
                <a:cubicBezTo>
                  <a:pt x="6841569" y="564"/>
                  <a:pt x="6431959" y="-10814"/>
                  <a:pt x="6280588" y="13250"/>
                </a:cubicBezTo>
                <a:cubicBezTo>
                  <a:pt x="6148807" y="31017"/>
                  <a:pt x="6014026" y="-14182"/>
                  <a:pt x="5777081" y="13250"/>
                </a:cubicBezTo>
                <a:cubicBezTo>
                  <a:pt x="5537879" y="56311"/>
                  <a:pt x="5332549" y="18250"/>
                  <a:pt x="5114571" y="13250"/>
                </a:cubicBezTo>
                <a:cubicBezTo>
                  <a:pt x="4889253" y="-4460"/>
                  <a:pt x="4624535" y="16833"/>
                  <a:pt x="4452062" y="13250"/>
                </a:cubicBezTo>
                <a:cubicBezTo>
                  <a:pt x="4212702" y="30472"/>
                  <a:pt x="3968436" y="-34299"/>
                  <a:pt x="3789553" y="13250"/>
                </a:cubicBezTo>
                <a:cubicBezTo>
                  <a:pt x="3597000" y="24543"/>
                  <a:pt x="3391520" y="36139"/>
                  <a:pt x="3127044" y="13250"/>
                </a:cubicBezTo>
                <a:cubicBezTo>
                  <a:pt x="2846680" y="15641"/>
                  <a:pt x="2789520" y="3358"/>
                  <a:pt x="2544036" y="13250"/>
                </a:cubicBezTo>
                <a:cubicBezTo>
                  <a:pt x="2273046" y="20636"/>
                  <a:pt x="2105426" y="58552"/>
                  <a:pt x="1802025" y="13250"/>
                </a:cubicBezTo>
                <a:cubicBezTo>
                  <a:pt x="1460129" y="-21094"/>
                  <a:pt x="1470085" y="6328"/>
                  <a:pt x="1139516" y="13250"/>
                </a:cubicBezTo>
                <a:cubicBezTo>
                  <a:pt x="803518" y="26111"/>
                  <a:pt x="539511" y="89088"/>
                  <a:pt x="0" y="13250"/>
                </a:cubicBezTo>
                <a:cubicBezTo>
                  <a:pt x="-328" y="8879"/>
                  <a:pt x="305" y="3745"/>
                  <a:pt x="0" y="0"/>
                </a:cubicBezTo>
                <a:close/>
              </a:path>
              <a:path w="7950111" h="13250" stroke="0" extrusionOk="0">
                <a:moveTo>
                  <a:pt x="0" y="0"/>
                </a:moveTo>
                <a:cubicBezTo>
                  <a:pt x="272047" y="-19314"/>
                  <a:pt x="430062" y="-40148"/>
                  <a:pt x="583008" y="0"/>
                </a:cubicBezTo>
                <a:cubicBezTo>
                  <a:pt x="747060" y="-14415"/>
                  <a:pt x="857437" y="-11531"/>
                  <a:pt x="1007014" y="0"/>
                </a:cubicBezTo>
                <a:cubicBezTo>
                  <a:pt x="1172236" y="-277"/>
                  <a:pt x="1677663" y="-2307"/>
                  <a:pt x="1828526" y="0"/>
                </a:cubicBezTo>
                <a:cubicBezTo>
                  <a:pt x="2010469" y="-1128"/>
                  <a:pt x="2225683" y="-36244"/>
                  <a:pt x="2411534" y="0"/>
                </a:cubicBezTo>
                <a:cubicBezTo>
                  <a:pt x="2665052" y="10715"/>
                  <a:pt x="2816846" y="-25823"/>
                  <a:pt x="2994542" y="0"/>
                </a:cubicBezTo>
                <a:cubicBezTo>
                  <a:pt x="3140678" y="-5214"/>
                  <a:pt x="3648613" y="6569"/>
                  <a:pt x="3816053" y="0"/>
                </a:cubicBezTo>
                <a:cubicBezTo>
                  <a:pt x="4002233" y="34909"/>
                  <a:pt x="4087577" y="10230"/>
                  <a:pt x="4319560" y="0"/>
                </a:cubicBezTo>
                <a:cubicBezTo>
                  <a:pt x="4580018" y="-64061"/>
                  <a:pt x="4934587" y="47645"/>
                  <a:pt x="5141072" y="0"/>
                </a:cubicBezTo>
                <a:cubicBezTo>
                  <a:pt x="5409502" y="-31049"/>
                  <a:pt x="5782711" y="36982"/>
                  <a:pt x="5962583" y="0"/>
                </a:cubicBezTo>
                <a:cubicBezTo>
                  <a:pt x="6166232" y="-38846"/>
                  <a:pt x="6476789" y="36144"/>
                  <a:pt x="6625093" y="0"/>
                </a:cubicBezTo>
                <a:cubicBezTo>
                  <a:pt x="6704644" y="-45294"/>
                  <a:pt x="7469491" y="-29798"/>
                  <a:pt x="7950111" y="0"/>
                </a:cubicBezTo>
                <a:cubicBezTo>
                  <a:pt x="7949982" y="2278"/>
                  <a:pt x="7950759" y="9577"/>
                  <a:pt x="7950111" y="13250"/>
                </a:cubicBezTo>
                <a:cubicBezTo>
                  <a:pt x="7881274" y="62275"/>
                  <a:pt x="7733400" y="9493"/>
                  <a:pt x="7526105" y="13250"/>
                </a:cubicBezTo>
                <a:cubicBezTo>
                  <a:pt x="7400055" y="-27845"/>
                  <a:pt x="7089266" y="-9067"/>
                  <a:pt x="6704594" y="13250"/>
                </a:cubicBezTo>
                <a:cubicBezTo>
                  <a:pt x="6331695" y="17524"/>
                  <a:pt x="6344644" y="-2099"/>
                  <a:pt x="6201087" y="13250"/>
                </a:cubicBezTo>
                <a:cubicBezTo>
                  <a:pt x="6086559" y="36688"/>
                  <a:pt x="5850440" y="-23902"/>
                  <a:pt x="5538577" y="13250"/>
                </a:cubicBezTo>
                <a:cubicBezTo>
                  <a:pt x="5215913" y="-34166"/>
                  <a:pt x="4925187" y="81748"/>
                  <a:pt x="4717066" y="13250"/>
                </a:cubicBezTo>
                <a:cubicBezTo>
                  <a:pt x="4477200" y="-21434"/>
                  <a:pt x="4298840" y="-27599"/>
                  <a:pt x="4054557" y="13250"/>
                </a:cubicBezTo>
                <a:cubicBezTo>
                  <a:pt x="3803228" y="8551"/>
                  <a:pt x="3783760" y="-2595"/>
                  <a:pt x="3630551" y="13250"/>
                </a:cubicBezTo>
                <a:cubicBezTo>
                  <a:pt x="3484689" y="35802"/>
                  <a:pt x="3372819" y="33841"/>
                  <a:pt x="3127044" y="13250"/>
                </a:cubicBezTo>
                <a:cubicBezTo>
                  <a:pt x="2931935" y="12951"/>
                  <a:pt x="2620963" y="47120"/>
                  <a:pt x="2305532" y="13250"/>
                </a:cubicBezTo>
                <a:cubicBezTo>
                  <a:pt x="2004910" y="360"/>
                  <a:pt x="1921267" y="-1568"/>
                  <a:pt x="1643023" y="13250"/>
                </a:cubicBezTo>
                <a:cubicBezTo>
                  <a:pt x="1362779" y="24294"/>
                  <a:pt x="1288332" y="5899"/>
                  <a:pt x="1139516" y="13250"/>
                </a:cubicBezTo>
                <a:cubicBezTo>
                  <a:pt x="976494" y="91552"/>
                  <a:pt x="478874" y="73423"/>
                  <a:pt x="0" y="13250"/>
                </a:cubicBezTo>
                <a:cubicBezTo>
                  <a:pt x="768" y="8152"/>
                  <a:pt x="356" y="2848"/>
                  <a:pt x="0" y="0"/>
                </a:cubicBezTo>
                <a:close/>
              </a:path>
              <a:path w="7950111" h="13250" fill="none" stroke="0" extrusionOk="0">
                <a:moveTo>
                  <a:pt x="0" y="0"/>
                </a:moveTo>
                <a:cubicBezTo>
                  <a:pt x="77941" y="1158"/>
                  <a:pt x="290180" y="13263"/>
                  <a:pt x="424006" y="0"/>
                </a:cubicBezTo>
                <a:cubicBezTo>
                  <a:pt x="581989" y="-3414"/>
                  <a:pt x="834729" y="29247"/>
                  <a:pt x="1166016" y="0"/>
                </a:cubicBezTo>
                <a:cubicBezTo>
                  <a:pt x="1444209" y="-25308"/>
                  <a:pt x="1497096" y="-9"/>
                  <a:pt x="1590022" y="0"/>
                </a:cubicBezTo>
                <a:cubicBezTo>
                  <a:pt x="1651252" y="-3972"/>
                  <a:pt x="2052437" y="-4994"/>
                  <a:pt x="2173030" y="0"/>
                </a:cubicBezTo>
                <a:cubicBezTo>
                  <a:pt x="2388331" y="27819"/>
                  <a:pt x="2636207" y="-29429"/>
                  <a:pt x="2994542" y="0"/>
                </a:cubicBezTo>
                <a:cubicBezTo>
                  <a:pt x="3356306" y="-22179"/>
                  <a:pt x="3450856" y="33409"/>
                  <a:pt x="3657051" y="0"/>
                </a:cubicBezTo>
                <a:cubicBezTo>
                  <a:pt x="3853043" y="-29012"/>
                  <a:pt x="4222564" y="16782"/>
                  <a:pt x="4399061" y="0"/>
                </a:cubicBezTo>
                <a:cubicBezTo>
                  <a:pt x="4562666" y="7976"/>
                  <a:pt x="4831391" y="21009"/>
                  <a:pt x="4982070" y="0"/>
                </a:cubicBezTo>
                <a:cubicBezTo>
                  <a:pt x="5139647" y="-18609"/>
                  <a:pt x="5487230" y="41835"/>
                  <a:pt x="5644579" y="0"/>
                </a:cubicBezTo>
                <a:cubicBezTo>
                  <a:pt x="5862995" y="28460"/>
                  <a:pt x="6205384" y="-14743"/>
                  <a:pt x="6466090" y="0"/>
                </a:cubicBezTo>
                <a:cubicBezTo>
                  <a:pt x="6731746" y="41276"/>
                  <a:pt x="6805595" y="2329"/>
                  <a:pt x="6969597" y="0"/>
                </a:cubicBezTo>
                <a:cubicBezTo>
                  <a:pt x="7158496" y="1728"/>
                  <a:pt x="7633818" y="-90191"/>
                  <a:pt x="7950111" y="0"/>
                </a:cubicBezTo>
                <a:cubicBezTo>
                  <a:pt x="7949635" y="3180"/>
                  <a:pt x="7949521" y="7454"/>
                  <a:pt x="7950111" y="13250"/>
                </a:cubicBezTo>
                <a:cubicBezTo>
                  <a:pt x="7787793" y="32023"/>
                  <a:pt x="7647538" y="24694"/>
                  <a:pt x="7367103" y="13250"/>
                </a:cubicBezTo>
                <a:cubicBezTo>
                  <a:pt x="7081274" y="-13762"/>
                  <a:pt x="7061278" y="12190"/>
                  <a:pt x="6943097" y="13250"/>
                </a:cubicBezTo>
                <a:cubicBezTo>
                  <a:pt x="6818327" y="22283"/>
                  <a:pt x="6416314" y="-7395"/>
                  <a:pt x="6280588" y="13250"/>
                </a:cubicBezTo>
                <a:cubicBezTo>
                  <a:pt x="6147327" y="41144"/>
                  <a:pt x="6024377" y="-8787"/>
                  <a:pt x="5777081" y="13250"/>
                </a:cubicBezTo>
                <a:cubicBezTo>
                  <a:pt x="5520086" y="64604"/>
                  <a:pt x="5343487" y="46387"/>
                  <a:pt x="5114571" y="13250"/>
                </a:cubicBezTo>
                <a:cubicBezTo>
                  <a:pt x="4883110" y="4747"/>
                  <a:pt x="4617331" y="29879"/>
                  <a:pt x="4452062" y="13250"/>
                </a:cubicBezTo>
                <a:cubicBezTo>
                  <a:pt x="4249913" y="-23624"/>
                  <a:pt x="3946535" y="5437"/>
                  <a:pt x="3789553" y="13250"/>
                </a:cubicBezTo>
                <a:cubicBezTo>
                  <a:pt x="3620811" y="29216"/>
                  <a:pt x="3386278" y="22305"/>
                  <a:pt x="3127044" y="13250"/>
                </a:cubicBezTo>
                <a:cubicBezTo>
                  <a:pt x="2852695" y="42324"/>
                  <a:pt x="2762216" y="-15250"/>
                  <a:pt x="2544036" y="13250"/>
                </a:cubicBezTo>
                <a:cubicBezTo>
                  <a:pt x="2330946" y="30118"/>
                  <a:pt x="2139807" y="34372"/>
                  <a:pt x="1802025" y="13250"/>
                </a:cubicBezTo>
                <a:cubicBezTo>
                  <a:pt x="1467876" y="-14243"/>
                  <a:pt x="1467089" y="9146"/>
                  <a:pt x="1139516" y="13250"/>
                </a:cubicBezTo>
                <a:cubicBezTo>
                  <a:pt x="801611" y="41385"/>
                  <a:pt x="542368" y="-1146"/>
                  <a:pt x="0" y="13250"/>
                </a:cubicBezTo>
                <a:cubicBezTo>
                  <a:pt x="457" y="8485"/>
                  <a:pt x="113" y="3003"/>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7950111"/>
                      <a:gd name="connsiteY0" fmla="*/ 0 h 13250"/>
                      <a:gd name="connsiteX1" fmla="*/ 424006 w 7950111"/>
                      <a:gd name="connsiteY1" fmla="*/ 0 h 13250"/>
                      <a:gd name="connsiteX2" fmla="*/ 1166016 w 7950111"/>
                      <a:gd name="connsiteY2" fmla="*/ 0 h 13250"/>
                      <a:gd name="connsiteX3" fmla="*/ 1590022 w 7950111"/>
                      <a:gd name="connsiteY3" fmla="*/ 0 h 13250"/>
                      <a:gd name="connsiteX4" fmla="*/ 2173030 w 7950111"/>
                      <a:gd name="connsiteY4" fmla="*/ 0 h 13250"/>
                      <a:gd name="connsiteX5" fmla="*/ 2994542 w 7950111"/>
                      <a:gd name="connsiteY5" fmla="*/ 0 h 13250"/>
                      <a:gd name="connsiteX6" fmla="*/ 3657051 w 7950111"/>
                      <a:gd name="connsiteY6" fmla="*/ 0 h 13250"/>
                      <a:gd name="connsiteX7" fmla="*/ 4399061 w 7950111"/>
                      <a:gd name="connsiteY7" fmla="*/ 0 h 13250"/>
                      <a:gd name="connsiteX8" fmla="*/ 4982070 w 7950111"/>
                      <a:gd name="connsiteY8" fmla="*/ 0 h 13250"/>
                      <a:gd name="connsiteX9" fmla="*/ 5644579 w 7950111"/>
                      <a:gd name="connsiteY9" fmla="*/ 0 h 13250"/>
                      <a:gd name="connsiteX10" fmla="*/ 6466090 w 7950111"/>
                      <a:gd name="connsiteY10" fmla="*/ 0 h 13250"/>
                      <a:gd name="connsiteX11" fmla="*/ 6969597 w 7950111"/>
                      <a:gd name="connsiteY11" fmla="*/ 0 h 13250"/>
                      <a:gd name="connsiteX12" fmla="*/ 7950111 w 7950111"/>
                      <a:gd name="connsiteY12" fmla="*/ 0 h 13250"/>
                      <a:gd name="connsiteX13" fmla="*/ 7950111 w 7950111"/>
                      <a:gd name="connsiteY13" fmla="*/ 13250 h 13250"/>
                      <a:gd name="connsiteX14" fmla="*/ 7367103 w 7950111"/>
                      <a:gd name="connsiteY14" fmla="*/ 13250 h 13250"/>
                      <a:gd name="connsiteX15" fmla="*/ 6943097 w 7950111"/>
                      <a:gd name="connsiteY15" fmla="*/ 13250 h 13250"/>
                      <a:gd name="connsiteX16" fmla="*/ 6280588 w 7950111"/>
                      <a:gd name="connsiteY16" fmla="*/ 13250 h 13250"/>
                      <a:gd name="connsiteX17" fmla="*/ 5777081 w 7950111"/>
                      <a:gd name="connsiteY17" fmla="*/ 13250 h 13250"/>
                      <a:gd name="connsiteX18" fmla="*/ 5114571 w 7950111"/>
                      <a:gd name="connsiteY18" fmla="*/ 13250 h 13250"/>
                      <a:gd name="connsiteX19" fmla="*/ 4452062 w 7950111"/>
                      <a:gd name="connsiteY19" fmla="*/ 13250 h 13250"/>
                      <a:gd name="connsiteX20" fmla="*/ 3789553 w 7950111"/>
                      <a:gd name="connsiteY20" fmla="*/ 13250 h 13250"/>
                      <a:gd name="connsiteX21" fmla="*/ 3127044 w 7950111"/>
                      <a:gd name="connsiteY21" fmla="*/ 13250 h 13250"/>
                      <a:gd name="connsiteX22" fmla="*/ 2544036 w 7950111"/>
                      <a:gd name="connsiteY22" fmla="*/ 13250 h 13250"/>
                      <a:gd name="connsiteX23" fmla="*/ 1802025 w 7950111"/>
                      <a:gd name="connsiteY23" fmla="*/ 13250 h 13250"/>
                      <a:gd name="connsiteX24" fmla="*/ 1139516 w 7950111"/>
                      <a:gd name="connsiteY24" fmla="*/ 13250 h 13250"/>
                      <a:gd name="connsiteX25" fmla="*/ 0 w 7950111"/>
                      <a:gd name="connsiteY25" fmla="*/ 13250 h 13250"/>
                      <a:gd name="connsiteX26" fmla="*/ 0 w 7950111"/>
                      <a:gd name="connsiteY26" fmla="*/ 0 h 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950111" h="13250" fill="none" extrusionOk="0">
                        <a:moveTo>
                          <a:pt x="0" y="0"/>
                        </a:moveTo>
                        <a:cubicBezTo>
                          <a:pt x="94956" y="11653"/>
                          <a:pt x="298311" y="10211"/>
                          <a:pt x="424006" y="0"/>
                        </a:cubicBezTo>
                        <a:cubicBezTo>
                          <a:pt x="549701" y="-10211"/>
                          <a:pt x="885440" y="27635"/>
                          <a:pt x="1166016" y="0"/>
                        </a:cubicBezTo>
                        <a:cubicBezTo>
                          <a:pt x="1446592" y="-27635"/>
                          <a:pt x="1499295" y="-12166"/>
                          <a:pt x="1590022" y="0"/>
                        </a:cubicBezTo>
                        <a:cubicBezTo>
                          <a:pt x="1680749" y="12166"/>
                          <a:pt x="2020170" y="-20412"/>
                          <a:pt x="2173030" y="0"/>
                        </a:cubicBezTo>
                        <a:cubicBezTo>
                          <a:pt x="2325890" y="20412"/>
                          <a:pt x="2612629" y="19094"/>
                          <a:pt x="2994542" y="0"/>
                        </a:cubicBezTo>
                        <a:cubicBezTo>
                          <a:pt x="3376455" y="-19094"/>
                          <a:pt x="3460562" y="24271"/>
                          <a:pt x="3657051" y="0"/>
                        </a:cubicBezTo>
                        <a:cubicBezTo>
                          <a:pt x="3853540" y="-24271"/>
                          <a:pt x="4238965" y="-6011"/>
                          <a:pt x="4399061" y="0"/>
                        </a:cubicBezTo>
                        <a:cubicBezTo>
                          <a:pt x="4559157" y="6011"/>
                          <a:pt x="4815074" y="17086"/>
                          <a:pt x="4982070" y="0"/>
                        </a:cubicBezTo>
                        <a:cubicBezTo>
                          <a:pt x="5149066" y="-17086"/>
                          <a:pt x="5456506" y="16709"/>
                          <a:pt x="5644579" y="0"/>
                        </a:cubicBezTo>
                        <a:cubicBezTo>
                          <a:pt x="5832652" y="-16709"/>
                          <a:pt x="6203239" y="-36956"/>
                          <a:pt x="6466090" y="0"/>
                        </a:cubicBezTo>
                        <a:cubicBezTo>
                          <a:pt x="6728941" y="36956"/>
                          <a:pt x="6793285" y="-12749"/>
                          <a:pt x="6969597" y="0"/>
                        </a:cubicBezTo>
                        <a:cubicBezTo>
                          <a:pt x="7145909" y="12749"/>
                          <a:pt x="7623758" y="-42870"/>
                          <a:pt x="7950111" y="0"/>
                        </a:cubicBezTo>
                        <a:cubicBezTo>
                          <a:pt x="7950170" y="3092"/>
                          <a:pt x="7950176" y="7906"/>
                          <a:pt x="7950111" y="13250"/>
                        </a:cubicBezTo>
                        <a:cubicBezTo>
                          <a:pt x="7822817" y="34509"/>
                          <a:pt x="7653226" y="36288"/>
                          <a:pt x="7367103" y="13250"/>
                        </a:cubicBezTo>
                        <a:cubicBezTo>
                          <a:pt x="7080980" y="-9788"/>
                          <a:pt x="7064441" y="10343"/>
                          <a:pt x="6943097" y="13250"/>
                        </a:cubicBezTo>
                        <a:cubicBezTo>
                          <a:pt x="6821753" y="16157"/>
                          <a:pt x="6413628" y="-9391"/>
                          <a:pt x="6280588" y="13250"/>
                        </a:cubicBezTo>
                        <a:cubicBezTo>
                          <a:pt x="6147548" y="35891"/>
                          <a:pt x="6010379" y="-484"/>
                          <a:pt x="5777081" y="13250"/>
                        </a:cubicBezTo>
                        <a:cubicBezTo>
                          <a:pt x="5543783" y="26984"/>
                          <a:pt x="5358081" y="45609"/>
                          <a:pt x="5114571" y="13250"/>
                        </a:cubicBezTo>
                        <a:cubicBezTo>
                          <a:pt x="4871061" y="-19109"/>
                          <a:pt x="4661857" y="6399"/>
                          <a:pt x="4452062" y="13250"/>
                        </a:cubicBezTo>
                        <a:cubicBezTo>
                          <a:pt x="4242267" y="20101"/>
                          <a:pt x="3969258" y="6723"/>
                          <a:pt x="3789553" y="13250"/>
                        </a:cubicBezTo>
                        <a:cubicBezTo>
                          <a:pt x="3609848" y="19777"/>
                          <a:pt x="3393969" y="-920"/>
                          <a:pt x="3127044" y="13250"/>
                        </a:cubicBezTo>
                        <a:cubicBezTo>
                          <a:pt x="2860119" y="27420"/>
                          <a:pt x="2775266" y="2065"/>
                          <a:pt x="2544036" y="13250"/>
                        </a:cubicBezTo>
                        <a:cubicBezTo>
                          <a:pt x="2312806" y="24435"/>
                          <a:pt x="2140237" y="43303"/>
                          <a:pt x="1802025" y="13250"/>
                        </a:cubicBezTo>
                        <a:cubicBezTo>
                          <a:pt x="1463813" y="-16803"/>
                          <a:pt x="1469911" y="8527"/>
                          <a:pt x="1139516" y="13250"/>
                        </a:cubicBezTo>
                        <a:cubicBezTo>
                          <a:pt x="809121" y="17973"/>
                          <a:pt x="557088" y="45209"/>
                          <a:pt x="0" y="13250"/>
                        </a:cubicBezTo>
                        <a:cubicBezTo>
                          <a:pt x="55" y="8787"/>
                          <a:pt x="65" y="3087"/>
                          <a:pt x="0" y="0"/>
                        </a:cubicBezTo>
                        <a:close/>
                      </a:path>
                      <a:path w="7950111" h="13250" stroke="0" extrusionOk="0">
                        <a:moveTo>
                          <a:pt x="0" y="0"/>
                        </a:moveTo>
                        <a:cubicBezTo>
                          <a:pt x="279294" y="-18056"/>
                          <a:pt x="431259" y="-9138"/>
                          <a:pt x="583008" y="0"/>
                        </a:cubicBezTo>
                        <a:cubicBezTo>
                          <a:pt x="734757" y="9138"/>
                          <a:pt x="854498" y="-8474"/>
                          <a:pt x="1007014" y="0"/>
                        </a:cubicBezTo>
                        <a:cubicBezTo>
                          <a:pt x="1159530" y="8474"/>
                          <a:pt x="1650104" y="21005"/>
                          <a:pt x="1828526" y="0"/>
                        </a:cubicBezTo>
                        <a:cubicBezTo>
                          <a:pt x="2006948" y="-21005"/>
                          <a:pt x="2195924" y="-8384"/>
                          <a:pt x="2411534" y="0"/>
                        </a:cubicBezTo>
                        <a:cubicBezTo>
                          <a:pt x="2627144" y="8384"/>
                          <a:pt x="2819605" y="8377"/>
                          <a:pt x="2994542" y="0"/>
                        </a:cubicBezTo>
                        <a:cubicBezTo>
                          <a:pt x="3169479" y="-8377"/>
                          <a:pt x="3624774" y="-22484"/>
                          <a:pt x="3816053" y="0"/>
                        </a:cubicBezTo>
                        <a:cubicBezTo>
                          <a:pt x="4007332" y="22484"/>
                          <a:pt x="4080502" y="12715"/>
                          <a:pt x="4319560" y="0"/>
                        </a:cubicBezTo>
                        <a:cubicBezTo>
                          <a:pt x="4558618" y="-12715"/>
                          <a:pt x="4877985" y="22662"/>
                          <a:pt x="5141072" y="0"/>
                        </a:cubicBezTo>
                        <a:cubicBezTo>
                          <a:pt x="5404159" y="-22662"/>
                          <a:pt x="5770773" y="40964"/>
                          <a:pt x="5962583" y="0"/>
                        </a:cubicBezTo>
                        <a:cubicBezTo>
                          <a:pt x="6154393" y="-40964"/>
                          <a:pt x="6475444" y="18960"/>
                          <a:pt x="6625093" y="0"/>
                        </a:cubicBezTo>
                        <a:cubicBezTo>
                          <a:pt x="6774742" y="-18960"/>
                          <a:pt x="7366555" y="-23014"/>
                          <a:pt x="7950111" y="0"/>
                        </a:cubicBezTo>
                        <a:cubicBezTo>
                          <a:pt x="7949995" y="2821"/>
                          <a:pt x="7950425" y="9819"/>
                          <a:pt x="7950111" y="13250"/>
                        </a:cubicBezTo>
                        <a:cubicBezTo>
                          <a:pt x="7864324" y="28227"/>
                          <a:pt x="7695083" y="10328"/>
                          <a:pt x="7526105" y="13250"/>
                        </a:cubicBezTo>
                        <a:cubicBezTo>
                          <a:pt x="7357127" y="16172"/>
                          <a:pt x="7080901" y="10517"/>
                          <a:pt x="6704594" y="13250"/>
                        </a:cubicBezTo>
                        <a:cubicBezTo>
                          <a:pt x="6328287" y="15983"/>
                          <a:pt x="6342899" y="-588"/>
                          <a:pt x="6201087" y="13250"/>
                        </a:cubicBezTo>
                        <a:cubicBezTo>
                          <a:pt x="6059275" y="27088"/>
                          <a:pt x="5842986" y="20365"/>
                          <a:pt x="5538577" y="13250"/>
                        </a:cubicBezTo>
                        <a:cubicBezTo>
                          <a:pt x="5234168" y="6136"/>
                          <a:pt x="4919487" y="38968"/>
                          <a:pt x="4717066" y="13250"/>
                        </a:cubicBezTo>
                        <a:cubicBezTo>
                          <a:pt x="4514645" y="-12468"/>
                          <a:pt x="4300336" y="13136"/>
                          <a:pt x="4054557" y="13250"/>
                        </a:cubicBezTo>
                        <a:cubicBezTo>
                          <a:pt x="3808778" y="13364"/>
                          <a:pt x="3785056" y="-4121"/>
                          <a:pt x="3630551" y="13250"/>
                        </a:cubicBezTo>
                        <a:cubicBezTo>
                          <a:pt x="3476046" y="30621"/>
                          <a:pt x="3369911" y="34260"/>
                          <a:pt x="3127044" y="13250"/>
                        </a:cubicBezTo>
                        <a:cubicBezTo>
                          <a:pt x="2884177" y="-7760"/>
                          <a:pt x="2603038" y="35546"/>
                          <a:pt x="2305532" y="13250"/>
                        </a:cubicBezTo>
                        <a:cubicBezTo>
                          <a:pt x="2008026" y="-9046"/>
                          <a:pt x="1918540" y="-10"/>
                          <a:pt x="1643023" y="13250"/>
                        </a:cubicBezTo>
                        <a:cubicBezTo>
                          <a:pt x="1367506" y="26510"/>
                          <a:pt x="1292105" y="11884"/>
                          <a:pt x="1139516" y="13250"/>
                        </a:cubicBezTo>
                        <a:cubicBezTo>
                          <a:pt x="986927" y="14616"/>
                          <a:pt x="440944" y="41881"/>
                          <a:pt x="0" y="13250"/>
                        </a:cubicBezTo>
                        <a:cubicBezTo>
                          <a:pt x="622" y="8789"/>
                          <a:pt x="127" y="326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sz="half" idx="1"/>
          </p:nvPr>
        </p:nvSpPr>
        <p:spPr>
          <a:xfrm>
            <a:off x="1853852" y="1490597"/>
            <a:ext cx="3961527" cy="2396137"/>
          </a:xfrm>
        </p:spPr>
        <p:txBody>
          <a:bodyPr>
            <a:noAutofit/>
          </a:bodyPr>
          <a:lstStyle/>
          <a:p>
            <a:pPr marL="118506" indent="-118506" algn="just" defTabSz="474025">
              <a:spcBef>
                <a:spcPts val="518"/>
              </a:spcBef>
            </a:pPr>
            <a:r>
              <a:rPr lang="en-US" sz="1600" kern="1200" dirty="0">
                <a:solidFill>
                  <a:schemeClr val="tx1"/>
                </a:solidFill>
                <a:latin typeface="+mn-lt"/>
                <a:ea typeface="+mn-ea"/>
                <a:cs typeface="+mn-cs"/>
              </a:rPr>
              <a:t>It’s a luxury hotel brand </a:t>
            </a:r>
          </a:p>
          <a:p>
            <a:pPr marL="118506" indent="-118506" algn="just" defTabSz="474025">
              <a:spcBef>
                <a:spcPts val="518"/>
              </a:spcBef>
            </a:pPr>
            <a:r>
              <a:rPr lang="en-US" sz="1600" kern="1200" dirty="0">
                <a:solidFill>
                  <a:schemeClr val="tx1"/>
                </a:solidFill>
                <a:latin typeface="+mn-lt"/>
                <a:ea typeface="+mn-ea"/>
                <a:cs typeface="+mn-cs"/>
              </a:rPr>
              <a:t>A part of Marriott International.</a:t>
            </a:r>
          </a:p>
          <a:p>
            <a:pPr marL="118506" indent="-118506" algn="just" defTabSz="474025">
              <a:spcBef>
                <a:spcPts val="518"/>
              </a:spcBef>
            </a:pPr>
            <a:r>
              <a:rPr lang="en-US" sz="1600" dirty="0"/>
              <a:t>Founded in 1983 in Maryland,  United States </a:t>
            </a:r>
            <a:r>
              <a:rPr lang="en-US" sz="1600" kern="1200" dirty="0">
                <a:solidFill>
                  <a:schemeClr val="tx1"/>
                </a:solidFill>
                <a:latin typeface="+mn-lt"/>
                <a:ea typeface="+mn-ea"/>
                <a:cs typeface="+mn-cs"/>
              </a:rPr>
              <a:t>(The Ritz-Carlton, 2019). </a:t>
            </a:r>
          </a:p>
          <a:p>
            <a:pPr marL="118506" indent="-118506" algn="just" defTabSz="474025">
              <a:spcBef>
                <a:spcPts val="518"/>
              </a:spcBef>
            </a:pPr>
            <a:r>
              <a:rPr lang="en-US" sz="1600" kern="1200" dirty="0">
                <a:solidFill>
                  <a:schemeClr val="tx1"/>
                </a:solidFill>
                <a:latin typeface="+mn-lt"/>
                <a:ea typeface="+mn-ea"/>
                <a:cs typeface="+mn-cs"/>
              </a:rPr>
              <a:t>The company owns 108 premium resorts </a:t>
            </a:r>
          </a:p>
          <a:p>
            <a:pPr marL="118506" indent="-118506" algn="just" defTabSz="474025">
              <a:spcBef>
                <a:spcPts val="518"/>
              </a:spcBef>
            </a:pPr>
            <a:r>
              <a:rPr lang="en-US" sz="1600" dirty="0"/>
              <a:t> Also have </a:t>
            </a:r>
            <a:r>
              <a:rPr lang="en-US" sz="1600" kern="1200" dirty="0">
                <a:solidFill>
                  <a:schemeClr val="tx1"/>
                </a:solidFill>
                <a:latin typeface="+mn-lt"/>
                <a:ea typeface="+mn-ea"/>
                <a:cs typeface="+mn-cs"/>
              </a:rPr>
              <a:t>hotels with 29,158 accommodations across 30 countries and regions (The Ritz-Carlton, 2019).</a:t>
            </a:r>
          </a:p>
          <a:p>
            <a:pPr algn="just"/>
            <a:endParaRPr lang="en-US" sz="3600" dirty="0"/>
          </a:p>
        </p:txBody>
      </p:sp>
      <p:pic>
        <p:nvPicPr>
          <p:cNvPr id="7" name="Content Placeholder 6" descr="A couple of men standing in front of a hotel entrance&#10;&#10;Description automatically generated with low confidence"/>
          <p:cNvPicPr>
            <a:picLocks noGrp="1" noChangeAspect="1"/>
          </p:cNvPicPr>
          <p:nvPr>
            <p:ph sz="half" idx="2"/>
          </p:nvPr>
        </p:nvPicPr>
        <p:blipFill>
          <a:blip r:embed="rId3"/>
          <a:stretch>
            <a:fillRect/>
          </a:stretch>
        </p:blipFill>
        <p:spPr>
          <a:xfrm>
            <a:off x="6650531" y="1210966"/>
            <a:ext cx="3233698" cy="22704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Box 2"/>
          <p:cNvSpPr txBox="1"/>
          <p:nvPr/>
        </p:nvSpPr>
        <p:spPr>
          <a:xfrm>
            <a:off x="6781698" y="3674908"/>
            <a:ext cx="3233698" cy="1005403"/>
          </a:xfrm>
          <a:prstGeom prst="rect">
            <a:avLst/>
          </a:prstGeom>
          <a:noFill/>
        </p:spPr>
        <p:txBody>
          <a:bodyPr wrap="square" rtlCol="0">
            <a:spAutoFit/>
          </a:bodyPr>
          <a:lstStyle/>
          <a:p>
            <a:pPr defTabSz="474025">
              <a:spcAft>
                <a:spcPts val="432"/>
              </a:spcAft>
            </a:pPr>
            <a:r>
              <a:rPr lang="en-US" sz="1600" kern="1200" dirty="0">
                <a:solidFill>
                  <a:schemeClr val="tx1"/>
                </a:solidFill>
                <a:latin typeface="+mn-lt"/>
                <a:ea typeface="+mn-ea"/>
                <a:cs typeface="+mn-cs"/>
              </a:rPr>
              <a:t>Source: (The Ritz-Carlton, 2019)</a:t>
            </a:r>
          </a:p>
          <a:p>
            <a:pPr>
              <a:spcAft>
                <a:spcPts val="600"/>
              </a:spcAft>
            </a:pPr>
            <a:endParaRPr lang="en-US" sz="4000" dirty="0"/>
          </a:p>
        </p:txBody>
      </p:sp>
    </p:spTree>
    <p:extLst>
      <p:ext uri="{BB962C8B-B14F-4D97-AF65-F5344CB8AC3E}">
        <p14:creationId xmlns:p14="http://schemas.microsoft.com/office/powerpoint/2010/main" val="4209577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Target Consumers</a:t>
            </a:r>
          </a:p>
        </p:txBody>
      </p:sp>
      <p:graphicFrame>
        <p:nvGraphicFramePr>
          <p:cNvPr id="4" name="Content Placeholder 3">
            <a:extLst>
              <a:ext uri="{FF2B5EF4-FFF2-40B4-BE49-F238E27FC236}">
                <a16:creationId xmlns:a16="http://schemas.microsoft.com/office/drawing/2014/main" id="{559033A4-CE17-FD54-3128-46A66462E151}"/>
              </a:ext>
            </a:extLst>
          </p:cNvPr>
          <p:cNvGraphicFramePr>
            <a:graphicFrameLocks noGrp="1"/>
          </p:cNvGraphicFramePr>
          <p:nvPr>
            <p:ph idx="1"/>
            <p:extLst>
              <p:ext uri="{D42A27DB-BD31-4B8C-83A1-F6EECF244321}">
                <p14:modId xmlns:p14="http://schemas.microsoft.com/office/powerpoint/2010/main" val="448679861"/>
              </p:ext>
            </p:extLst>
          </p:nvPr>
        </p:nvGraphicFramePr>
        <p:xfrm>
          <a:off x="1059544" y="1346653"/>
          <a:ext cx="10294256" cy="37043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7545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1013" y="3752849"/>
            <a:ext cx="3394301" cy="2452687"/>
          </a:xfrm>
        </p:spPr>
        <p:txBody>
          <a:bodyPr anchor="ctr">
            <a:normAutofit/>
          </a:bodyPr>
          <a:lstStyle/>
          <a:p>
            <a:r>
              <a:rPr lang="en-US" sz="4000" dirty="0"/>
              <a:t>Hospitality and Guest service</a:t>
            </a:r>
          </a:p>
        </p:txBody>
      </p:sp>
      <p:pic>
        <p:nvPicPr>
          <p:cNvPr id="5" name="Picture 4" descr="A picture containing screenshot, design&#10;&#10;Description automatically generated">
            <a:extLst>
              <a:ext uri="{FF2B5EF4-FFF2-40B4-BE49-F238E27FC236}">
                <a16:creationId xmlns:a16="http://schemas.microsoft.com/office/drawing/2014/main" id="{46F63C8C-DD76-C605-1B03-8A956B7A0167}"/>
              </a:ext>
            </a:extLst>
          </p:cNvPr>
          <p:cNvPicPr>
            <a:picLocks noChangeAspect="1"/>
          </p:cNvPicPr>
          <p:nvPr/>
        </p:nvPicPr>
        <p:blipFill rotWithShape="1">
          <a:blip r:embed="rId3">
            <a:extLst>
              <a:ext uri="{28A0092B-C50C-407E-A947-70E740481C1C}">
                <a14:useLocalDpi xmlns:a14="http://schemas.microsoft.com/office/drawing/2010/main" val="0"/>
              </a:ext>
            </a:extLst>
          </a:blip>
          <a:srcRect t="12252" b="14850"/>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4225574" y="3956050"/>
            <a:ext cx="7485413" cy="2452687"/>
          </a:xfrm>
        </p:spPr>
        <p:txBody>
          <a:bodyPr anchor="ctr">
            <a:normAutofit fontScale="92500" lnSpcReduction="10000"/>
          </a:bodyPr>
          <a:lstStyle/>
          <a:p>
            <a:pPr algn="just"/>
            <a:r>
              <a:rPr lang="en-GB" sz="2000" dirty="0"/>
              <a:t>According to Hall and Schulz (2011), the term "hospitality" describes the relationship that exists between a guest and a host in which the host provides the guest with some level of pleasure.</a:t>
            </a:r>
          </a:p>
          <a:p>
            <a:pPr algn="just"/>
            <a:r>
              <a:rPr lang="en-US" sz="2000" dirty="0"/>
              <a:t>Guest service is giving the service for feeling comport and pleasure by meeting customers’ needs and expectation (</a:t>
            </a:r>
            <a:r>
              <a:rPr lang="en-US" sz="2000" dirty="0" err="1"/>
              <a:t>Avkan</a:t>
            </a:r>
            <a:r>
              <a:rPr lang="en-US" sz="2000" dirty="0"/>
              <a:t>, 2019).</a:t>
            </a:r>
          </a:p>
          <a:p>
            <a:pPr algn="just"/>
            <a:r>
              <a:rPr lang="en-US" sz="2000" dirty="0"/>
              <a:t>Monitoring and servicing clients and other hotel-related tasks are under the responsibility of hospitality and guest service management.</a:t>
            </a:r>
          </a:p>
        </p:txBody>
      </p:sp>
    </p:spTree>
    <p:extLst>
      <p:ext uri="{BB962C8B-B14F-4D97-AF65-F5344CB8AC3E}">
        <p14:creationId xmlns:p14="http://schemas.microsoft.com/office/powerpoint/2010/main" val="1096979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p:cNvPicPr>
            <a:picLocks noChangeAspect="1"/>
          </p:cNvPicPr>
          <p:nvPr/>
        </p:nvPicPr>
        <p:blipFill rotWithShape="1">
          <a:blip r:embed="rId3"/>
          <a:srcRect l="3546"/>
          <a:stretch/>
        </p:blipFill>
        <p:spPr>
          <a:xfrm>
            <a:off x="20" y="10"/>
            <a:ext cx="9947062" cy="6857990"/>
          </a:xfrm>
          <a:prstGeom prst="rect">
            <a:avLst/>
          </a:prstGeom>
        </p:spPr>
      </p:pic>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3">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p:cNvSpPr>
            <a:spLocks noGrp="1"/>
          </p:cNvSpPr>
          <p:nvPr>
            <p:ph type="title"/>
          </p:nvPr>
        </p:nvSpPr>
        <p:spPr>
          <a:xfrm>
            <a:off x="8286647" y="152400"/>
            <a:ext cx="3633746" cy="1588422"/>
          </a:xfrm>
        </p:spPr>
        <p:txBody>
          <a:bodyPr anchor="b">
            <a:normAutofit fontScale="90000"/>
          </a:bodyPr>
          <a:lstStyle/>
          <a:p>
            <a:r>
              <a:rPr lang="en-US" sz="4000" dirty="0"/>
              <a:t>Services For Business Guests</a:t>
            </a:r>
          </a:p>
        </p:txBody>
      </p:sp>
      <p:sp>
        <p:nvSpPr>
          <p:cNvPr id="3" name="Content Placeholder 2"/>
          <p:cNvSpPr>
            <a:spLocks noGrp="1"/>
          </p:cNvSpPr>
          <p:nvPr>
            <p:ph idx="1"/>
          </p:nvPr>
        </p:nvSpPr>
        <p:spPr>
          <a:xfrm>
            <a:off x="8130208" y="1893212"/>
            <a:ext cx="3633747" cy="2700062"/>
          </a:xfrm>
        </p:spPr>
        <p:txBody>
          <a:bodyPr>
            <a:normAutofit/>
          </a:bodyPr>
          <a:lstStyle/>
          <a:p>
            <a:r>
              <a:rPr lang="en-US" sz="2000" dirty="0"/>
              <a:t>Business guest are the people who take service in time of traveling for business purpose that can be domestic or international people (Walker, 2013).</a:t>
            </a:r>
          </a:p>
        </p:txBody>
      </p:sp>
      <p:sp>
        <p:nvSpPr>
          <p:cNvPr id="5" name="TextBox 4"/>
          <p:cNvSpPr txBox="1"/>
          <p:nvPr/>
        </p:nvSpPr>
        <p:spPr>
          <a:xfrm>
            <a:off x="20" y="6248396"/>
            <a:ext cx="9947062" cy="685799"/>
          </a:xfrm>
          <a:prstGeom prst="rect">
            <a:avLst/>
          </a:prstGeom>
          <a:solidFill>
            <a:srgbClr val="000000">
              <a:alpha val="50000"/>
            </a:srgbClr>
          </a:solidFill>
          <a:ln>
            <a:noFill/>
          </a:ln>
        </p:spPr>
        <p:txBody>
          <a:bodyPr wrap="square" rtlCol="0">
            <a:noAutofit/>
          </a:bodyPr>
          <a:lstStyle/>
          <a:p>
            <a:pPr algn="ctr">
              <a:spcAft>
                <a:spcPts val="600"/>
              </a:spcAft>
            </a:pPr>
            <a:r>
              <a:rPr lang="en-US" sz="1600" dirty="0">
                <a:solidFill>
                  <a:srgbClr val="FFFFFF"/>
                </a:solidFill>
              </a:rPr>
              <a:t>Source: (The Ritz-Carlton, 2019)</a:t>
            </a:r>
          </a:p>
          <a:p>
            <a:pPr algn="ctr">
              <a:spcAft>
                <a:spcPts val="600"/>
              </a:spcAft>
            </a:pPr>
            <a:endParaRPr lang="en-US" sz="1600" dirty="0">
              <a:solidFill>
                <a:srgbClr val="FFFFFF"/>
              </a:solidFill>
            </a:endParaRPr>
          </a:p>
        </p:txBody>
      </p:sp>
      <p:graphicFrame>
        <p:nvGraphicFramePr>
          <p:cNvPr id="8" name="Diagram 7">
            <a:extLst>
              <a:ext uri="{FF2B5EF4-FFF2-40B4-BE49-F238E27FC236}">
                <a16:creationId xmlns:a16="http://schemas.microsoft.com/office/drawing/2014/main" id="{1084A2B1-1798-AF2F-C296-844A31C77E7C}"/>
              </a:ext>
            </a:extLst>
          </p:cNvPr>
          <p:cNvGraphicFramePr/>
          <p:nvPr>
            <p:extLst>
              <p:ext uri="{D42A27DB-BD31-4B8C-83A1-F6EECF244321}">
                <p14:modId xmlns:p14="http://schemas.microsoft.com/office/powerpoint/2010/main" val="3648777493"/>
              </p:ext>
            </p:extLst>
          </p:nvPr>
        </p:nvGraphicFramePr>
        <p:xfrm>
          <a:off x="5413829" y="3634023"/>
          <a:ext cx="6777866" cy="253817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03680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10173010" cy="1554480"/>
          </a:xfrm>
        </p:spPr>
        <p:txBody>
          <a:bodyPr vert="horz" lIns="91440" tIns="45720" rIns="91440" bIns="45720" rtlCol="0" anchor="ctr">
            <a:normAutofit/>
          </a:bodyPr>
          <a:lstStyle/>
          <a:p>
            <a:r>
              <a:rPr lang="en-US" sz="4800" kern="1200">
                <a:solidFill>
                  <a:schemeClr val="tx1"/>
                </a:solidFill>
                <a:latin typeface="+mj-lt"/>
                <a:ea typeface="+mj-ea"/>
                <a:cs typeface="+mj-cs"/>
              </a:rPr>
              <a:t>Service for others guest</a:t>
            </a: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5">
            <a:extLst>
              <a:ext uri="{FF2B5EF4-FFF2-40B4-BE49-F238E27FC236}">
                <a16:creationId xmlns:a16="http://schemas.microsoft.com/office/drawing/2014/main" id="{BA8D3F99-19B9-807D-F27E-89EE03C53B29}"/>
              </a:ext>
            </a:extLst>
          </p:cNvPr>
          <p:cNvGraphicFramePr>
            <a:graphicFrameLocks noGrp="1"/>
          </p:cNvGraphicFramePr>
          <p:nvPr>
            <p:ph sz="half" idx="1"/>
            <p:extLst>
              <p:ext uri="{D42A27DB-BD31-4B8C-83A1-F6EECF244321}">
                <p14:modId xmlns:p14="http://schemas.microsoft.com/office/powerpoint/2010/main" val="1734828296"/>
              </p:ext>
            </p:extLst>
          </p:nvPr>
        </p:nvGraphicFramePr>
        <p:xfrm>
          <a:off x="829038" y="2194560"/>
          <a:ext cx="7458619" cy="42907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Content Placeholder 4" descr="A person and a child in a swimming pool&#10;&#10;Description automatically generated with low confidence"/>
          <p:cNvPicPr>
            <a:picLocks noGrp="1" noChangeAspect="1"/>
          </p:cNvPicPr>
          <p:nvPr>
            <p:ph sz="half" idx="2"/>
          </p:nvPr>
        </p:nvPicPr>
        <p:blipFill>
          <a:blip r:embed="rId8"/>
          <a:stretch>
            <a:fillRect/>
          </a:stretch>
        </p:blipFill>
        <p:spPr>
          <a:xfrm>
            <a:off x="8805440" y="2855107"/>
            <a:ext cx="2557522" cy="242421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4" name="Rectangle 3"/>
          <p:cNvSpPr/>
          <p:nvPr/>
        </p:nvSpPr>
        <p:spPr>
          <a:xfrm>
            <a:off x="8805440" y="5651369"/>
            <a:ext cx="2470997" cy="305596"/>
          </a:xfrm>
          <a:prstGeom prst="rect">
            <a:avLst/>
          </a:prstGeom>
        </p:spPr>
        <p:txBody>
          <a:bodyPr wrap="none">
            <a:spAutoFit/>
          </a:bodyPr>
          <a:lstStyle/>
          <a:p>
            <a:pPr algn="r" defTabSz="704088">
              <a:spcAft>
                <a:spcPts val="600"/>
              </a:spcAft>
            </a:pPr>
            <a:r>
              <a:rPr lang="en-US" sz="1386" kern="1200" dirty="0">
                <a:solidFill>
                  <a:schemeClr val="tx1"/>
                </a:solidFill>
                <a:latin typeface="+mn-lt"/>
                <a:ea typeface="+mn-ea"/>
                <a:cs typeface="+mn-cs"/>
              </a:rPr>
              <a:t>Source: (The Ritz-Carlton, 2019)</a:t>
            </a:r>
            <a:endParaRPr lang="en-US" dirty="0"/>
          </a:p>
        </p:txBody>
      </p:sp>
    </p:spTree>
    <p:extLst>
      <p:ext uri="{BB962C8B-B14F-4D97-AF65-F5344CB8AC3E}">
        <p14:creationId xmlns:p14="http://schemas.microsoft.com/office/powerpoint/2010/main" val="906953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1312"/>
            <a:ext cx="10506456" cy="1010264"/>
          </a:xfrm>
        </p:spPr>
        <p:txBody>
          <a:bodyPr anchor="ctr">
            <a:normAutofit/>
          </a:bodyPr>
          <a:lstStyle/>
          <a:p>
            <a:r>
              <a:rPr lang="en-US" dirty="0"/>
              <a:t>Role of the guest services and facilities</a:t>
            </a:r>
          </a:p>
        </p:txBody>
      </p:sp>
      <p:sp>
        <p:nvSpPr>
          <p:cNvPr id="18" name="Rectangle 17">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Rectangle 3"/>
          <p:cNvSpPr/>
          <p:nvPr/>
        </p:nvSpPr>
        <p:spPr>
          <a:xfrm>
            <a:off x="823965" y="2230735"/>
            <a:ext cx="2924070" cy="131633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806668"/>
            <a:ext cx="10194524" cy="4272054"/>
          </a:xfrm>
        </p:spPr>
        <p:txBody>
          <a:bodyPr>
            <a:normAutofit/>
          </a:bodyPr>
          <a:lstStyle/>
          <a:p>
            <a:pPr marL="224028" indent="-224028" defTabSz="896112">
              <a:spcBef>
                <a:spcPts val="980"/>
              </a:spcBef>
            </a:pPr>
            <a:r>
              <a:rPr lang="en-US" sz="2744" kern="1200" dirty="0">
                <a:solidFill>
                  <a:schemeClr val="tx1"/>
                </a:solidFill>
                <a:latin typeface="+mn-lt"/>
                <a:ea typeface="+mn-ea"/>
                <a:cs typeface="+mn-cs"/>
              </a:rPr>
              <a:t>Guest service's main role is achieving positive experience by giving customer comfort and satisfaction (Wood, 2015). The other role of guest service are:</a:t>
            </a:r>
          </a:p>
          <a:p>
            <a:pPr marL="0" indent="0">
              <a:buNone/>
            </a:pPr>
            <a:endParaRPr lang="en-US" dirty="0"/>
          </a:p>
        </p:txBody>
      </p:sp>
      <p:sp>
        <p:nvSpPr>
          <p:cNvPr id="6" name="TextBox 5"/>
          <p:cNvSpPr txBox="1"/>
          <p:nvPr/>
        </p:nvSpPr>
        <p:spPr>
          <a:xfrm>
            <a:off x="8401155" y="4878211"/>
            <a:ext cx="2470045" cy="116955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defTabSz="896112">
              <a:spcAft>
                <a:spcPts val="600"/>
              </a:spcAft>
            </a:pPr>
            <a:r>
              <a:rPr lang="en-US" sz="2000" b="1" kern="1200" dirty="0">
                <a:solidFill>
                  <a:schemeClr val="dk1"/>
                </a:solidFill>
                <a:latin typeface="+mn-lt"/>
                <a:ea typeface="+mn-ea"/>
                <a:cs typeface="+mn-cs"/>
              </a:rPr>
              <a:t>For employee:</a:t>
            </a:r>
          </a:p>
          <a:p>
            <a:pPr defTabSz="896112">
              <a:spcAft>
                <a:spcPts val="600"/>
              </a:spcAft>
            </a:pPr>
            <a:r>
              <a:rPr lang="en-US" sz="2000" kern="1200" dirty="0">
                <a:solidFill>
                  <a:schemeClr val="dk1"/>
                </a:solidFill>
                <a:latin typeface="+mn-lt"/>
                <a:ea typeface="+mn-ea"/>
                <a:cs typeface="+mn-cs"/>
              </a:rPr>
              <a:t>Raising productivity</a:t>
            </a:r>
          </a:p>
          <a:p>
            <a:pPr defTabSz="896112">
              <a:spcAft>
                <a:spcPts val="600"/>
              </a:spcAft>
            </a:pPr>
            <a:r>
              <a:rPr lang="en-US" sz="2000" kern="1200" dirty="0">
                <a:solidFill>
                  <a:schemeClr val="dk1"/>
                </a:solidFill>
                <a:latin typeface="+mn-lt"/>
                <a:ea typeface="+mn-ea"/>
                <a:cs typeface="+mn-cs"/>
              </a:rPr>
              <a:t>Job satisfaction</a:t>
            </a:r>
            <a:endParaRPr lang="en-US" sz="2400" dirty="0"/>
          </a:p>
        </p:txBody>
      </p:sp>
      <p:sp>
        <p:nvSpPr>
          <p:cNvPr id="8" name="TextBox 7"/>
          <p:cNvSpPr txBox="1"/>
          <p:nvPr/>
        </p:nvSpPr>
        <p:spPr>
          <a:xfrm>
            <a:off x="4841094" y="4221614"/>
            <a:ext cx="3341271" cy="186204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defTabSz="896112">
              <a:spcAft>
                <a:spcPts val="600"/>
              </a:spcAft>
            </a:pPr>
            <a:r>
              <a:rPr lang="en-US" sz="2000" b="1" kern="1200" dirty="0">
                <a:solidFill>
                  <a:schemeClr val="dk1"/>
                </a:solidFill>
                <a:latin typeface="+mn-lt"/>
                <a:ea typeface="+mn-ea"/>
                <a:cs typeface="+mn-cs"/>
              </a:rPr>
              <a:t>For business</a:t>
            </a:r>
          </a:p>
          <a:p>
            <a:pPr defTabSz="896112">
              <a:spcAft>
                <a:spcPts val="600"/>
              </a:spcAft>
            </a:pPr>
            <a:r>
              <a:rPr lang="en-US" sz="2000" kern="1200" dirty="0">
                <a:solidFill>
                  <a:schemeClr val="dk1"/>
                </a:solidFill>
                <a:latin typeface="+mn-lt"/>
                <a:ea typeface="+mn-ea"/>
                <a:cs typeface="+mn-cs"/>
              </a:rPr>
              <a:t>Increasing profit </a:t>
            </a:r>
          </a:p>
          <a:p>
            <a:pPr defTabSz="896112">
              <a:spcAft>
                <a:spcPts val="600"/>
              </a:spcAft>
            </a:pPr>
            <a:r>
              <a:rPr lang="en-US" sz="2000" kern="1200" dirty="0">
                <a:solidFill>
                  <a:schemeClr val="dk1"/>
                </a:solidFill>
                <a:latin typeface="+mn-lt"/>
                <a:ea typeface="+mn-ea"/>
                <a:cs typeface="+mn-cs"/>
              </a:rPr>
              <a:t>Reputed business</a:t>
            </a:r>
          </a:p>
          <a:p>
            <a:pPr defTabSz="896112">
              <a:spcAft>
                <a:spcPts val="600"/>
              </a:spcAft>
            </a:pPr>
            <a:r>
              <a:rPr lang="en-US" sz="2000" kern="1200" dirty="0">
                <a:solidFill>
                  <a:schemeClr val="dk1"/>
                </a:solidFill>
                <a:latin typeface="+mn-lt"/>
                <a:ea typeface="+mn-ea"/>
                <a:cs typeface="+mn-cs"/>
              </a:rPr>
              <a:t>Capability of retain customers</a:t>
            </a:r>
            <a:endParaRPr lang="en-US" sz="2400" dirty="0"/>
          </a:p>
        </p:txBody>
      </p:sp>
      <p:sp>
        <p:nvSpPr>
          <p:cNvPr id="11" name="Rectangle 10"/>
          <p:cNvSpPr/>
          <p:nvPr/>
        </p:nvSpPr>
        <p:spPr>
          <a:xfrm>
            <a:off x="993234" y="3387609"/>
            <a:ext cx="3629070" cy="1554272"/>
          </a:xfrm>
          <a:prstGeom prst="rect">
            <a:avLst/>
          </a:prstGeom>
        </p:spPr>
        <p:style>
          <a:lnRef idx="1">
            <a:schemeClr val="accent4"/>
          </a:lnRef>
          <a:fillRef idx="2">
            <a:schemeClr val="accent4"/>
          </a:fillRef>
          <a:effectRef idx="1">
            <a:schemeClr val="accent4"/>
          </a:effectRef>
          <a:fontRef idx="minor">
            <a:schemeClr val="dk1"/>
          </a:fontRef>
        </p:style>
        <p:txBody>
          <a:bodyPr wrap="none" lIns="91440" tIns="45720" rIns="91440" bIns="45720">
            <a:spAutoFit/>
          </a:bodyPr>
          <a:lstStyle/>
          <a:p>
            <a:pPr defTabSz="896112">
              <a:spcAft>
                <a:spcPts val="600"/>
              </a:spcAft>
            </a:pPr>
            <a:r>
              <a:rPr lang="en-US" sz="2000" b="1" kern="1200" dirty="0">
                <a:solidFill>
                  <a:schemeClr val="tx1"/>
                </a:solidFill>
                <a:latin typeface="+mn-lt"/>
                <a:ea typeface="+mn-ea"/>
                <a:cs typeface="+mn-cs"/>
              </a:rPr>
              <a:t>For customers: </a:t>
            </a:r>
          </a:p>
          <a:p>
            <a:pPr defTabSz="896112">
              <a:spcAft>
                <a:spcPts val="600"/>
              </a:spcAft>
            </a:pPr>
            <a:r>
              <a:rPr lang="en-US" sz="2000" kern="1200" dirty="0">
                <a:solidFill>
                  <a:schemeClr val="tx1"/>
                </a:solidFill>
                <a:latin typeface="+mn-lt"/>
                <a:ea typeface="+mn-ea"/>
                <a:cs typeface="+mn-cs"/>
              </a:rPr>
              <a:t>Meeting the need of customers</a:t>
            </a:r>
          </a:p>
          <a:p>
            <a:pPr defTabSz="896112">
              <a:spcAft>
                <a:spcPts val="600"/>
              </a:spcAft>
            </a:pPr>
            <a:r>
              <a:rPr lang="en-US" sz="2000" kern="1200" dirty="0">
                <a:solidFill>
                  <a:schemeClr val="tx1"/>
                </a:solidFill>
                <a:latin typeface="+mn-lt"/>
                <a:ea typeface="+mn-ea"/>
                <a:cs typeface="+mn-cs"/>
              </a:rPr>
              <a:t>Increasing customers satisfaction</a:t>
            </a:r>
          </a:p>
          <a:p>
            <a:pPr defTabSz="896112">
              <a:spcAft>
                <a:spcPts val="600"/>
              </a:spcAft>
            </a:pPr>
            <a:r>
              <a:rPr lang="en-US" sz="2000" kern="1200" dirty="0">
                <a:solidFill>
                  <a:schemeClr val="tx1"/>
                </a:solidFill>
                <a:latin typeface="+mn-lt"/>
                <a:ea typeface="+mn-ea"/>
                <a:cs typeface="+mn-cs"/>
              </a:rPr>
              <a:t>Frictionless traveling</a:t>
            </a:r>
            <a:endParaRPr lang="en-US" sz="2400" dirty="0">
              <a:solidFill>
                <a:schemeClr val="tx1"/>
              </a:solidFill>
            </a:endParaRPr>
          </a:p>
        </p:txBody>
      </p:sp>
    </p:spTree>
    <p:extLst>
      <p:ext uri="{BB962C8B-B14F-4D97-AF65-F5344CB8AC3E}">
        <p14:creationId xmlns:p14="http://schemas.microsoft.com/office/powerpoint/2010/main" val="279222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6241"/>
            <a:ext cx="10515600" cy="1325563"/>
          </a:xfrm>
        </p:spPr>
        <p:txBody>
          <a:bodyPr/>
          <a:lstStyle/>
          <a:p>
            <a:r>
              <a:rPr lang="en-US" dirty="0"/>
              <a:t>Importance of hospitality</a:t>
            </a:r>
          </a:p>
        </p:txBody>
      </p:sp>
      <p:sp>
        <p:nvSpPr>
          <p:cNvPr id="3" name="Content Placeholder 2"/>
          <p:cNvSpPr>
            <a:spLocks noGrp="1"/>
          </p:cNvSpPr>
          <p:nvPr>
            <p:ph idx="1"/>
          </p:nvPr>
        </p:nvSpPr>
        <p:spPr>
          <a:xfrm>
            <a:off x="1016000" y="1359580"/>
            <a:ext cx="10337800" cy="1325563"/>
          </a:xfrm>
        </p:spPr>
        <p:txBody>
          <a:bodyPr>
            <a:normAutofit/>
          </a:bodyPr>
          <a:lstStyle/>
          <a:p>
            <a:pPr algn="just"/>
            <a:r>
              <a:rPr lang="en-GB" sz="2400" dirty="0" err="1"/>
              <a:t>Kapiki</a:t>
            </a:r>
            <a:r>
              <a:rPr lang="en-GB" sz="2400" dirty="0"/>
              <a:t> (2012) asserts that a large number of the services provided by the hospitality sector those are sporadically necessary for daily existence. </a:t>
            </a:r>
            <a:r>
              <a:rPr lang="en-US" sz="2400" dirty="0"/>
              <a:t>Hospitality's importance is presented below:</a:t>
            </a:r>
          </a:p>
        </p:txBody>
      </p:sp>
      <p:graphicFrame>
        <p:nvGraphicFramePr>
          <p:cNvPr id="6" name="Diagram 5">
            <a:extLst>
              <a:ext uri="{FF2B5EF4-FFF2-40B4-BE49-F238E27FC236}">
                <a16:creationId xmlns:a16="http://schemas.microsoft.com/office/drawing/2014/main" id="{82710E8E-5F52-F460-0069-7B610A9DB07E}"/>
              </a:ext>
            </a:extLst>
          </p:cNvPr>
          <p:cNvGraphicFramePr/>
          <p:nvPr>
            <p:extLst>
              <p:ext uri="{D42A27DB-BD31-4B8C-83A1-F6EECF244321}">
                <p14:modId xmlns:p14="http://schemas.microsoft.com/office/powerpoint/2010/main" val="1160986530"/>
              </p:ext>
            </p:extLst>
          </p:nvPr>
        </p:nvGraphicFramePr>
        <p:xfrm>
          <a:off x="1313543" y="2889814"/>
          <a:ext cx="6669314" cy="36030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7AB5CDE4-5D23-F9FA-4FB1-10367F421AE5}"/>
              </a:ext>
            </a:extLst>
          </p:cNvPr>
          <p:cNvPicPr>
            <a:picLocks noChangeAspect="1"/>
          </p:cNvPicPr>
          <p:nvPr/>
        </p:nvPicPr>
        <p:blipFill>
          <a:blip r:embed="rId8"/>
          <a:stretch>
            <a:fillRect/>
          </a:stretch>
        </p:blipFill>
        <p:spPr>
          <a:xfrm>
            <a:off x="6778170" y="2889813"/>
            <a:ext cx="5152573" cy="3603061"/>
          </a:xfrm>
          <a:prstGeom prst="rect">
            <a:avLst/>
          </a:prstGeom>
        </p:spPr>
      </p:pic>
    </p:spTree>
    <p:extLst>
      <p:ext uri="{BB962C8B-B14F-4D97-AF65-F5344CB8AC3E}">
        <p14:creationId xmlns:p14="http://schemas.microsoft.com/office/powerpoint/2010/main" val="111658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Way of meeting guests expectations</a:t>
            </a:r>
            <a:endParaRPr lang="en-US" dirty="0"/>
          </a:p>
        </p:txBody>
      </p:sp>
      <p:sp>
        <p:nvSpPr>
          <p:cNvPr id="3" name="Content Placeholder 2"/>
          <p:cNvSpPr>
            <a:spLocks noGrp="1"/>
          </p:cNvSpPr>
          <p:nvPr>
            <p:ph idx="1"/>
          </p:nvPr>
        </p:nvSpPr>
        <p:spPr/>
        <p:txBody>
          <a:bodyPr/>
          <a:lstStyle/>
          <a:p>
            <a:pPr marL="0" indent="0">
              <a:buNone/>
            </a:pPr>
            <a:r>
              <a:rPr lang="en-US" sz="2400" dirty="0"/>
              <a:t>The Ritz Carlton hotel company follow a process for meet up the guest expectation (</a:t>
            </a:r>
            <a:r>
              <a:rPr lang="en-US" sz="2400" dirty="0" err="1"/>
              <a:t>Heppell</a:t>
            </a:r>
            <a:r>
              <a:rPr lang="en-US" sz="2400" dirty="0"/>
              <a:t>, 2015). Let’s discuss the process</a:t>
            </a:r>
            <a:r>
              <a:rPr lang="en-US" dirty="0"/>
              <a:t>:</a:t>
            </a:r>
          </a:p>
          <a:p>
            <a:pPr marL="0" indent="0">
              <a:buNone/>
            </a:pPr>
            <a:endParaRPr lang="en-US" dirty="0"/>
          </a:p>
        </p:txBody>
      </p:sp>
      <p:pic>
        <p:nvPicPr>
          <p:cNvPr id="6" name="Picture 5"/>
          <p:cNvPicPr>
            <a:picLocks noChangeAspect="1"/>
          </p:cNvPicPr>
          <p:nvPr/>
        </p:nvPicPr>
        <p:blipFill>
          <a:blip r:embed="rId3"/>
          <a:stretch>
            <a:fillRect/>
          </a:stretch>
        </p:blipFill>
        <p:spPr>
          <a:xfrm>
            <a:off x="1066800" y="1220818"/>
            <a:ext cx="10650635" cy="6151397"/>
          </a:xfrm>
          <a:prstGeom prst="rect">
            <a:avLst/>
          </a:prstGeom>
        </p:spPr>
      </p:pic>
      <p:sp>
        <p:nvSpPr>
          <p:cNvPr id="4" name="TextBox 3"/>
          <p:cNvSpPr txBox="1"/>
          <p:nvPr/>
        </p:nvSpPr>
        <p:spPr>
          <a:xfrm>
            <a:off x="6217920" y="5099125"/>
            <a:ext cx="4636545" cy="400110"/>
          </a:xfrm>
          <a:prstGeom prst="rect">
            <a:avLst/>
          </a:prstGeom>
          <a:noFill/>
        </p:spPr>
        <p:txBody>
          <a:bodyPr wrap="square" rtlCol="0">
            <a:spAutoFit/>
          </a:bodyPr>
          <a:lstStyle/>
          <a:p>
            <a:pPr algn="r"/>
            <a:r>
              <a:rPr lang="en-US" sz="2000" dirty="0"/>
              <a:t>Source: Author</a:t>
            </a:r>
          </a:p>
        </p:txBody>
      </p:sp>
    </p:spTree>
    <p:extLst>
      <p:ext uri="{BB962C8B-B14F-4D97-AF65-F5344CB8AC3E}">
        <p14:creationId xmlns:p14="http://schemas.microsoft.com/office/powerpoint/2010/main" val="998879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943038" y="643124"/>
            <a:ext cx="5393361" cy="1325563"/>
          </a:xfrm>
        </p:spPr>
        <p:txBody>
          <a:bodyPr>
            <a:normAutofit/>
          </a:bodyPr>
          <a:lstStyle/>
          <a:p>
            <a:r>
              <a:rPr lang="en-US" dirty="0"/>
              <a:t>Conclusion</a:t>
            </a:r>
          </a:p>
        </p:txBody>
      </p:sp>
      <p:sp>
        <p:nvSpPr>
          <p:cNvPr id="3" name="Content Placeholder 2"/>
          <p:cNvSpPr>
            <a:spLocks noGrp="1"/>
          </p:cNvSpPr>
          <p:nvPr>
            <p:ph idx="1"/>
          </p:nvPr>
        </p:nvSpPr>
        <p:spPr>
          <a:xfrm>
            <a:off x="943038" y="2098675"/>
            <a:ext cx="6084367" cy="4351338"/>
          </a:xfrm>
        </p:spPr>
        <p:txBody>
          <a:bodyPr>
            <a:normAutofit/>
          </a:bodyPr>
          <a:lstStyle/>
          <a:p>
            <a:pPr algn="just"/>
            <a:r>
              <a:rPr lang="en-US" sz="2400" dirty="0"/>
              <a:t>The hospitality sector is one of the most rapidly expanding industries worldwide. </a:t>
            </a:r>
          </a:p>
          <a:p>
            <a:pPr algn="just"/>
            <a:r>
              <a:rPr lang="en-US" sz="2400" dirty="0"/>
              <a:t>For growing more this industry should developed its guest service. </a:t>
            </a:r>
          </a:p>
          <a:p>
            <a:pPr algn="just"/>
            <a:r>
              <a:rPr lang="en-US" sz="2400" dirty="0"/>
              <a:t>The Ritz Carlton Company is one of the largest hotel brands in the world. </a:t>
            </a:r>
          </a:p>
          <a:p>
            <a:pPr algn="just"/>
            <a:r>
              <a:rPr lang="en-US" sz="2400" dirty="0"/>
              <a:t>It also can follow the service management system.</a:t>
            </a:r>
          </a:p>
        </p:txBody>
      </p:sp>
      <p:pic>
        <p:nvPicPr>
          <p:cNvPr id="4" name="Picture 3">
            <a:extLst>
              <a:ext uri="{FF2B5EF4-FFF2-40B4-BE49-F238E27FC236}">
                <a16:creationId xmlns:a16="http://schemas.microsoft.com/office/drawing/2014/main" id="{98C4FEA5-5085-0ECF-6FA1-F65C1E298EFB}"/>
              </a:ext>
            </a:extLst>
          </p:cNvPr>
          <p:cNvPicPr>
            <a:picLocks noChangeAspect="1"/>
          </p:cNvPicPr>
          <p:nvPr/>
        </p:nvPicPr>
        <p:blipFill rotWithShape="1">
          <a:blip r:embed="rId3"/>
          <a:srcRect l="11875" r="626" b="2"/>
          <a:stretch/>
        </p:blipFill>
        <p:spPr>
          <a:xfrm>
            <a:off x="7301513" y="1825625"/>
            <a:ext cx="3947449" cy="3947449"/>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40454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lendar on table">
            <a:extLst>
              <a:ext uri="{FF2B5EF4-FFF2-40B4-BE49-F238E27FC236}">
                <a16:creationId xmlns:a16="http://schemas.microsoft.com/office/drawing/2014/main" id="{2C4D6CF1-762B-A483-179B-D7727EF989C0}"/>
              </a:ext>
            </a:extLst>
          </p:cNvPr>
          <p:cNvPicPr>
            <a:picLocks noChangeAspect="1"/>
          </p:cNvPicPr>
          <p:nvPr/>
        </p:nvPicPr>
        <p:blipFill rotWithShape="1">
          <a:blip r:embed="rId3"/>
          <a:srcRect r="5882" b="-1"/>
          <a:stretch/>
        </p:blipFill>
        <p:spPr>
          <a:xfrm>
            <a:off x="2522358"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0"/>
            <a:ext cx="5606143" cy="1066799"/>
          </a:xfrm>
        </p:spPr>
        <p:txBody>
          <a:bodyPr>
            <a:normAutofit/>
          </a:bodyPr>
          <a:lstStyle/>
          <a:p>
            <a:r>
              <a:rPr lang="en-US" sz="4000" dirty="0"/>
              <a:t>Reference List</a:t>
            </a:r>
          </a:p>
        </p:txBody>
      </p:sp>
      <p:pic>
        <p:nvPicPr>
          <p:cNvPr id="7" name="Picture 6">
            <a:extLst>
              <a:ext uri="{FF2B5EF4-FFF2-40B4-BE49-F238E27FC236}">
                <a16:creationId xmlns:a16="http://schemas.microsoft.com/office/drawing/2014/main" id="{13C9204E-57A6-D224-28D9-BC62554AF98B}"/>
              </a:ext>
            </a:extLst>
          </p:cNvPr>
          <p:cNvPicPr>
            <a:picLocks noChangeAspect="1"/>
          </p:cNvPicPr>
          <p:nvPr/>
        </p:nvPicPr>
        <p:blipFill>
          <a:blip r:embed="rId4"/>
          <a:stretch>
            <a:fillRect/>
          </a:stretch>
        </p:blipFill>
        <p:spPr>
          <a:xfrm>
            <a:off x="838199" y="678178"/>
            <a:ext cx="10065368" cy="6035563"/>
          </a:xfrm>
          <a:prstGeom prst="rect">
            <a:avLst/>
          </a:prstGeom>
        </p:spPr>
      </p:pic>
    </p:spTree>
    <p:extLst>
      <p:ext uri="{BB962C8B-B14F-4D97-AF65-F5344CB8AC3E}">
        <p14:creationId xmlns:p14="http://schemas.microsoft.com/office/powerpoint/2010/main" val="27782012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1852</Words>
  <Application>Microsoft Office PowerPoint</Application>
  <PresentationFormat>Widescreen</PresentationFormat>
  <Paragraphs>139</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Meiryo</vt:lpstr>
      <vt:lpstr>Arial</vt:lpstr>
      <vt:lpstr>Calibri</vt:lpstr>
      <vt:lpstr>Symbol</vt:lpstr>
      <vt:lpstr>Times New Roman</vt:lpstr>
      <vt:lpstr>Office Theme</vt:lpstr>
      <vt:lpstr> Module Tittle: The Role &amp; Importance of Hospitality &amp; Guest Services within the Hotel Industry.   </vt:lpstr>
      <vt:lpstr>Table of Content</vt:lpstr>
      <vt:lpstr>Introduction</vt:lpstr>
      <vt:lpstr>About The Ritz Carlton </vt:lpstr>
      <vt:lpstr>Target Consumers</vt:lpstr>
      <vt:lpstr>Hospitality and Guest service</vt:lpstr>
      <vt:lpstr>Services For Business Guests</vt:lpstr>
      <vt:lpstr>Service for others guest</vt:lpstr>
      <vt:lpstr>Role of the guest services and facilities</vt:lpstr>
      <vt:lpstr>Importance of hospitality</vt:lpstr>
      <vt:lpstr>Way of meeting guests expectations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2023-05-18T11:29:14Z</dcterms:created>
  <dcterms:modified xsi:type="dcterms:W3CDTF">2023-05-20T09:17:23Z</dcterms:modified>
</cp:coreProperties>
</file>