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72" r:id="rId2"/>
    <p:sldId id="274" r:id="rId3"/>
    <p:sldId id="270" r:id="rId4"/>
    <p:sldId id="269" r:id="rId5"/>
    <p:sldId id="271" r:id="rId6"/>
    <p:sldId id="273" r:id="rId7"/>
    <p:sldId id="275" r:id="rId8"/>
    <p:sldId id="276" r:id="rId9"/>
    <p:sldId id="262" r:id="rId10"/>
    <p:sldId id="263" r:id="rId11"/>
    <p:sldId id="278" r:id="rId12"/>
    <p:sldId id="277" r:id="rId13"/>
    <p:sldId id="279" r:id="rId14"/>
    <p:sldId id="280" r:id="rId15"/>
    <p:sldId id="282" r:id="rId16"/>
    <p:sldId id="28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F6C709-02E4-4C42-9F92-E95AEA0E107C}" v="9" dt="2026-10-04T23:05:36.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73" autoAdjust="0"/>
  </p:normalViewPr>
  <p:slideViewPr>
    <p:cSldViewPr snapToGrid="0" snapToObjects="1">
      <p:cViewPr varScale="1">
        <p:scale>
          <a:sx n="93" d="100"/>
          <a:sy n="93" d="100"/>
        </p:scale>
        <p:origin x="123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Jones" userId="eff70159-7574-40fc-9de9-39818c90e73f" providerId="ADAL" clId="{4A29DB1A-6C14-4219-A764-794D5B9D9789}"/>
    <pc:docChg chg="delSld modSld">
      <pc:chgData name="Ian Jones" userId="eff70159-7574-40fc-9de9-39818c90e73f" providerId="ADAL" clId="{4A29DB1A-6C14-4219-A764-794D5B9D9789}" dt="2026-10-04T23:05:44.967" v="65" actId="113"/>
      <pc:docMkLst>
        <pc:docMk/>
      </pc:docMkLst>
      <pc:sldChg chg="modNotesTx">
        <pc:chgData name="Ian Jones" userId="eff70159-7574-40fc-9de9-39818c90e73f" providerId="ADAL" clId="{4A29DB1A-6C14-4219-A764-794D5B9D9789}" dt="2026-10-04T23:04:25.824" v="50" actId="113"/>
        <pc:sldMkLst>
          <pc:docMk/>
          <pc:sldMk cId="0" sldId="263"/>
        </pc:sldMkLst>
      </pc:sldChg>
      <pc:sldChg chg="modNotesTx">
        <pc:chgData name="Ian Jones" userId="eff70159-7574-40fc-9de9-39818c90e73f" providerId="ADAL" clId="{4A29DB1A-6C14-4219-A764-794D5B9D9789}" dt="2026-10-04T23:02:31.301" v="25" actId="113"/>
        <pc:sldMkLst>
          <pc:docMk/>
          <pc:sldMk cId="2841913654" sldId="271"/>
        </pc:sldMkLst>
      </pc:sldChg>
      <pc:sldChg chg="modNotesTx">
        <pc:chgData name="Ian Jones" userId="eff70159-7574-40fc-9de9-39818c90e73f" providerId="ADAL" clId="{4A29DB1A-6C14-4219-A764-794D5B9D9789}" dt="2026-10-04T23:01:36.778" v="9" actId="6549"/>
        <pc:sldMkLst>
          <pc:docMk/>
          <pc:sldMk cId="3154837959" sldId="272"/>
        </pc:sldMkLst>
      </pc:sldChg>
      <pc:sldChg chg="modNotesTx">
        <pc:chgData name="Ian Jones" userId="eff70159-7574-40fc-9de9-39818c90e73f" providerId="ADAL" clId="{4A29DB1A-6C14-4219-A764-794D5B9D9789}" dt="2026-10-04T23:03:18.040" v="36" actId="113"/>
        <pc:sldMkLst>
          <pc:docMk/>
          <pc:sldMk cId="493551447" sldId="273"/>
        </pc:sldMkLst>
      </pc:sldChg>
      <pc:sldChg chg="modNotesTx">
        <pc:chgData name="Ian Jones" userId="eff70159-7574-40fc-9de9-39818c90e73f" providerId="ADAL" clId="{4A29DB1A-6C14-4219-A764-794D5B9D9789}" dt="2026-10-04T23:02:01.532" v="18" actId="6549"/>
        <pc:sldMkLst>
          <pc:docMk/>
          <pc:sldMk cId="3957148724" sldId="274"/>
        </pc:sldMkLst>
      </pc:sldChg>
      <pc:sldChg chg="modNotesTx">
        <pc:chgData name="Ian Jones" userId="eff70159-7574-40fc-9de9-39818c90e73f" providerId="ADAL" clId="{4A29DB1A-6C14-4219-A764-794D5B9D9789}" dt="2026-10-04T23:03:47.119" v="44" actId="113"/>
        <pc:sldMkLst>
          <pc:docMk/>
          <pc:sldMk cId="2132000663" sldId="276"/>
        </pc:sldMkLst>
      </pc:sldChg>
      <pc:sldChg chg="modNotesTx">
        <pc:chgData name="Ian Jones" userId="eff70159-7574-40fc-9de9-39818c90e73f" providerId="ADAL" clId="{4A29DB1A-6C14-4219-A764-794D5B9D9789}" dt="2026-10-04T23:04:51.565" v="57" actId="113"/>
        <pc:sldMkLst>
          <pc:docMk/>
          <pc:sldMk cId="1542030408" sldId="277"/>
        </pc:sldMkLst>
      </pc:sldChg>
      <pc:sldChg chg="modNotesTx">
        <pc:chgData name="Ian Jones" userId="eff70159-7574-40fc-9de9-39818c90e73f" providerId="ADAL" clId="{4A29DB1A-6C14-4219-A764-794D5B9D9789}" dt="2026-10-04T23:05:44.967" v="65" actId="113"/>
        <pc:sldMkLst>
          <pc:docMk/>
          <pc:sldMk cId="2550027714" sldId="280"/>
        </pc:sldMkLst>
      </pc:sldChg>
      <pc:sldChg chg="del">
        <pc:chgData name="Ian Jones" userId="eff70159-7574-40fc-9de9-39818c90e73f" providerId="ADAL" clId="{4A29DB1A-6C14-4219-A764-794D5B9D9789}" dt="2026-10-04T23:03:59.701" v="45" actId="47"/>
        <pc:sldMkLst>
          <pc:docMk/>
          <pc:sldMk cId="2684905003" sldId="28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69C94-D99D-4971-815A-9269B85FBE85}"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CCE052-81AE-4857-A544-8397890D5336}" type="slidenum">
              <a:rPr lang="en-GB" smtClean="0"/>
              <a:t>‹#›</a:t>
            </a:fld>
            <a:endParaRPr lang="en-GB"/>
          </a:p>
        </p:txBody>
      </p:sp>
    </p:spTree>
    <p:extLst>
      <p:ext uri="{BB962C8B-B14F-4D97-AF65-F5344CB8AC3E}">
        <p14:creationId xmlns:p14="http://schemas.microsoft.com/office/powerpoint/2010/main" val="2097170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Mae’r </a:t>
            </a:r>
            <a:r>
              <a:rPr lang="en-GB" dirty="0" err="1"/>
              <a:t>sesiwn</a:t>
            </a:r>
            <a:r>
              <a:rPr lang="en-GB" dirty="0"/>
              <a:t> hon </a:t>
            </a:r>
            <a:r>
              <a:rPr lang="en-GB" dirty="0" err="1"/>
              <a:t>wedi’i</a:t>
            </a:r>
            <a:r>
              <a:rPr lang="en-GB" dirty="0"/>
              <a:t> </a:t>
            </a:r>
            <a:r>
              <a:rPr lang="en-GB" dirty="0" err="1"/>
              <a:t>chynllunio</a:t>
            </a:r>
            <a:r>
              <a:rPr lang="en-GB" dirty="0"/>
              <a:t> </a:t>
            </a:r>
            <a:r>
              <a:rPr lang="en-GB" dirty="0" err="1"/>
              <a:t>i</a:t>
            </a:r>
            <a:r>
              <a:rPr lang="en-GB" dirty="0"/>
              <a:t> fod yn </a:t>
            </a:r>
            <a:r>
              <a:rPr lang="en-GB" dirty="0" err="1"/>
              <a:t>brofiadol</a:t>
            </a:r>
            <a:r>
              <a:rPr lang="en-GB" dirty="0"/>
              <a:t> yn hytrach nag yn </a:t>
            </a:r>
            <a:r>
              <a:rPr lang="en-GB" dirty="0" err="1"/>
              <a:t>sesiwn</a:t>
            </a:r>
            <a:r>
              <a:rPr lang="en-GB" dirty="0"/>
              <a:t> </a:t>
            </a:r>
            <a:r>
              <a:rPr lang="en-GB" dirty="0" err="1"/>
              <a:t>sy’n</a:t>
            </a:r>
            <a:r>
              <a:rPr lang="en-GB" dirty="0"/>
              <a:t> </a:t>
            </a:r>
            <a:r>
              <a:rPr lang="en-GB" dirty="0" err="1"/>
              <a:t>canolbwyntio</a:t>
            </a:r>
            <a:r>
              <a:rPr lang="en-GB" dirty="0"/>
              <a:t> </a:t>
            </a:r>
            <a:r>
              <a:rPr lang="en-GB" dirty="0" err="1"/>
              <a:t>ar</a:t>
            </a:r>
            <a:r>
              <a:rPr lang="en-GB" dirty="0"/>
              <a:t> offer. </a:t>
            </a:r>
            <a:r>
              <a:rPr lang="en-GB" dirty="0" err="1"/>
              <a:t>Cadwch</a:t>
            </a:r>
            <a:r>
              <a:rPr lang="en-GB" dirty="0"/>
              <a:t> y </a:t>
            </a:r>
            <a:r>
              <a:rPr lang="en-GB" dirty="0" err="1"/>
              <a:t>dilyniant</a:t>
            </a:r>
            <a:r>
              <a:rPr lang="en-GB" dirty="0"/>
              <a:t> </a:t>
            </a:r>
            <a:r>
              <a:rPr lang="en-GB" b="1" dirty="0" err="1"/>
              <a:t>Profi</a:t>
            </a:r>
            <a:r>
              <a:rPr lang="en-GB" b="1" dirty="0"/>
              <a:t> → </a:t>
            </a:r>
            <a:r>
              <a:rPr lang="en-GB" b="1" dirty="0" err="1"/>
              <a:t>Ymchwilio</a:t>
            </a:r>
            <a:r>
              <a:rPr lang="en-GB" b="1" dirty="0"/>
              <a:t> → Creu → Dechrau</a:t>
            </a:r>
            <a:r>
              <a:rPr lang="en-GB" dirty="0"/>
              <a:t>. </a:t>
            </a:r>
            <a:r>
              <a:rPr lang="en-GB" dirty="0" err="1"/>
              <a:t>Peidiwch</a:t>
            </a:r>
            <a:r>
              <a:rPr lang="en-GB" dirty="0"/>
              <a:t> â </a:t>
            </a:r>
            <a:r>
              <a:rPr lang="en-GB" dirty="0" err="1"/>
              <a:t>throi’r</a:t>
            </a:r>
            <a:r>
              <a:rPr lang="en-GB" dirty="0"/>
              <a:t> </a:t>
            </a:r>
            <a:r>
              <a:rPr lang="en-GB" dirty="0" err="1"/>
              <a:t>sesiwn</a:t>
            </a:r>
            <a:r>
              <a:rPr lang="en-GB" dirty="0"/>
              <a:t> yn </a:t>
            </a:r>
            <a:r>
              <a:rPr lang="en-GB" dirty="0" err="1"/>
              <a:t>arddangosiad</a:t>
            </a:r>
            <a:r>
              <a:rPr lang="en-GB" dirty="0"/>
              <a:t> o </a:t>
            </a:r>
            <a:r>
              <a:rPr lang="en-GB" dirty="0" err="1"/>
              <a:t>apiau</a:t>
            </a:r>
            <a:r>
              <a:rPr lang="en-GB" dirty="0"/>
              <a:t>. Y cwestiwn </a:t>
            </a:r>
            <a:r>
              <a:rPr lang="en-GB" dirty="0" err="1"/>
              <a:t>canolog</a:t>
            </a:r>
            <a:r>
              <a:rPr lang="en-GB" dirty="0"/>
              <a:t> </a:t>
            </a:r>
            <a:r>
              <a:rPr lang="en-GB" dirty="0" err="1"/>
              <a:t>yw</a:t>
            </a:r>
            <a:r>
              <a:rPr lang="en-GB" dirty="0"/>
              <a:t>: </a:t>
            </a:r>
            <a:r>
              <a:rPr lang="en-GB" b="1" dirty="0"/>
              <a:t>“Beth </a:t>
            </a:r>
            <a:r>
              <a:rPr lang="en-GB" b="1" dirty="0" err="1"/>
              <a:t>fydd</a:t>
            </a:r>
            <a:r>
              <a:rPr lang="en-GB" b="1" dirty="0"/>
              <a:t> y </a:t>
            </a:r>
            <a:r>
              <a:rPr lang="en-GB" b="1" dirty="0" err="1"/>
              <a:t>dysgwyr</a:t>
            </a:r>
            <a:r>
              <a:rPr lang="en-GB" b="1" dirty="0"/>
              <a:t> yn </a:t>
            </a:r>
            <a:r>
              <a:rPr lang="en-GB" b="1" dirty="0" err="1"/>
              <a:t>ei</a:t>
            </a:r>
            <a:r>
              <a:rPr lang="en-GB" b="1" dirty="0"/>
              <a:t> wneud </a:t>
            </a:r>
            <a:r>
              <a:rPr lang="en-GB" b="1" dirty="0" err="1"/>
              <a:t>gyda’r</a:t>
            </a:r>
            <a:r>
              <a:rPr lang="en-GB" b="1" dirty="0"/>
              <a:t> </a:t>
            </a:r>
            <a:r>
              <a:rPr lang="en-GB" b="1" dirty="0" err="1"/>
              <a:t>dechnoleg</a:t>
            </a:r>
            <a:r>
              <a:rPr lang="en-GB" b="1" dirty="0"/>
              <a:t>?”</a:t>
            </a:r>
          </a:p>
          <a:p>
            <a:endParaRPr lang="en-GB" dirty="0"/>
          </a:p>
          <a:p>
            <a:r>
              <a:rPr lang="en-GB" dirty="0"/>
              <a:t>his session is designed to be experiential rather than tool-led. Maintain the sequence </a:t>
            </a:r>
            <a:r>
              <a:rPr lang="en-GB" b="1" dirty="0"/>
              <a:t>Experience → Investigate → Create → Start</a:t>
            </a:r>
            <a:r>
              <a:rPr lang="en-GB" dirty="0"/>
              <a:t>. Avoid turning the session into a demonstration of apps. The central question is: </a:t>
            </a:r>
            <a:r>
              <a:rPr lang="en-GB" b="1" dirty="0"/>
              <a:t>“What will the learners do with the technology?”</a:t>
            </a:r>
            <a:endParaRPr lang="en-GB" dirty="0"/>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1</a:t>
            </a:fld>
            <a:endParaRPr lang="en-GB"/>
          </a:p>
        </p:txBody>
      </p:sp>
    </p:spTree>
    <p:extLst>
      <p:ext uri="{BB962C8B-B14F-4D97-AF65-F5344CB8AC3E}">
        <p14:creationId xmlns:p14="http://schemas.microsoft.com/office/powerpoint/2010/main" val="2083561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Pwysleisio</a:t>
            </a:r>
            <a:r>
              <a:rPr lang="en-GB" dirty="0"/>
              <a:t> fod y </a:t>
            </a:r>
            <a:r>
              <a:rPr lang="en-GB" dirty="0" err="1"/>
              <a:t>sesiwn</a:t>
            </a:r>
            <a:r>
              <a:rPr lang="en-GB" dirty="0"/>
              <a:t> yn fwriadol </a:t>
            </a:r>
            <a:r>
              <a:rPr lang="en-GB" dirty="0" err="1"/>
              <a:t>wahanol</a:t>
            </a:r>
            <a:r>
              <a:rPr lang="en-GB" dirty="0"/>
              <a:t> </a:t>
            </a:r>
            <a:r>
              <a:rPr lang="en-GB" dirty="0" err="1"/>
              <a:t>i</a:t>
            </a:r>
            <a:r>
              <a:rPr lang="en-GB" dirty="0"/>
              <a:t> </a:t>
            </a:r>
            <a:r>
              <a:rPr lang="en-GB" dirty="0" err="1"/>
              <a:t>ddarlith</a:t>
            </a:r>
            <a:r>
              <a:rPr lang="en-GB" dirty="0"/>
              <a:t> </a:t>
            </a:r>
            <a:r>
              <a:rPr lang="en-GB" dirty="0" err="1"/>
              <a:t>draddodiadol</a:t>
            </a:r>
            <a:r>
              <a:rPr lang="en-GB" dirty="0"/>
              <a:t>. </a:t>
            </a:r>
            <a:r>
              <a:rPr lang="en-GB" dirty="0" err="1"/>
              <a:t>Nid</a:t>
            </a:r>
            <a:r>
              <a:rPr lang="en-GB" dirty="0"/>
              <a:t> y nod </a:t>
            </a:r>
            <a:r>
              <a:rPr lang="en-GB" dirty="0" err="1"/>
              <a:t>yw</a:t>
            </a:r>
            <a:r>
              <a:rPr lang="en-GB" dirty="0"/>
              <a:t> rhoi </a:t>
            </a:r>
            <a:r>
              <a:rPr lang="en-GB" dirty="0" err="1"/>
              <a:t>rhestr</a:t>
            </a:r>
            <a:r>
              <a:rPr lang="en-GB" dirty="0"/>
              <a:t> o offer i’r Darpar </a:t>
            </a:r>
            <a:r>
              <a:rPr lang="en-GB" dirty="0" err="1"/>
              <a:t>Athrawon</a:t>
            </a:r>
            <a:r>
              <a:rPr lang="en-GB" dirty="0"/>
              <a:t>. </a:t>
            </a:r>
            <a:r>
              <a:rPr lang="en-GB" dirty="0" err="1"/>
              <a:t>Byddant</a:t>
            </a:r>
            <a:r>
              <a:rPr lang="en-GB" dirty="0"/>
              <a:t> yn </a:t>
            </a:r>
            <a:r>
              <a:rPr lang="en-GB" dirty="0" err="1"/>
              <a:t>profi</a:t>
            </a:r>
            <a:r>
              <a:rPr lang="en-GB" dirty="0"/>
              <a:t>, </a:t>
            </a:r>
            <a:r>
              <a:rPr lang="en-GB" dirty="0" err="1"/>
              <a:t>ymchwilio</a:t>
            </a:r>
            <a:r>
              <a:rPr lang="en-GB" dirty="0"/>
              <a:t> a </a:t>
            </a:r>
            <a:r>
              <a:rPr lang="en-GB" dirty="0" err="1"/>
              <a:t>ffurfio</a:t>
            </a:r>
            <a:r>
              <a:rPr lang="en-GB" dirty="0"/>
              <a:t> </a:t>
            </a:r>
            <a:r>
              <a:rPr lang="en-GB" dirty="0" err="1"/>
              <a:t>eu</a:t>
            </a:r>
            <a:r>
              <a:rPr lang="en-GB" dirty="0"/>
              <a:t> </a:t>
            </a:r>
            <a:r>
              <a:rPr lang="en-GB" dirty="0" err="1"/>
              <a:t>hegwyddorion</a:t>
            </a:r>
            <a:r>
              <a:rPr lang="en-GB" dirty="0"/>
              <a:t> </a:t>
            </a:r>
            <a:r>
              <a:rPr lang="en-GB" dirty="0" err="1"/>
              <a:t>eu</a:t>
            </a:r>
            <a:r>
              <a:rPr lang="en-GB" dirty="0"/>
              <a:t> </a:t>
            </a:r>
            <a:r>
              <a:rPr lang="en-GB" dirty="0" err="1"/>
              <a:t>hunain</a:t>
            </a:r>
            <a:r>
              <a:rPr lang="en-GB" dirty="0"/>
              <a:t>.</a:t>
            </a:r>
          </a:p>
          <a:p>
            <a:endParaRPr lang="en-GB" b="1" dirty="0"/>
          </a:p>
          <a:p>
            <a:r>
              <a:rPr lang="en-GB" dirty="0"/>
              <a:t>Emphasise that the session is deliberately different from a traditional lecture. The aim is not to give Student Teachers a list of tools. They will experience, investigate and construct their own principles.</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2</a:t>
            </a:fld>
            <a:endParaRPr lang="en-GB"/>
          </a:p>
        </p:txBody>
      </p:sp>
    </p:spTree>
    <p:extLst>
      <p:ext uri="{BB962C8B-B14F-4D97-AF65-F5344CB8AC3E}">
        <p14:creationId xmlns:p14="http://schemas.microsoft.com/office/powerpoint/2010/main" val="4161467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Yn PAP1, </a:t>
            </a:r>
            <a:r>
              <a:rPr lang="en-GB" b="0" dirty="0" err="1"/>
              <a:t>roedd</a:t>
            </a:r>
            <a:r>
              <a:rPr lang="en-GB" b="0" dirty="0"/>
              <a:t> llawer </a:t>
            </a:r>
            <a:r>
              <a:rPr lang="en-GB" b="0" dirty="0" err="1"/>
              <a:t>o’ch</a:t>
            </a:r>
            <a:r>
              <a:rPr lang="en-GB" b="0" dirty="0"/>
              <a:t> </a:t>
            </a:r>
            <a:r>
              <a:rPr lang="en-GB" b="0" dirty="0" err="1"/>
              <a:t>profiadau’n</a:t>
            </a:r>
            <a:r>
              <a:rPr lang="en-GB" b="0" dirty="0"/>
              <a:t> </a:t>
            </a:r>
            <a:r>
              <a:rPr lang="en-GB" b="0" dirty="0" err="1"/>
              <a:t>canolbwyntio</a:t>
            </a:r>
            <a:r>
              <a:rPr lang="en-GB" b="0" dirty="0"/>
              <a:t> </a:t>
            </a:r>
            <a:r>
              <a:rPr lang="en-GB" b="0" dirty="0" err="1"/>
              <a:t>ar</a:t>
            </a:r>
            <a:r>
              <a:rPr lang="en-GB" b="0" dirty="0"/>
              <a:t> </a:t>
            </a:r>
            <a:r>
              <a:rPr lang="en-GB" b="0" dirty="0" err="1"/>
              <a:t>ddysgu</a:t>
            </a:r>
            <a:r>
              <a:rPr lang="en-GB" b="0" dirty="0"/>
              <a:t> </a:t>
            </a:r>
            <a:r>
              <a:rPr lang="en-GB" b="0" dirty="0" err="1"/>
              <a:t>drwy</a:t>
            </a:r>
            <a:r>
              <a:rPr lang="en-GB" b="0" dirty="0"/>
              <a:t> chwarae a </a:t>
            </a:r>
            <a:r>
              <a:rPr lang="en-GB" b="0" dirty="0" err="1"/>
              <a:t>sut</a:t>
            </a:r>
            <a:r>
              <a:rPr lang="en-GB" b="0" dirty="0"/>
              <a:t> gall </a:t>
            </a:r>
            <a:r>
              <a:rPr lang="en-GB" b="0" dirty="0" err="1"/>
              <a:t>technoleg</a:t>
            </a:r>
            <a:r>
              <a:rPr lang="en-GB" b="0" dirty="0"/>
              <a:t> </a:t>
            </a:r>
            <a:r>
              <a:rPr lang="en-GB" b="0" dirty="0" err="1"/>
              <a:t>ddigidol</a:t>
            </a:r>
            <a:r>
              <a:rPr lang="en-GB" b="0" dirty="0"/>
              <a:t> </a:t>
            </a:r>
            <a:r>
              <a:rPr lang="en-GB" b="0" dirty="0" err="1"/>
              <a:t>gefnogi</a:t>
            </a:r>
            <a:r>
              <a:rPr lang="en-GB" b="0" dirty="0"/>
              <a:t> </a:t>
            </a:r>
            <a:r>
              <a:rPr lang="en-GB" b="0" dirty="0" err="1"/>
              <a:t>profiadau</a:t>
            </a:r>
            <a:r>
              <a:rPr lang="en-GB" b="0" dirty="0"/>
              <a:t> </a:t>
            </a:r>
            <a:r>
              <a:rPr lang="en-GB" b="0" dirty="0" err="1"/>
              <a:t>dysgu</a:t>
            </a:r>
            <a:r>
              <a:rPr lang="en-GB" b="0" dirty="0"/>
              <a:t> plant.</a:t>
            </a:r>
          </a:p>
          <a:p>
            <a:endParaRPr lang="en-GB" b="0" dirty="0"/>
          </a:p>
          <a:p>
            <a:r>
              <a:rPr lang="en-GB" b="0" dirty="0"/>
              <a:t>In PTE1, many of your experiences focused on learning through play and how digital technology can support children's learning experiences.</a:t>
            </a:r>
          </a:p>
        </p:txBody>
      </p:sp>
      <p:sp>
        <p:nvSpPr>
          <p:cNvPr id="4" name="Slide Number Placeholder 3"/>
          <p:cNvSpPr>
            <a:spLocks noGrp="1"/>
          </p:cNvSpPr>
          <p:nvPr>
            <p:ph type="sldNum" sz="quarter" idx="5"/>
          </p:nvPr>
        </p:nvSpPr>
        <p:spPr/>
        <p:txBody>
          <a:bodyPr/>
          <a:lstStyle/>
          <a:p>
            <a:fld id="{09CCE052-81AE-4857-A544-8397890D5336}" type="slidenum">
              <a:rPr lang="en-GB" smtClean="0"/>
              <a:t>4</a:t>
            </a:fld>
            <a:endParaRPr lang="en-GB"/>
          </a:p>
        </p:txBody>
      </p:sp>
    </p:spTree>
    <p:extLst>
      <p:ext uri="{BB962C8B-B14F-4D97-AF65-F5344CB8AC3E}">
        <p14:creationId xmlns:p14="http://schemas.microsoft.com/office/powerpoint/2010/main" val="3300140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Dyma’r</a:t>
            </a:r>
            <a:r>
              <a:rPr lang="en-GB" b="0" dirty="0"/>
              <a:t> </a:t>
            </a:r>
            <a:r>
              <a:rPr lang="en-GB" b="0" dirty="0" err="1"/>
              <a:t>egwyddor</a:t>
            </a:r>
            <a:r>
              <a:rPr lang="en-GB" b="0" dirty="0"/>
              <a:t> </a:t>
            </a:r>
            <a:r>
              <a:rPr lang="en-GB" b="0" dirty="0" err="1"/>
              <a:t>sy’n</a:t>
            </a:r>
            <a:r>
              <a:rPr lang="en-GB" b="0" dirty="0"/>
              <a:t> sail i’r </a:t>
            </a:r>
            <a:r>
              <a:rPr lang="en-GB" b="0" dirty="0" err="1"/>
              <a:t>sesiwn</a:t>
            </a:r>
            <a:r>
              <a:rPr lang="en-GB" b="0" dirty="0"/>
              <a:t>: </a:t>
            </a:r>
            <a:r>
              <a:rPr lang="en-GB" b="0" dirty="0" err="1"/>
              <a:t>dechreuwch</a:t>
            </a:r>
            <a:r>
              <a:rPr lang="en-GB" b="0" dirty="0"/>
              <a:t> </a:t>
            </a:r>
            <a:r>
              <a:rPr lang="en-GB" b="0" dirty="0" err="1"/>
              <a:t>gyda’r</a:t>
            </a:r>
            <a:r>
              <a:rPr lang="en-GB" b="0" dirty="0"/>
              <a:t> </a:t>
            </a:r>
            <a:r>
              <a:rPr lang="en-GB" b="0" dirty="0" err="1"/>
              <a:t>dysgu</a:t>
            </a:r>
            <a:r>
              <a:rPr lang="en-GB" b="0" dirty="0"/>
              <a:t>, </a:t>
            </a:r>
            <a:r>
              <a:rPr lang="en-GB" b="0" dirty="0" err="1"/>
              <a:t>yna’r</a:t>
            </a:r>
            <a:r>
              <a:rPr lang="en-GB" b="0" dirty="0"/>
              <a:t> </a:t>
            </a:r>
            <a:r>
              <a:rPr lang="en-GB" b="0" dirty="0" err="1"/>
              <a:t>hyn</a:t>
            </a:r>
            <a:r>
              <a:rPr lang="en-GB" b="0" dirty="0"/>
              <a:t> </a:t>
            </a:r>
            <a:r>
              <a:rPr lang="en-GB" b="0" dirty="0" err="1"/>
              <a:t>fydd</a:t>
            </a:r>
            <a:r>
              <a:rPr lang="en-GB" b="0" dirty="0"/>
              <a:t> y </a:t>
            </a:r>
            <a:r>
              <a:rPr lang="en-GB" b="0" dirty="0" err="1"/>
              <a:t>dysgwyr</a:t>
            </a:r>
            <a:r>
              <a:rPr lang="en-GB" b="0" dirty="0"/>
              <a:t> yn </a:t>
            </a:r>
            <a:r>
              <a:rPr lang="en-GB" b="0" dirty="0" err="1"/>
              <a:t>ei</a:t>
            </a:r>
            <a:r>
              <a:rPr lang="en-GB" b="0" dirty="0"/>
              <a:t> wneud </a:t>
            </a:r>
            <a:r>
              <a:rPr lang="en-GB" b="0" dirty="0" err="1"/>
              <a:t>gyda’i</a:t>
            </a:r>
            <a:r>
              <a:rPr lang="en-GB" b="0" dirty="0"/>
              <a:t> </a:t>
            </a:r>
            <a:r>
              <a:rPr lang="en-GB" b="0" dirty="0" err="1"/>
              <a:t>gilydd</a:t>
            </a:r>
            <a:r>
              <a:rPr lang="en-GB" b="0" dirty="0"/>
              <a:t>, ac yna </a:t>
            </a:r>
            <a:r>
              <a:rPr lang="en-GB" b="0" dirty="0" err="1"/>
              <a:t>ystyriwch</a:t>
            </a:r>
            <a:r>
              <a:rPr lang="en-GB" b="0" dirty="0"/>
              <a:t> </a:t>
            </a:r>
            <a:r>
              <a:rPr lang="en-GB" b="0" dirty="0" err="1"/>
              <a:t>beth</a:t>
            </a:r>
            <a:r>
              <a:rPr lang="en-GB" b="0" dirty="0"/>
              <a:t> gall </a:t>
            </a:r>
            <a:r>
              <a:rPr lang="en-GB" b="0" dirty="0" err="1"/>
              <a:t>technoleg</a:t>
            </a:r>
            <a:r>
              <a:rPr lang="en-GB" b="0" dirty="0"/>
              <a:t> </a:t>
            </a:r>
            <a:r>
              <a:rPr lang="en-GB" b="0" dirty="0" err="1"/>
              <a:t>ei</a:t>
            </a:r>
            <a:r>
              <a:rPr lang="en-GB" b="0" dirty="0"/>
              <a:t> </a:t>
            </a:r>
            <a:r>
              <a:rPr lang="en-GB" b="0" dirty="0" err="1"/>
              <a:t>ychwanegu</a:t>
            </a:r>
            <a:r>
              <a:rPr lang="en-GB" b="0" dirty="0"/>
              <a:t>. </a:t>
            </a:r>
            <a:r>
              <a:rPr lang="en-GB" b="0" dirty="0" err="1"/>
              <a:t>Heriwch</a:t>
            </a:r>
            <a:r>
              <a:rPr lang="en-GB" b="0" dirty="0"/>
              <a:t> y </a:t>
            </a:r>
            <a:r>
              <a:rPr lang="en-GB" b="0" dirty="0" err="1"/>
              <a:t>syniad</a:t>
            </a:r>
            <a:r>
              <a:rPr lang="en-GB" b="0" dirty="0"/>
              <a:t> o ddechrau gyda “Pa ap alla </a:t>
            </a:r>
            <a:r>
              <a:rPr lang="en-GB" b="0" dirty="0" err="1"/>
              <a:t>i</a:t>
            </a:r>
            <a:r>
              <a:rPr lang="en-GB" b="0" dirty="0"/>
              <a:t> ddefnyddio?”</a:t>
            </a:r>
          </a:p>
          <a:p>
            <a:endParaRPr lang="en-GB" b="0" dirty="0"/>
          </a:p>
          <a:p>
            <a:r>
              <a:rPr lang="en-GB" b="0" dirty="0"/>
              <a:t>This is the principle underpinning the session: begin with the learning, then consider what learners will do together, and only then consider what technology can add. Challenge the tendency to begin with “Which app can I use?”</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5</a:t>
            </a:fld>
            <a:endParaRPr lang="en-GB"/>
          </a:p>
        </p:txBody>
      </p:sp>
    </p:spTree>
    <p:extLst>
      <p:ext uri="{BB962C8B-B14F-4D97-AF65-F5344CB8AC3E}">
        <p14:creationId xmlns:p14="http://schemas.microsoft.com/office/powerpoint/2010/main" val="1892074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Caniatewch</a:t>
            </a:r>
            <a:r>
              <a:rPr lang="en-GB" b="0" dirty="0"/>
              <a:t> tua 10–15 munud. </a:t>
            </a:r>
            <a:r>
              <a:rPr lang="en-GB" b="0" dirty="0" err="1"/>
              <a:t>Anogwch</a:t>
            </a:r>
            <a:r>
              <a:rPr lang="en-GB" b="0" dirty="0"/>
              <a:t> y Darpar </a:t>
            </a:r>
            <a:r>
              <a:rPr lang="en-GB" b="0" dirty="0" err="1"/>
              <a:t>Athrawon</a:t>
            </a:r>
            <a:r>
              <a:rPr lang="en-GB" b="0" dirty="0"/>
              <a:t> </a:t>
            </a:r>
            <a:r>
              <a:rPr lang="en-GB" b="0" dirty="0" err="1"/>
              <a:t>i</a:t>
            </a:r>
            <a:r>
              <a:rPr lang="en-GB" b="0" dirty="0"/>
              <a:t> </a:t>
            </a:r>
            <a:r>
              <a:rPr lang="en-GB" b="0" dirty="0" err="1"/>
              <a:t>gwestiynu</a:t>
            </a:r>
            <a:r>
              <a:rPr lang="en-GB" b="0" dirty="0"/>
              <a:t> ac ymateb </a:t>
            </a:r>
            <a:r>
              <a:rPr lang="en-GB" b="0" dirty="0" err="1"/>
              <a:t>i</a:t>
            </a:r>
            <a:r>
              <a:rPr lang="en-GB" b="0" dirty="0"/>
              <a:t> </a:t>
            </a:r>
            <a:r>
              <a:rPr lang="en-GB" b="0" dirty="0" err="1"/>
              <a:t>sylwadau</a:t>
            </a:r>
            <a:r>
              <a:rPr lang="en-GB" b="0" dirty="0"/>
              <a:t> </a:t>
            </a:r>
            <a:r>
              <a:rPr lang="en-GB" b="0" dirty="0" err="1"/>
              <a:t>ei</a:t>
            </a:r>
            <a:r>
              <a:rPr lang="en-GB" b="0" dirty="0"/>
              <a:t> </a:t>
            </a:r>
            <a:r>
              <a:rPr lang="en-GB" b="0" dirty="0" err="1"/>
              <a:t>gilydd</a:t>
            </a:r>
            <a:r>
              <a:rPr lang="en-GB" b="0" dirty="0"/>
              <a:t>. </a:t>
            </a:r>
            <a:r>
              <a:rPr lang="en-GB" b="0" dirty="0" err="1"/>
              <a:t>Heriwch</a:t>
            </a:r>
            <a:r>
              <a:rPr lang="en-GB" b="0" dirty="0"/>
              <a:t> </a:t>
            </a:r>
            <a:r>
              <a:rPr lang="en-GB" b="0" dirty="0" err="1"/>
              <a:t>atebion</a:t>
            </a:r>
            <a:r>
              <a:rPr lang="en-GB" b="0" dirty="0"/>
              <a:t> </a:t>
            </a:r>
            <a:r>
              <a:rPr lang="en-GB" b="0" dirty="0" err="1"/>
              <a:t>amwys</a:t>
            </a:r>
            <a:r>
              <a:rPr lang="en-GB" b="0" dirty="0"/>
              <a:t> </a:t>
            </a:r>
            <a:r>
              <a:rPr lang="en-GB" b="0" dirty="0" err="1"/>
              <a:t>fel</a:t>
            </a:r>
            <a:r>
              <a:rPr lang="en-GB" b="0" dirty="0"/>
              <a:t> “</a:t>
            </a:r>
            <a:r>
              <a:rPr lang="en-GB" b="0" dirty="0" err="1"/>
              <a:t>roedd</a:t>
            </a:r>
            <a:r>
              <a:rPr lang="en-GB" b="0" dirty="0"/>
              <a:t> yn </a:t>
            </a:r>
            <a:r>
              <a:rPr lang="en-GB" b="0" dirty="0" err="1"/>
              <a:t>fwy</a:t>
            </a:r>
            <a:r>
              <a:rPr lang="en-GB" b="0" dirty="0"/>
              <a:t> </a:t>
            </a:r>
            <a:r>
              <a:rPr lang="en-GB" b="0" dirty="0" err="1"/>
              <a:t>diddorol</a:t>
            </a:r>
            <a:r>
              <a:rPr lang="en-GB" b="0" dirty="0"/>
              <a:t>”. </a:t>
            </a:r>
            <a:r>
              <a:rPr lang="en-GB" b="0" dirty="0" err="1"/>
              <a:t>Gofynnwch</a:t>
            </a:r>
            <a:r>
              <a:rPr lang="en-GB" b="0" dirty="0"/>
              <a:t>: “Beth yn union wnaeth y </a:t>
            </a:r>
            <a:r>
              <a:rPr lang="en-GB" b="0" dirty="0" err="1"/>
              <a:t>dechnoleg</a:t>
            </a:r>
            <a:r>
              <a:rPr lang="en-GB" b="0" dirty="0"/>
              <a:t> </a:t>
            </a:r>
            <a:r>
              <a:rPr lang="en-GB" b="0" dirty="0" err="1"/>
              <a:t>ei</a:t>
            </a:r>
            <a:r>
              <a:rPr lang="en-GB" b="0" dirty="0"/>
              <a:t> </a:t>
            </a:r>
            <a:r>
              <a:rPr lang="en-GB" b="0" dirty="0" err="1"/>
              <a:t>alluogi</a:t>
            </a:r>
            <a:r>
              <a:rPr lang="en-GB" b="0" dirty="0"/>
              <a:t>?”</a:t>
            </a:r>
          </a:p>
          <a:p>
            <a:endParaRPr lang="en-GB" b="0" dirty="0"/>
          </a:p>
          <a:p>
            <a:r>
              <a:rPr lang="en-GB" b="0" dirty="0"/>
              <a:t>Allow approximately 10–15 minutes. Encourage Student Teachers to question and respond to each other’s comments. Challenge vague responses such as “it made it more engaging”. Ask: “What specifically did the technology enable?”</a:t>
            </a:r>
          </a:p>
        </p:txBody>
      </p:sp>
      <p:sp>
        <p:nvSpPr>
          <p:cNvPr id="4" name="Slide Number Placeholder 3"/>
          <p:cNvSpPr>
            <a:spLocks noGrp="1"/>
          </p:cNvSpPr>
          <p:nvPr>
            <p:ph type="sldNum" sz="quarter" idx="5"/>
          </p:nvPr>
        </p:nvSpPr>
        <p:spPr/>
        <p:txBody>
          <a:bodyPr/>
          <a:lstStyle/>
          <a:p>
            <a:fld id="{09CCE052-81AE-4857-A544-8397890D5336}" type="slidenum">
              <a:rPr lang="en-GB" smtClean="0"/>
              <a:t>6</a:t>
            </a:fld>
            <a:endParaRPr lang="en-GB"/>
          </a:p>
        </p:txBody>
      </p:sp>
    </p:spTree>
    <p:extLst>
      <p:ext uri="{BB962C8B-B14F-4D97-AF65-F5344CB8AC3E}">
        <p14:creationId xmlns:p14="http://schemas.microsoft.com/office/powerpoint/2010/main" val="512322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Peidiwch</a:t>
            </a:r>
            <a:r>
              <a:rPr lang="en-GB" b="0" dirty="0"/>
              <a:t> ag </a:t>
            </a:r>
            <a:r>
              <a:rPr lang="en-GB" b="0" dirty="0" err="1"/>
              <a:t>esbonio</a:t>
            </a:r>
            <a:r>
              <a:rPr lang="en-GB" b="0" dirty="0"/>
              <a:t> </a:t>
            </a:r>
            <a:r>
              <a:rPr lang="en-GB" b="0" dirty="0" err="1"/>
              <a:t>gormod</a:t>
            </a:r>
            <a:r>
              <a:rPr lang="en-GB" b="0" dirty="0"/>
              <a:t> </a:t>
            </a:r>
            <a:r>
              <a:rPr lang="en-GB" b="0" dirty="0" err="1"/>
              <a:t>cyn</a:t>
            </a:r>
            <a:r>
              <a:rPr lang="en-GB" b="0" dirty="0"/>
              <a:t> dechrau. Mae’r Darpar </a:t>
            </a:r>
            <a:r>
              <a:rPr lang="en-GB" b="0" dirty="0" err="1"/>
              <a:t>Athrawon</a:t>
            </a:r>
            <a:r>
              <a:rPr lang="en-GB" b="0" dirty="0"/>
              <a:t> </a:t>
            </a:r>
            <a:r>
              <a:rPr lang="en-GB" b="0" dirty="0" err="1"/>
              <a:t>bellach</a:t>
            </a:r>
            <a:r>
              <a:rPr lang="en-GB" b="0" dirty="0"/>
              <a:t> yn </a:t>
            </a:r>
            <a:r>
              <a:rPr lang="en-GB" b="0" dirty="0" err="1"/>
              <a:t>gweithredu</a:t>
            </a:r>
            <a:r>
              <a:rPr lang="en-GB" b="0" dirty="0"/>
              <a:t> </a:t>
            </a:r>
            <a:r>
              <a:rPr lang="en-GB" b="0" dirty="0" err="1"/>
              <a:t>fel</a:t>
            </a:r>
            <a:r>
              <a:rPr lang="en-GB" b="0" dirty="0"/>
              <a:t> </a:t>
            </a:r>
            <a:r>
              <a:rPr lang="en-GB" b="0" dirty="0" err="1"/>
              <a:t>dysgwyr</a:t>
            </a:r>
            <a:r>
              <a:rPr lang="en-GB" b="0" dirty="0"/>
              <a:t>. Ni </a:t>
            </a:r>
            <a:r>
              <a:rPr lang="en-GB" b="0" dirty="0" err="1"/>
              <a:t>allant</a:t>
            </a:r>
            <a:r>
              <a:rPr lang="en-GB" b="0" dirty="0"/>
              <a:t> </a:t>
            </a:r>
            <a:r>
              <a:rPr lang="en-GB" b="0" dirty="0" err="1"/>
              <a:t>eistedd</a:t>
            </a:r>
            <a:r>
              <a:rPr lang="en-GB" b="0" dirty="0"/>
              <a:t> </a:t>
            </a:r>
            <a:r>
              <a:rPr lang="en-GB" b="0" dirty="0" err="1"/>
              <a:t>gyda’i</a:t>
            </a:r>
            <a:r>
              <a:rPr lang="en-GB" b="0" dirty="0"/>
              <a:t> </a:t>
            </a:r>
            <a:r>
              <a:rPr lang="en-GB" b="0" dirty="0" err="1"/>
              <a:t>gilydd</a:t>
            </a:r>
            <a:r>
              <a:rPr lang="en-GB" b="0" dirty="0"/>
              <a:t> </a:t>
            </a:r>
            <a:r>
              <a:rPr lang="en-GB" b="0" dirty="0" err="1"/>
              <a:t>na</a:t>
            </a:r>
            <a:r>
              <a:rPr lang="en-GB" b="0" dirty="0"/>
              <a:t> </a:t>
            </a:r>
            <a:r>
              <a:rPr lang="en-GB" b="0" dirty="0" err="1"/>
              <a:t>siarad</a:t>
            </a:r>
            <a:r>
              <a:rPr lang="en-GB" b="0" dirty="0"/>
              <a:t> yn </a:t>
            </a:r>
            <a:r>
              <a:rPr lang="en-GB" b="0" dirty="0" err="1"/>
              <a:t>uniongyrchol</a:t>
            </a:r>
            <a:r>
              <a:rPr lang="en-GB" b="0" dirty="0"/>
              <a:t>. </a:t>
            </a:r>
            <a:r>
              <a:rPr lang="en-GB" b="0" dirty="0" err="1"/>
              <a:t>Rhaid</a:t>
            </a:r>
            <a:r>
              <a:rPr lang="en-GB" b="0" dirty="0"/>
              <a:t> i’r </a:t>
            </a:r>
            <a:r>
              <a:rPr lang="en-GB" b="0" dirty="0" err="1"/>
              <a:t>cyfathrebu</a:t>
            </a:r>
            <a:r>
              <a:rPr lang="en-GB" b="0" dirty="0"/>
              <a:t>, y </a:t>
            </a:r>
            <a:r>
              <a:rPr lang="en-GB" b="0" dirty="0" err="1"/>
              <a:t>penderfyniadau</a:t>
            </a:r>
            <a:r>
              <a:rPr lang="en-GB" b="0" dirty="0"/>
              <a:t> </a:t>
            </a:r>
            <a:r>
              <a:rPr lang="en-GB" b="0" dirty="0" err="1"/>
              <a:t>a’r</a:t>
            </a:r>
            <a:r>
              <a:rPr lang="en-GB" b="0" dirty="0"/>
              <a:t> </a:t>
            </a:r>
            <a:r>
              <a:rPr lang="en-GB" b="0" dirty="0" err="1"/>
              <a:t>cydweithio</a:t>
            </a:r>
            <a:r>
              <a:rPr lang="en-GB" b="0" dirty="0"/>
              <a:t> </a:t>
            </a:r>
            <a:r>
              <a:rPr lang="en-GB" b="0" dirty="0" err="1"/>
              <a:t>ddigwydd</a:t>
            </a:r>
            <a:r>
              <a:rPr lang="en-GB" b="0" dirty="0"/>
              <a:t> yn </a:t>
            </a:r>
            <a:r>
              <a:rPr lang="en-GB" b="0" dirty="0" err="1"/>
              <a:t>ddigidol</a:t>
            </a:r>
            <a:r>
              <a:rPr lang="en-GB" b="0" dirty="0"/>
              <a:t>. </a:t>
            </a:r>
            <a:r>
              <a:rPr lang="en-GB" b="0" dirty="0" err="1"/>
              <a:t>Peidiwch</a:t>
            </a:r>
            <a:r>
              <a:rPr lang="en-GB" b="0" dirty="0"/>
              <a:t> â </a:t>
            </a:r>
            <a:r>
              <a:rPr lang="en-GB" b="0" dirty="0" err="1"/>
              <a:t>datrys</a:t>
            </a:r>
            <a:r>
              <a:rPr lang="en-GB" b="0" dirty="0"/>
              <a:t> </a:t>
            </a:r>
            <a:r>
              <a:rPr lang="en-GB" b="0" dirty="0" err="1"/>
              <a:t>pob</a:t>
            </a:r>
            <a:r>
              <a:rPr lang="en-GB" b="0" dirty="0"/>
              <a:t> problem </a:t>
            </a:r>
            <a:r>
              <a:rPr lang="en-GB" b="0" dirty="0" err="1"/>
              <a:t>iddynt</a:t>
            </a:r>
            <a:r>
              <a:rPr lang="en-GB" b="0" dirty="0"/>
              <a:t> — bydd yr </a:t>
            </a:r>
            <a:r>
              <a:rPr lang="en-GB" b="0" dirty="0" err="1"/>
              <a:t>heriau’n</a:t>
            </a:r>
            <a:r>
              <a:rPr lang="en-GB" b="0" dirty="0"/>
              <a:t> rhan </a:t>
            </a:r>
            <a:r>
              <a:rPr lang="en-GB" b="0" dirty="0" err="1"/>
              <a:t>o’r</a:t>
            </a:r>
            <a:r>
              <a:rPr lang="en-GB" b="0" dirty="0"/>
              <a:t> </a:t>
            </a:r>
            <a:r>
              <a:rPr lang="en-GB" b="0" dirty="0" err="1"/>
              <a:t>myfyrio</a:t>
            </a:r>
            <a:r>
              <a:rPr lang="en-GB" b="0" dirty="0"/>
              <a:t> </a:t>
            </a:r>
            <a:r>
              <a:rPr lang="en-GB" b="0" dirty="0" err="1"/>
              <a:t>wedyn</a:t>
            </a:r>
            <a:r>
              <a:rPr lang="en-GB" b="0" dirty="0"/>
              <a:t>.</a:t>
            </a:r>
          </a:p>
          <a:p>
            <a:endParaRPr lang="en-GB" b="0" dirty="0"/>
          </a:p>
          <a:p>
            <a:r>
              <a:rPr lang="en-GB" b="0" dirty="0"/>
              <a:t>Do not over-explain before starting. The Student Teachers are now acting as learners. They cannot sit together or communicate verbally. Communication, decision-making and collaboration must happen digitally. Do not immediately solve every difficulty for them — these challenges become part of the subsequent reflection.</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8</a:t>
            </a:fld>
            <a:endParaRPr lang="en-GB"/>
          </a:p>
        </p:txBody>
      </p:sp>
    </p:spTree>
    <p:extLst>
      <p:ext uri="{BB962C8B-B14F-4D97-AF65-F5344CB8AC3E}">
        <p14:creationId xmlns:p14="http://schemas.microsoft.com/office/powerpoint/2010/main" val="2106384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Nawr, chi </a:t>
            </a:r>
            <a:r>
              <a:rPr lang="en-GB" b="0" dirty="0" err="1"/>
              <a:t>yw’r</a:t>
            </a:r>
            <a:r>
              <a:rPr lang="en-GB" b="0" dirty="0"/>
              <a:t> </a:t>
            </a:r>
            <a:r>
              <a:rPr lang="en-GB" b="0" dirty="0" err="1"/>
              <a:t>dysgwyr</a:t>
            </a:r>
            <a:r>
              <a:rPr lang="en-GB" b="0" dirty="0"/>
              <a:t>. Bydd </a:t>
            </a:r>
            <a:r>
              <a:rPr lang="en-GB" b="0" dirty="0" err="1"/>
              <a:t>pob</a:t>
            </a:r>
            <a:r>
              <a:rPr lang="en-GB" b="0" dirty="0"/>
              <a:t> </a:t>
            </a:r>
            <a:r>
              <a:rPr lang="en-GB" b="0" dirty="0" err="1"/>
              <a:t>grŵp</a:t>
            </a:r>
            <a:r>
              <a:rPr lang="en-GB" b="0" dirty="0"/>
              <a:t> yn </a:t>
            </a:r>
            <a:r>
              <a:rPr lang="en-GB" b="0" dirty="0" err="1"/>
              <a:t>cael</a:t>
            </a:r>
            <a:r>
              <a:rPr lang="en-GB" b="0" dirty="0"/>
              <a:t> un </a:t>
            </a:r>
            <a:r>
              <a:rPr lang="en-GB" b="0" dirty="0" err="1"/>
              <a:t>o’r</a:t>
            </a:r>
            <a:r>
              <a:rPr lang="en-GB" b="0" dirty="0"/>
              <a:t> </a:t>
            </a:r>
            <a:r>
              <a:rPr lang="en-GB" b="0" dirty="0" err="1"/>
              <a:t>Pedwar</a:t>
            </a:r>
            <a:r>
              <a:rPr lang="en-GB" b="0" dirty="0"/>
              <a:t> </a:t>
            </a:r>
            <a:r>
              <a:rPr lang="en-GB" b="0" dirty="0" err="1"/>
              <a:t>Diben</a:t>
            </a:r>
            <a:r>
              <a:rPr lang="en-GB" b="0" dirty="0"/>
              <a:t> ac </a:t>
            </a:r>
            <a:r>
              <a:rPr lang="en-GB" b="0" dirty="0" err="1"/>
              <a:t>mae</a:t>
            </a:r>
            <a:r>
              <a:rPr lang="en-GB" b="0" dirty="0"/>
              <a:t> </a:t>
            </a:r>
            <a:r>
              <a:rPr lang="en-GB" b="0" dirty="0" err="1"/>
              <a:t>gennych</a:t>
            </a:r>
            <a:r>
              <a:rPr lang="en-GB" b="0" dirty="0"/>
              <a:t> 15 munud </a:t>
            </a:r>
            <a:r>
              <a:rPr lang="en-GB" b="0" dirty="0" err="1"/>
              <a:t>i</a:t>
            </a:r>
            <a:r>
              <a:rPr lang="en-GB" b="0" dirty="0"/>
              <a:t> ymateb i’r cwestiwn: “Beth </a:t>
            </a:r>
            <a:r>
              <a:rPr lang="en-GB" b="0" dirty="0" err="1"/>
              <a:t>mae</a:t>
            </a:r>
            <a:r>
              <a:rPr lang="en-GB" b="0" dirty="0"/>
              <a:t> </a:t>
            </a:r>
            <a:r>
              <a:rPr lang="en-GB" b="0" dirty="0" err="1"/>
              <a:t>hyn</a:t>
            </a:r>
            <a:r>
              <a:rPr lang="en-GB" b="0" dirty="0"/>
              <a:t> yn </a:t>
            </a:r>
            <a:r>
              <a:rPr lang="en-GB" b="0" dirty="0" err="1"/>
              <a:t>ei</a:t>
            </a:r>
            <a:r>
              <a:rPr lang="en-GB" b="0" dirty="0"/>
              <a:t> </a:t>
            </a:r>
            <a:r>
              <a:rPr lang="en-GB" b="0" dirty="0" err="1"/>
              <a:t>olygu</a:t>
            </a:r>
            <a:r>
              <a:rPr lang="en-GB" b="0" dirty="0"/>
              <a:t> </a:t>
            </a:r>
            <a:r>
              <a:rPr lang="en-GB" b="0" dirty="0" err="1"/>
              <a:t>i</a:t>
            </a:r>
            <a:r>
              <a:rPr lang="en-GB" b="0" dirty="0"/>
              <a:t> chi?”</a:t>
            </a:r>
          </a:p>
          <a:p>
            <a:r>
              <a:rPr lang="en-GB" b="0" dirty="0"/>
              <a:t>Ni </a:t>
            </a:r>
            <a:r>
              <a:rPr lang="en-GB" b="0" dirty="0" err="1"/>
              <a:t>chewch</a:t>
            </a:r>
            <a:r>
              <a:rPr lang="en-GB" b="0" dirty="0"/>
              <a:t> </a:t>
            </a:r>
            <a:r>
              <a:rPr lang="en-GB" b="0" dirty="0" err="1"/>
              <a:t>eistedd</a:t>
            </a:r>
            <a:r>
              <a:rPr lang="en-GB" b="0" dirty="0"/>
              <a:t> </a:t>
            </a:r>
            <a:r>
              <a:rPr lang="en-GB" b="0" dirty="0" err="1"/>
              <a:t>gyda’ch</a:t>
            </a:r>
            <a:r>
              <a:rPr lang="en-GB" b="0" dirty="0"/>
              <a:t> </a:t>
            </a:r>
            <a:r>
              <a:rPr lang="en-GB" b="0" dirty="0" err="1"/>
              <a:t>gilydd</a:t>
            </a:r>
            <a:r>
              <a:rPr lang="en-GB" b="0" dirty="0"/>
              <a:t> </a:t>
            </a:r>
            <a:r>
              <a:rPr lang="en-GB" b="0" dirty="0" err="1"/>
              <a:t>na</a:t>
            </a:r>
            <a:r>
              <a:rPr lang="en-GB" b="0" dirty="0"/>
              <a:t> </a:t>
            </a:r>
            <a:r>
              <a:rPr lang="en-GB" b="0" dirty="0" err="1"/>
              <a:t>siarad</a:t>
            </a:r>
            <a:r>
              <a:rPr lang="en-GB" b="0" dirty="0"/>
              <a:t> yn </a:t>
            </a:r>
            <a:r>
              <a:rPr lang="en-GB" b="0" dirty="0" err="1"/>
              <a:t>uniongyrchol</a:t>
            </a:r>
            <a:r>
              <a:rPr lang="en-GB" b="0" dirty="0"/>
              <a:t>. </a:t>
            </a:r>
            <a:r>
              <a:rPr lang="en-GB" b="0" dirty="0" err="1"/>
              <a:t>Rhaid</a:t>
            </a:r>
            <a:r>
              <a:rPr lang="en-GB" b="0" dirty="0"/>
              <a:t> i’r </a:t>
            </a:r>
            <a:r>
              <a:rPr lang="en-GB" b="0" dirty="0" err="1"/>
              <a:t>cydweithio</a:t>
            </a:r>
            <a:r>
              <a:rPr lang="en-GB" b="0" dirty="0"/>
              <a:t> </a:t>
            </a:r>
            <a:r>
              <a:rPr lang="en-GB" b="0" dirty="0" err="1"/>
              <a:t>ddigwydd</a:t>
            </a:r>
            <a:r>
              <a:rPr lang="en-GB" b="0" dirty="0"/>
              <a:t> yn </a:t>
            </a:r>
            <a:r>
              <a:rPr lang="en-GB" b="0" dirty="0" err="1"/>
              <a:t>ddigidol</a:t>
            </a:r>
            <a:r>
              <a:rPr lang="en-GB" b="0" dirty="0"/>
              <a:t>.</a:t>
            </a:r>
          </a:p>
          <a:p>
            <a:r>
              <a:rPr lang="en-GB" b="0" dirty="0"/>
              <a:t>Chi </a:t>
            </a:r>
            <a:r>
              <a:rPr lang="en-GB" b="0" dirty="0" err="1"/>
              <a:t>sy’n</a:t>
            </a:r>
            <a:r>
              <a:rPr lang="en-GB" b="0" dirty="0"/>
              <a:t> dewis yr </a:t>
            </a:r>
            <a:r>
              <a:rPr lang="en-GB" b="0" dirty="0" err="1"/>
              <a:t>offeryn</a:t>
            </a:r>
            <a:r>
              <a:rPr lang="en-GB" b="0" dirty="0"/>
              <a:t> a </a:t>
            </a:r>
            <a:r>
              <a:rPr lang="en-GB" b="0" dirty="0" err="1"/>
              <a:t>sut</a:t>
            </a:r>
            <a:r>
              <a:rPr lang="en-GB" b="0" dirty="0"/>
              <a:t> </a:t>
            </a:r>
            <a:r>
              <a:rPr lang="en-GB" b="0" dirty="0" err="1"/>
              <a:t>i</a:t>
            </a:r>
            <a:r>
              <a:rPr lang="en-GB" b="0" dirty="0"/>
              <a:t> </a:t>
            </a:r>
            <a:r>
              <a:rPr lang="en-GB" b="0" dirty="0" err="1"/>
              <a:t>weithio</a:t>
            </a:r>
            <a:r>
              <a:rPr lang="en-GB" b="0" dirty="0"/>
              <a:t> </a:t>
            </a:r>
            <a:r>
              <a:rPr lang="en-GB" b="0" dirty="0" err="1"/>
              <a:t>gyda’ch</a:t>
            </a:r>
            <a:r>
              <a:rPr lang="en-GB" b="0" dirty="0"/>
              <a:t> </a:t>
            </a:r>
            <a:r>
              <a:rPr lang="en-GB" b="0" dirty="0" err="1"/>
              <a:t>gilydd</a:t>
            </a:r>
            <a:r>
              <a:rPr lang="en-GB" b="0" dirty="0"/>
              <a:t>. </a:t>
            </a:r>
            <a:r>
              <a:rPr lang="en-GB" b="0" dirty="0" err="1"/>
              <a:t>Peidiwch</a:t>
            </a:r>
            <a:r>
              <a:rPr lang="en-GB" b="0" dirty="0"/>
              <a:t> â </a:t>
            </a:r>
            <a:r>
              <a:rPr lang="en-GB" b="0" dirty="0" err="1"/>
              <a:t>phoeni</a:t>
            </a:r>
            <a:r>
              <a:rPr lang="en-GB" b="0" dirty="0"/>
              <a:t> am </a:t>
            </a:r>
            <a:r>
              <a:rPr lang="en-GB" b="0" dirty="0" err="1"/>
              <a:t>berffeithrwydd</a:t>
            </a:r>
            <a:r>
              <a:rPr lang="en-GB" b="0" dirty="0"/>
              <a:t> — </a:t>
            </a:r>
            <a:r>
              <a:rPr lang="en-GB" b="0" dirty="0" err="1"/>
              <a:t>mwynhewch</a:t>
            </a:r>
            <a:r>
              <a:rPr lang="en-GB" b="0" dirty="0"/>
              <a:t> y </a:t>
            </a:r>
            <a:r>
              <a:rPr lang="en-GB" b="0" dirty="0" err="1"/>
              <a:t>gweithgaredd</a:t>
            </a:r>
            <a:r>
              <a:rPr lang="en-GB" b="0" dirty="0"/>
              <a:t>.</a:t>
            </a:r>
          </a:p>
          <a:p>
            <a:endParaRPr lang="en-GB" b="0" dirty="0"/>
          </a:p>
          <a:p>
            <a:r>
              <a:rPr lang="en-GB" b="0" dirty="0"/>
              <a:t>Now, you are the learners. Each group will receive one of the Four Purposes and you </a:t>
            </a:r>
            <a:r>
              <a:rPr lang="en-GB" b="0"/>
              <a:t>have 15 </a:t>
            </a:r>
            <a:r>
              <a:rPr lang="en-GB" b="0" dirty="0"/>
              <a:t>minutes to respond to: “What does this mean to you?”</a:t>
            </a:r>
          </a:p>
          <a:p>
            <a:r>
              <a:rPr lang="en-GB" b="0" dirty="0"/>
              <a:t>You cannot sit together or speak directly. Your collaboration must happen digitally.</a:t>
            </a:r>
          </a:p>
          <a:p>
            <a:r>
              <a:rPr lang="en-GB" b="0" dirty="0"/>
              <a:t>You choose the tool and how you work together. Don't worry about perfection — experience the activity.</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9</a:t>
            </a:fld>
            <a:endParaRPr lang="en-GB"/>
          </a:p>
        </p:txBody>
      </p:sp>
    </p:spTree>
    <p:extLst>
      <p:ext uri="{BB962C8B-B14F-4D97-AF65-F5344CB8AC3E}">
        <p14:creationId xmlns:p14="http://schemas.microsoft.com/office/powerpoint/2010/main" val="2450613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Nid</a:t>
            </a:r>
            <a:r>
              <a:rPr lang="en-GB" b="0" dirty="0"/>
              <a:t> y </a:t>
            </a:r>
            <a:r>
              <a:rPr lang="en-GB" b="0" dirty="0" err="1"/>
              <a:t>cynnyrch</a:t>
            </a:r>
            <a:r>
              <a:rPr lang="en-GB" b="0" dirty="0"/>
              <a:t> </a:t>
            </a:r>
            <a:r>
              <a:rPr lang="en-GB" b="0" dirty="0" err="1"/>
              <a:t>terfynol</a:t>
            </a:r>
            <a:r>
              <a:rPr lang="en-GB" b="0" dirty="0"/>
              <a:t> </a:t>
            </a:r>
            <a:r>
              <a:rPr lang="en-GB" b="0" dirty="0" err="1"/>
              <a:t>yw’r</a:t>
            </a:r>
            <a:r>
              <a:rPr lang="en-GB" b="0" dirty="0"/>
              <a:t> </a:t>
            </a:r>
            <a:r>
              <a:rPr lang="en-GB" b="0" dirty="0" err="1"/>
              <a:t>prif</a:t>
            </a:r>
            <a:r>
              <a:rPr lang="en-GB" b="0" dirty="0"/>
              <a:t> </a:t>
            </a:r>
            <a:r>
              <a:rPr lang="en-GB" b="0" dirty="0" err="1"/>
              <a:t>ffocws</a:t>
            </a:r>
            <a:r>
              <a:rPr lang="en-GB" b="0" dirty="0"/>
              <a:t> — y meddwl y </a:t>
            </a:r>
            <a:r>
              <a:rPr lang="en-GB" b="0" dirty="0" err="1"/>
              <a:t>tu</a:t>
            </a:r>
            <a:r>
              <a:rPr lang="en-GB" b="0" dirty="0"/>
              <a:t> </a:t>
            </a:r>
            <a:r>
              <a:rPr lang="en-GB" b="0" dirty="0" err="1"/>
              <a:t>ôl</a:t>
            </a:r>
            <a:r>
              <a:rPr lang="en-GB" b="0" dirty="0"/>
              <a:t> iddo </a:t>
            </a:r>
            <a:r>
              <a:rPr lang="en-GB" b="0" dirty="0" err="1"/>
              <a:t>sy’n</a:t>
            </a:r>
            <a:r>
              <a:rPr lang="en-GB" b="0" dirty="0"/>
              <a:t> bwysig. </a:t>
            </a:r>
            <a:r>
              <a:rPr lang="en-GB" b="0" dirty="0" err="1"/>
              <a:t>Peidiwch</a:t>
            </a:r>
            <a:r>
              <a:rPr lang="en-GB" b="0" dirty="0"/>
              <a:t> â </a:t>
            </a:r>
            <a:r>
              <a:rPr lang="en-GB" b="0" dirty="0" err="1"/>
              <a:t>derbyn</a:t>
            </a:r>
            <a:r>
              <a:rPr lang="en-GB" b="0" dirty="0"/>
              <a:t> </a:t>
            </a:r>
            <a:r>
              <a:rPr lang="en-GB" b="0" dirty="0" err="1"/>
              <a:t>rhestr</a:t>
            </a:r>
            <a:r>
              <a:rPr lang="en-GB" b="0" dirty="0"/>
              <a:t> o </a:t>
            </a:r>
            <a:r>
              <a:rPr lang="en-GB" b="0" dirty="0" err="1"/>
              <a:t>apiau</a:t>
            </a:r>
            <a:r>
              <a:rPr lang="en-GB" b="0" dirty="0"/>
              <a:t> </a:t>
            </a:r>
            <a:r>
              <a:rPr lang="en-GB" b="0" dirty="0" err="1"/>
              <a:t>fel</a:t>
            </a:r>
            <a:r>
              <a:rPr lang="en-GB" b="0" dirty="0"/>
              <a:t> </a:t>
            </a:r>
            <a:r>
              <a:rPr lang="en-GB" b="0" dirty="0" err="1"/>
              <a:t>egwyddorion</a:t>
            </a:r>
            <a:r>
              <a:rPr lang="en-GB" b="0" dirty="0"/>
              <a:t>. </a:t>
            </a:r>
            <a:r>
              <a:rPr lang="en-GB" b="0" dirty="0" err="1"/>
              <a:t>Gofynnwch</a:t>
            </a:r>
            <a:r>
              <a:rPr lang="en-GB" b="0" dirty="0"/>
              <a:t>:</a:t>
            </a:r>
          </a:p>
          <a:p>
            <a:r>
              <a:rPr lang="en-GB" b="0" dirty="0"/>
              <a:t>“A </a:t>
            </a:r>
            <a:r>
              <a:rPr lang="en-GB" b="0" dirty="0" err="1"/>
              <a:t>fyddai’r</a:t>
            </a:r>
            <a:r>
              <a:rPr lang="en-GB" b="0" dirty="0"/>
              <a:t> </a:t>
            </a:r>
            <a:r>
              <a:rPr lang="en-GB" b="0" dirty="0" err="1"/>
              <a:t>egwyddor</a:t>
            </a:r>
            <a:r>
              <a:rPr lang="en-GB" b="0" dirty="0"/>
              <a:t> hon yn dal yn </a:t>
            </a:r>
            <a:r>
              <a:rPr lang="en-GB" b="0" dirty="0" err="1"/>
              <a:t>wir</a:t>
            </a:r>
            <a:r>
              <a:rPr lang="en-GB" b="0" dirty="0"/>
              <a:t> pe </a:t>
            </a:r>
            <a:r>
              <a:rPr lang="en-GB" b="0" dirty="0" err="1"/>
              <a:t>byddem</a:t>
            </a:r>
            <a:r>
              <a:rPr lang="en-GB" b="0" dirty="0"/>
              <a:t> yn </a:t>
            </a:r>
            <a:r>
              <a:rPr lang="en-GB" b="0" dirty="0" err="1"/>
              <a:t>newid</a:t>
            </a:r>
            <a:r>
              <a:rPr lang="en-GB" b="0" dirty="0"/>
              <a:t> yr ap?”</a:t>
            </a:r>
          </a:p>
          <a:p>
            <a:r>
              <a:rPr lang="en-GB" b="0" dirty="0" err="1"/>
              <a:t>Os</a:t>
            </a:r>
            <a:r>
              <a:rPr lang="en-GB" b="0" dirty="0"/>
              <a:t> felly, </a:t>
            </a:r>
            <a:r>
              <a:rPr lang="en-GB" b="0" dirty="0" err="1"/>
              <a:t>mae’n</a:t>
            </a:r>
            <a:r>
              <a:rPr lang="en-GB" b="0" dirty="0"/>
              <a:t> </a:t>
            </a:r>
            <a:r>
              <a:rPr lang="en-GB" b="0" dirty="0" err="1"/>
              <a:t>debygol</a:t>
            </a:r>
            <a:r>
              <a:rPr lang="en-GB" b="0" dirty="0"/>
              <a:t> o fod yn </a:t>
            </a:r>
            <a:r>
              <a:rPr lang="en-GB" b="0" dirty="0" err="1"/>
              <a:t>egwyddor</a:t>
            </a:r>
            <a:r>
              <a:rPr lang="en-GB" b="0" dirty="0"/>
              <a:t> </a:t>
            </a:r>
            <a:r>
              <a:rPr lang="en-GB" b="0" dirty="0" err="1"/>
              <a:t>addysgegol</a:t>
            </a:r>
            <a:r>
              <a:rPr lang="en-GB" b="0" dirty="0"/>
              <a:t> yn hytrach nag yn </a:t>
            </a:r>
            <a:r>
              <a:rPr lang="en-GB" b="0" dirty="0" err="1"/>
              <a:t>offeryn</a:t>
            </a:r>
            <a:r>
              <a:rPr lang="en-GB" b="0" dirty="0"/>
              <a:t>.</a:t>
            </a:r>
          </a:p>
          <a:p>
            <a:endParaRPr lang="en-GB" b="0" dirty="0"/>
          </a:p>
          <a:p>
            <a:r>
              <a:rPr lang="en-GB" b="0" dirty="0"/>
              <a:t>The final product is not the main focus — the thinking behind it matters. Do not accept a list of apps as principles. Ask:</a:t>
            </a:r>
          </a:p>
          <a:p>
            <a:r>
              <a:rPr lang="en-GB" b="0" dirty="0"/>
              <a:t>“Would this principle still be true if we changed the app?”</a:t>
            </a:r>
          </a:p>
          <a:p>
            <a:r>
              <a:rPr lang="en-GB" b="0" dirty="0"/>
              <a:t>If so, it is likely to be a pedagogical principle rather than simply a tool.</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10</a:t>
            </a:fld>
            <a:endParaRPr lang="en-GB"/>
          </a:p>
        </p:txBody>
      </p:sp>
    </p:spTree>
    <p:extLst>
      <p:ext uri="{BB962C8B-B14F-4D97-AF65-F5344CB8AC3E}">
        <p14:creationId xmlns:p14="http://schemas.microsoft.com/office/powerpoint/2010/main" val="3624762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Ei </a:t>
            </a:r>
            <a:r>
              <a:rPr lang="en-GB" b="0" dirty="0" err="1"/>
              <a:t>bwrpas</a:t>
            </a:r>
            <a:r>
              <a:rPr lang="en-GB" b="0" dirty="0"/>
              <a:t> </a:t>
            </a:r>
            <a:r>
              <a:rPr lang="en-GB" b="0" dirty="0" err="1"/>
              <a:t>yw</a:t>
            </a:r>
            <a:r>
              <a:rPr lang="en-GB" b="0" dirty="0"/>
              <a:t> </a:t>
            </a:r>
            <a:r>
              <a:rPr lang="en-GB" b="0" dirty="0" err="1"/>
              <a:t>dangos</a:t>
            </a:r>
            <a:r>
              <a:rPr lang="en-GB" b="0" dirty="0"/>
              <a:t> bod </a:t>
            </a:r>
            <a:r>
              <a:rPr lang="en-GB" b="0" dirty="0" err="1"/>
              <a:t>heddiw</a:t>
            </a:r>
            <a:r>
              <a:rPr lang="en-GB" b="0" dirty="0"/>
              <a:t> yn fan </a:t>
            </a:r>
            <a:r>
              <a:rPr lang="en-GB" b="0" dirty="0" err="1"/>
              <a:t>cychwyn</a:t>
            </a:r>
            <a:r>
              <a:rPr lang="en-GB" b="0" dirty="0"/>
              <a:t>, </a:t>
            </a:r>
            <a:r>
              <a:rPr lang="en-GB" b="0" dirty="0" err="1"/>
              <a:t>nid</a:t>
            </a:r>
            <a:r>
              <a:rPr lang="en-GB" b="0" dirty="0"/>
              <a:t> yn </a:t>
            </a:r>
            <a:r>
              <a:rPr lang="en-GB" b="0" dirty="0" err="1"/>
              <a:t>dasg</a:t>
            </a:r>
            <a:r>
              <a:rPr lang="en-GB" b="0" dirty="0"/>
              <a:t> </a:t>
            </a:r>
            <a:r>
              <a:rPr lang="en-GB" b="0" dirty="0" err="1"/>
              <a:t>gyflawn</a:t>
            </a:r>
            <a:r>
              <a:rPr lang="en-GB" b="0" dirty="0"/>
              <a:t>. Mae’r </a:t>
            </a:r>
            <a:r>
              <a:rPr lang="en-GB" b="0" dirty="0" err="1"/>
              <a:t>sesiwn</a:t>
            </a:r>
            <a:r>
              <a:rPr lang="en-GB" b="0" dirty="0"/>
              <a:t> </a:t>
            </a:r>
            <a:r>
              <a:rPr lang="en-GB" b="0" dirty="0" err="1"/>
              <a:t>heddiw</a:t>
            </a:r>
            <a:r>
              <a:rPr lang="en-GB" b="0" dirty="0"/>
              <a:t> yn </a:t>
            </a:r>
            <a:r>
              <a:rPr lang="en-GB" b="0" dirty="0" err="1"/>
              <a:t>canolbwyntio</a:t>
            </a:r>
            <a:r>
              <a:rPr lang="en-GB" b="0" dirty="0"/>
              <a:t> </a:t>
            </a:r>
            <a:r>
              <a:rPr lang="en-GB" b="0" dirty="0" err="1"/>
              <a:t>ar</a:t>
            </a:r>
            <a:r>
              <a:rPr lang="en-GB" b="0" dirty="0"/>
              <a:t> </a:t>
            </a:r>
            <a:r>
              <a:rPr lang="en-GB" b="0" dirty="0" err="1"/>
              <a:t>Brofi</a:t>
            </a:r>
            <a:r>
              <a:rPr lang="en-GB" b="0" dirty="0"/>
              <a:t> ac </a:t>
            </a:r>
            <a:r>
              <a:rPr lang="en-GB" b="0" dirty="0" err="1"/>
              <a:t>Ymchwilio</a:t>
            </a:r>
            <a:r>
              <a:rPr lang="en-GB" b="0" dirty="0"/>
              <a:t>; dros amser bydd y Darpar </a:t>
            </a:r>
            <a:r>
              <a:rPr lang="en-GB" b="0" dirty="0" err="1"/>
              <a:t>Athrawon</a:t>
            </a:r>
            <a:r>
              <a:rPr lang="en-GB" b="0" dirty="0"/>
              <a:t> yn cymryd mwy o </a:t>
            </a:r>
            <a:r>
              <a:rPr lang="en-GB" b="0" dirty="0" err="1"/>
              <a:t>berchnogaeth</a:t>
            </a:r>
            <a:r>
              <a:rPr lang="en-GB" b="0" dirty="0"/>
              <a:t> </a:t>
            </a:r>
            <a:r>
              <a:rPr lang="en-GB" b="0" dirty="0" err="1"/>
              <a:t>drwy</a:t>
            </a:r>
            <a:r>
              <a:rPr lang="en-GB" b="0" dirty="0"/>
              <a:t> </a:t>
            </a:r>
            <a:r>
              <a:rPr lang="en-GB" b="0" dirty="0" err="1"/>
              <a:t>Ddylunio</a:t>
            </a:r>
            <a:r>
              <a:rPr lang="en-GB" b="0" dirty="0"/>
              <a:t>, </a:t>
            </a:r>
            <a:r>
              <a:rPr lang="en-GB" b="0" dirty="0" err="1"/>
              <a:t>Cymhwyso</a:t>
            </a:r>
            <a:r>
              <a:rPr lang="en-GB" b="0" dirty="0"/>
              <a:t> a </a:t>
            </a:r>
            <a:r>
              <a:rPr lang="en-GB" b="0" dirty="0" err="1"/>
              <a:t>Myfyrio</a:t>
            </a:r>
            <a:r>
              <a:rPr lang="en-GB" b="0" dirty="0"/>
              <a:t>.</a:t>
            </a:r>
          </a:p>
          <a:p>
            <a:endParaRPr lang="en-GB" b="0" dirty="0"/>
          </a:p>
          <a:p>
            <a:r>
              <a:rPr lang="en-GB" b="0" dirty="0"/>
              <a:t>Keep this brief. Its purpose is to show that today is a starting point, not a completed task. Today focuses on Experience and Investigate; over time Student Teachers will take increasing ownership through Design, Apply and Reflect.</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12</a:t>
            </a:fld>
            <a:endParaRPr lang="en-GB"/>
          </a:p>
        </p:txBody>
      </p:sp>
    </p:spTree>
    <p:extLst>
      <p:ext uri="{BB962C8B-B14F-4D97-AF65-F5344CB8AC3E}">
        <p14:creationId xmlns:p14="http://schemas.microsoft.com/office/powerpoint/2010/main" val="6694082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Dewch</a:t>
            </a:r>
            <a:r>
              <a:rPr lang="en-GB" b="0" dirty="0"/>
              <a:t> </a:t>
            </a:r>
            <a:r>
              <a:rPr lang="en-GB" b="0" dirty="0" err="1"/>
              <a:t>â’ch</a:t>
            </a:r>
            <a:r>
              <a:rPr lang="en-GB" b="0" dirty="0"/>
              <a:t> </a:t>
            </a:r>
            <a:r>
              <a:rPr lang="en-GB" b="1" dirty="0" err="1"/>
              <a:t>chwe</a:t>
            </a:r>
            <a:r>
              <a:rPr lang="en-GB" b="1" dirty="0"/>
              <a:t> </a:t>
            </a:r>
            <a:r>
              <a:rPr lang="en-GB" b="1" dirty="0" err="1"/>
              <a:t>syniad</a:t>
            </a:r>
            <a:r>
              <a:rPr lang="en-GB" b="1" dirty="0"/>
              <a:t> </a:t>
            </a:r>
            <a:r>
              <a:rPr lang="en-GB" b="0" dirty="0" err="1"/>
              <a:t>wedi’u</a:t>
            </a:r>
            <a:r>
              <a:rPr lang="en-GB" b="0" dirty="0"/>
              <a:t> </a:t>
            </a:r>
            <a:r>
              <a:rPr lang="en-GB" b="0" dirty="0" err="1"/>
              <a:t>harchwilio</a:t>
            </a:r>
            <a:r>
              <a:rPr lang="en-GB" b="0" dirty="0"/>
              <a:t> </a:t>
            </a:r>
            <a:r>
              <a:rPr lang="en-GB" b="0" dirty="0" err="1"/>
              <a:t>a’u</a:t>
            </a:r>
            <a:r>
              <a:rPr lang="en-GB" b="0" dirty="0"/>
              <a:t> </a:t>
            </a:r>
            <a:r>
              <a:rPr lang="en-GB" b="0" dirty="0" err="1"/>
              <a:t>hystyried</a:t>
            </a:r>
            <a:r>
              <a:rPr lang="en-GB" b="0" dirty="0"/>
              <a:t> </a:t>
            </a:r>
            <a:r>
              <a:rPr lang="en-GB" b="0" dirty="0" err="1"/>
              <a:t>i</a:t>
            </a:r>
            <a:r>
              <a:rPr lang="en-GB" b="0" dirty="0"/>
              <a:t> </a:t>
            </a:r>
            <a:r>
              <a:rPr lang="en-GB" b="0" dirty="0" err="1"/>
              <a:t>Ddarlith</a:t>
            </a:r>
            <a:r>
              <a:rPr lang="en-GB" b="0" dirty="0"/>
              <a:t> 2. </a:t>
            </a:r>
            <a:r>
              <a:rPr lang="en-GB" b="0" dirty="0" err="1"/>
              <a:t>Dydyn</a:t>
            </a:r>
            <a:r>
              <a:rPr lang="en-GB" b="0" dirty="0"/>
              <a:t> nhw ddim yn </a:t>
            </a:r>
            <a:r>
              <a:rPr lang="en-GB" b="0" dirty="0" err="1"/>
              <a:t>chwe</a:t>
            </a:r>
            <a:r>
              <a:rPr lang="en-GB" b="0" dirty="0"/>
              <a:t> gwers lawn, ond </a:t>
            </a:r>
            <a:r>
              <a:rPr lang="en-GB" b="0" dirty="0" err="1"/>
              <a:t>rydw</a:t>
            </a:r>
            <a:r>
              <a:rPr lang="en-GB" b="0" dirty="0"/>
              <a:t> </a:t>
            </a:r>
            <a:r>
              <a:rPr lang="en-GB" b="0" dirty="0" err="1"/>
              <a:t>i</a:t>
            </a:r>
            <a:r>
              <a:rPr lang="en-GB" b="0" dirty="0"/>
              <a:t> </a:t>
            </a:r>
            <a:r>
              <a:rPr lang="en-GB" b="0" dirty="0" err="1"/>
              <a:t>eisiau</a:t>
            </a:r>
            <a:r>
              <a:rPr lang="en-GB" b="0" dirty="0"/>
              <a:t> gweld eich bod wedi rhoi meddwl, </a:t>
            </a:r>
            <a:r>
              <a:rPr lang="en-GB" b="0" dirty="0" err="1"/>
              <a:t>ymdrech</a:t>
            </a:r>
            <a:r>
              <a:rPr lang="en-GB" b="0" dirty="0"/>
              <a:t> a </a:t>
            </a:r>
            <a:r>
              <a:rPr lang="en-GB" b="0" dirty="0" err="1"/>
              <a:t>rhesymeg</a:t>
            </a:r>
            <a:r>
              <a:rPr lang="en-GB" b="0" dirty="0"/>
              <a:t> </a:t>
            </a:r>
            <a:r>
              <a:rPr lang="en-GB" b="0" dirty="0" err="1"/>
              <a:t>i</a:t>
            </a:r>
            <a:r>
              <a:rPr lang="en-GB" b="0" dirty="0"/>
              <a:t> bob un.</a:t>
            </a:r>
          </a:p>
          <a:p>
            <a:r>
              <a:rPr lang="en-GB" b="0" dirty="0"/>
              <a:t>Yn y </a:t>
            </a:r>
            <a:r>
              <a:rPr lang="en-GB" b="0" dirty="0" err="1"/>
              <a:t>sesiwn</a:t>
            </a:r>
            <a:r>
              <a:rPr lang="en-GB" b="0" dirty="0"/>
              <a:t>, </a:t>
            </a:r>
            <a:r>
              <a:rPr lang="en-GB" b="0" dirty="0" err="1"/>
              <a:t>byddwch</a:t>
            </a:r>
            <a:r>
              <a:rPr lang="en-GB" b="0" dirty="0"/>
              <a:t> yn rhannu, </a:t>
            </a:r>
            <a:r>
              <a:rPr lang="en-GB" b="0" dirty="0" err="1"/>
              <a:t>cwestiynu</a:t>
            </a:r>
            <a:r>
              <a:rPr lang="en-GB" b="0" dirty="0"/>
              <a:t>, </a:t>
            </a:r>
            <a:r>
              <a:rPr lang="en-GB" b="0" dirty="0" err="1"/>
              <a:t>herio</a:t>
            </a:r>
            <a:r>
              <a:rPr lang="en-GB" b="0" dirty="0"/>
              <a:t> a </a:t>
            </a:r>
            <a:r>
              <a:rPr lang="en-GB" b="0" dirty="0" err="1"/>
              <a:t>mireinio’r</a:t>
            </a:r>
            <a:r>
              <a:rPr lang="en-GB" b="0" dirty="0"/>
              <a:t> </a:t>
            </a:r>
            <a:r>
              <a:rPr lang="en-GB" b="0" dirty="0" err="1"/>
              <a:t>syniadau</a:t>
            </a:r>
            <a:r>
              <a:rPr lang="en-GB" b="0" dirty="0"/>
              <a:t> </a:t>
            </a:r>
            <a:r>
              <a:rPr lang="en-GB" b="0" dirty="0" err="1"/>
              <a:t>gyda’ch</a:t>
            </a:r>
            <a:r>
              <a:rPr lang="en-GB" b="0" dirty="0"/>
              <a:t> </a:t>
            </a:r>
            <a:r>
              <a:rPr lang="en-GB" b="0" dirty="0" err="1"/>
              <a:t>gilydd</a:t>
            </a:r>
            <a:r>
              <a:rPr lang="en-GB" b="0" dirty="0"/>
              <a:t>. </a:t>
            </a:r>
            <a:r>
              <a:rPr lang="en-GB" b="0" dirty="0" err="1"/>
              <a:t>Defnyddiwch</a:t>
            </a:r>
            <a:r>
              <a:rPr lang="en-GB" b="0" dirty="0"/>
              <a:t> yr </a:t>
            </a:r>
            <a:r>
              <a:rPr lang="en-GB" b="0" dirty="0" err="1"/>
              <a:t>adborth</a:t>
            </a:r>
            <a:r>
              <a:rPr lang="en-GB" b="0" dirty="0"/>
              <a:t> </a:t>
            </a:r>
            <a:r>
              <a:rPr lang="en-GB" b="0" dirty="0" err="1"/>
              <a:t>i</a:t>
            </a:r>
            <a:r>
              <a:rPr lang="en-GB" b="0" dirty="0"/>
              <a:t> </a:t>
            </a:r>
            <a:r>
              <a:rPr lang="en-GB" b="0" dirty="0" err="1"/>
              <a:t>feddwl</a:t>
            </a:r>
            <a:r>
              <a:rPr lang="en-GB" b="0" dirty="0"/>
              <a:t> yn </a:t>
            </a:r>
            <a:r>
              <a:rPr lang="en-GB" b="0" dirty="0" err="1"/>
              <a:t>fwy</a:t>
            </a:r>
            <a:r>
              <a:rPr lang="en-GB" b="0" dirty="0"/>
              <a:t> </a:t>
            </a:r>
            <a:r>
              <a:rPr lang="en-GB" b="0" dirty="0" err="1"/>
              <a:t>beirniadol</a:t>
            </a:r>
            <a:r>
              <a:rPr lang="en-GB" b="0" dirty="0"/>
              <a:t> </a:t>
            </a:r>
            <a:r>
              <a:rPr lang="en-GB" b="0" dirty="0" err="1"/>
              <a:t>cyn</a:t>
            </a:r>
            <a:r>
              <a:rPr lang="en-GB" b="0" dirty="0"/>
              <a:t> </a:t>
            </a:r>
            <a:r>
              <a:rPr lang="en-GB" b="0" dirty="0" err="1"/>
              <a:t>penderfynu</a:t>
            </a:r>
            <a:r>
              <a:rPr lang="en-GB" b="0" dirty="0"/>
              <a:t> pa </a:t>
            </a:r>
            <a:r>
              <a:rPr lang="en-GB" b="0" dirty="0" err="1"/>
              <a:t>syniad</a:t>
            </a:r>
            <a:r>
              <a:rPr lang="en-GB" b="0" dirty="0"/>
              <a:t> sydd </a:t>
            </a:r>
            <a:r>
              <a:rPr lang="en-GB" b="0" dirty="0" err="1"/>
              <a:t>â’r</a:t>
            </a:r>
            <a:r>
              <a:rPr lang="en-GB" b="0" dirty="0"/>
              <a:t> </a:t>
            </a:r>
            <a:r>
              <a:rPr lang="en-GB" b="0" dirty="0" err="1"/>
              <a:t>potensial</a:t>
            </a:r>
            <a:r>
              <a:rPr lang="en-GB" b="0" dirty="0"/>
              <a:t> </a:t>
            </a:r>
            <a:r>
              <a:rPr lang="en-GB" b="0" dirty="0" err="1"/>
              <a:t>mwyaf</a:t>
            </a:r>
            <a:r>
              <a:rPr lang="en-GB" b="0" dirty="0"/>
              <a:t>.</a:t>
            </a:r>
          </a:p>
          <a:p>
            <a:endParaRPr lang="en-GB" b="0" dirty="0"/>
          </a:p>
          <a:p>
            <a:r>
              <a:rPr lang="en-GB" b="0" dirty="0"/>
              <a:t>Bring your </a:t>
            </a:r>
            <a:r>
              <a:rPr lang="en-GB" b="1" dirty="0"/>
              <a:t>six explored </a:t>
            </a:r>
            <a:r>
              <a:rPr lang="en-GB" b="0" dirty="0"/>
              <a:t>and considered ideas to Lecture 2. They are not six full lessons, but I want to see thought, effort and reasoning behind each one.</a:t>
            </a:r>
          </a:p>
          <a:p>
            <a:r>
              <a:rPr lang="en-GB" b="0" dirty="0"/>
              <a:t>During the session, you'll share, question, challenge and refine your ideas together. Use the feedback to think more critically before deciding which idea has the greatest potential.</a:t>
            </a:r>
          </a:p>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13</a:t>
            </a:fld>
            <a:endParaRPr lang="en-GB"/>
          </a:p>
        </p:txBody>
      </p:sp>
    </p:spTree>
    <p:extLst>
      <p:ext uri="{BB962C8B-B14F-4D97-AF65-F5344CB8AC3E}">
        <p14:creationId xmlns:p14="http://schemas.microsoft.com/office/powerpoint/2010/main" val="261106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err="1"/>
              <a:t>Mae’n</a:t>
            </a:r>
            <a:r>
              <a:rPr lang="en-GB" b="0" dirty="0"/>
              <a:t> bwysig </a:t>
            </a:r>
            <a:r>
              <a:rPr lang="en-GB" b="0" dirty="0" err="1"/>
              <a:t>iawn</a:t>
            </a:r>
            <a:r>
              <a:rPr lang="en-GB" b="0" dirty="0"/>
              <a:t> </a:t>
            </a:r>
            <a:r>
              <a:rPr lang="en-GB" b="0" dirty="0" err="1"/>
              <a:t>nad</a:t>
            </a:r>
            <a:r>
              <a:rPr lang="en-GB" b="0" dirty="0"/>
              <a:t> </a:t>
            </a:r>
            <a:r>
              <a:rPr lang="en-GB" b="0" dirty="0" err="1"/>
              <a:t>yw’r</a:t>
            </a:r>
            <a:r>
              <a:rPr lang="en-GB" b="0" dirty="0"/>
              <a:t> Darpar </a:t>
            </a:r>
            <a:r>
              <a:rPr lang="en-GB" b="0" dirty="0" err="1"/>
              <a:t>Athrawon</a:t>
            </a:r>
            <a:r>
              <a:rPr lang="en-GB" b="0" dirty="0"/>
              <a:t> yn </a:t>
            </a:r>
            <a:r>
              <a:rPr lang="en-GB" b="0" dirty="0" err="1"/>
              <a:t>dehongli</a:t>
            </a:r>
            <a:r>
              <a:rPr lang="en-GB" b="0" dirty="0"/>
              <a:t> </a:t>
            </a:r>
            <a:r>
              <a:rPr lang="en-GB" b="0" dirty="0" err="1"/>
              <a:t>hyn</a:t>
            </a:r>
            <a:r>
              <a:rPr lang="en-GB" b="0" dirty="0"/>
              <a:t> </a:t>
            </a:r>
            <a:r>
              <a:rPr lang="en-GB" b="0" dirty="0" err="1"/>
              <a:t>fel</a:t>
            </a:r>
            <a:r>
              <a:rPr lang="en-GB" b="0" dirty="0"/>
              <a:t> </a:t>
            </a:r>
            <a:r>
              <a:rPr lang="en-GB" b="0" dirty="0" err="1"/>
              <a:t>chwe</a:t>
            </a:r>
            <a:r>
              <a:rPr lang="en-GB" b="0" dirty="0"/>
              <a:t> </a:t>
            </a:r>
            <a:r>
              <a:rPr lang="en-GB" b="0" dirty="0" err="1"/>
              <a:t>chynllun</a:t>
            </a:r>
            <a:r>
              <a:rPr lang="en-GB" b="0" dirty="0"/>
              <a:t> gwers. </a:t>
            </a:r>
            <a:r>
              <a:rPr lang="en-GB" b="0" dirty="0" err="1"/>
              <a:t>Maent</a:t>
            </a:r>
            <a:r>
              <a:rPr lang="en-GB" b="0" dirty="0"/>
              <a:t> yn </a:t>
            </a:r>
            <a:r>
              <a:rPr lang="en-GB" b="0" dirty="0" err="1"/>
              <a:t>archwilio</a:t>
            </a:r>
            <a:r>
              <a:rPr lang="en-GB" b="0" dirty="0"/>
              <a:t> un </a:t>
            </a:r>
            <a:r>
              <a:rPr lang="en-GB" b="0" dirty="0" err="1"/>
              <a:t>posibilrwydd</a:t>
            </a:r>
            <a:r>
              <a:rPr lang="en-GB" b="0" dirty="0"/>
              <a:t> </a:t>
            </a:r>
            <a:r>
              <a:rPr lang="en-GB" b="0" dirty="0" err="1"/>
              <a:t>ystyrlon</a:t>
            </a:r>
            <a:r>
              <a:rPr lang="en-GB" b="0" dirty="0"/>
              <a:t> </a:t>
            </a:r>
            <a:r>
              <a:rPr lang="en-GB" b="0" dirty="0" err="1"/>
              <a:t>ar</a:t>
            </a:r>
            <a:r>
              <a:rPr lang="en-GB" b="0" dirty="0"/>
              <a:t> gyfer </a:t>
            </a:r>
            <a:r>
              <a:rPr lang="en-GB" b="0" dirty="0" err="1"/>
              <a:t>pob</a:t>
            </a:r>
            <a:r>
              <a:rPr lang="en-GB" b="0" dirty="0"/>
              <a:t> Maes </a:t>
            </a:r>
            <a:r>
              <a:rPr lang="en-GB" b="0" dirty="0" err="1"/>
              <a:t>Dysgu</a:t>
            </a:r>
            <a:r>
              <a:rPr lang="en-GB" b="0" dirty="0"/>
              <a:t> a </a:t>
            </a:r>
            <a:r>
              <a:rPr lang="en-GB" b="0" dirty="0" err="1"/>
              <a:t>Phrofiad</a:t>
            </a:r>
            <a:r>
              <a:rPr lang="en-GB" b="0" dirty="0"/>
              <a:t>. Dylai </a:t>
            </a:r>
            <a:r>
              <a:rPr lang="en-GB" b="0" dirty="0" err="1"/>
              <a:t>pob</a:t>
            </a:r>
            <a:r>
              <a:rPr lang="en-GB" b="0" dirty="0"/>
              <a:t> </a:t>
            </a:r>
            <a:r>
              <a:rPr lang="en-GB" b="0" dirty="0" err="1"/>
              <a:t>syniad</a:t>
            </a:r>
            <a:r>
              <a:rPr lang="en-GB" b="0" dirty="0"/>
              <a:t> </a:t>
            </a:r>
            <a:r>
              <a:rPr lang="en-GB" b="0" dirty="0" err="1"/>
              <a:t>ddangos</a:t>
            </a:r>
            <a:r>
              <a:rPr lang="en-GB" b="0" dirty="0"/>
              <a:t> meddwl </a:t>
            </a:r>
            <a:r>
              <a:rPr lang="en-GB" b="0" dirty="0" err="1"/>
              <a:t>beirniadol</a:t>
            </a:r>
            <a:r>
              <a:rPr lang="en-GB" b="0" dirty="0"/>
              <a:t> am:</a:t>
            </a:r>
          </a:p>
          <a:p>
            <a:r>
              <a:rPr lang="en-GB" b="0" dirty="0" err="1"/>
              <a:t>Dysgu</a:t>
            </a:r>
            <a:r>
              <a:rPr lang="en-GB" b="0" dirty="0"/>
              <a:t> → </a:t>
            </a:r>
            <a:r>
              <a:rPr lang="en-GB" b="0" dirty="0" err="1"/>
              <a:t>Cydweithio</a:t>
            </a:r>
            <a:r>
              <a:rPr lang="en-GB" b="0" dirty="0"/>
              <a:t> → </a:t>
            </a:r>
            <a:r>
              <a:rPr lang="en-GB" b="0" dirty="0" err="1"/>
              <a:t>FfCD</a:t>
            </a:r>
            <a:r>
              <a:rPr lang="en-GB" b="0" dirty="0"/>
              <a:t> → </a:t>
            </a:r>
            <a:r>
              <a:rPr lang="en-GB" b="0" dirty="0" err="1"/>
              <a:t>Technoleg</a:t>
            </a:r>
            <a:r>
              <a:rPr lang="en-GB" b="0" dirty="0"/>
              <a:t> → Pam?</a:t>
            </a:r>
          </a:p>
          <a:p>
            <a:endParaRPr lang="en-GB" b="0" dirty="0"/>
          </a:p>
          <a:p>
            <a:r>
              <a:rPr lang="en-GB" b="0" dirty="0" err="1"/>
              <a:t>Defnyddiwch</a:t>
            </a:r>
            <a:r>
              <a:rPr lang="en-GB" b="0" dirty="0"/>
              <a:t> y WAGOLL </a:t>
            </a:r>
            <a:r>
              <a:rPr lang="en-GB" b="0" dirty="0" err="1"/>
              <a:t>i</a:t>
            </a:r>
            <a:r>
              <a:rPr lang="en-GB" b="0" dirty="0"/>
              <a:t> </a:t>
            </a:r>
            <a:r>
              <a:rPr lang="en-GB" b="0" dirty="0" err="1"/>
              <a:t>ddangos</a:t>
            </a:r>
            <a:r>
              <a:rPr lang="en-GB" b="0" dirty="0"/>
              <a:t> </a:t>
            </a:r>
            <a:r>
              <a:rPr lang="en-GB" b="0" dirty="0" err="1"/>
              <a:t>lefel</a:t>
            </a:r>
            <a:r>
              <a:rPr lang="en-GB" b="0" dirty="0"/>
              <a:t> y meddwl, </a:t>
            </a:r>
            <a:r>
              <a:rPr lang="en-GB" b="0" dirty="0" err="1"/>
              <a:t>nid</a:t>
            </a:r>
            <a:r>
              <a:rPr lang="en-GB" b="0" dirty="0"/>
              <a:t> </a:t>
            </a:r>
            <a:r>
              <a:rPr lang="en-GB" b="0" dirty="0" err="1"/>
              <a:t>fel</a:t>
            </a:r>
            <a:r>
              <a:rPr lang="en-GB" b="0" dirty="0"/>
              <a:t> </a:t>
            </a:r>
            <a:r>
              <a:rPr lang="en-GB" b="0" dirty="0" err="1"/>
              <a:t>templed</a:t>
            </a:r>
            <a:r>
              <a:rPr lang="en-GB" b="0" dirty="0"/>
              <a:t> i’w </a:t>
            </a:r>
            <a:r>
              <a:rPr lang="en-GB" b="0" dirty="0" err="1"/>
              <a:t>gopïo</a:t>
            </a:r>
            <a:r>
              <a:rPr lang="en-GB" b="0" dirty="0"/>
              <a:t>. </a:t>
            </a:r>
            <a:r>
              <a:rPr lang="en-GB" b="0" dirty="0" err="1"/>
              <a:t>Nid</a:t>
            </a:r>
            <a:r>
              <a:rPr lang="en-GB" b="0" dirty="0"/>
              <a:t> oes angen </a:t>
            </a:r>
            <a:r>
              <a:rPr lang="en-GB" b="0" dirty="0" err="1"/>
              <a:t>mynd</a:t>
            </a:r>
            <a:r>
              <a:rPr lang="en-GB" b="0" dirty="0"/>
              <a:t> </a:t>
            </a:r>
            <a:r>
              <a:rPr lang="en-GB" b="0" dirty="0" err="1"/>
              <a:t>drwy</a:t>
            </a:r>
            <a:r>
              <a:rPr lang="en-GB" b="0" dirty="0"/>
              <a:t> bob un </a:t>
            </a:r>
            <a:r>
              <a:rPr lang="en-GB" b="0" dirty="0" err="1"/>
              <a:t>o’r</a:t>
            </a:r>
            <a:r>
              <a:rPr lang="en-GB" b="0" dirty="0"/>
              <a:t> </a:t>
            </a:r>
            <a:r>
              <a:rPr lang="en-GB" b="0" dirty="0" err="1"/>
              <a:t>chwe</a:t>
            </a:r>
            <a:r>
              <a:rPr lang="en-GB" b="0" dirty="0"/>
              <a:t> </a:t>
            </a:r>
            <a:r>
              <a:rPr lang="en-GB" b="0" dirty="0" err="1"/>
              <a:t>enghraifft</a:t>
            </a:r>
            <a:r>
              <a:rPr lang="en-GB" b="0" dirty="0"/>
              <a:t>. </a:t>
            </a:r>
            <a:r>
              <a:rPr lang="en-GB" b="0" dirty="0" err="1"/>
              <a:t>Dewiswch</a:t>
            </a:r>
            <a:r>
              <a:rPr lang="en-GB" b="0" dirty="0"/>
              <a:t> un neu </a:t>
            </a:r>
            <a:r>
              <a:rPr lang="en-GB" b="0" dirty="0" err="1"/>
              <a:t>ddwy</a:t>
            </a:r>
            <a:r>
              <a:rPr lang="en-GB" b="0" dirty="0"/>
              <a:t> a </a:t>
            </a:r>
            <a:r>
              <a:rPr lang="en-GB" b="0" dirty="0" err="1"/>
              <a:t>gofynnwch</a:t>
            </a:r>
            <a:r>
              <a:rPr lang="en-GB" b="0" dirty="0"/>
              <a:t> pam </a:t>
            </a:r>
            <a:r>
              <a:rPr lang="en-GB" b="0" dirty="0" err="1"/>
              <a:t>mae’r</a:t>
            </a:r>
            <a:r>
              <a:rPr lang="en-GB" b="0" dirty="0"/>
              <a:t> </a:t>
            </a:r>
            <a:r>
              <a:rPr lang="en-GB" b="0" dirty="0" err="1"/>
              <a:t>defnydd</a:t>
            </a:r>
            <a:r>
              <a:rPr lang="en-GB" b="0" dirty="0"/>
              <a:t> o </a:t>
            </a:r>
            <a:r>
              <a:rPr lang="en-GB" b="0" dirty="0" err="1"/>
              <a:t>dechnoleg</a:t>
            </a:r>
            <a:r>
              <a:rPr lang="en-GB" b="0" dirty="0"/>
              <a:t> yn </a:t>
            </a:r>
            <a:r>
              <a:rPr lang="en-GB" b="0" dirty="0" err="1"/>
              <a:t>ychwanegu</a:t>
            </a:r>
            <a:r>
              <a:rPr lang="en-GB" b="0" dirty="0"/>
              <a:t> at y </a:t>
            </a:r>
            <a:r>
              <a:rPr lang="en-GB" b="0" dirty="0" err="1"/>
              <a:t>dysgu</a:t>
            </a:r>
            <a:r>
              <a:rPr lang="en-GB" b="0" dirty="0"/>
              <a:t>.</a:t>
            </a:r>
          </a:p>
          <a:p>
            <a:endParaRPr lang="en-GB" b="0" dirty="0"/>
          </a:p>
          <a:p>
            <a:r>
              <a:rPr lang="en-GB" b="0" dirty="0"/>
              <a:t>It is important that Student Teachers do not interpret this as six lesson plans. They are exploring one meaningful possibility for each Area of Learning and Experience. Each idea should demonstrate critical thinking about:</a:t>
            </a:r>
          </a:p>
          <a:p>
            <a:r>
              <a:rPr lang="en-GB" b="0" dirty="0"/>
              <a:t>Learning → Collaboration → DCF → Technology → Why?</a:t>
            </a:r>
          </a:p>
          <a:p>
            <a:endParaRPr lang="en-GB" b="0" dirty="0"/>
          </a:p>
          <a:p>
            <a:r>
              <a:rPr lang="en-GB" b="0" dirty="0"/>
              <a:t>Use the WAGOLL to demonstrate the level of thinking expected, not as a template to copy. There is no need to talk through all six examples. Select one or two and ask why the use of technology adds to the learning.</a:t>
            </a:r>
          </a:p>
        </p:txBody>
      </p:sp>
      <p:sp>
        <p:nvSpPr>
          <p:cNvPr id="4" name="Slide Number Placeholder 3"/>
          <p:cNvSpPr>
            <a:spLocks noGrp="1"/>
          </p:cNvSpPr>
          <p:nvPr>
            <p:ph type="sldNum" sz="quarter" idx="5"/>
          </p:nvPr>
        </p:nvSpPr>
        <p:spPr/>
        <p:txBody>
          <a:bodyPr/>
          <a:lstStyle/>
          <a:p>
            <a:fld id="{09CCE052-81AE-4857-A544-8397890D5336}" type="slidenum">
              <a:rPr lang="en-GB" smtClean="0"/>
              <a:t>14</a:t>
            </a:fld>
            <a:endParaRPr lang="en-GB"/>
          </a:p>
        </p:txBody>
      </p:sp>
    </p:spTree>
    <p:extLst>
      <p:ext uri="{BB962C8B-B14F-4D97-AF65-F5344CB8AC3E}">
        <p14:creationId xmlns:p14="http://schemas.microsoft.com/office/powerpoint/2010/main" val="3204837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15</a:t>
            </a:fld>
            <a:endParaRPr lang="en-GB"/>
          </a:p>
        </p:txBody>
      </p:sp>
    </p:spTree>
    <p:extLst>
      <p:ext uri="{BB962C8B-B14F-4D97-AF65-F5344CB8AC3E}">
        <p14:creationId xmlns:p14="http://schemas.microsoft.com/office/powerpoint/2010/main" val="3604178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CCE052-81AE-4857-A544-8397890D5336}" type="slidenum">
              <a:rPr lang="en-GB" smtClean="0"/>
              <a:t>16</a:t>
            </a:fld>
            <a:endParaRPr lang="en-GB"/>
          </a:p>
        </p:txBody>
      </p:sp>
    </p:spTree>
    <p:extLst>
      <p:ext uri="{BB962C8B-B14F-4D97-AF65-F5344CB8AC3E}">
        <p14:creationId xmlns:p14="http://schemas.microsoft.com/office/powerpoint/2010/main" val="1247965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padlet.com/ianjones11/ba2-o-chwarae-i-gydweithio-from-play-to-collaboration-s02475bavwk3iuh7kms1"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4E5142-1CAC-3B09-F5E6-266F5B8050AF}"/>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3154837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41B26066-ACE7-0EE3-DE86-BD705F4497C0}"/>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3957148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5E3C7EA9-5060-2431-2D5D-5EEC609977F8}"/>
              </a:ext>
            </a:extLst>
          </p:cNvPr>
          <p:cNvPicPr>
            <a:picLocks noChangeAspect="1"/>
          </p:cNvPicPr>
          <p:nvPr/>
        </p:nvPicPr>
        <p:blipFill>
          <a:blip r:embed="rId2"/>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3876794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CD6FB6-4261-B416-2E36-6812712BE170}"/>
              </a:ext>
            </a:extLst>
          </p:cNvPr>
          <p:cNvPicPr>
            <a:picLocks noChangeAspect="1"/>
          </p:cNvPicPr>
          <p:nvPr/>
        </p:nvPicPr>
        <p:blipFill>
          <a:blip r:embed="rId3"/>
          <a:stretch>
            <a:fillRect/>
          </a:stretch>
        </p:blipFill>
        <p:spPr>
          <a:xfrm>
            <a:off x="95852" y="144378"/>
            <a:ext cx="11926102" cy="6713621"/>
          </a:xfrm>
          <a:prstGeom prst="rect">
            <a:avLst/>
          </a:prstGeom>
        </p:spPr>
      </p:pic>
    </p:spTree>
    <p:extLst>
      <p:ext uri="{BB962C8B-B14F-4D97-AF65-F5344CB8AC3E}">
        <p14:creationId xmlns:p14="http://schemas.microsoft.com/office/powerpoint/2010/main" val="68989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4F843F85-9E74-7DC4-7592-9871B14CFE61}"/>
              </a:ext>
            </a:extLst>
          </p:cNvPr>
          <p:cNvPicPr>
            <a:picLocks noChangeAspect="1"/>
          </p:cNvPicPr>
          <p:nvPr/>
        </p:nvPicPr>
        <p:blipFill>
          <a:blip r:embed="rId3"/>
          <a:srcRect t="19"/>
          <a:stretch>
            <a:fillRect/>
          </a:stretch>
        </p:blipFill>
        <p:spPr>
          <a:xfrm>
            <a:off x="20" y="1282"/>
            <a:ext cx="12191980" cy="6856718"/>
          </a:xfrm>
          <a:prstGeom prst="rect">
            <a:avLst/>
          </a:prstGeom>
        </p:spPr>
      </p:pic>
    </p:spTree>
    <p:extLst>
      <p:ext uri="{BB962C8B-B14F-4D97-AF65-F5344CB8AC3E}">
        <p14:creationId xmlns:p14="http://schemas.microsoft.com/office/powerpoint/2010/main" val="2841913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B14F67-9437-2FBD-6C5A-153C50D2C0C8}"/>
              </a:ext>
            </a:extLst>
          </p:cNvPr>
          <p:cNvPicPr>
            <a:picLocks noChangeAspect="1"/>
          </p:cNvPicPr>
          <p:nvPr/>
        </p:nvPicPr>
        <p:blipFill>
          <a:blip r:embed="rId3"/>
          <a:stretch>
            <a:fillRect/>
          </a:stretch>
        </p:blipFill>
        <p:spPr>
          <a:xfrm>
            <a:off x="3239" y="0"/>
            <a:ext cx="12185522" cy="6516303"/>
          </a:xfrm>
          <a:prstGeom prst="rect">
            <a:avLst/>
          </a:prstGeom>
        </p:spPr>
      </p:pic>
      <p:sp>
        <p:nvSpPr>
          <p:cNvPr id="7" name="TextBox 6">
            <a:extLst>
              <a:ext uri="{FF2B5EF4-FFF2-40B4-BE49-F238E27FC236}">
                <a16:creationId xmlns:a16="http://schemas.microsoft.com/office/drawing/2014/main" id="{65770E6F-BA59-1402-DE3E-3F59CB7D3E1C}"/>
              </a:ext>
            </a:extLst>
          </p:cNvPr>
          <p:cNvSpPr txBox="1"/>
          <p:nvPr/>
        </p:nvSpPr>
        <p:spPr>
          <a:xfrm>
            <a:off x="912892" y="6468119"/>
            <a:ext cx="10764570" cy="369332"/>
          </a:xfrm>
          <a:prstGeom prst="rect">
            <a:avLst/>
          </a:prstGeom>
          <a:noFill/>
        </p:spPr>
        <p:txBody>
          <a:bodyPr wrap="square">
            <a:spAutoFit/>
          </a:bodyPr>
          <a:lstStyle/>
          <a:p>
            <a:r>
              <a:rPr lang="en-GB" dirty="0">
                <a:hlinkClick r:id="rId4"/>
              </a:rPr>
              <a:t>https://padlet.com/ianjones11/ba2-o-chwarae-i-gydweithio-from-play-to-collaboration-s02475bavwk3iuh7kms1</a:t>
            </a:r>
            <a:r>
              <a:rPr lang="en-GB" dirty="0"/>
              <a:t>   </a:t>
            </a:r>
          </a:p>
        </p:txBody>
      </p:sp>
    </p:spTree>
    <p:extLst>
      <p:ext uri="{BB962C8B-B14F-4D97-AF65-F5344CB8AC3E}">
        <p14:creationId xmlns:p14="http://schemas.microsoft.com/office/powerpoint/2010/main" val="49355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84C5F5-7F00-B7BA-E301-625084BB4688}"/>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439351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5CCD5F-4ABD-EBBD-9B3B-708DEC72F28A}"/>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2132000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429768"/>
          </a:xfrm>
          <a:prstGeom prst="rect">
            <a:avLst/>
          </a:prstGeom>
          <a:solidFill>
            <a:srgbClr val="14406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01168" y="68580"/>
            <a:ext cx="11789359" cy="256032"/>
          </a:xfrm>
          <a:prstGeom prst="rect">
            <a:avLst/>
          </a:prstGeom>
          <a:noFill/>
        </p:spPr>
        <p:txBody>
          <a:bodyPr wrap="none">
            <a:spAutoFit/>
          </a:bodyPr>
          <a:lstStyle/>
          <a:p>
            <a:pPr>
              <a:defRPr sz="1350" b="1">
                <a:solidFill>
                  <a:srgbClr val="FFFFFF"/>
                </a:solidFill>
                <a:latin typeface="Aptos"/>
              </a:defRPr>
            </a:pPr>
            <a:r>
              <a:t>Ymchwiliwch: Beth sy’n gwneud cydweithio digidol yn effeithiol?  |  Investigate: What makes digital collaboration effective?</a:t>
            </a:r>
          </a:p>
        </p:txBody>
      </p:sp>
      <p:sp>
        <p:nvSpPr>
          <p:cNvPr id="5" name="TextBox 4"/>
          <p:cNvSpPr txBox="1"/>
          <p:nvPr/>
        </p:nvSpPr>
        <p:spPr>
          <a:xfrm>
            <a:off x="8549640" y="6629400"/>
            <a:ext cx="3337560" cy="137160"/>
          </a:xfrm>
          <a:prstGeom prst="rect">
            <a:avLst/>
          </a:prstGeom>
          <a:noFill/>
        </p:spPr>
        <p:txBody>
          <a:bodyPr wrap="none">
            <a:spAutoFit/>
          </a:bodyPr>
          <a:lstStyle/>
          <a:p>
            <a:pPr algn="r">
              <a:defRPr sz="650">
                <a:solidFill>
                  <a:srgbClr val="9BA5AD"/>
                </a:solidFill>
                <a:latin typeface="Aptos"/>
              </a:defRPr>
            </a:pPr>
            <a:r>
              <a:t>BA2 • Cymhwysedd Digidol mewn Ymarfer | Digital Competence in Practice</a:t>
            </a:r>
          </a:p>
        </p:txBody>
      </p:sp>
      <p:sp>
        <p:nvSpPr>
          <p:cNvPr id="6" name="Rounded Rectangle 5"/>
          <p:cNvSpPr/>
          <p:nvPr/>
        </p:nvSpPr>
        <p:spPr>
          <a:xfrm>
            <a:off x="502920" y="1051560"/>
            <a:ext cx="3520440" cy="1691640"/>
          </a:xfrm>
          <a:prstGeom prst="roundRect">
            <a:avLst/>
          </a:prstGeom>
          <a:solidFill>
            <a:srgbClr val="F4F8FB"/>
          </a:solidFill>
          <a:ln w="12700">
            <a:solidFill>
              <a:srgbClr val="1873A6"/>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100" b="1">
                <a:solidFill>
                  <a:srgbClr val="1873A6"/>
                </a:solidFill>
                <a:latin typeface="Aptos"/>
              </a:defRPr>
            </a:pPr>
            <a:r>
              <a:t>FfCD | DCF</a:t>
            </a:r>
          </a:p>
          <a:p>
            <a:pPr algn="ctr">
              <a:spcBef>
                <a:spcPts val="400"/>
              </a:spcBef>
              <a:defRPr sz="1000">
                <a:solidFill>
                  <a:srgbClr val="2A3B46"/>
                </a:solidFill>
                <a:latin typeface="Aptos"/>
              </a:defRPr>
            </a:pPr>
            <a:r>
              <a:t>Sgiliau a disgwyliadau</a:t>
            </a:r>
          </a:p>
          <a:p>
            <a:pPr algn="ctr">
              <a:spcBef>
                <a:spcPts val="400"/>
              </a:spcBef>
              <a:defRPr sz="1000">
                <a:solidFill>
                  <a:srgbClr val="2A3B46"/>
                </a:solidFill>
                <a:latin typeface="Aptos"/>
              </a:defRPr>
            </a:pPr>
            <a:r>
              <a:t>Skills and expectations</a:t>
            </a:r>
          </a:p>
        </p:txBody>
      </p:sp>
      <p:sp>
        <p:nvSpPr>
          <p:cNvPr id="7" name="Rounded Rectangle 6"/>
          <p:cNvSpPr/>
          <p:nvPr/>
        </p:nvSpPr>
        <p:spPr>
          <a:xfrm>
            <a:off x="4389120" y="1051560"/>
            <a:ext cx="3520440" cy="1691640"/>
          </a:xfrm>
          <a:prstGeom prst="roundRect">
            <a:avLst/>
          </a:prstGeom>
          <a:solidFill>
            <a:srgbClr val="F4F8FB"/>
          </a:solidFill>
          <a:ln w="12700">
            <a:solidFill>
              <a:srgbClr val="579B5F"/>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100" b="1">
                <a:solidFill>
                  <a:srgbClr val="579B5F"/>
                </a:solidFill>
                <a:latin typeface="Aptos"/>
              </a:defRPr>
            </a:pPr>
            <a:r>
              <a:t>Enghreifftiau | Examples</a:t>
            </a:r>
          </a:p>
          <a:p>
            <a:pPr algn="ctr">
              <a:spcBef>
                <a:spcPts val="400"/>
              </a:spcBef>
              <a:defRPr sz="1000">
                <a:solidFill>
                  <a:srgbClr val="2A3B46"/>
                </a:solidFill>
                <a:latin typeface="Aptos"/>
              </a:defRPr>
            </a:pPr>
            <a:r>
              <a:t>Gweithgareddau dosbarth</a:t>
            </a:r>
          </a:p>
          <a:p>
            <a:pPr algn="ctr">
              <a:spcBef>
                <a:spcPts val="400"/>
              </a:spcBef>
              <a:defRPr sz="1000">
                <a:solidFill>
                  <a:srgbClr val="2A3B46"/>
                </a:solidFill>
                <a:latin typeface="Aptos"/>
              </a:defRPr>
            </a:pPr>
            <a:r>
              <a:t>Classroom activities</a:t>
            </a:r>
          </a:p>
        </p:txBody>
      </p:sp>
      <p:sp>
        <p:nvSpPr>
          <p:cNvPr id="8" name="Rounded Rectangle 7"/>
          <p:cNvSpPr/>
          <p:nvPr/>
        </p:nvSpPr>
        <p:spPr>
          <a:xfrm>
            <a:off x="8275320" y="1051560"/>
            <a:ext cx="3520440" cy="1691640"/>
          </a:xfrm>
          <a:prstGeom prst="roundRect">
            <a:avLst/>
          </a:prstGeom>
          <a:solidFill>
            <a:srgbClr val="F4F8FB"/>
          </a:solidFill>
          <a:ln w="12700">
            <a:solidFill>
              <a:srgbClr val="8D6FAB"/>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100" b="1">
                <a:solidFill>
                  <a:srgbClr val="8D6FAB"/>
                </a:solidFill>
                <a:latin typeface="Aptos"/>
              </a:defRPr>
            </a:pPr>
            <a:r>
              <a:t>Offer | Tools</a:t>
            </a:r>
          </a:p>
          <a:p>
            <a:pPr algn="ctr">
              <a:spcBef>
                <a:spcPts val="400"/>
              </a:spcBef>
              <a:defRPr sz="1000">
                <a:solidFill>
                  <a:srgbClr val="2A3B46"/>
                </a:solidFill>
                <a:latin typeface="Aptos"/>
              </a:defRPr>
            </a:pPr>
            <a:r>
              <a:t>Beth mae’r offeryn yn ei alluogi?</a:t>
            </a:r>
          </a:p>
          <a:p>
            <a:pPr algn="ctr">
              <a:spcBef>
                <a:spcPts val="400"/>
              </a:spcBef>
              <a:defRPr sz="1000">
                <a:solidFill>
                  <a:srgbClr val="2A3B46"/>
                </a:solidFill>
                <a:latin typeface="Aptos"/>
              </a:defRPr>
            </a:pPr>
            <a:r>
              <a:t>What does the tool enable?</a:t>
            </a:r>
          </a:p>
        </p:txBody>
      </p:sp>
      <p:sp>
        <p:nvSpPr>
          <p:cNvPr id="9" name="Rounded Rectangle 8"/>
          <p:cNvSpPr/>
          <p:nvPr/>
        </p:nvSpPr>
        <p:spPr>
          <a:xfrm>
            <a:off x="502920" y="3200400"/>
            <a:ext cx="3520440" cy="1691640"/>
          </a:xfrm>
          <a:prstGeom prst="roundRect">
            <a:avLst/>
          </a:prstGeom>
          <a:solidFill>
            <a:srgbClr val="F4F8FB"/>
          </a:solidFill>
          <a:ln w="12700">
            <a:solidFill>
              <a:srgbClr val="1873A6"/>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100" b="1">
                <a:solidFill>
                  <a:srgbClr val="1873A6"/>
                </a:solidFill>
                <a:latin typeface="Aptos"/>
              </a:defRPr>
            </a:pPr>
            <a:r>
              <a:t>Tystiolaeth | Evidence</a:t>
            </a:r>
          </a:p>
          <a:p>
            <a:pPr algn="ctr">
              <a:spcBef>
                <a:spcPts val="400"/>
              </a:spcBef>
              <a:defRPr sz="1000">
                <a:solidFill>
                  <a:srgbClr val="2A3B46"/>
                </a:solidFill>
                <a:latin typeface="Aptos"/>
              </a:defRPr>
            </a:pPr>
            <a:r>
              <a:t>Gwaith a deilliannau dysgwyr</a:t>
            </a:r>
          </a:p>
          <a:p>
            <a:pPr algn="ctr">
              <a:spcBef>
                <a:spcPts val="400"/>
              </a:spcBef>
              <a:defRPr sz="1000">
                <a:solidFill>
                  <a:srgbClr val="2A3B46"/>
                </a:solidFill>
                <a:latin typeface="Aptos"/>
              </a:defRPr>
            </a:pPr>
            <a:r>
              <a:t>Learner work and outcomes</a:t>
            </a:r>
          </a:p>
        </p:txBody>
      </p:sp>
      <p:sp>
        <p:nvSpPr>
          <p:cNvPr id="10" name="Rounded Rectangle 9"/>
          <p:cNvSpPr/>
          <p:nvPr/>
        </p:nvSpPr>
        <p:spPr>
          <a:xfrm>
            <a:off x="4389120" y="3200400"/>
            <a:ext cx="3520440" cy="1691640"/>
          </a:xfrm>
          <a:prstGeom prst="roundRect">
            <a:avLst/>
          </a:prstGeom>
          <a:solidFill>
            <a:srgbClr val="F4F8FB"/>
          </a:solidFill>
          <a:ln w="12700">
            <a:solidFill>
              <a:srgbClr val="579B5F"/>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100" b="1">
                <a:solidFill>
                  <a:srgbClr val="579B5F"/>
                </a:solidFill>
                <a:latin typeface="Aptos"/>
              </a:defRPr>
            </a:pPr>
            <a:r>
              <a:t>Darllen | Reading</a:t>
            </a:r>
          </a:p>
          <a:p>
            <a:pPr algn="ctr">
              <a:spcBef>
                <a:spcPts val="400"/>
              </a:spcBef>
              <a:defRPr sz="1000">
                <a:solidFill>
                  <a:srgbClr val="2A3B46"/>
                </a:solidFill>
                <a:latin typeface="Aptos"/>
              </a:defRPr>
            </a:pPr>
            <a:r>
              <a:t>Syniadau i herio’ch meddwl</a:t>
            </a:r>
          </a:p>
          <a:p>
            <a:pPr algn="ctr">
              <a:spcBef>
                <a:spcPts val="400"/>
              </a:spcBef>
              <a:defRPr sz="1000">
                <a:solidFill>
                  <a:srgbClr val="2A3B46"/>
                </a:solidFill>
                <a:latin typeface="Aptos"/>
              </a:defRPr>
            </a:pPr>
            <a:r>
              <a:t>Ideas to challenge your thinking</a:t>
            </a:r>
          </a:p>
        </p:txBody>
      </p:sp>
      <p:sp>
        <p:nvSpPr>
          <p:cNvPr id="11" name="Rounded Rectangle 10"/>
          <p:cNvSpPr/>
          <p:nvPr/>
        </p:nvSpPr>
        <p:spPr>
          <a:xfrm>
            <a:off x="8275320" y="3200400"/>
            <a:ext cx="3520440" cy="1691640"/>
          </a:xfrm>
          <a:prstGeom prst="roundRect">
            <a:avLst/>
          </a:prstGeom>
          <a:solidFill>
            <a:srgbClr val="F4F8FB"/>
          </a:solidFill>
          <a:ln w="12700">
            <a:solidFill>
              <a:srgbClr val="C75858"/>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100" b="1">
                <a:solidFill>
                  <a:srgbClr val="C75858"/>
                </a:solidFill>
                <a:latin typeface="Aptos"/>
              </a:defRPr>
            </a:pPr>
            <a:r>
              <a:t>Gwrth-enghreifftiau | Non-examples</a:t>
            </a:r>
          </a:p>
          <a:p>
            <a:pPr algn="ctr">
              <a:spcBef>
                <a:spcPts val="400"/>
              </a:spcBef>
              <a:defRPr sz="1000">
                <a:solidFill>
                  <a:srgbClr val="2A3B46"/>
                </a:solidFill>
                <a:latin typeface="Aptos"/>
              </a:defRPr>
            </a:pPr>
            <a:r>
              <a:t>Pam nad yw hyn yn gydweithio?</a:t>
            </a:r>
          </a:p>
          <a:p>
            <a:pPr algn="ctr">
              <a:spcBef>
                <a:spcPts val="400"/>
              </a:spcBef>
              <a:defRPr sz="1000">
                <a:solidFill>
                  <a:srgbClr val="2A3B46"/>
                </a:solidFill>
                <a:latin typeface="Aptos"/>
              </a:defRPr>
            </a:pPr>
            <a:r>
              <a:t>Why is this not collaboration?</a:t>
            </a:r>
          </a:p>
        </p:txBody>
      </p:sp>
      <p:sp>
        <p:nvSpPr>
          <p:cNvPr id="12" name="Rounded Rectangle 11"/>
          <p:cNvSpPr/>
          <p:nvPr/>
        </p:nvSpPr>
        <p:spPr>
          <a:xfrm>
            <a:off x="502920" y="5833872"/>
            <a:ext cx="11155680" cy="329184"/>
          </a:xfrm>
          <a:prstGeom prst="roundRect">
            <a:avLst/>
          </a:prstGeom>
          <a:solidFill>
            <a:srgbClr val="F5B4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850" b="1">
                <a:solidFill>
                  <a:srgbClr val="FFFFFF"/>
                </a:solidFill>
                <a:latin typeface="Aptos"/>
              </a:defRPr>
            </a:pPr>
            <a:r>
              <a:t>Dewiswch yr adnoddau sydd eu hangen arnoch. Chi sy’n gyfrifol am yr ymchwilio.  |  Choose the resources you need. You are responsible for the investigation.</a:t>
            </a:r>
          </a:p>
        </p:txBody>
      </p:sp>
      <p:pic>
        <p:nvPicPr>
          <p:cNvPr id="14" name="Picture 13">
            <a:extLst>
              <a:ext uri="{FF2B5EF4-FFF2-40B4-BE49-F238E27FC236}">
                <a16:creationId xmlns:a16="http://schemas.microsoft.com/office/drawing/2014/main" id="{387B41B9-C5D7-EC46-3A62-92338C52DBB2}"/>
              </a:ext>
            </a:extLst>
          </p:cNvPr>
          <p:cNvPicPr>
            <a:picLocks noChangeAspect="1"/>
          </p:cNvPicPr>
          <p:nvPr/>
        </p:nvPicPr>
        <p:blipFill>
          <a:blip r:embed="rId3"/>
          <a:stretch>
            <a:fillRect/>
          </a:stretch>
        </p:blipFill>
        <p:spPr>
          <a:xfrm>
            <a:off x="3239" y="0"/>
            <a:ext cx="12185522"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429768"/>
          </a:xfrm>
          <a:prstGeom prst="rect">
            <a:avLst/>
          </a:prstGeom>
          <a:solidFill>
            <a:srgbClr val="14406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01168" y="68580"/>
            <a:ext cx="11789359" cy="256032"/>
          </a:xfrm>
          <a:prstGeom prst="rect">
            <a:avLst/>
          </a:prstGeom>
          <a:noFill/>
        </p:spPr>
        <p:txBody>
          <a:bodyPr wrap="none">
            <a:spAutoFit/>
          </a:bodyPr>
          <a:lstStyle/>
          <a:p>
            <a:pPr>
              <a:defRPr sz="1350" b="1">
                <a:solidFill>
                  <a:srgbClr val="FFFFFF"/>
                </a:solidFill>
                <a:latin typeface="Aptos"/>
              </a:defRPr>
            </a:pPr>
            <a:r>
              <a:t>Creu eich egwyddorion  |  Create your principles</a:t>
            </a:r>
          </a:p>
        </p:txBody>
      </p:sp>
      <p:sp>
        <p:nvSpPr>
          <p:cNvPr id="5" name="TextBox 4"/>
          <p:cNvSpPr txBox="1"/>
          <p:nvPr/>
        </p:nvSpPr>
        <p:spPr>
          <a:xfrm>
            <a:off x="8549640" y="6629400"/>
            <a:ext cx="3337560" cy="137160"/>
          </a:xfrm>
          <a:prstGeom prst="rect">
            <a:avLst/>
          </a:prstGeom>
          <a:noFill/>
        </p:spPr>
        <p:txBody>
          <a:bodyPr wrap="none">
            <a:spAutoFit/>
          </a:bodyPr>
          <a:lstStyle/>
          <a:p>
            <a:pPr algn="r">
              <a:defRPr sz="650">
                <a:solidFill>
                  <a:srgbClr val="9BA5AD"/>
                </a:solidFill>
                <a:latin typeface="Aptos"/>
              </a:defRPr>
            </a:pPr>
            <a:r>
              <a:t>BA2 • Cymhwysedd Digidol mewn Ymarfer | Digital Competence in Practice</a:t>
            </a:r>
          </a:p>
        </p:txBody>
      </p:sp>
      <p:sp>
        <p:nvSpPr>
          <p:cNvPr id="6" name="Rounded Rectangle 5"/>
          <p:cNvSpPr/>
          <p:nvPr/>
        </p:nvSpPr>
        <p:spPr>
          <a:xfrm>
            <a:off x="1097280" y="914400"/>
            <a:ext cx="9966960" cy="1051560"/>
          </a:xfrm>
          <a:prstGeom prst="roundRect">
            <a:avLst/>
          </a:prstGeom>
          <a:solidFill>
            <a:srgbClr val="EAF5FA"/>
          </a:solidFill>
          <a:ln w="12700">
            <a:solidFill>
              <a:srgbClr val="9FC6D9"/>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300" b="1">
                <a:solidFill>
                  <a:srgbClr val="144067"/>
                </a:solidFill>
                <a:latin typeface="Aptos"/>
              </a:defRPr>
            </a:pPr>
            <a:r>
              <a:t>CYNHYRCH Y GRŴP | GROUP PRODUCT</a:t>
            </a:r>
          </a:p>
          <a:p>
            <a:pPr algn="ctr">
              <a:spcBef>
                <a:spcPts val="400"/>
              </a:spcBef>
              <a:defRPr sz="1200">
                <a:solidFill>
                  <a:srgbClr val="2A3B46"/>
                </a:solidFill>
                <a:latin typeface="Aptos"/>
              </a:defRPr>
            </a:pPr>
            <a:r>
              <a:t>Crëwch 5 egwyddor ar gyfer cydweithio digidol effeithiol.</a:t>
            </a:r>
          </a:p>
          <a:p>
            <a:pPr algn="ctr">
              <a:spcBef>
                <a:spcPts val="400"/>
              </a:spcBef>
              <a:defRPr sz="1200">
                <a:solidFill>
                  <a:srgbClr val="2A3B46"/>
                </a:solidFill>
                <a:latin typeface="Aptos"/>
              </a:defRPr>
            </a:pPr>
            <a:r>
              <a:t>Create 5 principles for effective digital collaboration.</a:t>
            </a:r>
          </a:p>
        </p:txBody>
      </p:sp>
      <p:sp>
        <p:nvSpPr>
          <p:cNvPr id="7" name="Rounded Rectangle 6"/>
          <p:cNvSpPr/>
          <p:nvPr/>
        </p:nvSpPr>
        <p:spPr>
          <a:xfrm>
            <a:off x="640080" y="2606040"/>
            <a:ext cx="1874519" cy="1645920"/>
          </a:xfrm>
          <a:prstGeom prst="roundRect">
            <a:avLst/>
          </a:prstGeom>
          <a:solidFill>
            <a:srgbClr val="FFFFFF"/>
          </a:solidFill>
          <a:ln w="12700">
            <a:solidFill>
              <a:srgbClr val="1873A6"/>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200" b="1">
                <a:solidFill>
                  <a:srgbClr val="1873A6"/>
                </a:solidFill>
                <a:latin typeface="Aptos"/>
              </a:defRPr>
            </a:pPr>
            <a:r>
              <a:t>1</a:t>
            </a:r>
          </a:p>
          <a:p>
            <a:pPr algn="ctr">
              <a:spcBef>
                <a:spcPts val="400"/>
              </a:spcBef>
              <a:defRPr sz="1100">
                <a:solidFill>
                  <a:srgbClr val="2A3B46"/>
                </a:solidFill>
                <a:latin typeface="Aptos"/>
              </a:defRPr>
            </a:pPr>
            <a:r>
              <a:t>Eich egwyddor</a:t>
            </a:r>
          </a:p>
          <a:p>
            <a:pPr algn="ctr">
              <a:spcBef>
                <a:spcPts val="400"/>
              </a:spcBef>
              <a:defRPr sz="1100">
                <a:solidFill>
                  <a:srgbClr val="2A3B46"/>
                </a:solidFill>
                <a:latin typeface="Aptos"/>
              </a:defRPr>
            </a:pPr>
            <a:r>
              <a:t>Your principle</a:t>
            </a:r>
          </a:p>
        </p:txBody>
      </p:sp>
      <p:sp>
        <p:nvSpPr>
          <p:cNvPr id="8" name="Rounded Rectangle 7"/>
          <p:cNvSpPr/>
          <p:nvPr/>
        </p:nvSpPr>
        <p:spPr>
          <a:xfrm>
            <a:off x="2907791" y="2606040"/>
            <a:ext cx="1874519" cy="1645920"/>
          </a:xfrm>
          <a:prstGeom prst="roundRect">
            <a:avLst/>
          </a:prstGeom>
          <a:solidFill>
            <a:srgbClr val="FFFFFF"/>
          </a:solidFill>
          <a:ln w="12700">
            <a:solidFill>
              <a:srgbClr val="579B5F"/>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200" b="1">
                <a:solidFill>
                  <a:srgbClr val="579B5F"/>
                </a:solidFill>
                <a:latin typeface="Aptos"/>
              </a:defRPr>
            </a:pPr>
            <a:r>
              <a:t>2</a:t>
            </a:r>
          </a:p>
          <a:p>
            <a:pPr algn="ctr">
              <a:spcBef>
                <a:spcPts val="400"/>
              </a:spcBef>
              <a:defRPr sz="1100">
                <a:solidFill>
                  <a:srgbClr val="2A3B46"/>
                </a:solidFill>
                <a:latin typeface="Aptos"/>
              </a:defRPr>
            </a:pPr>
            <a:r>
              <a:t>Eich egwyddor</a:t>
            </a:r>
          </a:p>
          <a:p>
            <a:pPr algn="ctr">
              <a:spcBef>
                <a:spcPts val="400"/>
              </a:spcBef>
              <a:defRPr sz="1100">
                <a:solidFill>
                  <a:srgbClr val="2A3B46"/>
                </a:solidFill>
                <a:latin typeface="Aptos"/>
              </a:defRPr>
            </a:pPr>
            <a:r>
              <a:t>Your principle</a:t>
            </a:r>
          </a:p>
        </p:txBody>
      </p:sp>
      <p:sp>
        <p:nvSpPr>
          <p:cNvPr id="9" name="Rounded Rectangle 8"/>
          <p:cNvSpPr/>
          <p:nvPr/>
        </p:nvSpPr>
        <p:spPr>
          <a:xfrm>
            <a:off x="5175504" y="2606040"/>
            <a:ext cx="1874519" cy="1645920"/>
          </a:xfrm>
          <a:prstGeom prst="roundRect">
            <a:avLst/>
          </a:prstGeom>
          <a:solidFill>
            <a:srgbClr val="FFFFFF"/>
          </a:solidFill>
          <a:ln w="12700">
            <a:solidFill>
              <a:srgbClr val="8D6FAB"/>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200" b="1">
                <a:solidFill>
                  <a:srgbClr val="8D6FAB"/>
                </a:solidFill>
                <a:latin typeface="Aptos"/>
              </a:defRPr>
            </a:pPr>
            <a:r>
              <a:t>3</a:t>
            </a:r>
          </a:p>
          <a:p>
            <a:pPr algn="ctr">
              <a:spcBef>
                <a:spcPts val="400"/>
              </a:spcBef>
              <a:defRPr sz="1100">
                <a:solidFill>
                  <a:srgbClr val="2A3B46"/>
                </a:solidFill>
                <a:latin typeface="Aptos"/>
              </a:defRPr>
            </a:pPr>
            <a:r>
              <a:t>Eich egwyddor</a:t>
            </a:r>
          </a:p>
          <a:p>
            <a:pPr algn="ctr">
              <a:spcBef>
                <a:spcPts val="400"/>
              </a:spcBef>
              <a:defRPr sz="1100">
                <a:solidFill>
                  <a:srgbClr val="2A3B46"/>
                </a:solidFill>
                <a:latin typeface="Aptos"/>
              </a:defRPr>
            </a:pPr>
            <a:r>
              <a:t>Your principle</a:t>
            </a:r>
          </a:p>
        </p:txBody>
      </p:sp>
      <p:sp>
        <p:nvSpPr>
          <p:cNvPr id="10" name="Rounded Rectangle 9"/>
          <p:cNvSpPr/>
          <p:nvPr/>
        </p:nvSpPr>
        <p:spPr>
          <a:xfrm>
            <a:off x="7443215" y="2606040"/>
            <a:ext cx="1874519" cy="1645920"/>
          </a:xfrm>
          <a:prstGeom prst="roundRect">
            <a:avLst/>
          </a:prstGeom>
          <a:solidFill>
            <a:srgbClr val="FFFFFF"/>
          </a:solidFill>
          <a:ln w="12700">
            <a:solidFill>
              <a:srgbClr val="F5B416"/>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200" b="1">
                <a:solidFill>
                  <a:srgbClr val="BC8400"/>
                </a:solidFill>
                <a:latin typeface="Aptos"/>
              </a:defRPr>
            </a:pPr>
            <a:r>
              <a:t>4</a:t>
            </a:r>
          </a:p>
          <a:p>
            <a:pPr algn="ctr">
              <a:spcBef>
                <a:spcPts val="400"/>
              </a:spcBef>
              <a:defRPr sz="1100">
                <a:solidFill>
                  <a:srgbClr val="2A3B46"/>
                </a:solidFill>
                <a:latin typeface="Aptos"/>
              </a:defRPr>
            </a:pPr>
            <a:r>
              <a:t>Eich egwyddor</a:t>
            </a:r>
          </a:p>
          <a:p>
            <a:pPr algn="ctr">
              <a:spcBef>
                <a:spcPts val="400"/>
              </a:spcBef>
              <a:defRPr sz="1100">
                <a:solidFill>
                  <a:srgbClr val="2A3B46"/>
                </a:solidFill>
                <a:latin typeface="Aptos"/>
              </a:defRPr>
            </a:pPr>
            <a:r>
              <a:t>Your principle</a:t>
            </a:r>
          </a:p>
        </p:txBody>
      </p:sp>
      <p:sp>
        <p:nvSpPr>
          <p:cNvPr id="11" name="Rounded Rectangle 10"/>
          <p:cNvSpPr/>
          <p:nvPr/>
        </p:nvSpPr>
        <p:spPr>
          <a:xfrm>
            <a:off x="9710928" y="2606040"/>
            <a:ext cx="1874519" cy="1645920"/>
          </a:xfrm>
          <a:prstGeom prst="roundRect">
            <a:avLst/>
          </a:prstGeom>
          <a:solidFill>
            <a:srgbClr val="FFFFFF"/>
          </a:solidFill>
          <a:ln w="12700">
            <a:solidFill>
              <a:srgbClr val="144067"/>
            </a:solidFill>
          </a:ln>
        </p:spPr>
        <p:style>
          <a:lnRef idx="1">
            <a:schemeClr val="accent1"/>
          </a:lnRef>
          <a:fillRef idx="3">
            <a:schemeClr val="accent1"/>
          </a:fillRef>
          <a:effectRef idx="2">
            <a:schemeClr val="accent1"/>
          </a:effectRef>
          <a:fontRef idx="minor">
            <a:schemeClr val="lt1"/>
          </a:fontRef>
        </p:style>
        <p:txBody>
          <a:bodyPr lIns="146304" tIns="100584" rIns="146304" bIns="73152" rtlCol="0" anchor="ctr"/>
          <a:lstStyle/>
          <a:p>
            <a:pPr algn="ctr">
              <a:defRPr sz="1200" b="1">
                <a:solidFill>
                  <a:srgbClr val="144067"/>
                </a:solidFill>
                <a:latin typeface="Aptos"/>
              </a:defRPr>
            </a:pPr>
            <a:r>
              <a:t>5</a:t>
            </a:r>
          </a:p>
          <a:p>
            <a:pPr algn="ctr">
              <a:spcBef>
                <a:spcPts val="400"/>
              </a:spcBef>
              <a:defRPr sz="1100">
                <a:solidFill>
                  <a:srgbClr val="2A3B46"/>
                </a:solidFill>
                <a:latin typeface="Aptos"/>
              </a:defRPr>
            </a:pPr>
            <a:r>
              <a:t>Eich egwyddor</a:t>
            </a:r>
          </a:p>
          <a:p>
            <a:pPr algn="ctr">
              <a:spcBef>
                <a:spcPts val="400"/>
              </a:spcBef>
              <a:defRPr sz="1100">
                <a:solidFill>
                  <a:srgbClr val="2A3B46"/>
                </a:solidFill>
                <a:latin typeface="Aptos"/>
              </a:defRPr>
            </a:pPr>
            <a:r>
              <a:t>Your principle</a:t>
            </a:r>
          </a:p>
        </p:txBody>
      </p:sp>
      <p:sp>
        <p:nvSpPr>
          <p:cNvPr id="12" name="Rounded Rectangle 11"/>
          <p:cNvSpPr/>
          <p:nvPr/>
        </p:nvSpPr>
        <p:spPr>
          <a:xfrm>
            <a:off x="502920" y="5833872"/>
            <a:ext cx="11155680" cy="329184"/>
          </a:xfrm>
          <a:prstGeom prst="roundRect">
            <a:avLst/>
          </a:prstGeom>
          <a:solidFill>
            <a:srgbClr val="F5B41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850" b="1">
                <a:solidFill>
                  <a:srgbClr val="FFFFFF"/>
                </a:solidFill>
                <a:latin typeface="Aptos"/>
              </a:defRPr>
            </a:pPr>
            <a:r>
              <a:t>Peidiwch â rhestru apiau. Disgrifiwch yr hyn sy’n gwneud y dysgu’n effeithiol.  |  Do not list apps. Describe what makes the learning effective.</a:t>
            </a:r>
          </a:p>
        </p:txBody>
      </p:sp>
      <p:pic>
        <p:nvPicPr>
          <p:cNvPr id="14" name="Picture 13">
            <a:extLst>
              <a:ext uri="{FF2B5EF4-FFF2-40B4-BE49-F238E27FC236}">
                <a16:creationId xmlns:a16="http://schemas.microsoft.com/office/drawing/2014/main" id="{F879476C-35E6-4583-ED11-5D0CFA02CE13}"/>
              </a:ext>
            </a:extLst>
          </p:cNvPr>
          <p:cNvPicPr>
            <a:picLocks noChangeAspect="1"/>
          </p:cNvPicPr>
          <p:nvPr/>
        </p:nvPicPr>
        <p:blipFill>
          <a:blip r:embed="rId3"/>
          <a:stretch>
            <a:fillRect/>
          </a:stretch>
        </p:blipFill>
        <p:spPr>
          <a:xfrm>
            <a:off x="3239" y="0"/>
            <a:ext cx="12185522"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D83F9BD4-9ECF-9958-C1CC-4AF29C7F4D1B}"/>
              </a:ext>
            </a:extLst>
          </p:cNvPr>
          <p:cNvPicPr>
            <a:picLocks noChangeAspect="1"/>
          </p:cNvPicPr>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9515970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53B52708-59BF-924B-7B50-C0D0E1654CD2}"/>
              </a:ext>
            </a:extLst>
          </p:cNvPr>
          <p:cNvPicPr>
            <a:picLocks noChangeAspect="1"/>
          </p:cNvPicPr>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542030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A8562C5C-7525-4498-7643-A11A3E6D8C60}"/>
              </a:ext>
            </a:extLst>
          </p:cNvPr>
          <p:cNvPicPr>
            <a:picLocks noChangeAspect="1"/>
          </p:cNvPicPr>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3577213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655B558-DB4C-4DEE-3448-007CE1A49EE9}"/>
              </a:ext>
            </a:extLst>
          </p:cNvPr>
          <p:cNvPicPr>
            <a:picLocks noChangeAspect="1"/>
          </p:cNvPicPr>
          <p:nvPr/>
        </p:nvPicPr>
        <p:blipFill>
          <a:blip r:embed="rId3"/>
          <a:stretch>
            <a:fillRect/>
          </a:stretch>
        </p:blipFill>
        <p:spPr>
          <a:xfrm>
            <a:off x="0" y="1823"/>
            <a:ext cx="12192000" cy="6854354"/>
          </a:xfrm>
          <a:prstGeom prst="rect">
            <a:avLst/>
          </a:prstGeom>
        </p:spPr>
      </p:pic>
    </p:spTree>
    <p:extLst>
      <p:ext uri="{BB962C8B-B14F-4D97-AF65-F5344CB8AC3E}">
        <p14:creationId xmlns:p14="http://schemas.microsoft.com/office/powerpoint/2010/main" val="2550027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1538D6-FCD1-88CC-5B7B-23D6190E1233}"/>
              </a:ext>
            </a:extLst>
          </p:cNvPr>
          <p:cNvPicPr>
            <a:picLocks noChangeAspect="1"/>
          </p:cNvPicPr>
          <p:nvPr/>
        </p:nvPicPr>
        <p:blipFill>
          <a:blip r:embed="rId3"/>
          <a:srcRect b="12959"/>
          <a:stretch>
            <a:fillRect/>
          </a:stretch>
        </p:blipFill>
        <p:spPr>
          <a:xfrm>
            <a:off x="3239" y="0"/>
            <a:ext cx="12185522" cy="6858000"/>
          </a:xfrm>
          <a:prstGeom prst="rect">
            <a:avLst/>
          </a:prstGeom>
        </p:spPr>
      </p:pic>
    </p:spTree>
    <p:extLst>
      <p:ext uri="{BB962C8B-B14F-4D97-AF65-F5344CB8AC3E}">
        <p14:creationId xmlns:p14="http://schemas.microsoft.com/office/powerpoint/2010/main" val="1287654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6864F559-B4DD-E6D8-9CDF-6C625CE16032}"/>
              </a:ext>
            </a:extLst>
          </p:cNvPr>
          <p:cNvPicPr>
            <a:picLocks noChangeAspect="1"/>
          </p:cNvPicPr>
          <p:nvPr/>
        </p:nvPicPr>
        <p:blipFill>
          <a:blip r:embed="rId3"/>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321007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1392</Words>
  <Application>Microsoft Office PowerPoint</Application>
  <PresentationFormat>Widescreen</PresentationFormat>
  <Paragraphs>105</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Ian Jones</dc:creator>
  <cp:keywords/>
  <dc:description>generated using python-pptx</dc:description>
  <cp:lastModifiedBy>Ian Jones</cp:lastModifiedBy>
  <cp:revision>2</cp:revision>
  <dcterms:created xsi:type="dcterms:W3CDTF">2013-01-27T09:14:16Z</dcterms:created>
  <dcterms:modified xsi:type="dcterms:W3CDTF">2026-10-04T23:05:45Z</dcterms:modified>
  <cp:category/>
</cp:coreProperties>
</file>