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21"/>
  </p:notesMasterIdLst>
  <p:sldIdLst>
    <p:sldId id="278" r:id="rId2"/>
    <p:sldId id="279" r:id="rId3"/>
    <p:sldId id="280" r:id="rId4"/>
    <p:sldId id="295" r:id="rId5"/>
    <p:sldId id="282" r:id="rId6"/>
    <p:sldId id="281" r:id="rId7"/>
    <p:sldId id="283" r:id="rId8"/>
    <p:sldId id="285" r:id="rId9"/>
    <p:sldId id="290" r:id="rId10"/>
    <p:sldId id="292" r:id="rId11"/>
    <p:sldId id="296" r:id="rId12"/>
    <p:sldId id="297" r:id="rId13"/>
    <p:sldId id="298" r:id="rId14"/>
    <p:sldId id="299" r:id="rId15"/>
    <p:sldId id="300" r:id="rId16"/>
    <p:sldId id="301" r:id="rId17"/>
    <p:sldId id="302" r:id="rId18"/>
    <p:sldId id="303" r:id="rId19"/>
    <p:sldId id="304" r:id="rId20"/>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FBF6"/>
    <a:srgbClr val="CCFFCC"/>
    <a:srgbClr val="AAC4E9"/>
    <a:srgbClr val="F5CDCE"/>
    <a:srgbClr val="DF8C8C"/>
    <a:srgbClr val="202C8F"/>
    <a:srgbClr val="FCFBF6"/>
    <a:srgbClr val="D4D593"/>
    <a:srgbClr val="E6F0FE"/>
    <a:srgbClr val="CDBE8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979" autoAdjust="0"/>
    <p:restoredTop sz="94609" autoAdjust="0"/>
  </p:normalViewPr>
  <p:slideViewPr>
    <p:cSldViewPr snapToGrid="0" snapToObjects="1">
      <p:cViewPr varScale="1">
        <p:scale>
          <a:sx n="82" d="100"/>
          <a:sy n="82" d="100"/>
        </p:scale>
        <p:origin x="950" y="96"/>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8/10/relationships/authors" Target="author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21CAB4-F790-4254-841B-AB2C0DDE0868}" type="doc">
      <dgm:prSet loTypeId="urn:microsoft.com/office/officeart/2005/8/layout/vProcess5" loCatId="process" qsTypeId="urn:microsoft.com/office/officeart/2005/8/quickstyle/simple1" qsCatId="simple" csTypeId="urn:microsoft.com/office/officeart/2005/8/colors/accent2_2" csCatId="accent2" phldr="1"/>
      <dgm:spPr/>
      <dgm:t>
        <a:bodyPr/>
        <a:lstStyle/>
        <a:p>
          <a:endParaRPr lang="en-US"/>
        </a:p>
      </dgm:t>
    </dgm:pt>
    <dgm:pt modelId="{38668746-64E4-4334-9720-1B8B719A13AA}">
      <dgm:prSet custT="1"/>
      <dgm:spPr/>
      <dgm:t>
        <a:bodyPr/>
        <a:lstStyle/>
        <a:p>
          <a:r>
            <a:rPr lang="en-GB" sz="2000" dirty="0">
              <a:solidFill>
                <a:schemeClr val="bg1">
                  <a:lumMod val="10000"/>
                </a:schemeClr>
              </a:solidFill>
            </a:rPr>
            <a:t>Satoh et al (2015) hypothesised that music therapy can be used as an alternative to pharmaceuticals for individuals with AD. </a:t>
          </a:r>
          <a:endParaRPr lang="en-US" sz="2000" dirty="0">
            <a:solidFill>
              <a:schemeClr val="bg1">
                <a:lumMod val="10000"/>
              </a:schemeClr>
            </a:solidFill>
          </a:endParaRPr>
        </a:p>
      </dgm:t>
    </dgm:pt>
    <dgm:pt modelId="{E868A45E-B597-4681-9BEA-31CB04A64CEF}" type="parTrans" cxnId="{D9EEC652-9872-4857-BF1F-25DBC0088421}">
      <dgm:prSet/>
      <dgm:spPr/>
      <dgm:t>
        <a:bodyPr/>
        <a:lstStyle/>
        <a:p>
          <a:endParaRPr lang="en-US"/>
        </a:p>
      </dgm:t>
    </dgm:pt>
    <dgm:pt modelId="{B76D268F-EEBB-4D90-B75A-BDF034182D07}" type="sibTrans" cxnId="{D9EEC652-9872-4857-BF1F-25DBC0088421}">
      <dgm:prSet/>
      <dgm:spPr/>
      <dgm:t>
        <a:bodyPr/>
        <a:lstStyle/>
        <a:p>
          <a:endParaRPr lang="en-US"/>
        </a:p>
      </dgm:t>
    </dgm:pt>
    <dgm:pt modelId="{4A3457E3-A8E0-4B34-84B2-029C1A9B6D38}">
      <dgm:prSet custT="1"/>
      <dgm:spPr/>
      <dgm:t>
        <a:bodyPr/>
        <a:lstStyle/>
        <a:p>
          <a:r>
            <a:rPr lang="en-GB" sz="2000" dirty="0">
              <a:solidFill>
                <a:schemeClr val="bg1">
                  <a:lumMod val="10000"/>
                </a:schemeClr>
              </a:solidFill>
            </a:rPr>
            <a:t>Consistent with this, Gómez Gallego and Gómez García (2017) demonstrated clinical improvement in AD patients who underwent music therapy. </a:t>
          </a:r>
          <a:endParaRPr lang="en-US" sz="2000" dirty="0">
            <a:solidFill>
              <a:schemeClr val="bg1">
                <a:lumMod val="10000"/>
              </a:schemeClr>
            </a:solidFill>
            <a:highlight>
              <a:srgbClr val="FFFF00"/>
            </a:highlight>
          </a:endParaRPr>
        </a:p>
      </dgm:t>
    </dgm:pt>
    <dgm:pt modelId="{4A967C4D-9D21-4978-A5C2-747319B34318}" type="parTrans" cxnId="{E3494CAD-3A1A-4E61-8815-CEBE55A8459D}">
      <dgm:prSet/>
      <dgm:spPr/>
      <dgm:t>
        <a:bodyPr/>
        <a:lstStyle/>
        <a:p>
          <a:endParaRPr lang="en-US"/>
        </a:p>
      </dgm:t>
    </dgm:pt>
    <dgm:pt modelId="{967F97B7-C0AD-4432-AF68-4FE2B46C6BEE}" type="sibTrans" cxnId="{E3494CAD-3A1A-4E61-8815-CEBE55A8459D}">
      <dgm:prSet/>
      <dgm:spPr/>
      <dgm:t>
        <a:bodyPr/>
        <a:lstStyle/>
        <a:p>
          <a:endParaRPr lang="en-US"/>
        </a:p>
      </dgm:t>
    </dgm:pt>
    <dgm:pt modelId="{66B13E2D-F193-4128-835F-E0930BCAA76C}">
      <dgm:prSet custT="1"/>
      <dgm:spPr/>
      <dgm:t>
        <a:bodyPr/>
        <a:lstStyle/>
        <a:p>
          <a:r>
            <a:rPr lang="en-GB" sz="2000" dirty="0">
              <a:solidFill>
                <a:schemeClr val="bg1">
                  <a:lumMod val="10000"/>
                </a:schemeClr>
              </a:solidFill>
            </a:rPr>
            <a:t>King et al. (2019) investigated the use of personalised musical training, which included patients' favourite songs</a:t>
          </a:r>
          <a:r>
            <a:rPr lang="en-GB" sz="1200" dirty="0">
              <a:solidFill>
                <a:schemeClr val="bg1">
                  <a:lumMod val="10000"/>
                </a:schemeClr>
              </a:solidFill>
            </a:rPr>
            <a:t>.</a:t>
          </a:r>
          <a:endParaRPr lang="en-US" sz="1200" dirty="0">
            <a:solidFill>
              <a:schemeClr val="bg1">
                <a:lumMod val="10000"/>
              </a:schemeClr>
            </a:solidFill>
            <a:highlight>
              <a:srgbClr val="FFFF00"/>
            </a:highlight>
          </a:endParaRPr>
        </a:p>
      </dgm:t>
    </dgm:pt>
    <dgm:pt modelId="{8A3A288B-6371-4CC1-8A41-A1F095534A75}" type="parTrans" cxnId="{C74F6125-2FF3-4FD6-8B07-AEB57E953344}">
      <dgm:prSet/>
      <dgm:spPr/>
      <dgm:t>
        <a:bodyPr/>
        <a:lstStyle/>
        <a:p>
          <a:endParaRPr lang="en-US"/>
        </a:p>
      </dgm:t>
    </dgm:pt>
    <dgm:pt modelId="{1AE7717F-43A1-43C2-9F98-EB47FDA0182C}" type="sibTrans" cxnId="{C74F6125-2FF3-4FD6-8B07-AEB57E953344}">
      <dgm:prSet/>
      <dgm:spPr/>
      <dgm:t>
        <a:bodyPr/>
        <a:lstStyle/>
        <a:p>
          <a:endParaRPr lang="en-US"/>
        </a:p>
      </dgm:t>
    </dgm:pt>
    <dgm:pt modelId="{2E555F5D-3F01-43E4-82C1-CB302A04588C}" type="pres">
      <dgm:prSet presAssocID="{AC21CAB4-F790-4254-841B-AB2C0DDE0868}" presName="outerComposite" presStyleCnt="0">
        <dgm:presLayoutVars>
          <dgm:chMax val="5"/>
          <dgm:dir/>
          <dgm:resizeHandles val="exact"/>
        </dgm:presLayoutVars>
      </dgm:prSet>
      <dgm:spPr/>
    </dgm:pt>
    <dgm:pt modelId="{40BA31DB-E9A8-4FE8-A1DB-4A8F991D8B62}" type="pres">
      <dgm:prSet presAssocID="{AC21CAB4-F790-4254-841B-AB2C0DDE0868}" presName="dummyMaxCanvas" presStyleCnt="0">
        <dgm:presLayoutVars/>
      </dgm:prSet>
      <dgm:spPr/>
    </dgm:pt>
    <dgm:pt modelId="{101AF9FB-1110-4AE6-AECA-30BD13AB4A9B}" type="pres">
      <dgm:prSet presAssocID="{AC21CAB4-F790-4254-841B-AB2C0DDE0868}" presName="ThreeNodes_1" presStyleLbl="node1" presStyleIdx="0" presStyleCnt="3" custScaleX="91963" custScaleY="75585">
        <dgm:presLayoutVars>
          <dgm:bulletEnabled val="1"/>
        </dgm:presLayoutVars>
      </dgm:prSet>
      <dgm:spPr/>
    </dgm:pt>
    <dgm:pt modelId="{37E80FF4-B936-4783-9B53-F8F0FC76CDB8}" type="pres">
      <dgm:prSet presAssocID="{AC21CAB4-F790-4254-841B-AB2C0DDE0868}" presName="ThreeNodes_2" presStyleLbl="node1" presStyleIdx="1" presStyleCnt="3" custScaleX="86808" custScaleY="68951">
        <dgm:presLayoutVars>
          <dgm:bulletEnabled val="1"/>
        </dgm:presLayoutVars>
      </dgm:prSet>
      <dgm:spPr/>
    </dgm:pt>
    <dgm:pt modelId="{CAC79E74-0A25-4DC4-B36D-8AF5D5B768A1}" type="pres">
      <dgm:prSet presAssocID="{AC21CAB4-F790-4254-841B-AB2C0DDE0868}" presName="ThreeNodes_3" presStyleLbl="node1" presStyleIdx="2" presStyleCnt="3" custScaleX="83522" custScaleY="85251" custLinFactNeighborX="7196" custLinFactNeighborY="-2912">
        <dgm:presLayoutVars>
          <dgm:bulletEnabled val="1"/>
        </dgm:presLayoutVars>
      </dgm:prSet>
      <dgm:spPr/>
    </dgm:pt>
    <dgm:pt modelId="{9736726C-1987-40F2-A92C-1EEBCE9B0885}" type="pres">
      <dgm:prSet presAssocID="{AC21CAB4-F790-4254-841B-AB2C0DDE0868}" presName="ThreeConn_1-2" presStyleLbl="fgAccFollowNode1" presStyleIdx="0" presStyleCnt="2">
        <dgm:presLayoutVars>
          <dgm:bulletEnabled val="1"/>
        </dgm:presLayoutVars>
      </dgm:prSet>
      <dgm:spPr/>
    </dgm:pt>
    <dgm:pt modelId="{3D3E6C54-86A1-468B-9CF5-2066CB851AE7}" type="pres">
      <dgm:prSet presAssocID="{AC21CAB4-F790-4254-841B-AB2C0DDE0868}" presName="ThreeConn_2-3" presStyleLbl="fgAccFollowNode1" presStyleIdx="1" presStyleCnt="2">
        <dgm:presLayoutVars>
          <dgm:bulletEnabled val="1"/>
        </dgm:presLayoutVars>
      </dgm:prSet>
      <dgm:spPr/>
    </dgm:pt>
    <dgm:pt modelId="{DCC3B2D1-CFDE-48D6-ADC8-A89856B14933}" type="pres">
      <dgm:prSet presAssocID="{AC21CAB4-F790-4254-841B-AB2C0DDE0868}" presName="ThreeNodes_1_text" presStyleLbl="node1" presStyleIdx="2" presStyleCnt="3">
        <dgm:presLayoutVars>
          <dgm:bulletEnabled val="1"/>
        </dgm:presLayoutVars>
      </dgm:prSet>
      <dgm:spPr/>
    </dgm:pt>
    <dgm:pt modelId="{DE31D163-F022-41F9-863C-A0288E21DAD7}" type="pres">
      <dgm:prSet presAssocID="{AC21CAB4-F790-4254-841B-AB2C0DDE0868}" presName="ThreeNodes_2_text" presStyleLbl="node1" presStyleIdx="2" presStyleCnt="3">
        <dgm:presLayoutVars>
          <dgm:bulletEnabled val="1"/>
        </dgm:presLayoutVars>
      </dgm:prSet>
      <dgm:spPr/>
    </dgm:pt>
    <dgm:pt modelId="{9C09F34F-5CC2-44EB-8EE8-193D7121005E}" type="pres">
      <dgm:prSet presAssocID="{AC21CAB4-F790-4254-841B-AB2C0DDE0868}" presName="ThreeNodes_3_text" presStyleLbl="node1" presStyleIdx="2" presStyleCnt="3">
        <dgm:presLayoutVars>
          <dgm:bulletEnabled val="1"/>
        </dgm:presLayoutVars>
      </dgm:prSet>
      <dgm:spPr/>
    </dgm:pt>
  </dgm:ptLst>
  <dgm:cxnLst>
    <dgm:cxn modelId="{7EFFDB1A-A594-4AF0-8DD6-5A049F793F0D}" type="presOf" srcId="{38668746-64E4-4334-9720-1B8B719A13AA}" destId="{DCC3B2D1-CFDE-48D6-ADC8-A89856B14933}" srcOrd="1" destOrd="0" presId="urn:microsoft.com/office/officeart/2005/8/layout/vProcess5"/>
    <dgm:cxn modelId="{3E30E51F-198A-4C67-AF5E-984667D217C4}" type="presOf" srcId="{66B13E2D-F193-4128-835F-E0930BCAA76C}" destId="{9C09F34F-5CC2-44EB-8EE8-193D7121005E}" srcOrd="1" destOrd="0" presId="urn:microsoft.com/office/officeart/2005/8/layout/vProcess5"/>
    <dgm:cxn modelId="{589A6B21-69C7-4E69-98D2-0C519399FB6C}" type="presOf" srcId="{66B13E2D-F193-4128-835F-E0930BCAA76C}" destId="{CAC79E74-0A25-4DC4-B36D-8AF5D5B768A1}" srcOrd="0" destOrd="0" presId="urn:microsoft.com/office/officeart/2005/8/layout/vProcess5"/>
    <dgm:cxn modelId="{C74F6125-2FF3-4FD6-8B07-AEB57E953344}" srcId="{AC21CAB4-F790-4254-841B-AB2C0DDE0868}" destId="{66B13E2D-F193-4128-835F-E0930BCAA76C}" srcOrd="2" destOrd="0" parTransId="{8A3A288B-6371-4CC1-8A41-A1F095534A75}" sibTransId="{1AE7717F-43A1-43C2-9F98-EB47FDA0182C}"/>
    <dgm:cxn modelId="{5F958E5B-BC4D-4A5A-A33A-2B67396CB4F5}" type="presOf" srcId="{967F97B7-C0AD-4432-AF68-4FE2B46C6BEE}" destId="{3D3E6C54-86A1-468B-9CF5-2066CB851AE7}" srcOrd="0" destOrd="0" presId="urn:microsoft.com/office/officeart/2005/8/layout/vProcess5"/>
    <dgm:cxn modelId="{B3DE5B65-4947-47B5-AE6A-DF713D013512}" type="presOf" srcId="{38668746-64E4-4334-9720-1B8B719A13AA}" destId="{101AF9FB-1110-4AE6-AECA-30BD13AB4A9B}" srcOrd="0" destOrd="0" presId="urn:microsoft.com/office/officeart/2005/8/layout/vProcess5"/>
    <dgm:cxn modelId="{9A5B516B-4E0F-424B-8D6E-F368E5495E2F}" type="presOf" srcId="{AC21CAB4-F790-4254-841B-AB2C0DDE0868}" destId="{2E555F5D-3F01-43E4-82C1-CB302A04588C}" srcOrd="0" destOrd="0" presId="urn:microsoft.com/office/officeart/2005/8/layout/vProcess5"/>
    <dgm:cxn modelId="{D9EEC652-9872-4857-BF1F-25DBC0088421}" srcId="{AC21CAB4-F790-4254-841B-AB2C0DDE0868}" destId="{38668746-64E4-4334-9720-1B8B719A13AA}" srcOrd="0" destOrd="0" parTransId="{E868A45E-B597-4681-9BEA-31CB04A64CEF}" sibTransId="{B76D268F-EEBB-4D90-B75A-BDF034182D07}"/>
    <dgm:cxn modelId="{D846F899-6F58-44EF-9F75-DCCCC9393C1A}" type="presOf" srcId="{B76D268F-EEBB-4D90-B75A-BDF034182D07}" destId="{9736726C-1987-40F2-A92C-1EEBCE9B0885}" srcOrd="0" destOrd="0" presId="urn:microsoft.com/office/officeart/2005/8/layout/vProcess5"/>
    <dgm:cxn modelId="{F709FEA7-5BDE-425A-BF4E-D534E658A9D2}" type="presOf" srcId="{4A3457E3-A8E0-4B34-84B2-029C1A9B6D38}" destId="{DE31D163-F022-41F9-863C-A0288E21DAD7}" srcOrd="1" destOrd="0" presId="urn:microsoft.com/office/officeart/2005/8/layout/vProcess5"/>
    <dgm:cxn modelId="{E3494CAD-3A1A-4E61-8815-CEBE55A8459D}" srcId="{AC21CAB4-F790-4254-841B-AB2C0DDE0868}" destId="{4A3457E3-A8E0-4B34-84B2-029C1A9B6D38}" srcOrd="1" destOrd="0" parTransId="{4A967C4D-9D21-4978-A5C2-747319B34318}" sibTransId="{967F97B7-C0AD-4432-AF68-4FE2B46C6BEE}"/>
    <dgm:cxn modelId="{A2CD5DE2-D07F-4124-A738-0E32CAA3879E}" type="presOf" srcId="{4A3457E3-A8E0-4B34-84B2-029C1A9B6D38}" destId="{37E80FF4-B936-4783-9B53-F8F0FC76CDB8}" srcOrd="0" destOrd="0" presId="urn:microsoft.com/office/officeart/2005/8/layout/vProcess5"/>
    <dgm:cxn modelId="{32B227C3-B595-4D8E-A01B-5B0B89FCD55D}" type="presParOf" srcId="{2E555F5D-3F01-43E4-82C1-CB302A04588C}" destId="{40BA31DB-E9A8-4FE8-A1DB-4A8F991D8B62}" srcOrd="0" destOrd="0" presId="urn:microsoft.com/office/officeart/2005/8/layout/vProcess5"/>
    <dgm:cxn modelId="{5620A400-90A9-4CDA-9A4A-28340E8DD14A}" type="presParOf" srcId="{2E555F5D-3F01-43E4-82C1-CB302A04588C}" destId="{101AF9FB-1110-4AE6-AECA-30BD13AB4A9B}" srcOrd="1" destOrd="0" presId="urn:microsoft.com/office/officeart/2005/8/layout/vProcess5"/>
    <dgm:cxn modelId="{C86A80D5-461C-441C-AA3F-5CE1BBD5CE04}" type="presParOf" srcId="{2E555F5D-3F01-43E4-82C1-CB302A04588C}" destId="{37E80FF4-B936-4783-9B53-F8F0FC76CDB8}" srcOrd="2" destOrd="0" presId="urn:microsoft.com/office/officeart/2005/8/layout/vProcess5"/>
    <dgm:cxn modelId="{B606EF83-D147-42BA-AC52-E74F9E5EE409}" type="presParOf" srcId="{2E555F5D-3F01-43E4-82C1-CB302A04588C}" destId="{CAC79E74-0A25-4DC4-B36D-8AF5D5B768A1}" srcOrd="3" destOrd="0" presId="urn:microsoft.com/office/officeart/2005/8/layout/vProcess5"/>
    <dgm:cxn modelId="{42E36039-D1C5-41BB-BE59-396F034316EB}" type="presParOf" srcId="{2E555F5D-3F01-43E4-82C1-CB302A04588C}" destId="{9736726C-1987-40F2-A92C-1EEBCE9B0885}" srcOrd="4" destOrd="0" presId="urn:microsoft.com/office/officeart/2005/8/layout/vProcess5"/>
    <dgm:cxn modelId="{360302D3-79D2-4CE0-B4D6-4380FE48C2FB}" type="presParOf" srcId="{2E555F5D-3F01-43E4-82C1-CB302A04588C}" destId="{3D3E6C54-86A1-468B-9CF5-2066CB851AE7}" srcOrd="5" destOrd="0" presId="urn:microsoft.com/office/officeart/2005/8/layout/vProcess5"/>
    <dgm:cxn modelId="{66BE2A0F-A161-42E4-97C3-C22039689F3E}" type="presParOf" srcId="{2E555F5D-3F01-43E4-82C1-CB302A04588C}" destId="{DCC3B2D1-CFDE-48D6-ADC8-A89856B14933}" srcOrd="6" destOrd="0" presId="urn:microsoft.com/office/officeart/2005/8/layout/vProcess5"/>
    <dgm:cxn modelId="{69B13524-B031-4EB0-BBC1-333077A05B71}" type="presParOf" srcId="{2E555F5D-3F01-43E4-82C1-CB302A04588C}" destId="{DE31D163-F022-41F9-863C-A0288E21DAD7}" srcOrd="7" destOrd="0" presId="urn:microsoft.com/office/officeart/2005/8/layout/vProcess5"/>
    <dgm:cxn modelId="{C1A022CC-643B-4CB1-9D9B-14A9C2A938A7}" type="presParOf" srcId="{2E555F5D-3F01-43E4-82C1-CB302A04588C}" destId="{9C09F34F-5CC2-44EB-8EE8-193D7121005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56055A-0AEB-4C39-A90A-2214A9FEA0A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GB"/>
        </a:p>
      </dgm:t>
    </dgm:pt>
    <dgm:pt modelId="{B233BE91-268D-4F4E-BCED-2B4D91064875}">
      <dgm:prSet phldrT="[Text]"/>
      <dgm:spPr/>
      <dgm:t>
        <a:bodyPr/>
        <a:lstStyle/>
        <a:p>
          <a:pPr>
            <a:lnSpc>
              <a:spcPct val="100000"/>
            </a:lnSpc>
          </a:pPr>
          <a:endParaRPr lang="en-GB" dirty="0"/>
        </a:p>
        <a:p>
          <a:pPr>
            <a:lnSpc>
              <a:spcPct val="100000"/>
            </a:lnSpc>
          </a:pPr>
          <a:endParaRPr lang="en-GB" dirty="0"/>
        </a:p>
        <a:p>
          <a:pPr>
            <a:lnSpc>
              <a:spcPct val="100000"/>
            </a:lnSpc>
          </a:pPr>
          <a:r>
            <a:rPr lang="en-GB" dirty="0"/>
            <a:t>The FMRI showed Increased activity in the right angular gyrus when karaoke tasks were performed (Satoh et al, 2015).</a:t>
          </a:r>
        </a:p>
        <a:p>
          <a:pPr>
            <a:lnSpc>
              <a:spcPct val="100000"/>
            </a:lnSpc>
          </a:pPr>
          <a:endParaRPr lang="en-GB" dirty="0"/>
        </a:p>
        <a:p>
          <a:pPr>
            <a:lnSpc>
              <a:spcPct val="100000"/>
            </a:lnSpc>
          </a:pPr>
          <a:endParaRPr lang="en-GB" dirty="0"/>
        </a:p>
        <a:p>
          <a:pPr>
            <a:lnSpc>
              <a:spcPct val="100000"/>
            </a:lnSpc>
          </a:pPr>
          <a:endParaRPr lang="en-GB" dirty="0"/>
        </a:p>
        <a:p>
          <a:endParaRPr lang="en-GB" dirty="0"/>
        </a:p>
      </dgm:t>
    </dgm:pt>
    <dgm:pt modelId="{29C0443F-44DE-444E-9156-26568FF765E5}" type="parTrans" cxnId="{08938250-51F4-4C01-9D7C-A4B97273432B}">
      <dgm:prSet/>
      <dgm:spPr/>
      <dgm:t>
        <a:bodyPr/>
        <a:lstStyle/>
        <a:p>
          <a:endParaRPr lang="en-GB"/>
        </a:p>
      </dgm:t>
    </dgm:pt>
    <dgm:pt modelId="{B46DD2C6-D7D0-4C05-9C62-9AE6C5B670D9}" type="sibTrans" cxnId="{08938250-51F4-4C01-9D7C-A4B97273432B}">
      <dgm:prSet/>
      <dgm:spPr/>
      <dgm:t>
        <a:bodyPr/>
        <a:lstStyle/>
        <a:p>
          <a:endParaRPr lang="en-GB"/>
        </a:p>
      </dgm:t>
    </dgm:pt>
    <dgm:pt modelId="{351FA585-7F95-450B-B9B6-87CCA795BA55}">
      <dgm:prSet phldrT="[Text]"/>
      <dgm:spPr/>
      <dgm:t>
        <a:bodyPr/>
        <a:lstStyle/>
        <a:p>
          <a:pPr>
            <a:lnSpc>
              <a:spcPct val="100000"/>
            </a:lnSpc>
          </a:pPr>
          <a:r>
            <a:rPr lang="en-GB" dirty="0"/>
            <a:t>The activation of brain regions during the karaoke task, specifically the left lingual and right angular gyrus, may have been the result of reading and musical processing in the brain. </a:t>
          </a:r>
        </a:p>
      </dgm:t>
    </dgm:pt>
    <dgm:pt modelId="{AB58F2CB-01D8-4A2A-BDC1-99F33A265C24}" type="parTrans" cxnId="{328F6D9C-60C0-42E2-BAFF-BE9C24EBD4A5}">
      <dgm:prSet/>
      <dgm:spPr/>
      <dgm:t>
        <a:bodyPr/>
        <a:lstStyle/>
        <a:p>
          <a:endParaRPr lang="en-GB"/>
        </a:p>
      </dgm:t>
    </dgm:pt>
    <dgm:pt modelId="{D8106C79-0CBA-4DEB-9A1B-89D324587BF8}" type="sibTrans" cxnId="{328F6D9C-60C0-42E2-BAFF-BE9C24EBD4A5}">
      <dgm:prSet/>
      <dgm:spPr/>
      <dgm:t>
        <a:bodyPr/>
        <a:lstStyle/>
        <a:p>
          <a:endParaRPr lang="en-GB"/>
        </a:p>
      </dgm:t>
    </dgm:pt>
    <dgm:pt modelId="{E02A6B7D-5823-418F-B650-7E537E299319}">
      <dgm:prSet/>
      <dgm:spPr/>
      <dgm:t>
        <a:bodyPr/>
        <a:lstStyle/>
        <a:p>
          <a:pPr>
            <a:lnSpc>
              <a:spcPct val="100000"/>
            </a:lnSpc>
          </a:pPr>
          <a:r>
            <a:rPr lang="en-GB" dirty="0"/>
            <a:t>In light of this, studies have suggested that the parietal lobe is associated with pitch processing during music listening and instrument playing (Meister et al., 2004; </a:t>
          </a:r>
          <a:r>
            <a:rPr lang="en-GB" dirty="0" err="1"/>
            <a:t>Särkämö</a:t>
          </a:r>
          <a:r>
            <a:rPr lang="en-GB" dirty="0"/>
            <a:t> et al, 2013). </a:t>
          </a:r>
          <a:endParaRPr lang="en-GB" dirty="0">
            <a:highlight>
              <a:srgbClr val="FFFF00"/>
            </a:highlight>
          </a:endParaRPr>
        </a:p>
      </dgm:t>
    </dgm:pt>
    <dgm:pt modelId="{932F4128-1158-4B05-A724-38AD4FDDF8C7}" type="parTrans" cxnId="{53EBF51B-C235-49DC-A073-A9C763A097B9}">
      <dgm:prSet/>
      <dgm:spPr/>
      <dgm:t>
        <a:bodyPr/>
        <a:lstStyle/>
        <a:p>
          <a:endParaRPr lang="en-GB"/>
        </a:p>
      </dgm:t>
    </dgm:pt>
    <dgm:pt modelId="{DADCB53A-CFA2-4568-A0F2-AE93DBED3B49}" type="sibTrans" cxnId="{53EBF51B-C235-49DC-A073-A9C763A097B9}">
      <dgm:prSet/>
      <dgm:spPr/>
      <dgm:t>
        <a:bodyPr/>
        <a:lstStyle/>
        <a:p>
          <a:endParaRPr lang="en-GB"/>
        </a:p>
      </dgm:t>
    </dgm:pt>
    <dgm:pt modelId="{1A15CF57-F9A6-476E-B786-1336D213F503}" type="pres">
      <dgm:prSet presAssocID="{8C56055A-0AEB-4C39-A90A-2214A9FEA0A2}" presName="root" presStyleCnt="0">
        <dgm:presLayoutVars>
          <dgm:dir/>
          <dgm:resizeHandles val="exact"/>
        </dgm:presLayoutVars>
      </dgm:prSet>
      <dgm:spPr/>
    </dgm:pt>
    <dgm:pt modelId="{4580F548-7ADA-43C4-96E7-73A5E0AA3F5A}" type="pres">
      <dgm:prSet presAssocID="{B233BE91-268D-4F4E-BCED-2B4D91064875}" presName="compNode" presStyleCnt="0"/>
      <dgm:spPr/>
    </dgm:pt>
    <dgm:pt modelId="{252988EF-70CE-4F09-AACE-535A2132F042}" type="pres">
      <dgm:prSet presAssocID="{B233BE91-268D-4F4E-BCED-2B4D91064875}" presName="bgRect" presStyleLbl="bgShp" presStyleIdx="0" presStyleCnt="3"/>
      <dgm:spPr/>
    </dgm:pt>
    <dgm:pt modelId="{FE636CE6-4DA6-4F6F-BBD8-A2D758B95861}" type="pres">
      <dgm:prSet presAssocID="{B233BE91-268D-4F4E-BCED-2B4D9106487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Artificial Intelligence outline"/>
        </a:ext>
      </dgm:extLst>
    </dgm:pt>
    <dgm:pt modelId="{190C1142-9C2E-4B94-953C-3A194176EC6D}" type="pres">
      <dgm:prSet presAssocID="{B233BE91-268D-4F4E-BCED-2B4D91064875}" presName="spaceRect" presStyleCnt="0"/>
      <dgm:spPr/>
    </dgm:pt>
    <dgm:pt modelId="{5FCB1D04-D8C6-446E-8341-DCB3DDE41D30}" type="pres">
      <dgm:prSet presAssocID="{B233BE91-268D-4F4E-BCED-2B4D91064875}" presName="parTx" presStyleLbl="revTx" presStyleIdx="0" presStyleCnt="3" custLinFactY="9958" custLinFactNeighborX="-256" custLinFactNeighborY="100000">
        <dgm:presLayoutVars>
          <dgm:chMax val="0"/>
          <dgm:chPref val="0"/>
        </dgm:presLayoutVars>
      </dgm:prSet>
      <dgm:spPr/>
    </dgm:pt>
    <dgm:pt modelId="{8A861D6E-123D-40D9-A141-E33B6CB9A885}" type="pres">
      <dgm:prSet presAssocID="{B46DD2C6-D7D0-4C05-9C62-9AE6C5B670D9}" presName="sibTrans" presStyleCnt="0"/>
      <dgm:spPr/>
    </dgm:pt>
    <dgm:pt modelId="{F1FE7717-9016-4236-9714-70DF028F9819}" type="pres">
      <dgm:prSet presAssocID="{351FA585-7F95-450B-B9B6-87CCA795BA55}" presName="compNode" presStyleCnt="0"/>
      <dgm:spPr/>
    </dgm:pt>
    <dgm:pt modelId="{12FA9EB6-399D-41D8-8441-E1A3475ADDA7}" type="pres">
      <dgm:prSet presAssocID="{351FA585-7F95-450B-B9B6-87CCA795BA55}" presName="bgRect" presStyleLbl="bgShp" presStyleIdx="1" presStyleCnt="3"/>
      <dgm:spPr/>
    </dgm:pt>
    <dgm:pt modelId="{F2E90457-7318-4B8B-9BF8-F9F2735D650F}" type="pres">
      <dgm:prSet presAssocID="{351FA585-7F95-450B-B9B6-87CCA795BA5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51EA812B-6E32-4691-8B65-D4F995AA5EA7}" type="pres">
      <dgm:prSet presAssocID="{351FA585-7F95-450B-B9B6-87CCA795BA55}" presName="spaceRect" presStyleCnt="0"/>
      <dgm:spPr/>
    </dgm:pt>
    <dgm:pt modelId="{78547C98-3153-43E7-8F97-9AADA6564364}" type="pres">
      <dgm:prSet presAssocID="{351FA585-7F95-450B-B9B6-87CCA795BA55}" presName="parTx" presStyleLbl="revTx" presStyleIdx="1" presStyleCnt="3" custLinFactNeighborX="-256" custLinFactNeighborY="46419">
        <dgm:presLayoutVars>
          <dgm:chMax val="0"/>
          <dgm:chPref val="0"/>
        </dgm:presLayoutVars>
      </dgm:prSet>
      <dgm:spPr/>
    </dgm:pt>
    <dgm:pt modelId="{E873FC94-9255-419C-8211-BAE7B65DA9A9}" type="pres">
      <dgm:prSet presAssocID="{D8106C79-0CBA-4DEB-9A1B-89D324587BF8}" presName="sibTrans" presStyleCnt="0"/>
      <dgm:spPr/>
    </dgm:pt>
    <dgm:pt modelId="{16E8495C-C535-4C45-8F5D-7CA4285FD43C}" type="pres">
      <dgm:prSet presAssocID="{E02A6B7D-5823-418F-B650-7E537E299319}" presName="compNode" presStyleCnt="0"/>
      <dgm:spPr/>
    </dgm:pt>
    <dgm:pt modelId="{918EB9F5-CD36-4676-A740-44C4A0D52E5F}" type="pres">
      <dgm:prSet presAssocID="{E02A6B7D-5823-418F-B650-7E537E299319}" presName="bgRect" presStyleLbl="bgShp" presStyleIdx="2" presStyleCnt="3"/>
      <dgm:spPr/>
    </dgm:pt>
    <dgm:pt modelId="{5C0FC40A-3F40-4DFE-BE86-A0EED0C6ABAC}" type="pres">
      <dgm:prSet presAssocID="{E02A6B7D-5823-418F-B650-7E537E29931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usic Notes"/>
        </a:ext>
      </dgm:extLst>
    </dgm:pt>
    <dgm:pt modelId="{A1A0CB0D-5AB0-4430-A9D8-76575F9CDCC2}" type="pres">
      <dgm:prSet presAssocID="{E02A6B7D-5823-418F-B650-7E537E299319}" presName="spaceRect" presStyleCnt="0"/>
      <dgm:spPr/>
    </dgm:pt>
    <dgm:pt modelId="{8E23FB99-30D8-4041-91FB-DD474D83B9E7}" type="pres">
      <dgm:prSet presAssocID="{E02A6B7D-5823-418F-B650-7E537E299319}" presName="parTx" presStyleLbl="revTx" presStyleIdx="2" presStyleCnt="3" custScaleX="114396" custScaleY="81454" custLinFactNeighborX="8025" custLinFactNeighborY="68837">
        <dgm:presLayoutVars>
          <dgm:chMax val="0"/>
          <dgm:chPref val="0"/>
        </dgm:presLayoutVars>
      </dgm:prSet>
      <dgm:spPr/>
    </dgm:pt>
  </dgm:ptLst>
  <dgm:cxnLst>
    <dgm:cxn modelId="{AB48A315-D60C-42DF-8ADD-CD5E533353B1}" type="presOf" srcId="{351FA585-7F95-450B-B9B6-87CCA795BA55}" destId="{78547C98-3153-43E7-8F97-9AADA6564364}" srcOrd="0" destOrd="0" presId="urn:microsoft.com/office/officeart/2018/2/layout/IconVerticalSolidList"/>
    <dgm:cxn modelId="{53EBF51B-C235-49DC-A073-A9C763A097B9}" srcId="{8C56055A-0AEB-4C39-A90A-2214A9FEA0A2}" destId="{E02A6B7D-5823-418F-B650-7E537E299319}" srcOrd="2" destOrd="0" parTransId="{932F4128-1158-4B05-A724-38AD4FDDF8C7}" sibTransId="{DADCB53A-CFA2-4568-A0F2-AE93DBED3B49}"/>
    <dgm:cxn modelId="{08938250-51F4-4C01-9D7C-A4B97273432B}" srcId="{8C56055A-0AEB-4C39-A90A-2214A9FEA0A2}" destId="{B233BE91-268D-4F4E-BCED-2B4D91064875}" srcOrd="0" destOrd="0" parTransId="{29C0443F-44DE-444E-9156-26568FF765E5}" sibTransId="{B46DD2C6-D7D0-4C05-9C62-9AE6C5B670D9}"/>
    <dgm:cxn modelId="{FCD77C77-05DF-4CC9-8C04-69A1FA8D13F6}" type="presOf" srcId="{E02A6B7D-5823-418F-B650-7E537E299319}" destId="{8E23FB99-30D8-4041-91FB-DD474D83B9E7}" srcOrd="0" destOrd="0" presId="urn:microsoft.com/office/officeart/2018/2/layout/IconVerticalSolidList"/>
    <dgm:cxn modelId="{0429087C-2B1E-4519-93EC-AFC9B64C3FE0}" type="presOf" srcId="{8C56055A-0AEB-4C39-A90A-2214A9FEA0A2}" destId="{1A15CF57-F9A6-476E-B786-1336D213F503}" srcOrd="0" destOrd="0" presId="urn:microsoft.com/office/officeart/2018/2/layout/IconVerticalSolidList"/>
    <dgm:cxn modelId="{328F6D9C-60C0-42E2-BAFF-BE9C24EBD4A5}" srcId="{8C56055A-0AEB-4C39-A90A-2214A9FEA0A2}" destId="{351FA585-7F95-450B-B9B6-87CCA795BA55}" srcOrd="1" destOrd="0" parTransId="{AB58F2CB-01D8-4A2A-BDC1-99F33A265C24}" sibTransId="{D8106C79-0CBA-4DEB-9A1B-89D324587BF8}"/>
    <dgm:cxn modelId="{49F086D7-5343-4CBA-8246-9EB697561688}" type="presOf" srcId="{B233BE91-268D-4F4E-BCED-2B4D91064875}" destId="{5FCB1D04-D8C6-446E-8341-DCB3DDE41D30}" srcOrd="0" destOrd="0" presId="urn:microsoft.com/office/officeart/2018/2/layout/IconVerticalSolidList"/>
    <dgm:cxn modelId="{282FB87C-0C74-4FD3-BF3F-CD3F31544B56}" type="presParOf" srcId="{1A15CF57-F9A6-476E-B786-1336D213F503}" destId="{4580F548-7ADA-43C4-96E7-73A5E0AA3F5A}" srcOrd="0" destOrd="0" presId="urn:microsoft.com/office/officeart/2018/2/layout/IconVerticalSolidList"/>
    <dgm:cxn modelId="{ADF03B4D-0EBC-4476-82FE-787EC15C63FE}" type="presParOf" srcId="{4580F548-7ADA-43C4-96E7-73A5E0AA3F5A}" destId="{252988EF-70CE-4F09-AACE-535A2132F042}" srcOrd="0" destOrd="0" presId="urn:microsoft.com/office/officeart/2018/2/layout/IconVerticalSolidList"/>
    <dgm:cxn modelId="{68127C05-23D1-4490-ABCF-CACD1D6B6714}" type="presParOf" srcId="{4580F548-7ADA-43C4-96E7-73A5E0AA3F5A}" destId="{FE636CE6-4DA6-4F6F-BBD8-A2D758B95861}" srcOrd="1" destOrd="0" presId="urn:microsoft.com/office/officeart/2018/2/layout/IconVerticalSolidList"/>
    <dgm:cxn modelId="{D789A125-E24C-49E4-9375-A78E4C67AD09}" type="presParOf" srcId="{4580F548-7ADA-43C4-96E7-73A5E0AA3F5A}" destId="{190C1142-9C2E-4B94-953C-3A194176EC6D}" srcOrd="2" destOrd="0" presId="urn:microsoft.com/office/officeart/2018/2/layout/IconVerticalSolidList"/>
    <dgm:cxn modelId="{1B810F62-CD88-4FCE-B405-CE1DD63C4D77}" type="presParOf" srcId="{4580F548-7ADA-43C4-96E7-73A5E0AA3F5A}" destId="{5FCB1D04-D8C6-446E-8341-DCB3DDE41D30}" srcOrd="3" destOrd="0" presId="urn:microsoft.com/office/officeart/2018/2/layout/IconVerticalSolidList"/>
    <dgm:cxn modelId="{2E1732B5-496C-4A13-98BB-6A7CC8B88A87}" type="presParOf" srcId="{1A15CF57-F9A6-476E-B786-1336D213F503}" destId="{8A861D6E-123D-40D9-A141-E33B6CB9A885}" srcOrd="1" destOrd="0" presId="urn:microsoft.com/office/officeart/2018/2/layout/IconVerticalSolidList"/>
    <dgm:cxn modelId="{68B9D418-286E-41CD-8B07-7AD5CEB0815A}" type="presParOf" srcId="{1A15CF57-F9A6-476E-B786-1336D213F503}" destId="{F1FE7717-9016-4236-9714-70DF028F9819}" srcOrd="2" destOrd="0" presId="urn:microsoft.com/office/officeart/2018/2/layout/IconVerticalSolidList"/>
    <dgm:cxn modelId="{EDDFECE3-135D-420F-845C-809B801B2C30}" type="presParOf" srcId="{F1FE7717-9016-4236-9714-70DF028F9819}" destId="{12FA9EB6-399D-41D8-8441-E1A3475ADDA7}" srcOrd="0" destOrd="0" presId="urn:microsoft.com/office/officeart/2018/2/layout/IconVerticalSolidList"/>
    <dgm:cxn modelId="{749B0670-E111-44B6-AF5F-55A1FBF5F443}" type="presParOf" srcId="{F1FE7717-9016-4236-9714-70DF028F9819}" destId="{F2E90457-7318-4B8B-9BF8-F9F2735D650F}" srcOrd="1" destOrd="0" presId="urn:microsoft.com/office/officeart/2018/2/layout/IconVerticalSolidList"/>
    <dgm:cxn modelId="{EBEA9A3C-6D15-4882-BF69-1A84DD969AF3}" type="presParOf" srcId="{F1FE7717-9016-4236-9714-70DF028F9819}" destId="{51EA812B-6E32-4691-8B65-D4F995AA5EA7}" srcOrd="2" destOrd="0" presId="urn:microsoft.com/office/officeart/2018/2/layout/IconVerticalSolidList"/>
    <dgm:cxn modelId="{CB48DCB4-5B87-44A5-95E9-FB3D55A12FB9}" type="presParOf" srcId="{F1FE7717-9016-4236-9714-70DF028F9819}" destId="{78547C98-3153-43E7-8F97-9AADA6564364}" srcOrd="3" destOrd="0" presId="urn:microsoft.com/office/officeart/2018/2/layout/IconVerticalSolidList"/>
    <dgm:cxn modelId="{21A1F9C0-4AA4-4C0E-8C36-3F08373EC488}" type="presParOf" srcId="{1A15CF57-F9A6-476E-B786-1336D213F503}" destId="{E873FC94-9255-419C-8211-BAE7B65DA9A9}" srcOrd="3" destOrd="0" presId="urn:microsoft.com/office/officeart/2018/2/layout/IconVerticalSolidList"/>
    <dgm:cxn modelId="{383D8F2F-9AB8-4C39-8B3F-D4EADDE8B096}" type="presParOf" srcId="{1A15CF57-F9A6-476E-B786-1336D213F503}" destId="{16E8495C-C535-4C45-8F5D-7CA4285FD43C}" srcOrd="4" destOrd="0" presId="urn:microsoft.com/office/officeart/2018/2/layout/IconVerticalSolidList"/>
    <dgm:cxn modelId="{660DAF71-9DCE-423B-8794-8115FBBC85CB}" type="presParOf" srcId="{16E8495C-C535-4C45-8F5D-7CA4285FD43C}" destId="{918EB9F5-CD36-4676-A740-44C4A0D52E5F}" srcOrd="0" destOrd="0" presId="urn:microsoft.com/office/officeart/2018/2/layout/IconVerticalSolidList"/>
    <dgm:cxn modelId="{A50CF8B2-0463-4700-8A64-81A9840C0C73}" type="presParOf" srcId="{16E8495C-C535-4C45-8F5D-7CA4285FD43C}" destId="{5C0FC40A-3F40-4DFE-BE86-A0EED0C6ABAC}" srcOrd="1" destOrd="0" presId="urn:microsoft.com/office/officeart/2018/2/layout/IconVerticalSolidList"/>
    <dgm:cxn modelId="{0F30D42F-33A8-41B9-9F4B-EEAEF66F311C}" type="presParOf" srcId="{16E8495C-C535-4C45-8F5D-7CA4285FD43C}" destId="{A1A0CB0D-5AB0-4430-A9D8-76575F9CDCC2}" srcOrd="2" destOrd="0" presId="urn:microsoft.com/office/officeart/2018/2/layout/IconVerticalSolidList"/>
    <dgm:cxn modelId="{1BABA463-3B3B-4979-80CA-2FDF8DC1E482}" type="presParOf" srcId="{16E8495C-C535-4C45-8F5D-7CA4285FD43C}" destId="{8E23FB99-30D8-4041-91FB-DD474D83B9E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AF9FB-1110-4AE6-AECA-30BD13AB4A9B}">
      <dsp:nvSpPr>
        <dsp:cNvPr id="0" name=""/>
        <dsp:cNvSpPr/>
      </dsp:nvSpPr>
      <dsp:spPr>
        <a:xfrm>
          <a:off x="401221" y="213035"/>
          <a:ext cx="9181918" cy="131905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bg1">
                  <a:lumMod val="10000"/>
                </a:schemeClr>
              </a:solidFill>
            </a:rPr>
            <a:t>Satoh et al (2015) hypothesised that music therapy can be used as an alternative to pharmaceuticals for individuals with AD. </a:t>
          </a:r>
          <a:endParaRPr lang="en-US" sz="2000" kern="1200" dirty="0">
            <a:solidFill>
              <a:schemeClr val="bg1">
                <a:lumMod val="10000"/>
              </a:schemeClr>
            </a:solidFill>
          </a:endParaRPr>
        </a:p>
      </dsp:txBody>
      <dsp:txXfrm>
        <a:off x="439855" y="251669"/>
        <a:ext cx="7466883" cy="1241783"/>
      </dsp:txXfrm>
    </dsp:sp>
    <dsp:sp modelId="{37E80FF4-B936-4783-9B53-F8F0FC76CDB8}">
      <dsp:nvSpPr>
        <dsp:cNvPr id="0" name=""/>
        <dsp:cNvSpPr/>
      </dsp:nvSpPr>
      <dsp:spPr>
        <a:xfrm>
          <a:off x="1539541" y="2306898"/>
          <a:ext cx="8667224" cy="120327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bg1">
                  <a:lumMod val="10000"/>
                </a:schemeClr>
              </a:solidFill>
            </a:rPr>
            <a:t>Consistent with this, Gómez Gallego and Gómez García (2017) demonstrated clinical improvement in AD patients who underwent music therapy. </a:t>
          </a:r>
          <a:endParaRPr lang="en-US" sz="2000" kern="1200" dirty="0">
            <a:solidFill>
              <a:schemeClr val="bg1">
                <a:lumMod val="10000"/>
              </a:schemeClr>
            </a:solidFill>
            <a:highlight>
              <a:srgbClr val="FFFF00"/>
            </a:highlight>
          </a:endParaRPr>
        </a:p>
      </dsp:txBody>
      <dsp:txXfrm>
        <a:off x="1574784" y="2342141"/>
        <a:ext cx="6847294" cy="1132793"/>
      </dsp:txXfrm>
    </dsp:sp>
    <dsp:sp modelId="{CAC79E74-0A25-4DC4-B36D-8AF5D5B768A1}">
      <dsp:nvSpPr>
        <dsp:cNvPr id="0" name=""/>
        <dsp:cNvSpPr/>
      </dsp:nvSpPr>
      <dsp:spPr>
        <a:xfrm>
          <a:off x="3303032" y="4149830"/>
          <a:ext cx="8339138" cy="148773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bg1">
                  <a:lumMod val="10000"/>
                </a:schemeClr>
              </a:solidFill>
            </a:rPr>
            <a:t>King et al. (2019) investigated the use of personalised musical training, which included patients' favourite songs</a:t>
          </a:r>
          <a:r>
            <a:rPr lang="en-GB" sz="1200" kern="1200" dirty="0">
              <a:solidFill>
                <a:schemeClr val="bg1">
                  <a:lumMod val="10000"/>
                </a:schemeClr>
              </a:solidFill>
            </a:rPr>
            <a:t>.</a:t>
          </a:r>
          <a:endParaRPr lang="en-US" sz="1200" kern="1200" dirty="0">
            <a:solidFill>
              <a:schemeClr val="bg1">
                <a:lumMod val="10000"/>
              </a:schemeClr>
            </a:solidFill>
            <a:highlight>
              <a:srgbClr val="FFFF00"/>
            </a:highlight>
          </a:endParaRPr>
        </a:p>
      </dsp:txBody>
      <dsp:txXfrm>
        <a:off x="3346606" y="4193404"/>
        <a:ext cx="6568769" cy="1400586"/>
      </dsp:txXfrm>
    </dsp:sp>
    <dsp:sp modelId="{9736726C-1987-40F2-A92C-1EEBCE9B0885}">
      <dsp:nvSpPr>
        <dsp:cNvPr id="0" name=""/>
        <dsp:cNvSpPr/>
      </dsp:nvSpPr>
      <dsp:spPr>
        <a:xfrm>
          <a:off x="8850031" y="1323385"/>
          <a:ext cx="1134330" cy="1134330"/>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105255" y="1323385"/>
        <a:ext cx="623882" cy="853583"/>
      </dsp:txXfrm>
    </dsp:sp>
    <dsp:sp modelId="{3D3E6C54-86A1-468B-9CF5-2066CB851AE7}">
      <dsp:nvSpPr>
        <dsp:cNvPr id="0" name=""/>
        <dsp:cNvSpPr/>
      </dsp:nvSpPr>
      <dsp:spPr>
        <a:xfrm>
          <a:off x="9731004" y="3347727"/>
          <a:ext cx="1134330" cy="1134330"/>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986228" y="3347727"/>
        <a:ext cx="623882" cy="8535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988EF-70CE-4F09-AACE-535A2132F042}">
      <dsp:nvSpPr>
        <dsp:cNvPr id="0" name=""/>
        <dsp:cNvSpPr/>
      </dsp:nvSpPr>
      <dsp:spPr>
        <a:xfrm>
          <a:off x="0" y="89730"/>
          <a:ext cx="10241280" cy="10678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636CE6-4DA6-4F6F-BBD8-A2D758B95861}">
      <dsp:nvSpPr>
        <dsp:cNvPr id="0" name=""/>
        <dsp:cNvSpPr/>
      </dsp:nvSpPr>
      <dsp:spPr>
        <a:xfrm>
          <a:off x="323031" y="330001"/>
          <a:ext cx="587329" cy="5873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CB1D04-D8C6-446E-8341-DCB3DDE41D30}">
      <dsp:nvSpPr>
        <dsp:cNvPr id="0" name=""/>
        <dsp:cNvSpPr/>
      </dsp:nvSpPr>
      <dsp:spPr>
        <a:xfrm>
          <a:off x="1213620" y="634726"/>
          <a:ext cx="7722885" cy="495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2455" tIns="52455" rIns="52455" bIns="52455" numCol="1" spcCol="1270" anchor="ctr" anchorCtr="0">
          <a:noAutofit/>
        </a:bodyPr>
        <a:lstStyle/>
        <a:p>
          <a:pPr marL="0" lvl="0" indent="0" algn="l" defTabSz="622300">
            <a:lnSpc>
              <a:spcPct val="100000"/>
            </a:lnSpc>
            <a:spcBef>
              <a:spcPct val="0"/>
            </a:spcBef>
            <a:spcAft>
              <a:spcPct val="35000"/>
            </a:spcAft>
            <a:buNone/>
          </a:pPr>
          <a:endParaRPr lang="en-GB" sz="1400" kern="1200" dirty="0"/>
        </a:p>
        <a:p>
          <a:pPr marL="0" lvl="0" indent="0" algn="l" defTabSz="622300">
            <a:lnSpc>
              <a:spcPct val="100000"/>
            </a:lnSpc>
            <a:spcBef>
              <a:spcPct val="0"/>
            </a:spcBef>
            <a:spcAft>
              <a:spcPct val="35000"/>
            </a:spcAft>
            <a:buNone/>
          </a:pPr>
          <a:endParaRPr lang="en-GB" sz="1400" kern="1200" dirty="0"/>
        </a:p>
        <a:p>
          <a:pPr marL="0" lvl="0" indent="0" algn="l" defTabSz="622300">
            <a:lnSpc>
              <a:spcPct val="100000"/>
            </a:lnSpc>
            <a:spcBef>
              <a:spcPct val="0"/>
            </a:spcBef>
            <a:spcAft>
              <a:spcPct val="35000"/>
            </a:spcAft>
            <a:buNone/>
          </a:pPr>
          <a:r>
            <a:rPr lang="en-GB" sz="1400" kern="1200" dirty="0"/>
            <a:t>The FMRI showed Increased activity in the right angular gyrus when karaoke tasks were performed (Satoh et al, 2015).</a:t>
          </a:r>
        </a:p>
        <a:p>
          <a:pPr marL="0" lvl="0" indent="0" algn="l" defTabSz="622300">
            <a:lnSpc>
              <a:spcPct val="100000"/>
            </a:lnSpc>
            <a:spcBef>
              <a:spcPct val="0"/>
            </a:spcBef>
            <a:spcAft>
              <a:spcPct val="35000"/>
            </a:spcAft>
            <a:buNone/>
          </a:pPr>
          <a:endParaRPr lang="en-GB" sz="1400" kern="1200" dirty="0"/>
        </a:p>
        <a:p>
          <a:pPr marL="0" lvl="0" indent="0" algn="l" defTabSz="622300">
            <a:lnSpc>
              <a:spcPct val="100000"/>
            </a:lnSpc>
            <a:spcBef>
              <a:spcPct val="0"/>
            </a:spcBef>
            <a:spcAft>
              <a:spcPct val="35000"/>
            </a:spcAft>
            <a:buNone/>
          </a:pPr>
          <a:endParaRPr lang="en-GB" sz="1400" kern="1200" dirty="0"/>
        </a:p>
        <a:p>
          <a:pPr marL="0" lvl="0" indent="0" algn="l" defTabSz="622300">
            <a:lnSpc>
              <a:spcPct val="100000"/>
            </a:lnSpc>
            <a:spcBef>
              <a:spcPct val="0"/>
            </a:spcBef>
            <a:spcAft>
              <a:spcPct val="35000"/>
            </a:spcAft>
            <a:buNone/>
          </a:pPr>
          <a:endParaRPr lang="en-GB" sz="1400" kern="1200" dirty="0"/>
        </a:p>
        <a:p>
          <a:pPr marL="0" lvl="0" indent="0" algn="l" defTabSz="622300">
            <a:spcBef>
              <a:spcPct val="0"/>
            </a:spcBef>
            <a:spcAft>
              <a:spcPct val="35000"/>
            </a:spcAft>
            <a:buNone/>
          </a:pPr>
          <a:endParaRPr lang="en-GB" sz="1400" kern="1200" dirty="0"/>
        </a:p>
      </dsp:txBody>
      <dsp:txXfrm>
        <a:off x="1213620" y="634726"/>
        <a:ext cx="7722885" cy="495640"/>
      </dsp:txXfrm>
    </dsp:sp>
    <dsp:sp modelId="{12FA9EB6-399D-41D8-8441-E1A3475ADDA7}">
      <dsp:nvSpPr>
        <dsp:cNvPr id="0" name=""/>
        <dsp:cNvSpPr/>
      </dsp:nvSpPr>
      <dsp:spPr>
        <a:xfrm>
          <a:off x="0" y="1247589"/>
          <a:ext cx="10241280" cy="10678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E90457-7318-4B8B-9BF8-F9F2735D650F}">
      <dsp:nvSpPr>
        <dsp:cNvPr id="0" name=""/>
        <dsp:cNvSpPr/>
      </dsp:nvSpPr>
      <dsp:spPr>
        <a:xfrm>
          <a:off x="323031" y="1487860"/>
          <a:ext cx="587329" cy="5873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547C98-3153-43E7-8F97-9AADA6564364}">
      <dsp:nvSpPr>
        <dsp:cNvPr id="0" name=""/>
        <dsp:cNvSpPr/>
      </dsp:nvSpPr>
      <dsp:spPr>
        <a:xfrm>
          <a:off x="1213620" y="1477660"/>
          <a:ext cx="7722885" cy="495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2455" tIns="52455" rIns="52455" bIns="52455" numCol="1" spcCol="1270" anchor="ctr" anchorCtr="0">
          <a:noAutofit/>
        </a:bodyPr>
        <a:lstStyle/>
        <a:p>
          <a:pPr marL="0" lvl="0" indent="0" algn="l" defTabSz="622300">
            <a:lnSpc>
              <a:spcPct val="100000"/>
            </a:lnSpc>
            <a:spcBef>
              <a:spcPct val="0"/>
            </a:spcBef>
            <a:spcAft>
              <a:spcPct val="35000"/>
            </a:spcAft>
            <a:buNone/>
          </a:pPr>
          <a:r>
            <a:rPr lang="en-GB" sz="1400" kern="1200" dirty="0"/>
            <a:t>The activation of brain regions during the karaoke task, specifically the left lingual and right angular gyrus, may have been the result of reading and musical processing in the brain. </a:t>
          </a:r>
        </a:p>
      </dsp:txBody>
      <dsp:txXfrm>
        <a:off x="1213620" y="1477660"/>
        <a:ext cx="7722885" cy="495640"/>
      </dsp:txXfrm>
    </dsp:sp>
    <dsp:sp modelId="{918EB9F5-CD36-4676-A740-44C4A0D52E5F}">
      <dsp:nvSpPr>
        <dsp:cNvPr id="0" name=""/>
        <dsp:cNvSpPr/>
      </dsp:nvSpPr>
      <dsp:spPr>
        <a:xfrm>
          <a:off x="0" y="2405448"/>
          <a:ext cx="10241280" cy="10678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0FC40A-3F40-4DFE-BE86-A0EED0C6ABAC}">
      <dsp:nvSpPr>
        <dsp:cNvPr id="0" name=""/>
        <dsp:cNvSpPr/>
      </dsp:nvSpPr>
      <dsp:spPr>
        <a:xfrm>
          <a:off x="323031" y="2645719"/>
          <a:ext cx="587329" cy="5873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23FB99-30D8-4041-91FB-DD474D83B9E7}">
      <dsp:nvSpPr>
        <dsp:cNvPr id="0" name=""/>
        <dsp:cNvSpPr/>
      </dsp:nvSpPr>
      <dsp:spPr>
        <a:xfrm>
          <a:off x="1297259" y="2792592"/>
          <a:ext cx="8834672" cy="403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2455" tIns="52455" rIns="52455" bIns="52455" numCol="1" spcCol="1270" anchor="ctr" anchorCtr="0">
          <a:noAutofit/>
        </a:bodyPr>
        <a:lstStyle/>
        <a:p>
          <a:pPr marL="0" lvl="0" indent="0" algn="l" defTabSz="622300">
            <a:lnSpc>
              <a:spcPct val="100000"/>
            </a:lnSpc>
            <a:spcBef>
              <a:spcPct val="0"/>
            </a:spcBef>
            <a:spcAft>
              <a:spcPct val="35000"/>
            </a:spcAft>
            <a:buNone/>
          </a:pPr>
          <a:r>
            <a:rPr lang="en-GB" sz="1400" kern="1200" dirty="0"/>
            <a:t>In light of this, studies have suggested that the parietal lobe is associated with pitch processing during music listening and instrument playing (Meister et al., 2004; </a:t>
          </a:r>
          <a:r>
            <a:rPr lang="en-GB" sz="1400" kern="1200" dirty="0" err="1"/>
            <a:t>Särkämö</a:t>
          </a:r>
          <a:r>
            <a:rPr lang="en-GB" sz="1400" kern="1200" dirty="0"/>
            <a:t> et al, 2013). </a:t>
          </a:r>
          <a:endParaRPr lang="en-GB" sz="1400" kern="1200" dirty="0">
            <a:highlight>
              <a:srgbClr val="FFFF00"/>
            </a:highlight>
          </a:endParaRPr>
        </a:p>
      </dsp:txBody>
      <dsp:txXfrm>
        <a:off x="1297259" y="2792592"/>
        <a:ext cx="8834672" cy="40371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GB"/>
          </a:p>
        </p:txBody>
      </p:sp>
    </p:spTree>
    <p:extLst>
      <p:ext uri="{BB962C8B-B14F-4D97-AF65-F5344CB8AC3E}">
        <p14:creationId xmlns:p14="http://schemas.microsoft.com/office/powerpoint/2010/main" val="34619874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GB"/>
          </a:p>
        </p:txBody>
      </p:sp>
    </p:spTree>
    <p:extLst>
      <p:ext uri="{BB962C8B-B14F-4D97-AF65-F5344CB8AC3E}">
        <p14:creationId xmlns:p14="http://schemas.microsoft.com/office/powerpoint/2010/main" val="1778172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1.xml"/><Relationship Id="rId5" Type="http://schemas.openxmlformats.org/officeDocument/2006/relationships/image" Target="../media/image12.svg"/><Relationship Id="rId4" Type="http://schemas.openxmlformats.org/officeDocument/2006/relationships/image" Target="../media/image1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Layout" Target="../diagrams/layout2.xml"/><Relationship Id="rId7" Type="http://schemas.openxmlformats.org/officeDocument/2006/relationships/image" Target="../media/image21.png"/><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hyperlink" Target="https://doi.org/10.14283/jpad.2018.19" TargetMode="Externa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1959429" y="2687366"/>
            <a:ext cx="10167257" cy="451111"/>
          </a:xfrm>
        </p:spPr>
        <p:txBody>
          <a:bodyPr/>
          <a:lstStyle/>
          <a:p>
            <a:br>
              <a:rPr lang="en-US" sz="1800" dirty="0">
                <a:solidFill>
                  <a:srgbClr val="00B0F0"/>
                </a:solidFill>
              </a:rPr>
            </a:br>
            <a:endParaRPr lang="en-US" sz="1800" dirty="0">
              <a:solidFill>
                <a:srgbClr val="00B0F0"/>
              </a:solidFill>
            </a:endParaRPr>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4433471" y="5643567"/>
            <a:ext cx="3493008" cy="878908"/>
          </a:xfrm>
        </p:spPr>
        <p:txBody>
          <a:bodyPr/>
          <a:lstStyle/>
          <a:p>
            <a:r>
              <a:rPr lang="en-US" sz="1800" dirty="0">
                <a:solidFill>
                  <a:schemeClr val="bg1"/>
                </a:solidFill>
              </a:rPr>
              <a:t>By Connie Griffiths </a:t>
            </a:r>
          </a:p>
        </p:txBody>
      </p:sp>
      <p:sp>
        <p:nvSpPr>
          <p:cNvPr id="4" name="TextBox 3">
            <a:extLst>
              <a:ext uri="{FF2B5EF4-FFF2-40B4-BE49-F238E27FC236}">
                <a16:creationId xmlns:a16="http://schemas.microsoft.com/office/drawing/2014/main" id="{9A14EF26-0E6A-DC63-BAB8-4934FFB72AA9}"/>
              </a:ext>
            </a:extLst>
          </p:cNvPr>
          <p:cNvSpPr txBox="1"/>
          <p:nvPr/>
        </p:nvSpPr>
        <p:spPr>
          <a:xfrm>
            <a:off x="3582956" y="335525"/>
            <a:ext cx="5190930" cy="4524315"/>
          </a:xfrm>
          <a:prstGeom prst="rect">
            <a:avLst/>
          </a:prstGeom>
          <a:noFill/>
        </p:spPr>
        <p:txBody>
          <a:bodyPr wrap="square" rtlCol="0">
            <a:spAutoFit/>
          </a:bodyPr>
          <a:lstStyle/>
          <a:p>
            <a:pPr algn="ctr"/>
            <a:r>
              <a:rPr lang="en-GB" sz="4800" dirty="0"/>
              <a:t>Critically review one journal article selected in the field of the Neuroscience of Language.</a:t>
            </a:r>
          </a:p>
        </p:txBody>
      </p:sp>
      <p:pic>
        <p:nvPicPr>
          <p:cNvPr id="6" name="Graphic 5" descr="Mental Health with solid fill">
            <a:extLst>
              <a:ext uri="{FF2B5EF4-FFF2-40B4-BE49-F238E27FC236}">
                <a16:creationId xmlns:a16="http://schemas.microsoft.com/office/drawing/2014/main" id="{8A3C6D66-E685-743C-8A0E-80826D6C1E1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606" y="1443004"/>
            <a:ext cx="2276520" cy="2276520"/>
          </a:xfrm>
          <a:prstGeom prst="rect">
            <a:avLst/>
          </a:prstGeom>
        </p:spPr>
      </p:pic>
      <p:pic>
        <p:nvPicPr>
          <p:cNvPr id="14" name="Graphic 13" descr="Left Brain with solid fill">
            <a:extLst>
              <a:ext uri="{FF2B5EF4-FFF2-40B4-BE49-F238E27FC236}">
                <a16:creationId xmlns:a16="http://schemas.microsoft.com/office/drawing/2014/main" id="{33F2D265-1F5A-5350-3771-ACCAB00D71A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008716" y="1256314"/>
            <a:ext cx="2388565" cy="2388565"/>
          </a:xfrm>
          <a:prstGeom prst="rect">
            <a:avLst/>
          </a:prstGeom>
        </p:spPr>
      </p:pic>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76760" y="94468"/>
            <a:ext cx="11866424" cy="768096"/>
          </a:xfrm>
        </p:spPr>
        <p:txBody>
          <a:bodyPr/>
          <a:lstStyle/>
          <a:p>
            <a:pPr algn="ctr"/>
            <a:r>
              <a:rPr lang="en-GB" sz="2000" b="1" dirty="0">
                <a:solidFill>
                  <a:schemeClr val="accent6"/>
                </a:solidFill>
                <a:latin typeface="+mn-lt"/>
                <a:ea typeface="Arial Regular" pitchFamily="34" charset="-122"/>
                <a:cs typeface="Arial Black" panose="020B0604020202020204" pitchFamily="34" charset="0"/>
              </a:rPr>
              <a:t>Music Therapy Using Singing Training Improves Psychomotor Speed in Patients with Alzheimer's Disease: A Neuropsychological and fMRI Study (Satoh et al, 2015)</a:t>
            </a:r>
            <a:endParaRPr lang="en-US" sz="4800" b="1" dirty="0">
              <a:solidFill>
                <a:schemeClr val="accent6"/>
              </a:solidFill>
              <a:latin typeface="+mn-lt"/>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234385" y="1137775"/>
            <a:ext cx="7435378" cy="5393653"/>
          </a:xfrm>
        </p:spPr>
        <p:txBody>
          <a:bodyPr/>
          <a:lstStyle/>
          <a:p>
            <a:pPr marL="285750" indent="-285750">
              <a:buFont typeface="Arial" panose="020B0604020202020204" pitchFamily="34" charset="0"/>
              <a:buChar char="•"/>
            </a:pPr>
            <a:r>
              <a:rPr lang="en-US" sz="1800" dirty="0"/>
              <a:t>AIM: To analyze the effect of singing training on cognitive function in patients with Alzheimer's disease.</a:t>
            </a:r>
          </a:p>
          <a:p>
            <a:pPr marL="285750" indent="-285750">
              <a:buFont typeface="Arial" panose="020B0604020202020204" pitchFamily="34" charset="0"/>
              <a:buChar char="•"/>
            </a:pPr>
            <a:r>
              <a:rPr lang="en-GB" sz="1800" dirty="0"/>
              <a:t>Ten patients participated in singing-based music therapy. </a:t>
            </a:r>
          </a:p>
          <a:p>
            <a:pPr marL="285750" indent="-285750">
              <a:buFont typeface="Arial" panose="020B0604020202020204" pitchFamily="34" charset="0"/>
              <a:buChar char="•"/>
            </a:pPr>
            <a:r>
              <a:rPr lang="en-GB" sz="1800" dirty="0"/>
              <a:t>Each session was conducted by professional musicians utilising karaoke and a voice training. </a:t>
            </a:r>
          </a:p>
          <a:p>
            <a:pPr marL="285750" indent="-285750">
              <a:buFont typeface="Arial" panose="020B0604020202020204" pitchFamily="34" charset="0"/>
              <a:buChar char="•"/>
            </a:pPr>
            <a:r>
              <a:rPr lang="en-GB" sz="1800" dirty="0"/>
              <a:t>Before and after the intervention period, neuropsychological batteries and functional magnetic resonance imaging (fMRI) were conducted on each patient while they sang familiar songs on a karaoke machine. </a:t>
            </a:r>
          </a:p>
          <a:p>
            <a:pPr marL="285750" indent="-285750">
              <a:buFont typeface="Arial" panose="020B0604020202020204" pitchFamily="34" charset="0"/>
              <a:buChar char="•"/>
            </a:pPr>
            <a:r>
              <a:rPr lang="en-GB" sz="1800" dirty="0"/>
              <a:t>The control group consisted of ten additional Alzheimer's patients who underwent two neuropsychological evaluations over a period of six months.</a:t>
            </a:r>
            <a:endParaRPr lang="en-US" sz="1800" dirty="0"/>
          </a:p>
        </p:txBody>
      </p:sp>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758952" y="1216152"/>
            <a:ext cx="10671048" cy="768096"/>
          </a:xfrm>
        </p:spPr>
        <p:txBody>
          <a:bodyPr anchor="t">
            <a:normAutofit/>
          </a:bodyPr>
          <a:lstStyle/>
          <a:p>
            <a:r>
              <a:rPr lang="en-US" dirty="0"/>
              <a:t>Study findings</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3</a:t>
            </a:fld>
            <a:endParaRPr lang="en-US"/>
          </a:p>
        </p:txBody>
      </p:sp>
      <p:sp>
        <p:nvSpPr>
          <p:cNvPr id="27" name="Text Placeholder 8">
            <a:extLst>
              <a:ext uri="{FF2B5EF4-FFF2-40B4-BE49-F238E27FC236}">
                <a16:creationId xmlns:a16="http://schemas.microsoft.com/office/drawing/2014/main" id="{FEB71C2F-4B26-F160-22C6-C520B66C8A8A}"/>
              </a:ext>
            </a:extLst>
          </p:cNvPr>
          <p:cNvSpPr>
            <a:spLocks noGrp="1"/>
          </p:cNvSpPr>
          <p:nvPr>
            <p:ph type="body" sz="quarter" idx="14"/>
          </p:nvPr>
        </p:nvSpPr>
        <p:spPr>
          <a:xfrm>
            <a:off x="322391" y="1651309"/>
            <a:ext cx="2598737" cy="1109662"/>
          </a:xfrm>
        </p:spPr>
        <p:txBody>
          <a:bodyPr anchor="t">
            <a:normAutofit lnSpcReduction="10000"/>
          </a:bodyPr>
          <a:lstStyle/>
          <a:p>
            <a:pPr>
              <a:lnSpc>
                <a:spcPct val="90000"/>
              </a:lnSpc>
              <a:spcAft>
                <a:spcPts val="600"/>
              </a:spcAft>
            </a:pPr>
            <a:r>
              <a:rPr lang="en-GB" sz="2000" cap="none" dirty="0">
                <a:effectLst/>
              </a:rPr>
              <a:t>Psychomotor speed and mood were improved</a:t>
            </a:r>
            <a:endParaRPr lang="en-US" sz="2000" cap="none" dirty="0"/>
          </a:p>
        </p:txBody>
      </p:sp>
      <p:pic>
        <p:nvPicPr>
          <p:cNvPr id="4" name="Picture Placeholder 3">
            <a:extLst>
              <a:ext uri="{FF2B5EF4-FFF2-40B4-BE49-F238E27FC236}">
                <a16:creationId xmlns:a16="http://schemas.microsoft.com/office/drawing/2014/main" id="{CF5D810B-0677-4DBB-768D-567F0B1C0928}"/>
              </a:ext>
            </a:extLst>
          </p:cNvPr>
          <p:cNvPicPr>
            <a:picLocks noGrp="1" noChangeAspect="1"/>
          </p:cNvPicPr>
          <p:nvPr>
            <p:ph type="pic" sz="quarter" idx="17"/>
          </p:nvPr>
        </p:nvPicPr>
        <p:blipFill rotWithShape="1">
          <a:blip r:embed="rId2"/>
          <a:srcRect l="3005" t="69294" r="3741" b="885"/>
          <a:stretch/>
        </p:blipFill>
        <p:spPr>
          <a:xfrm>
            <a:off x="6011113" y="2277255"/>
            <a:ext cx="2738359" cy="230349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9" name="Text Placeholder 14">
            <a:extLst>
              <a:ext uri="{FF2B5EF4-FFF2-40B4-BE49-F238E27FC236}">
                <a16:creationId xmlns:a16="http://schemas.microsoft.com/office/drawing/2014/main" id="{765C2338-C5AC-CEC3-8361-03A5C8DFE9A3}"/>
              </a:ext>
            </a:extLst>
          </p:cNvPr>
          <p:cNvSpPr>
            <a:spLocks noGrp="1"/>
          </p:cNvSpPr>
          <p:nvPr>
            <p:ph type="body" sz="quarter" idx="16"/>
          </p:nvPr>
        </p:nvSpPr>
        <p:spPr>
          <a:xfrm>
            <a:off x="264873" y="2974349"/>
            <a:ext cx="2899876" cy="1761303"/>
          </a:xfrm>
        </p:spPr>
        <p:txBody>
          <a:bodyPr anchor="t">
            <a:normAutofit/>
          </a:bodyPr>
          <a:lstStyle/>
          <a:p>
            <a:pPr>
              <a:lnSpc>
                <a:spcPct val="90000"/>
              </a:lnSpc>
              <a:spcAft>
                <a:spcPts val="600"/>
              </a:spcAft>
            </a:pPr>
            <a:r>
              <a:rPr lang="en-GB" cap="none" dirty="0"/>
              <a:t>Both singing and listening to music over a period of six months led to domain - specific but not general cognitive improvements</a:t>
            </a:r>
            <a:r>
              <a:rPr lang="en-GB" sz="1400" cap="none" dirty="0"/>
              <a:t>.</a:t>
            </a:r>
            <a:endParaRPr lang="en-US" sz="1400" cap="none" dirty="0"/>
          </a:p>
        </p:txBody>
      </p:sp>
      <p:pic>
        <p:nvPicPr>
          <p:cNvPr id="5" name="Picture Placeholder 4">
            <a:extLst>
              <a:ext uri="{FF2B5EF4-FFF2-40B4-BE49-F238E27FC236}">
                <a16:creationId xmlns:a16="http://schemas.microsoft.com/office/drawing/2014/main" id="{2055B372-408B-9351-2EE5-336AE78B5E26}"/>
              </a:ext>
            </a:extLst>
          </p:cNvPr>
          <p:cNvPicPr>
            <a:picLocks noGrp="1" noChangeAspect="1"/>
          </p:cNvPicPr>
          <p:nvPr>
            <p:ph type="pic" sz="quarter" idx="20"/>
          </p:nvPr>
        </p:nvPicPr>
        <p:blipFill rotWithShape="1">
          <a:blip r:embed="rId2"/>
          <a:srcRect l="939" t="16433" r="17245" b="35760"/>
          <a:stretch/>
        </p:blipFill>
        <p:spPr>
          <a:xfrm>
            <a:off x="3366713" y="2277255"/>
            <a:ext cx="2473238" cy="230349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3" name="Text Placeholder 11">
            <a:extLst>
              <a:ext uri="{FF2B5EF4-FFF2-40B4-BE49-F238E27FC236}">
                <a16:creationId xmlns:a16="http://schemas.microsoft.com/office/drawing/2014/main" id="{63815542-F9FA-1F1E-CB99-73A47D07E683}"/>
              </a:ext>
            </a:extLst>
          </p:cNvPr>
          <p:cNvSpPr>
            <a:spLocks noGrp="1"/>
          </p:cNvSpPr>
          <p:nvPr>
            <p:ph type="body" sz="quarter" idx="19"/>
          </p:nvPr>
        </p:nvSpPr>
        <p:spPr>
          <a:xfrm>
            <a:off x="322391" y="4787634"/>
            <a:ext cx="2711637" cy="2070366"/>
          </a:xfrm>
        </p:spPr>
        <p:txBody>
          <a:bodyPr anchor="t">
            <a:normAutofit/>
          </a:bodyPr>
          <a:lstStyle/>
          <a:p>
            <a:pPr>
              <a:lnSpc>
                <a:spcPct val="90000"/>
              </a:lnSpc>
              <a:spcAft>
                <a:spcPts val="600"/>
              </a:spcAft>
            </a:pPr>
            <a:r>
              <a:rPr lang="en-GB" sz="1600" cap="none" dirty="0"/>
              <a:t>These effects were accompanied by reduced parietal activation during the FMRI karaoke task, indicating enhanced neural efficiency of cognitive processing</a:t>
            </a:r>
            <a:r>
              <a:rPr lang="en-GB" sz="1400" cap="none" dirty="0"/>
              <a:t>.</a:t>
            </a:r>
            <a:endParaRPr lang="en-US" sz="1400" cap="none" dirty="0"/>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type="body" sz="quarter" idx="22"/>
          </p:nvPr>
        </p:nvSpPr>
        <p:spPr>
          <a:xfrm>
            <a:off x="9033227" y="1465501"/>
            <a:ext cx="2598737" cy="1623508"/>
          </a:xfrm>
        </p:spPr>
        <p:txBody>
          <a:bodyPr anchor="t">
            <a:normAutofit/>
          </a:bodyPr>
          <a:lstStyle/>
          <a:p>
            <a:pPr>
              <a:lnSpc>
                <a:spcPct val="90000"/>
              </a:lnSpc>
              <a:spcAft>
                <a:spcPts val="600"/>
              </a:spcAft>
            </a:pPr>
            <a:r>
              <a:rPr lang="en-GB" sz="1600" cap="none" dirty="0"/>
              <a:t>The FMRI demonstrated that singing stimulates the brain's language centre and logical regions of the brain</a:t>
            </a:r>
            <a:r>
              <a:rPr lang="en-GB" sz="1400" dirty="0"/>
              <a:t>.</a:t>
            </a:r>
            <a:endParaRPr lang="en-US" sz="1400" dirty="0"/>
          </a:p>
        </p:txBody>
      </p:sp>
      <p:sp>
        <p:nvSpPr>
          <p:cNvPr id="6" name="TextBox 5">
            <a:extLst>
              <a:ext uri="{FF2B5EF4-FFF2-40B4-BE49-F238E27FC236}">
                <a16:creationId xmlns:a16="http://schemas.microsoft.com/office/drawing/2014/main" id="{28B27BFE-F6D5-5A3D-B6DE-91FC3798C553}"/>
              </a:ext>
            </a:extLst>
          </p:cNvPr>
          <p:cNvSpPr txBox="1"/>
          <p:nvPr/>
        </p:nvSpPr>
        <p:spPr>
          <a:xfrm>
            <a:off x="3620278" y="4873753"/>
            <a:ext cx="3965510" cy="1754326"/>
          </a:xfrm>
          <a:prstGeom prst="rect">
            <a:avLst/>
          </a:prstGeom>
          <a:noFill/>
        </p:spPr>
        <p:txBody>
          <a:bodyPr wrap="square" rtlCol="0">
            <a:spAutoFit/>
          </a:bodyPr>
          <a:lstStyle/>
          <a:p>
            <a:r>
              <a:rPr lang="en-GB" dirty="0"/>
              <a:t>Figure 1 shows brain regions activated before the music therapy.</a:t>
            </a:r>
          </a:p>
          <a:p>
            <a:endParaRPr lang="en-GB" dirty="0"/>
          </a:p>
          <a:p>
            <a:r>
              <a:rPr lang="en-GB" dirty="0"/>
              <a:t>Figure 2 shows brain regions activated after the music therapy.</a:t>
            </a:r>
          </a:p>
          <a:p>
            <a:endParaRPr lang="en-GB" dirty="0"/>
          </a:p>
        </p:txBody>
      </p:sp>
      <p:sp>
        <p:nvSpPr>
          <p:cNvPr id="7" name="Oval 6">
            <a:extLst>
              <a:ext uri="{FF2B5EF4-FFF2-40B4-BE49-F238E27FC236}">
                <a16:creationId xmlns:a16="http://schemas.microsoft.com/office/drawing/2014/main" id="{7C13C6D4-2991-818C-03A1-EDB530026DA1}"/>
              </a:ext>
            </a:extLst>
          </p:cNvPr>
          <p:cNvSpPr/>
          <p:nvPr/>
        </p:nvSpPr>
        <p:spPr>
          <a:xfrm>
            <a:off x="4107180" y="2583180"/>
            <a:ext cx="200660" cy="200660"/>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BC7B5B81-7F89-31E8-A420-88B8A283E4B2}"/>
              </a:ext>
            </a:extLst>
          </p:cNvPr>
          <p:cNvPicPr>
            <a:picLocks noChangeAspect="1"/>
          </p:cNvPicPr>
          <p:nvPr/>
        </p:nvPicPr>
        <p:blipFill>
          <a:blip r:embed="rId3"/>
          <a:stretch>
            <a:fillRect/>
          </a:stretch>
        </p:blipFill>
        <p:spPr>
          <a:xfrm>
            <a:off x="5092691" y="3566151"/>
            <a:ext cx="213378" cy="213378"/>
          </a:xfrm>
          <a:prstGeom prst="rect">
            <a:avLst/>
          </a:prstGeom>
        </p:spPr>
      </p:pic>
      <p:pic>
        <p:nvPicPr>
          <p:cNvPr id="9" name="Picture 8">
            <a:extLst>
              <a:ext uri="{FF2B5EF4-FFF2-40B4-BE49-F238E27FC236}">
                <a16:creationId xmlns:a16="http://schemas.microsoft.com/office/drawing/2014/main" id="{A2CB0D79-27AD-87A0-1C0D-F531CB07E2D0}"/>
              </a:ext>
            </a:extLst>
          </p:cNvPr>
          <p:cNvPicPr>
            <a:picLocks noChangeAspect="1"/>
          </p:cNvPicPr>
          <p:nvPr/>
        </p:nvPicPr>
        <p:blipFill>
          <a:blip r:embed="rId3"/>
          <a:stretch>
            <a:fillRect/>
          </a:stretch>
        </p:blipFill>
        <p:spPr>
          <a:xfrm>
            <a:off x="3608814" y="3400018"/>
            <a:ext cx="213378" cy="213378"/>
          </a:xfrm>
          <a:prstGeom prst="rect">
            <a:avLst/>
          </a:prstGeom>
        </p:spPr>
      </p:pic>
      <p:pic>
        <p:nvPicPr>
          <p:cNvPr id="10" name="Picture 9">
            <a:extLst>
              <a:ext uri="{FF2B5EF4-FFF2-40B4-BE49-F238E27FC236}">
                <a16:creationId xmlns:a16="http://schemas.microsoft.com/office/drawing/2014/main" id="{EEEC6822-3A47-170D-0035-29EDDDA21588}"/>
              </a:ext>
            </a:extLst>
          </p:cNvPr>
          <p:cNvPicPr>
            <a:picLocks noChangeAspect="1"/>
          </p:cNvPicPr>
          <p:nvPr/>
        </p:nvPicPr>
        <p:blipFill>
          <a:blip r:embed="rId3"/>
          <a:stretch>
            <a:fillRect/>
          </a:stretch>
        </p:blipFill>
        <p:spPr>
          <a:xfrm>
            <a:off x="5460991" y="2760971"/>
            <a:ext cx="213378" cy="213378"/>
          </a:xfrm>
          <a:prstGeom prst="rect">
            <a:avLst/>
          </a:prstGeom>
        </p:spPr>
      </p:pic>
      <p:pic>
        <p:nvPicPr>
          <p:cNvPr id="11" name="Picture 10">
            <a:extLst>
              <a:ext uri="{FF2B5EF4-FFF2-40B4-BE49-F238E27FC236}">
                <a16:creationId xmlns:a16="http://schemas.microsoft.com/office/drawing/2014/main" id="{90437093-F7C8-AFA5-D575-15ABA87AFCAE}"/>
              </a:ext>
            </a:extLst>
          </p:cNvPr>
          <p:cNvPicPr>
            <a:picLocks noChangeAspect="1"/>
          </p:cNvPicPr>
          <p:nvPr/>
        </p:nvPicPr>
        <p:blipFill>
          <a:blip r:embed="rId3"/>
          <a:stretch>
            <a:fillRect/>
          </a:stretch>
        </p:blipFill>
        <p:spPr>
          <a:xfrm>
            <a:off x="6642091" y="3749031"/>
            <a:ext cx="213378" cy="213378"/>
          </a:xfrm>
          <a:prstGeom prst="rect">
            <a:avLst/>
          </a:prstGeom>
        </p:spPr>
      </p:pic>
      <p:pic>
        <p:nvPicPr>
          <p:cNvPr id="12" name="Picture 11">
            <a:extLst>
              <a:ext uri="{FF2B5EF4-FFF2-40B4-BE49-F238E27FC236}">
                <a16:creationId xmlns:a16="http://schemas.microsoft.com/office/drawing/2014/main" id="{3EFE2C36-7564-231D-AF8B-5127EE488AE1}"/>
              </a:ext>
            </a:extLst>
          </p:cNvPr>
          <p:cNvPicPr>
            <a:picLocks noChangeAspect="1"/>
          </p:cNvPicPr>
          <p:nvPr/>
        </p:nvPicPr>
        <p:blipFill>
          <a:blip r:embed="rId3"/>
          <a:stretch>
            <a:fillRect/>
          </a:stretch>
        </p:blipFill>
        <p:spPr>
          <a:xfrm>
            <a:off x="7637771" y="3807459"/>
            <a:ext cx="213378" cy="205749"/>
          </a:xfrm>
          <a:prstGeom prst="rect">
            <a:avLst/>
          </a:prstGeom>
        </p:spPr>
      </p:pic>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2ED489-2D9B-6909-CDBF-E60939BB64F2}"/>
              </a:ext>
            </a:extLst>
          </p:cNvPr>
          <p:cNvSpPr>
            <a:spLocks noGrp="1"/>
          </p:cNvSpPr>
          <p:nvPr>
            <p:ph type="body" idx="1"/>
          </p:nvPr>
        </p:nvSpPr>
        <p:spPr>
          <a:xfrm>
            <a:off x="3573780" y="320040"/>
            <a:ext cx="3822192" cy="411480"/>
          </a:xfrm>
        </p:spPr>
        <p:txBody>
          <a:bodyPr/>
          <a:lstStyle/>
          <a:p>
            <a:r>
              <a:rPr lang="en-GB" dirty="0"/>
              <a:t>Strengths 	</a:t>
            </a:r>
          </a:p>
        </p:txBody>
      </p:sp>
      <p:sp>
        <p:nvSpPr>
          <p:cNvPr id="4" name="Content Placeholder 3">
            <a:extLst>
              <a:ext uri="{FF2B5EF4-FFF2-40B4-BE49-F238E27FC236}">
                <a16:creationId xmlns:a16="http://schemas.microsoft.com/office/drawing/2014/main" id="{DB458D52-B818-C50E-9437-95622AE669F2}"/>
              </a:ext>
            </a:extLst>
          </p:cNvPr>
          <p:cNvSpPr>
            <a:spLocks noGrp="1"/>
          </p:cNvSpPr>
          <p:nvPr>
            <p:ph sz="half" idx="2"/>
          </p:nvPr>
        </p:nvSpPr>
        <p:spPr>
          <a:xfrm>
            <a:off x="3471424" y="776898"/>
            <a:ext cx="3741928" cy="4145622"/>
          </a:xfrm>
        </p:spPr>
        <p:txBody>
          <a:bodyPr/>
          <a:lstStyle/>
          <a:p>
            <a:r>
              <a:rPr lang="en-GB" dirty="0">
                <a:solidFill>
                  <a:schemeClr val="accent6">
                    <a:lumMod val="50000"/>
                  </a:schemeClr>
                </a:solidFill>
              </a:rPr>
              <a:t>Based on previous research, music therapy is often used in many hospitals and nursing homes, but there is a clear lack of scientific evidence (Satoh et al, 2015). </a:t>
            </a:r>
          </a:p>
          <a:p>
            <a:r>
              <a:rPr lang="en-GB" dirty="0">
                <a:solidFill>
                  <a:schemeClr val="accent6">
                    <a:lumMod val="50000"/>
                  </a:schemeClr>
                </a:solidFill>
              </a:rPr>
              <a:t>The study demonstrated that some areas of cognitive function were improved following the therapy. </a:t>
            </a:r>
          </a:p>
          <a:p>
            <a:r>
              <a:rPr lang="en-GB" dirty="0">
                <a:solidFill>
                  <a:schemeClr val="accent6">
                    <a:lumMod val="50000"/>
                  </a:schemeClr>
                </a:solidFill>
              </a:rPr>
              <a:t>Participants stuck to homebased tasks, such as practicing karaoke, this demonstrates that music therapy can be an effective strategy for individuals with AD. </a:t>
            </a:r>
          </a:p>
          <a:p>
            <a:r>
              <a:rPr lang="en-GB" dirty="0">
                <a:solidFill>
                  <a:schemeClr val="accent6">
                    <a:lumMod val="50000"/>
                  </a:schemeClr>
                </a:solidFill>
              </a:rPr>
              <a:t>fMRI is a reliable tool to analyse areas of the brain associated with cognitive function and speech and language processing. </a:t>
            </a:r>
          </a:p>
          <a:p>
            <a:r>
              <a:rPr lang="en-GB" dirty="0">
                <a:solidFill>
                  <a:schemeClr val="accent6">
                    <a:lumMod val="50000"/>
                  </a:schemeClr>
                </a:solidFill>
              </a:rPr>
              <a:t>Peer reviewed.</a:t>
            </a:r>
          </a:p>
          <a:p>
            <a:r>
              <a:rPr lang="en-GB" dirty="0">
                <a:solidFill>
                  <a:schemeClr val="accent6">
                    <a:lumMod val="50000"/>
                  </a:schemeClr>
                </a:solidFill>
              </a:rPr>
              <a:t>The present study has been peer reviewed.</a:t>
            </a:r>
          </a:p>
        </p:txBody>
      </p:sp>
      <p:sp>
        <p:nvSpPr>
          <p:cNvPr id="5" name="Text Placeholder 4">
            <a:extLst>
              <a:ext uri="{FF2B5EF4-FFF2-40B4-BE49-F238E27FC236}">
                <a16:creationId xmlns:a16="http://schemas.microsoft.com/office/drawing/2014/main" id="{D51D78CD-AD5E-4545-8118-3D21A5505789}"/>
              </a:ext>
            </a:extLst>
          </p:cNvPr>
          <p:cNvSpPr>
            <a:spLocks noGrp="1"/>
          </p:cNvSpPr>
          <p:nvPr>
            <p:ph type="body" sz="quarter" idx="3"/>
          </p:nvPr>
        </p:nvSpPr>
        <p:spPr>
          <a:xfrm>
            <a:off x="7496059" y="320040"/>
            <a:ext cx="3822192" cy="411480"/>
          </a:xfrm>
        </p:spPr>
        <p:txBody>
          <a:bodyPr/>
          <a:lstStyle/>
          <a:p>
            <a:r>
              <a:rPr lang="en-GB" dirty="0"/>
              <a:t>Weaknesses</a:t>
            </a:r>
          </a:p>
        </p:txBody>
      </p:sp>
      <p:sp>
        <p:nvSpPr>
          <p:cNvPr id="6" name="Content Placeholder 5">
            <a:extLst>
              <a:ext uri="{FF2B5EF4-FFF2-40B4-BE49-F238E27FC236}">
                <a16:creationId xmlns:a16="http://schemas.microsoft.com/office/drawing/2014/main" id="{E9E63FFF-D964-2353-61BE-837CE6F8DEAC}"/>
              </a:ext>
            </a:extLst>
          </p:cNvPr>
          <p:cNvSpPr>
            <a:spLocks noGrp="1"/>
          </p:cNvSpPr>
          <p:nvPr>
            <p:ph sz="quarter" idx="4"/>
          </p:nvPr>
        </p:nvSpPr>
        <p:spPr>
          <a:xfrm>
            <a:off x="7496059" y="868680"/>
            <a:ext cx="3741928" cy="3684588"/>
          </a:xfrm>
        </p:spPr>
        <p:txBody>
          <a:bodyPr/>
          <a:lstStyle/>
          <a:p>
            <a:r>
              <a:rPr lang="en-GB" dirty="0">
                <a:solidFill>
                  <a:schemeClr val="accent6">
                    <a:lumMod val="50000"/>
                  </a:schemeClr>
                </a:solidFill>
              </a:rPr>
              <a:t>Hypothesis was not clearly stated.</a:t>
            </a:r>
          </a:p>
          <a:p>
            <a:r>
              <a:rPr lang="en-GB" dirty="0">
                <a:solidFill>
                  <a:schemeClr val="accent6">
                    <a:lumMod val="50000"/>
                  </a:schemeClr>
                </a:solidFill>
              </a:rPr>
              <a:t>Grade C1, for non-pharmaceutical treatment of  Dementia. </a:t>
            </a:r>
          </a:p>
          <a:p>
            <a:r>
              <a:rPr lang="en-GB" dirty="0">
                <a:solidFill>
                  <a:schemeClr val="accent6">
                    <a:lumMod val="50000"/>
                  </a:schemeClr>
                </a:solidFill>
              </a:rPr>
              <a:t>No scientific evidence to support the use of music therapy (Ueda et al, 2013).</a:t>
            </a:r>
          </a:p>
          <a:p>
            <a:r>
              <a:rPr lang="en-GB" dirty="0">
                <a:solidFill>
                  <a:schemeClr val="accent6">
                    <a:lumMod val="50000"/>
                  </a:schemeClr>
                </a:solidFill>
              </a:rPr>
              <a:t>Studies design was not clearly stated. </a:t>
            </a:r>
          </a:p>
          <a:p>
            <a:r>
              <a:rPr lang="en-GB" dirty="0">
                <a:solidFill>
                  <a:schemeClr val="accent6">
                    <a:lumMod val="50000"/>
                  </a:schemeClr>
                </a:solidFill>
              </a:rPr>
              <a:t>Ethical issues with the use of fMRI for AD patients.</a:t>
            </a:r>
          </a:p>
          <a:p>
            <a:r>
              <a:rPr lang="en-GB" dirty="0">
                <a:solidFill>
                  <a:schemeClr val="accent6">
                    <a:lumMod val="50000"/>
                  </a:schemeClr>
                </a:solidFill>
              </a:rPr>
              <a:t>Only 6 out of the 10 AD patients were able to follow instructions effectively. </a:t>
            </a:r>
          </a:p>
          <a:p>
            <a:r>
              <a:rPr lang="en-GB" dirty="0">
                <a:solidFill>
                  <a:schemeClr val="accent6">
                    <a:lumMod val="50000"/>
                  </a:schemeClr>
                </a:solidFill>
              </a:rPr>
              <a:t>Some participants felt stressed in the MRI device.</a:t>
            </a:r>
          </a:p>
          <a:p>
            <a:r>
              <a:rPr lang="en-GB" dirty="0">
                <a:solidFill>
                  <a:schemeClr val="accent6">
                    <a:lumMod val="50000"/>
                  </a:schemeClr>
                </a:solidFill>
              </a:rPr>
              <a:t>Small sample size, consisting of 10 participants, with only 6 taking part in all tasks.</a:t>
            </a:r>
          </a:p>
          <a:p>
            <a:pPr marL="0" indent="0">
              <a:buNone/>
            </a:pPr>
            <a:endParaRPr lang="en-GB" dirty="0">
              <a:solidFill>
                <a:srgbClr val="FF0000"/>
              </a:solidFill>
            </a:endParaRPr>
          </a:p>
          <a:p>
            <a:endParaRPr lang="en-GB" dirty="0">
              <a:solidFill>
                <a:srgbClr val="FF0000"/>
              </a:solidFill>
            </a:endParaRPr>
          </a:p>
          <a:p>
            <a:endParaRPr lang="en-GB" dirty="0">
              <a:solidFill>
                <a:srgbClr val="FF0000"/>
              </a:solidFill>
            </a:endParaRPr>
          </a:p>
          <a:p>
            <a:endParaRPr lang="en-GB" dirty="0">
              <a:solidFill>
                <a:srgbClr val="FF0000"/>
              </a:solidFill>
            </a:endParaRPr>
          </a:p>
          <a:p>
            <a:pPr marL="0" indent="0">
              <a:buNone/>
            </a:pPr>
            <a:endParaRPr lang="en-GB" dirty="0"/>
          </a:p>
        </p:txBody>
      </p:sp>
      <p:sp>
        <p:nvSpPr>
          <p:cNvPr id="7" name="Slide Number Placeholder 6">
            <a:extLst>
              <a:ext uri="{FF2B5EF4-FFF2-40B4-BE49-F238E27FC236}">
                <a16:creationId xmlns:a16="http://schemas.microsoft.com/office/drawing/2014/main" id="{79036EF9-5C1A-0C2F-7D78-0018EA289144}"/>
              </a:ext>
            </a:extLst>
          </p:cNvPr>
          <p:cNvSpPr>
            <a:spLocks noGrp="1"/>
          </p:cNvSpPr>
          <p:nvPr>
            <p:ph type="sldNum" sz="quarter" idx="12"/>
          </p:nvPr>
        </p:nvSpPr>
        <p:spPr/>
        <p:txBody>
          <a:bodyPr/>
          <a:lstStyle/>
          <a:p>
            <a:fld id="{48F63A3B-78C7-47BE-AE5E-E10140E04643}" type="slidenum">
              <a:rPr lang="en-US" smtClean="0"/>
              <a:t>4</a:t>
            </a:fld>
            <a:endParaRPr lang="en-US" dirty="0"/>
          </a:p>
        </p:txBody>
      </p:sp>
    </p:spTree>
    <p:extLst>
      <p:ext uri="{BB962C8B-B14F-4D97-AF65-F5344CB8AC3E}">
        <p14:creationId xmlns:p14="http://schemas.microsoft.com/office/powerpoint/2010/main" val="29940303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82B6C4B1-2FA5-B5CB-A278-0CF23779BBD1}"/>
              </a:ext>
            </a:extLst>
          </p:cNvPr>
          <p:cNvSpPr>
            <a:spLocks noGrp="1"/>
          </p:cNvSpPr>
          <p:nvPr>
            <p:ph type="title"/>
          </p:nvPr>
        </p:nvSpPr>
        <p:spPr>
          <a:xfrm>
            <a:off x="-827994" y="1258824"/>
            <a:ext cx="10671048" cy="768096"/>
          </a:xfrm>
        </p:spPr>
        <p:txBody>
          <a:bodyPr>
            <a:normAutofit/>
          </a:bodyPr>
          <a:lstStyle/>
          <a:p>
            <a:r>
              <a:rPr lang="en-US" sz="3200" dirty="0"/>
              <a:t>Instruments used</a:t>
            </a: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5</a:t>
            </a:fld>
            <a:endParaRPr lang="en-US"/>
          </a:p>
        </p:txBody>
      </p:sp>
      <p:sp>
        <p:nvSpPr>
          <p:cNvPr id="30" name="Text Placeholder 3">
            <a:extLst>
              <a:ext uri="{FF2B5EF4-FFF2-40B4-BE49-F238E27FC236}">
                <a16:creationId xmlns:a16="http://schemas.microsoft.com/office/drawing/2014/main" id="{49F2AD33-B5A4-56B6-3633-C3B7F3BFA82C}"/>
              </a:ext>
            </a:extLst>
          </p:cNvPr>
          <p:cNvSpPr>
            <a:spLocks noGrp="1"/>
          </p:cNvSpPr>
          <p:nvPr>
            <p:ph type="body" idx="1"/>
          </p:nvPr>
        </p:nvSpPr>
        <p:spPr>
          <a:xfrm>
            <a:off x="1586205" y="3495933"/>
            <a:ext cx="2604085" cy="557784"/>
          </a:xfrm>
        </p:spPr>
        <p:txBody>
          <a:bodyPr/>
          <a:lstStyle/>
          <a:p>
            <a:endParaRPr lang="en-GB" dirty="0"/>
          </a:p>
          <a:p>
            <a:r>
              <a:rPr lang="en-GB" dirty="0"/>
              <a:t>MMSE</a:t>
            </a:r>
          </a:p>
          <a:p>
            <a:endParaRPr lang="en-US" dirty="0"/>
          </a:p>
        </p:txBody>
      </p:sp>
      <p:sp>
        <p:nvSpPr>
          <p:cNvPr id="32" name="Text Placeholder 4">
            <a:extLst>
              <a:ext uri="{FF2B5EF4-FFF2-40B4-BE49-F238E27FC236}">
                <a16:creationId xmlns:a16="http://schemas.microsoft.com/office/drawing/2014/main" id="{A8D199DC-FC84-C246-811F-E08024281EAB}"/>
              </a:ext>
            </a:extLst>
          </p:cNvPr>
          <p:cNvSpPr>
            <a:spLocks noGrp="1"/>
          </p:cNvSpPr>
          <p:nvPr>
            <p:ph type="body" sz="quarter" idx="3"/>
          </p:nvPr>
        </p:nvSpPr>
        <p:spPr>
          <a:xfrm>
            <a:off x="4805266" y="3499479"/>
            <a:ext cx="2351313" cy="557784"/>
          </a:xfrm>
        </p:spPr>
        <p:txBody>
          <a:bodyPr/>
          <a:lstStyle/>
          <a:p>
            <a:r>
              <a:rPr lang="en-US" dirty="0"/>
              <a:t>RBMT</a:t>
            </a:r>
          </a:p>
        </p:txBody>
      </p:sp>
      <p:sp>
        <p:nvSpPr>
          <p:cNvPr id="34" name="Text Placeholder 5">
            <a:extLst>
              <a:ext uri="{FF2B5EF4-FFF2-40B4-BE49-F238E27FC236}">
                <a16:creationId xmlns:a16="http://schemas.microsoft.com/office/drawing/2014/main" id="{81A0228A-0B30-90A9-85A5-A9C5F0A82317}"/>
              </a:ext>
            </a:extLst>
          </p:cNvPr>
          <p:cNvSpPr>
            <a:spLocks noGrp="1"/>
          </p:cNvSpPr>
          <p:nvPr>
            <p:ph type="body" sz="quarter" idx="13"/>
          </p:nvPr>
        </p:nvSpPr>
        <p:spPr>
          <a:xfrm>
            <a:off x="8003299" y="3499479"/>
            <a:ext cx="3137451" cy="557784"/>
          </a:xfrm>
        </p:spPr>
        <p:txBody>
          <a:bodyPr/>
          <a:lstStyle/>
          <a:p>
            <a:r>
              <a:rPr lang="en-US" dirty="0" err="1"/>
              <a:t>rcpm</a:t>
            </a:r>
            <a:endParaRPr lang="en-US" dirty="0"/>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8"/>
          </p:nvPr>
        </p:nvSpPr>
        <p:spPr>
          <a:xfrm>
            <a:off x="685338" y="4745736"/>
            <a:ext cx="1993392" cy="795528"/>
          </a:xfrm>
        </p:spPr>
        <p:txBody>
          <a:bodyPr anchor="t">
            <a:normAutofit/>
          </a:bodyPr>
          <a:lstStyle/>
          <a:p>
            <a:pPr>
              <a:spcAft>
                <a:spcPts val="600"/>
              </a:spcAft>
            </a:pPr>
            <a:r>
              <a:rPr lang="en-US" dirty="0"/>
              <a:t> </a:t>
            </a:r>
          </a:p>
          <a:p>
            <a:pPr marL="342900" indent="-342900">
              <a:spcAft>
                <a:spcPts val="600"/>
              </a:spcAft>
              <a:buFont typeface="Arial" panose="020B0604020202020204" pitchFamily="34" charset="0"/>
              <a:buChar char="•"/>
            </a:pPr>
            <a:endParaRPr lang="en-US" dirty="0"/>
          </a:p>
          <a:p>
            <a:pPr>
              <a:spcAft>
                <a:spcPts val="600"/>
              </a:spcAft>
            </a:pPr>
            <a:endParaRPr lang="en-US" dirty="0"/>
          </a:p>
        </p:txBody>
      </p:sp>
      <p:sp>
        <p:nvSpPr>
          <p:cNvPr id="40" name="Text Placeholder 9">
            <a:extLst>
              <a:ext uri="{FF2B5EF4-FFF2-40B4-BE49-F238E27FC236}">
                <a16:creationId xmlns:a16="http://schemas.microsoft.com/office/drawing/2014/main" id="{518286C3-8BB4-4E18-E4C1-78436162BDD9}"/>
              </a:ext>
            </a:extLst>
          </p:cNvPr>
          <p:cNvSpPr>
            <a:spLocks noGrp="1"/>
          </p:cNvSpPr>
          <p:nvPr>
            <p:ph type="body" sz="quarter" idx="19"/>
          </p:nvPr>
        </p:nvSpPr>
        <p:spPr>
          <a:xfrm>
            <a:off x="1562457" y="4237776"/>
            <a:ext cx="2744044" cy="3599937"/>
          </a:xfrm>
        </p:spPr>
        <p:txBody>
          <a:bodyPr/>
          <a:lstStyle/>
          <a:p>
            <a:r>
              <a:rPr lang="en-GB" sz="1600" dirty="0"/>
              <a:t>The mini mental state examination.</a:t>
            </a:r>
          </a:p>
          <a:p>
            <a:endParaRPr lang="en-US" dirty="0"/>
          </a:p>
        </p:txBody>
      </p:sp>
      <p:sp>
        <p:nvSpPr>
          <p:cNvPr id="42" name="Text Placeholder 10">
            <a:extLst>
              <a:ext uri="{FF2B5EF4-FFF2-40B4-BE49-F238E27FC236}">
                <a16:creationId xmlns:a16="http://schemas.microsoft.com/office/drawing/2014/main" id="{93F4847C-A735-0A47-852A-B367A030B28A}"/>
              </a:ext>
            </a:extLst>
          </p:cNvPr>
          <p:cNvSpPr>
            <a:spLocks noGrp="1"/>
          </p:cNvSpPr>
          <p:nvPr>
            <p:ph type="body" sz="quarter" idx="20"/>
          </p:nvPr>
        </p:nvSpPr>
        <p:spPr>
          <a:xfrm>
            <a:off x="4733164" y="4237775"/>
            <a:ext cx="2631233" cy="3599937"/>
          </a:xfrm>
        </p:spPr>
        <p:txBody>
          <a:bodyPr/>
          <a:lstStyle/>
          <a:p>
            <a:r>
              <a:rPr lang="en-GB" sz="1800" dirty="0">
                <a:effectLst/>
                <a:ea typeface="Calibri" panose="020F0502020204030204" pitchFamily="34" charset="0"/>
                <a:cs typeface="Times New Roman" panose="02020603050405020304" pitchFamily="18" charset="0"/>
              </a:rPr>
              <a:t>The </a:t>
            </a:r>
            <a:r>
              <a:rPr lang="en-GB" sz="1800" dirty="0" err="1">
                <a:effectLst/>
                <a:ea typeface="Calibri" panose="020F0502020204030204" pitchFamily="34" charset="0"/>
                <a:cs typeface="Times New Roman" panose="02020603050405020304" pitchFamily="18" charset="0"/>
              </a:rPr>
              <a:t>Rivermead</a:t>
            </a:r>
            <a:r>
              <a:rPr lang="en-GB" sz="1800" dirty="0">
                <a:effectLst/>
                <a:ea typeface="Calibri" panose="020F0502020204030204" pitchFamily="34" charset="0"/>
                <a:cs typeface="Times New Roman" panose="02020603050405020304" pitchFamily="18" charset="0"/>
              </a:rPr>
              <a:t> Behavioural Memory test</a:t>
            </a:r>
            <a:endParaRPr lang="en-US" dirty="0"/>
          </a:p>
        </p:txBody>
      </p:sp>
      <p:sp>
        <p:nvSpPr>
          <p:cNvPr id="46" name="Text Placeholder 12">
            <a:extLst>
              <a:ext uri="{FF2B5EF4-FFF2-40B4-BE49-F238E27FC236}">
                <a16:creationId xmlns:a16="http://schemas.microsoft.com/office/drawing/2014/main" id="{306D2F66-B004-2A3E-BEBB-D4FC8E609158}"/>
              </a:ext>
            </a:extLst>
          </p:cNvPr>
          <p:cNvSpPr>
            <a:spLocks noGrp="1"/>
          </p:cNvSpPr>
          <p:nvPr>
            <p:ph type="body" sz="quarter" idx="22"/>
          </p:nvPr>
        </p:nvSpPr>
        <p:spPr>
          <a:xfrm>
            <a:off x="7897179" y="4237776"/>
            <a:ext cx="3349689" cy="3665252"/>
          </a:xfrm>
        </p:spPr>
        <p:txBody>
          <a:bodyPr/>
          <a:lstStyle/>
          <a:p>
            <a:r>
              <a:rPr lang="en-GB" sz="1600" dirty="0">
                <a:solidFill>
                  <a:srgbClr val="202C8F"/>
                </a:solidFill>
                <a:effectLst/>
                <a:ea typeface="Calibri" panose="020F0502020204030204" pitchFamily="34" charset="0"/>
                <a:cs typeface="Calibri" panose="020F0502020204030204" pitchFamily="34" charset="0"/>
              </a:rPr>
              <a:t>The Raven's Coloured Progressive Matrices</a:t>
            </a:r>
            <a:r>
              <a:rPr lang="en-GB" sz="1600" dirty="0">
                <a:solidFill>
                  <a:srgbClr val="202C8F"/>
                </a:solidFill>
                <a:effectLst/>
                <a:ea typeface="Calibri" panose="020F0502020204030204" pitchFamily="34" charset="0"/>
                <a:cs typeface="Times New Roman" panose="02020603050405020304" pitchFamily="18" charset="0"/>
              </a:rPr>
              <a:t> </a:t>
            </a:r>
          </a:p>
          <a:p>
            <a:endParaRPr lang="en-US" dirty="0"/>
          </a:p>
        </p:txBody>
      </p:sp>
    </p:spTree>
    <p:extLst>
      <p:ext uri="{BB962C8B-B14F-4D97-AF65-F5344CB8AC3E}">
        <p14:creationId xmlns:p14="http://schemas.microsoft.com/office/powerpoint/2010/main" val="685681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537025B-B76F-5CBD-41BE-F2998FD973AD}"/>
              </a:ext>
            </a:extLst>
          </p:cNvPr>
          <p:cNvSpPr>
            <a:spLocks noGrp="1"/>
          </p:cNvSpPr>
          <p:nvPr>
            <p:ph type="title"/>
          </p:nvPr>
        </p:nvSpPr>
        <p:spPr>
          <a:xfrm>
            <a:off x="0" y="277679"/>
            <a:ext cx="10671048" cy="768096"/>
          </a:xfrm>
        </p:spPr>
        <p:txBody>
          <a:bodyPr anchor="t">
            <a:normAutofit/>
          </a:bodyPr>
          <a:lstStyle/>
          <a:p>
            <a:pPr>
              <a:lnSpc>
                <a:spcPct val="90000"/>
              </a:lnSpc>
            </a:pPr>
            <a:r>
              <a:rPr lang="en-GB" sz="2800" dirty="0"/>
              <a:t>Efficacy of Music therapy for AD patients</a:t>
            </a:r>
          </a:p>
        </p:txBody>
      </p:sp>
      <p:sp>
        <p:nvSpPr>
          <p:cNvPr id="18" name="Slide Number Placeholder 4">
            <a:extLst>
              <a:ext uri="{FF2B5EF4-FFF2-40B4-BE49-F238E27FC236}">
                <a16:creationId xmlns:a16="http://schemas.microsoft.com/office/drawing/2014/main" id="{B8C7A81D-C035-41BE-8BCA-1C45ADED6A98}"/>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dirty="0"/>
              <a:pPr>
                <a:spcAft>
                  <a:spcPts val="600"/>
                </a:spcAft>
              </a:pPr>
              <a:t>6</a:t>
            </a:fld>
            <a:endParaRPr lang="en-US"/>
          </a:p>
        </p:txBody>
      </p:sp>
      <p:graphicFrame>
        <p:nvGraphicFramePr>
          <p:cNvPr id="19" name="Text Placeholder 2">
            <a:extLst>
              <a:ext uri="{FF2B5EF4-FFF2-40B4-BE49-F238E27FC236}">
                <a16:creationId xmlns:a16="http://schemas.microsoft.com/office/drawing/2014/main" id="{D2CADCBF-506B-4D75-23E0-12E7AA195EE2}"/>
              </a:ext>
            </a:extLst>
          </p:cNvPr>
          <p:cNvGraphicFramePr/>
          <p:nvPr>
            <p:extLst>
              <p:ext uri="{D42A27DB-BD31-4B8C-83A1-F6EECF244321}">
                <p14:modId xmlns:p14="http://schemas.microsoft.com/office/powerpoint/2010/main" val="945780956"/>
              </p:ext>
            </p:extLst>
          </p:nvPr>
        </p:nvGraphicFramePr>
        <p:xfrm>
          <a:off x="186612" y="763243"/>
          <a:ext cx="11746308" cy="58170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2923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25542-D540-B766-0FA1-10DE2ED0495C}"/>
              </a:ext>
            </a:extLst>
          </p:cNvPr>
          <p:cNvSpPr>
            <a:spLocks noGrp="1"/>
          </p:cNvSpPr>
          <p:nvPr>
            <p:ph type="title"/>
          </p:nvPr>
        </p:nvSpPr>
        <p:spPr>
          <a:xfrm>
            <a:off x="-2198852" y="13249"/>
            <a:ext cx="10671048" cy="768096"/>
          </a:xfrm>
        </p:spPr>
        <p:txBody>
          <a:bodyPr anchor="t">
            <a:normAutofit/>
          </a:bodyPr>
          <a:lstStyle/>
          <a:p>
            <a:r>
              <a:rPr lang="en-US" b="1" cap="none" dirty="0"/>
              <a:t>Neural processing</a:t>
            </a:r>
          </a:p>
        </p:txBody>
      </p:sp>
      <p:sp>
        <p:nvSpPr>
          <p:cNvPr id="7" name="Slide Number Placeholder 6">
            <a:extLst>
              <a:ext uri="{FF2B5EF4-FFF2-40B4-BE49-F238E27FC236}">
                <a16:creationId xmlns:a16="http://schemas.microsoft.com/office/drawing/2014/main" id="{712D1D31-1A67-703B-DF69-CA8142BF6A2D}"/>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7</a:t>
            </a:fld>
            <a:endParaRPr lang="en-US"/>
          </a:p>
        </p:txBody>
      </p:sp>
      <p:graphicFrame>
        <p:nvGraphicFramePr>
          <p:cNvPr id="8" name="Content Placeholder 7">
            <a:extLst>
              <a:ext uri="{FF2B5EF4-FFF2-40B4-BE49-F238E27FC236}">
                <a16:creationId xmlns:a16="http://schemas.microsoft.com/office/drawing/2014/main" id="{9C24854E-E472-4850-D68C-E56F208AA452}"/>
              </a:ext>
            </a:extLst>
          </p:cNvPr>
          <p:cNvGraphicFramePr>
            <a:graphicFrameLocks noGrp="1"/>
          </p:cNvGraphicFramePr>
          <p:nvPr>
            <p:ph sz="half" idx="1"/>
            <p:extLst>
              <p:ext uri="{D42A27DB-BD31-4B8C-83A1-F6EECF244321}">
                <p14:modId xmlns:p14="http://schemas.microsoft.com/office/powerpoint/2010/main" val="2584028961"/>
              </p:ext>
            </p:extLst>
          </p:nvPr>
        </p:nvGraphicFramePr>
        <p:xfrm>
          <a:off x="259080" y="1158240"/>
          <a:ext cx="10241280" cy="3563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 name="Picture 10">
            <a:extLst>
              <a:ext uri="{FF2B5EF4-FFF2-40B4-BE49-F238E27FC236}">
                <a16:creationId xmlns:a16="http://schemas.microsoft.com/office/drawing/2014/main" id="{91DFA838-CF67-5A10-15BC-BBE7D9076DF1}"/>
              </a:ext>
            </a:extLst>
          </p:cNvPr>
          <p:cNvPicPr>
            <a:picLocks noChangeAspect="1"/>
          </p:cNvPicPr>
          <p:nvPr/>
        </p:nvPicPr>
        <p:blipFill>
          <a:blip r:embed="rId7"/>
          <a:stretch>
            <a:fillRect/>
          </a:stretch>
        </p:blipFill>
        <p:spPr>
          <a:xfrm>
            <a:off x="257862" y="4817214"/>
            <a:ext cx="10242498" cy="1224158"/>
          </a:xfrm>
          <a:prstGeom prst="rect">
            <a:avLst/>
          </a:prstGeom>
        </p:spPr>
      </p:pic>
      <p:sp>
        <p:nvSpPr>
          <p:cNvPr id="14" name="TextBox 13">
            <a:extLst>
              <a:ext uri="{FF2B5EF4-FFF2-40B4-BE49-F238E27FC236}">
                <a16:creationId xmlns:a16="http://schemas.microsoft.com/office/drawing/2014/main" id="{0B5E5C64-DA6F-A9D6-0B9E-907BA29FBA89}"/>
              </a:ext>
            </a:extLst>
          </p:cNvPr>
          <p:cNvSpPr txBox="1"/>
          <p:nvPr/>
        </p:nvSpPr>
        <p:spPr>
          <a:xfrm>
            <a:off x="1472682" y="5032764"/>
            <a:ext cx="8716348" cy="523220"/>
          </a:xfrm>
          <a:prstGeom prst="rect">
            <a:avLst/>
          </a:prstGeom>
          <a:noFill/>
        </p:spPr>
        <p:txBody>
          <a:bodyPr wrap="square">
            <a:spAutoFit/>
          </a:bodyPr>
          <a:lstStyle/>
          <a:p>
            <a:pPr algn="just"/>
            <a:r>
              <a:rPr lang="en-GB" sz="1400" dirty="0"/>
              <a:t>Music therapy with singing instruction could increase the neural efficiency of cognition in AD patients, and music may play a significant role in the neuroplasticity mechanism of the AD brain (</a:t>
            </a:r>
            <a:r>
              <a:rPr lang="en-GB" sz="1400" dirty="0" err="1"/>
              <a:t>Herholz</a:t>
            </a:r>
            <a:r>
              <a:rPr lang="en-GB" sz="1400" dirty="0"/>
              <a:t> et al, 2013).</a:t>
            </a:r>
            <a:endParaRPr lang="en-GB" dirty="0"/>
          </a:p>
        </p:txBody>
      </p:sp>
      <p:pic>
        <p:nvPicPr>
          <p:cNvPr id="3" name="Picture 2">
            <a:extLst>
              <a:ext uri="{FF2B5EF4-FFF2-40B4-BE49-F238E27FC236}">
                <a16:creationId xmlns:a16="http://schemas.microsoft.com/office/drawing/2014/main" id="{C0F267B6-962C-14B6-9C0E-CF5D88728B3F}"/>
              </a:ext>
            </a:extLst>
          </p:cNvPr>
          <p:cNvPicPr>
            <a:picLocks noChangeAspect="1"/>
          </p:cNvPicPr>
          <p:nvPr/>
        </p:nvPicPr>
        <p:blipFill>
          <a:blip r:embed="rId8"/>
          <a:stretch>
            <a:fillRect/>
          </a:stretch>
        </p:blipFill>
        <p:spPr>
          <a:xfrm>
            <a:off x="640489" y="4971448"/>
            <a:ext cx="591363" cy="591363"/>
          </a:xfrm>
          <a:prstGeom prst="rect">
            <a:avLst/>
          </a:prstGeom>
        </p:spPr>
      </p:pic>
    </p:spTree>
    <p:extLst>
      <p:ext uri="{BB962C8B-B14F-4D97-AF65-F5344CB8AC3E}">
        <p14:creationId xmlns:p14="http://schemas.microsoft.com/office/powerpoint/2010/main" val="2903841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C09F16-6D23-666F-6800-8FC697831948}"/>
              </a:ext>
            </a:extLst>
          </p:cNvPr>
          <p:cNvSpPr>
            <a:spLocks noGrp="1"/>
          </p:cNvSpPr>
          <p:nvPr>
            <p:ph type="title"/>
          </p:nvPr>
        </p:nvSpPr>
        <p:spPr>
          <a:xfrm>
            <a:off x="779960" y="347472"/>
            <a:ext cx="10671048" cy="768096"/>
          </a:xfrm>
        </p:spPr>
        <p:txBody>
          <a:bodyPr/>
          <a:lstStyle/>
          <a:p>
            <a:pPr algn="l"/>
            <a:br>
              <a:rPr lang="en-GB" sz="1200" dirty="0"/>
            </a:br>
            <a:r>
              <a:rPr lang="en-GB" sz="1800" dirty="0"/>
              <a:t>Ethical considerations: </a:t>
            </a:r>
            <a:br>
              <a:rPr lang="en-GB" sz="1200" dirty="0"/>
            </a:br>
            <a:br>
              <a:rPr lang="en-GB" sz="1200" dirty="0"/>
            </a:br>
            <a:endParaRPr lang="en-GB" sz="1200" dirty="0">
              <a:highlight>
                <a:srgbClr val="FFFF00"/>
              </a:highlight>
              <a:latin typeface="+mn-lt"/>
            </a:endParaRPr>
          </a:p>
        </p:txBody>
      </p:sp>
      <p:sp>
        <p:nvSpPr>
          <p:cNvPr id="74" name="Slide Number Placeholder 73">
            <a:extLst>
              <a:ext uri="{FF2B5EF4-FFF2-40B4-BE49-F238E27FC236}">
                <a16:creationId xmlns:a16="http://schemas.microsoft.com/office/drawing/2014/main" id="{B964C6B0-844C-A964-2B74-46CF893E1381}"/>
              </a:ext>
            </a:extLst>
          </p:cNvPr>
          <p:cNvSpPr>
            <a:spLocks noGrp="1"/>
          </p:cNvSpPr>
          <p:nvPr>
            <p:ph type="sldNum" sz="quarter" idx="12"/>
          </p:nvPr>
        </p:nvSpPr>
        <p:spPr/>
        <p:txBody>
          <a:bodyPr/>
          <a:lstStyle/>
          <a:p>
            <a:fld id="{48F63A3B-78C7-47BE-AE5E-E10140E04643}" type="slidenum">
              <a:rPr lang="en-US" smtClean="0"/>
              <a:pPr/>
              <a:t>8</a:t>
            </a:fld>
            <a:endParaRPr lang="en-US" dirty="0"/>
          </a:p>
        </p:txBody>
      </p:sp>
      <p:sp>
        <p:nvSpPr>
          <p:cNvPr id="2" name="Text Placeholder 1">
            <a:extLst>
              <a:ext uri="{FF2B5EF4-FFF2-40B4-BE49-F238E27FC236}">
                <a16:creationId xmlns:a16="http://schemas.microsoft.com/office/drawing/2014/main" id="{B2AF69D5-AD7B-521D-22B1-50D8A24356AC}"/>
              </a:ext>
            </a:extLst>
          </p:cNvPr>
          <p:cNvSpPr>
            <a:spLocks noGrp="1"/>
          </p:cNvSpPr>
          <p:nvPr>
            <p:ph type="body" sz="quarter" idx="14"/>
          </p:nvPr>
        </p:nvSpPr>
        <p:spPr>
          <a:xfrm>
            <a:off x="642457" y="1494446"/>
            <a:ext cx="2596896" cy="1465949"/>
          </a:xfrm>
        </p:spPr>
        <p:txBody>
          <a:bodyPr/>
          <a:lstStyle/>
          <a:p>
            <a:r>
              <a:rPr lang="en-GB" sz="1400" dirty="0">
                <a:solidFill>
                  <a:srgbClr val="DF8C8C"/>
                </a:solidFill>
                <a:effectLst/>
                <a:latin typeface="Calibri" panose="020F0502020204030204" pitchFamily="34" charset="0"/>
                <a:ea typeface="Calibri" panose="020F0502020204030204" pitchFamily="34" charset="0"/>
                <a:cs typeface="Times New Roman" panose="02020603050405020304" pitchFamily="18" charset="0"/>
              </a:rPr>
              <a:t>Was the ethical analysis of the benefits and harms of study participation therapeutic or non-therapeutic?</a:t>
            </a:r>
          </a:p>
          <a:p>
            <a:endParaRPr lang="en-US" dirty="0"/>
          </a:p>
        </p:txBody>
      </p:sp>
      <p:sp>
        <p:nvSpPr>
          <p:cNvPr id="5" name="Text Placeholder 4">
            <a:extLst>
              <a:ext uri="{FF2B5EF4-FFF2-40B4-BE49-F238E27FC236}">
                <a16:creationId xmlns:a16="http://schemas.microsoft.com/office/drawing/2014/main" id="{91128191-45A5-DEA1-F978-421F83D5E664}"/>
              </a:ext>
            </a:extLst>
          </p:cNvPr>
          <p:cNvSpPr>
            <a:spLocks noGrp="1"/>
          </p:cNvSpPr>
          <p:nvPr>
            <p:ph type="body" sz="quarter" idx="15"/>
          </p:nvPr>
        </p:nvSpPr>
        <p:spPr>
          <a:xfrm>
            <a:off x="642457" y="2974153"/>
            <a:ext cx="2617258" cy="2438998"/>
          </a:xfrm>
          <a:solidFill>
            <a:schemeClr val="accent1"/>
          </a:solidFill>
        </p:spPr>
        <p:txBody>
          <a:bodyPr/>
          <a:lstStyle/>
          <a:p>
            <a:r>
              <a:rPr lang="en-GB" dirty="0">
                <a:solidFill>
                  <a:srgbClr val="2A2A2A"/>
                </a:solidFill>
                <a:effectLst/>
                <a:latin typeface="Merriweather" panose="00000500000000000000" pitchFamily="2" charset="0"/>
                <a:ea typeface="Calibri" panose="020F0502020204030204" pitchFamily="34" charset="0"/>
                <a:cs typeface="Times New Roman" panose="02020603050405020304" pitchFamily="18" charset="0"/>
              </a:rPr>
              <a:t>The present study was designed on the basis that previous research suggests that music therapy can be used as a non-pharmaceutical treatment for patients with dementia and can be utilized within care settings and hospitals (Moreno-Morales et al, 2020).</a:t>
            </a:r>
          </a:p>
        </p:txBody>
      </p:sp>
      <p:sp>
        <p:nvSpPr>
          <p:cNvPr id="6" name="Text Placeholder 5">
            <a:extLst>
              <a:ext uri="{FF2B5EF4-FFF2-40B4-BE49-F238E27FC236}">
                <a16:creationId xmlns:a16="http://schemas.microsoft.com/office/drawing/2014/main" id="{EEF6A845-F328-1053-A365-3DA9CBAF9BA4}"/>
              </a:ext>
            </a:extLst>
          </p:cNvPr>
          <p:cNvSpPr>
            <a:spLocks noGrp="1"/>
          </p:cNvSpPr>
          <p:nvPr>
            <p:ph type="body" sz="quarter" idx="16"/>
          </p:nvPr>
        </p:nvSpPr>
        <p:spPr>
          <a:xfrm>
            <a:off x="3608124" y="1725508"/>
            <a:ext cx="4070967" cy="1388776"/>
          </a:xfrm>
        </p:spPr>
        <p:txBody>
          <a:bodyPr/>
          <a:lstStyle/>
          <a:p>
            <a:r>
              <a:rPr lang="en-US" sz="1400" dirty="0">
                <a:solidFill>
                  <a:srgbClr val="0070C0"/>
                </a:solidFill>
              </a:rPr>
              <a:t>Were participants recruited fairly?</a:t>
            </a:r>
          </a:p>
        </p:txBody>
      </p:sp>
      <p:sp>
        <p:nvSpPr>
          <p:cNvPr id="8" name="Text Placeholder 7">
            <a:extLst>
              <a:ext uri="{FF2B5EF4-FFF2-40B4-BE49-F238E27FC236}">
                <a16:creationId xmlns:a16="http://schemas.microsoft.com/office/drawing/2014/main" id="{F46AF003-A457-D7E6-F39B-1A85A426A3E5}"/>
              </a:ext>
            </a:extLst>
          </p:cNvPr>
          <p:cNvSpPr>
            <a:spLocks noGrp="1"/>
          </p:cNvSpPr>
          <p:nvPr>
            <p:ph type="body" sz="quarter" idx="18"/>
          </p:nvPr>
        </p:nvSpPr>
        <p:spPr>
          <a:xfrm>
            <a:off x="3587762" y="2495480"/>
            <a:ext cx="4070969" cy="3396343"/>
          </a:xfrm>
          <a:solidFill>
            <a:srgbClr val="AAC4E9"/>
          </a:solidFill>
        </p:spPr>
        <p:txBody>
          <a:bodyPr/>
          <a:lstStyle/>
          <a:p>
            <a:r>
              <a:rPr lang="en-GB" sz="1600" dirty="0">
                <a:solidFill>
                  <a:schemeClr val="tx1">
                    <a:lumMod val="95000"/>
                    <a:lumOff val="5000"/>
                  </a:schemeClr>
                </a:solidFill>
              </a:rPr>
              <a:t>The researchers ensured that participants were distributed fairly. Since participants would benefit from taking part in the study (Chandra et al, 2021) However, as noted by the authors, they did not take into consideration that some of the tasks would be challenging for dementia patients. This could have potentially caused participants to feel stressed, furthermore, it was noted that some participants started to panic when they entered the MRI device. These issues should have been considered beforehand. </a:t>
            </a:r>
          </a:p>
          <a:p>
            <a:endParaRPr lang="en-US" dirty="0"/>
          </a:p>
        </p:txBody>
      </p:sp>
      <p:sp>
        <p:nvSpPr>
          <p:cNvPr id="24" name="TextBox 23">
            <a:extLst>
              <a:ext uri="{FF2B5EF4-FFF2-40B4-BE49-F238E27FC236}">
                <a16:creationId xmlns:a16="http://schemas.microsoft.com/office/drawing/2014/main" id="{056FF7EC-5476-6C5F-873F-83E05853F014}"/>
              </a:ext>
            </a:extLst>
          </p:cNvPr>
          <p:cNvSpPr txBox="1"/>
          <p:nvPr/>
        </p:nvSpPr>
        <p:spPr>
          <a:xfrm>
            <a:off x="8295641" y="2806507"/>
            <a:ext cx="3423919" cy="307777"/>
          </a:xfrm>
          <a:prstGeom prst="rect">
            <a:avLst/>
          </a:prstGeom>
          <a:solidFill>
            <a:srgbClr val="FDFBF6"/>
          </a:solidFill>
        </p:spPr>
        <p:txBody>
          <a:bodyPr wrap="square" rtlCol="0">
            <a:spAutoFit/>
          </a:bodyPr>
          <a:lstStyle/>
          <a:p>
            <a:r>
              <a:rPr lang="en-GB" sz="1400" dirty="0">
                <a:solidFill>
                  <a:schemeClr val="accent4">
                    <a:lumMod val="50000"/>
                  </a:schemeClr>
                </a:solidFill>
                <a:latin typeface="+mj-lt"/>
              </a:rPr>
              <a:t>Cognitive impairment?</a:t>
            </a:r>
          </a:p>
        </p:txBody>
      </p:sp>
      <p:sp>
        <p:nvSpPr>
          <p:cNvPr id="25" name="TextBox 24">
            <a:extLst>
              <a:ext uri="{FF2B5EF4-FFF2-40B4-BE49-F238E27FC236}">
                <a16:creationId xmlns:a16="http://schemas.microsoft.com/office/drawing/2014/main" id="{0E707375-BD0B-F259-9AA0-E2B09F739DB8}"/>
              </a:ext>
            </a:extLst>
          </p:cNvPr>
          <p:cNvSpPr txBox="1"/>
          <p:nvPr/>
        </p:nvSpPr>
        <p:spPr>
          <a:xfrm>
            <a:off x="8239761" y="3258958"/>
            <a:ext cx="3479800" cy="2308324"/>
          </a:xfrm>
          <a:prstGeom prst="rect">
            <a:avLst/>
          </a:prstGeom>
          <a:solidFill>
            <a:schemeClr val="accent4">
              <a:lumMod val="40000"/>
              <a:lumOff val="60000"/>
            </a:schemeClr>
          </a:solidFill>
        </p:spPr>
        <p:txBody>
          <a:bodyPr wrap="square" rtlCol="0">
            <a:spAutoFit/>
          </a:bodyPr>
          <a:lstStyle/>
          <a:p>
            <a:r>
              <a:rPr lang="en-GB" dirty="0"/>
              <a:t>Due to the progressive nature of AD, it is possible that the study cohort will be competent to consent for participation at the start of the study, however, individuals may move into cognitive impairment later on in the study (Davies, 2017).</a:t>
            </a:r>
          </a:p>
        </p:txBody>
      </p:sp>
    </p:spTree>
    <p:extLst>
      <p:ext uri="{BB962C8B-B14F-4D97-AF65-F5344CB8AC3E}">
        <p14:creationId xmlns:p14="http://schemas.microsoft.com/office/powerpoint/2010/main" val="2011930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a:xfrm>
            <a:off x="259080" y="177282"/>
            <a:ext cx="11152259" cy="1166326"/>
          </a:xfrm>
        </p:spPr>
        <p:txBody>
          <a:bodyPr/>
          <a:lstStyle/>
          <a:p>
            <a:r>
              <a:rPr lang="en-US" sz="3200" dirty="0"/>
              <a:t>Significance of this area of research </a:t>
            </a:r>
            <a:br>
              <a:rPr lang="en-US" sz="3200" dirty="0"/>
            </a:br>
            <a:r>
              <a:rPr lang="en-US" sz="1100" cap="none" dirty="0"/>
              <a:t>(Music and language processing) </a:t>
            </a:r>
            <a:br>
              <a:rPr lang="en-US" sz="3200" dirty="0"/>
            </a:br>
            <a:br>
              <a:rPr lang="en-US" dirty="0"/>
            </a:br>
            <a:endParaRPr lang="en-US" dirty="0"/>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9</a:t>
            </a:fld>
            <a:endParaRPr lang="en-US" dirty="0"/>
          </a:p>
        </p:txBody>
      </p:sp>
      <p:sp>
        <p:nvSpPr>
          <p:cNvPr id="4" name="Content Placeholder 3">
            <a:extLst>
              <a:ext uri="{FF2B5EF4-FFF2-40B4-BE49-F238E27FC236}">
                <a16:creationId xmlns:a16="http://schemas.microsoft.com/office/drawing/2014/main" id="{5F76A635-576F-9AFE-E6D9-B9F62B43F938}"/>
              </a:ext>
            </a:extLst>
          </p:cNvPr>
          <p:cNvSpPr>
            <a:spLocks noGrp="1"/>
          </p:cNvSpPr>
          <p:nvPr>
            <p:ph sz="half" idx="2"/>
          </p:nvPr>
        </p:nvSpPr>
        <p:spPr>
          <a:xfrm>
            <a:off x="3563112" y="1225794"/>
            <a:ext cx="8247888" cy="5632206"/>
          </a:xfrm>
          <a:solidFill>
            <a:schemeClr val="accent2">
              <a:lumMod val="20000"/>
              <a:lumOff val="80000"/>
            </a:schemeClr>
          </a:solidFill>
        </p:spPr>
        <p:txBody>
          <a:bodyPr/>
          <a:lstStyle/>
          <a:p>
            <a:pPr marL="342900" lvl="0" indent="-342900">
              <a:lnSpc>
                <a:spcPct val="107000"/>
              </a:lnSpc>
              <a:buFont typeface="Symbol" panose="05050102010706020507" pitchFamily="18" charset="2"/>
              <a:buChar char=""/>
            </a:pPr>
            <a:r>
              <a:rPr lang="en-GB" sz="1800" dirty="0">
                <a:solidFill>
                  <a:srgbClr val="0070C0"/>
                </a:solidFill>
                <a:effectLst/>
                <a:ea typeface="Calibri" panose="020F0502020204030204" pitchFamily="34" charset="0"/>
                <a:cs typeface="Times New Roman" panose="02020603050405020304" pitchFamily="18" charset="0"/>
              </a:rPr>
              <a:t>Simmons-stern et al (2012). revealed that music can improve the brain's ability to encode verbal information relative to spoken language.</a:t>
            </a:r>
          </a:p>
          <a:p>
            <a:pPr marL="109728" indent="0">
              <a:lnSpc>
                <a:spcPct val="107000"/>
              </a:lnSpc>
              <a:buNone/>
            </a:pPr>
            <a:r>
              <a:rPr lang="en-GB" sz="1800" dirty="0">
                <a:solidFill>
                  <a:srgbClr val="0070C0"/>
                </a:solidFill>
                <a:effectLst/>
                <a:ea typeface="Calibri" panose="020F0502020204030204" pitchFamily="34" charset="0"/>
                <a:cs typeface="Times New Roman" panose="02020603050405020304" pitchFamily="18" charset="0"/>
              </a:rPr>
              <a:t> </a:t>
            </a:r>
          </a:p>
          <a:p>
            <a:pPr marL="342900" lvl="0" indent="-342900">
              <a:lnSpc>
                <a:spcPct val="107000"/>
              </a:lnSpc>
              <a:buFont typeface="Symbol" panose="05050102010706020507" pitchFamily="18" charset="2"/>
              <a:buChar char=""/>
            </a:pPr>
            <a:r>
              <a:rPr lang="en-GB" sz="1800" dirty="0">
                <a:solidFill>
                  <a:srgbClr val="0070C0"/>
                </a:solidFill>
                <a:effectLst/>
                <a:ea typeface="Calibri" panose="020F0502020204030204" pitchFamily="34" charset="0"/>
                <a:cs typeface="Times New Roman" panose="02020603050405020304" pitchFamily="18" charset="0"/>
              </a:rPr>
              <a:t>Music therapy combined with other activities such as dancing and playing instruments have demonstrated that cognitions were improved in both singing and listening groups, additionally, music therapy has also illustrated can alleviate neuropsychiatric symptoms of AD patients (Kim, 2016). </a:t>
            </a:r>
          </a:p>
          <a:p>
            <a:pPr marL="109728" indent="0">
              <a:lnSpc>
                <a:spcPct val="107000"/>
              </a:lnSpc>
              <a:buNone/>
            </a:pPr>
            <a:r>
              <a:rPr lang="en-GB" sz="1800" dirty="0">
                <a:solidFill>
                  <a:srgbClr val="0070C0"/>
                </a:solidFill>
                <a:effectLst/>
                <a:ea typeface="Calibri" panose="020F0502020204030204" pitchFamily="34" charset="0"/>
                <a:cs typeface="Times New Roman" panose="02020603050405020304" pitchFamily="18" charset="0"/>
              </a:rPr>
              <a:t> </a:t>
            </a:r>
          </a:p>
          <a:p>
            <a:pPr marL="342900" lvl="0" indent="-342900">
              <a:lnSpc>
                <a:spcPct val="107000"/>
              </a:lnSpc>
              <a:buFont typeface="Symbol" panose="05050102010706020507" pitchFamily="18" charset="2"/>
              <a:buChar char=""/>
            </a:pPr>
            <a:r>
              <a:rPr lang="en-GB" sz="1800" dirty="0">
                <a:solidFill>
                  <a:srgbClr val="0070C0"/>
                </a:solidFill>
                <a:effectLst/>
                <a:ea typeface="Calibri" panose="020F0502020204030204" pitchFamily="34" charset="0"/>
                <a:cs typeface="Times New Roman" panose="02020603050405020304" pitchFamily="18" charset="0"/>
              </a:rPr>
              <a:t>Multi-sensory interventions including music therapy and art therapy have demonstrated improvemen</a:t>
            </a:r>
            <a:r>
              <a:rPr lang="en-GB" sz="1800" dirty="0">
                <a:solidFill>
                  <a:srgbClr val="0070C0"/>
                </a:solidFill>
                <a:ea typeface="Calibri" panose="020F0502020204030204" pitchFamily="34" charset="0"/>
                <a:cs typeface="Times New Roman" panose="02020603050405020304" pitchFamily="18" charset="0"/>
              </a:rPr>
              <a:t>t in the</a:t>
            </a:r>
            <a:r>
              <a:rPr lang="en-GB" sz="1800" dirty="0">
                <a:solidFill>
                  <a:srgbClr val="0070C0"/>
                </a:solidFill>
                <a:effectLst/>
                <a:ea typeface="Calibri" panose="020F0502020204030204" pitchFamily="34" charset="0"/>
                <a:cs typeface="Times New Roman" panose="02020603050405020304" pitchFamily="18" charset="0"/>
              </a:rPr>
              <a:t> mini mental state examination scores (MMSE) (Boulay et al, 2012) . </a:t>
            </a:r>
          </a:p>
          <a:p>
            <a:pPr marL="0" lvl="0" indent="0">
              <a:lnSpc>
                <a:spcPct val="107000"/>
              </a:lnSpc>
              <a:buNone/>
            </a:pPr>
            <a:endParaRPr lang="en-GB" sz="1800" dirty="0">
              <a:solidFill>
                <a:schemeClr val="tx1"/>
              </a:solidFill>
              <a:effectLst/>
              <a:ea typeface="Calibri" panose="020F0502020204030204" pitchFamily="34" charset="0"/>
              <a:cs typeface="Times New Roman" panose="02020603050405020304" pitchFamily="18" charset="0"/>
            </a:endParaRPr>
          </a:p>
          <a:p>
            <a:pPr marL="395478" indent="-285750">
              <a:lnSpc>
                <a:spcPct val="107000"/>
              </a:lnSpc>
              <a:buFont typeface="Courier New" panose="02070309020205020404" pitchFamily="49" charset="0"/>
              <a:buChar char="o"/>
            </a:pPr>
            <a:r>
              <a:rPr lang="en-GB" sz="1800" dirty="0">
                <a:solidFill>
                  <a:schemeClr val="tx1"/>
                </a:solidFill>
                <a:effectLst/>
                <a:ea typeface="Calibri" panose="020F0502020204030204" pitchFamily="34" charset="0"/>
                <a:cs typeface="Times New Roman" panose="02020603050405020304" pitchFamily="18" charset="0"/>
              </a:rPr>
              <a:t>However,  although music therapy demonstrates beneficial effects for AD, the effects of cognition are inconsistent.</a:t>
            </a:r>
          </a:p>
          <a:p>
            <a:pPr marL="395478" indent="-285750">
              <a:lnSpc>
                <a:spcPct val="107000"/>
              </a:lnSpc>
              <a:buFont typeface="Courier New" panose="02070309020205020404" pitchFamily="49" charset="0"/>
              <a:buChar char="o"/>
            </a:pPr>
            <a:endParaRPr lang="en-GB" sz="1800" dirty="0">
              <a:solidFill>
                <a:schemeClr val="tx1"/>
              </a:solidFill>
              <a:effectLst/>
              <a:ea typeface="Calibri" panose="020F0502020204030204" pitchFamily="34" charset="0"/>
              <a:cs typeface="Times New Roman" panose="02020603050405020304" pitchFamily="18" charset="0"/>
            </a:endParaRPr>
          </a:p>
          <a:p>
            <a:pPr marL="395478" indent="-285750">
              <a:lnSpc>
                <a:spcPct val="107000"/>
              </a:lnSpc>
            </a:pPr>
            <a:r>
              <a:rPr lang="en-GB" sz="1800" dirty="0">
                <a:solidFill>
                  <a:srgbClr val="0070C0"/>
                </a:solidFill>
                <a:effectLst/>
                <a:ea typeface="Calibri" panose="020F0502020204030204" pitchFamily="34" charset="0"/>
                <a:cs typeface="Times New Roman" panose="02020603050405020304" pitchFamily="18" charset="0"/>
              </a:rPr>
              <a:t>Much of the literature concerning music therapy demonstrates improvement in mood following intervention, but the effects on cognition are inconsistent .</a:t>
            </a:r>
            <a:endParaRPr lang="en-GB" dirty="0">
              <a:solidFill>
                <a:srgbClr val="0070C0"/>
              </a:solidFill>
            </a:endParaRPr>
          </a:p>
        </p:txBody>
      </p:sp>
    </p:spTree>
    <p:extLst>
      <p:ext uri="{BB962C8B-B14F-4D97-AF65-F5344CB8AC3E}">
        <p14:creationId xmlns:p14="http://schemas.microsoft.com/office/powerpoint/2010/main" val="3170280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1508760" y="1115568"/>
            <a:ext cx="6766560" cy="768096"/>
          </a:xfrm>
        </p:spPr>
        <p:txBody>
          <a:bodyPr/>
          <a:lstStyle/>
          <a:p>
            <a:r>
              <a:rPr lang="en-US" sz="2800" dirty="0"/>
              <a:t>Conclusion…</a:t>
            </a:r>
          </a:p>
        </p:txBody>
      </p:sp>
      <p:sp>
        <p:nvSpPr>
          <p:cNvPr id="4" name="Footer Placeholder 3">
            <a:extLst>
              <a:ext uri="{FF2B5EF4-FFF2-40B4-BE49-F238E27FC236}">
                <a16:creationId xmlns:a16="http://schemas.microsoft.com/office/drawing/2014/main" id="{D5BA2433-990B-A170-369A-3DF4A9B33BFA}"/>
              </a:ext>
            </a:extLst>
          </p:cNvPr>
          <p:cNvSpPr>
            <a:spLocks noGrp="1"/>
          </p:cNvSpPr>
          <p:nvPr>
            <p:ph type="ftr" sz="quarter" idx="13"/>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10</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1788678" y="1621288"/>
            <a:ext cx="7223760" cy="2700528"/>
          </a:xfrm>
        </p:spPr>
        <p:txBody>
          <a:bodyPr/>
          <a:lstStyle/>
          <a:p>
            <a:r>
              <a:rPr lang="en-US" sz="2400" dirty="0">
                <a:solidFill>
                  <a:schemeClr val="accent6">
                    <a:lumMod val="50000"/>
                  </a:schemeClr>
                </a:solidFill>
              </a:rPr>
              <a:t>Overall,  Satoh et al (2015) demonstrated that music therapy can be beneficial for some areas of cognition, such as psychomotor speed. The study demonstrated that </a:t>
            </a:r>
            <a:r>
              <a:rPr lang="en-GB" sz="2400" dirty="0">
                <a:solidFill>
                  <a:schemeClr val="accent6">
                    <a:lumMod val="50000"/>
                  </a:schemeClr>
                </a:solidFill>
                <a:latin typeface="Georgia" panose="02040502050405020303" pitchFamily="18" charset="0"/>
              </a:rPr>
              <a:t>m</a:t>
            </a:r>
            <a:r>
              <a:rPr lang="en-GB" sz="2400" b="0" i="0" dirty="0">
                <a:solidFill>
                  <a:schemeClr val="accent6">
                    <a:lumMod val="50000"/>
                  </a:schemeClr>
                </a:solidFill>
                <a:effectLst/>
                <a:latin typeface="Georgia" panose="02040502050405020303" pitchFamily="18" charset="0"/>
              </a:rPr>
              <a:t>usic therapy can be considered a non-pharmaceutical intervention which has the potential to reduce cognitive decline. Furthermore, it would be useful to use music therapy in future as the study demonstrated that AD patients enjoyed the intervention. However, some ethical concerns need to be addressed, especially concerning the use of fMRI device.</a:t>
            </a:r>
            <a:endParaRPr lang="en-US" sz="2400" dirty="0">
              <a:solidFill>
                <a:schemeClr val="accent6">
                  <a:lumMod val="50000"/>
                </a:schemeClr>
              </a:solidFill>
            </a:endParaRPr>
          </a:p>
        </p:txBody>
      </p:sp>
    </p:spTree>
    <p:extLst>
      <p:ext uri="{BB962C8B-B14F-4D97-AF65-F5344CB8AC3E}">
        <p14:creationId xmlns:p14="http://schemas.microsoft.com/office/powerpoint/2010/main" val="948181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D5C2F5E-1DE2-AFEB-EAA9-45CFF1B4F6D3}"/>
              </a:ext>
            </a:extLst>
          </p:cNvPr>
          <p:cNvSpPr>
            <a:spLocks noGrp="1"/>
          </p:cNvSpPr>
          <p:nvPr>
            <p:ph type="title"/>
          </p:nvPr>
        </p:nvSpPr>
        <p:spPr>
          <a:xfrm>
            <a:off x="758952" y="373224"/>
            <a:ext cx="10344477" cy="6326156"/>
          </a:xfrm>
        </p:spPr>
        <p:txBody>
          <a:bodyPr>
            <a:normAutofit/>
          </a:bodyPr>
          <a:lstStyle/>
          <a:p>
            <a:pPr algn="l"/>
            <a:r>
              <a:rPr lang="en-US" sz="1200" dirty="0">
                <a:solidFill>
                  <a:schemeClr val="bg1">
                    <a:lumMod val="10000"/>
                  </a:schemeClr>
                </a:solidFill>
                <a:latin typeface="+mn-lt"/>
                <a:ea typeface="Calibri" panose="020F0502020204030204" pitchFamily="34" charset="0"/>
                <a:cs typeface="Calibri" panose="020F0502020204030204" pitchFamily="34" charset="0"/>
              </a:rPr>
              <a:t>References</a:t>
            </a:r>
            <a:br>
              <a:rPr lang="en-US" sz="1200" dirty="0">
                <a:solidFill>
                  <a:schemeClr val="bg1">
                    <a:lumMod val="10000"/>
                  </a:schemeClr>
                </a:solidFill>
                <a:latin typeface="+mn-lt"/>
                <a:ea typeface="Calibri" panose="020F0502020204030204" pitchFamily="34" charset="0"/>
                <a:cs typeface="Calibri" panose="020F0502020204030204" pitchFamily="34" charset="0"/>
              </a:rPr>
            </a:br>
            <a:r>
              <a:rPr lang="en-US" sz="1200" dirty="0">
                <a:solidFill>
                  <a:schemeClr val="bg1">
                    <a:lumMod val="10000"/>
                  </a:schemeClr>
                </a:solidFill>
                <a:latin typeface="+mn-lt"/>
                <a:ea typeface="Calibri" panose="020F0502020204030204" pitchFamily="34" charset="0"/>
                <a:cs typeface="Calibri" panose="020F0502020204030204" pitchFamily="34" charset="0"/>
              </a:rPr>
              <a:t> </a:t>
            </a:r>
            <a:r>
              <a:rPr lang="en-US" sz="1200" cap="none" dirty="0" err="1">
                <a:solidFill>
                  <a:schemeClr val="bg1">
                    <a:lumMod val="10000"/>
                  </a:schemeClr>
                </a:solidFill>
                <a:latin typeface="+mn-lt"/>
                <a:ea typeface="Calibri" panose="020F0502020204030204" pitchFamily="34" charset="0"/>
                <a:cs typeface="Calibri" panose="020F0502020204030204" pitchFamily="34" charset="0"/>
              </a:rPr>
              <a:t>Çebi</a:t>
            </a:r>
            <a:r>
              <a:rPr lang="en-US" sz="1200" cap="none" dirty="0">
                <a:solidFill>
                  <a:schemeClr val="bg1">
                    <a:lumMod val="10000"/>
                  </a:schemeClr>
                </a:solidFill>
                <a:latin typeface="+mn-lt"/>
                <a:ea typeface="Calibri" panose="020F0502020204030204" pitchFamily="34" charset="0"/>
                <a:cs typeface="Calibri" panose="020F0502020204030204" pitchFamily="34" charset="0"/>
              </a:rPr>
              <a:t>, M., </a:t>
            </a:r>
            <a:r>
              <a:rPr lang="en-US" sz="1200" cap="none" dirty="0" err="1">
                <a:solidFill>
                  <a:schemeClr val="bg1">
                    <a:lumMod val="10000"/>
                  </a:schemeClr>
                </a:solidFill>
                <a:latin typeface="+mn-lt"/>
                <a:ea typeface="Calibri" panose="020F0502020204030204" pitchFamily="34" charset="0"/>
                <a:cs typeface="Calibri" panose="020F0502020204030204" pitchFamily="34" charset="0"/>
              </a:rPr>
              <a:t>Babacan</a:t>
            </a:r>
            <a:r>
              <a:rPr lang="en-US" sz="1200" cap="none" dirty="0">
                <a:solidFill>
                  <a:schemeClr val="bg1">
                    <a:lumMod val="10000"/>
                  </a:schemeClr>
                </a:solidFill>
                <a:latin typeface="+mn-lt"/>
                <a:ea typeface="Calibri" panose="020F0502020204030204" pitchFamily="34" charset="0"/>
                <a:cs typeface="Calibri" panose="020F0502020204030204" pitchFamily="34" charset="0"/>
              </a:rPr>
              <a:t>, G., </a:t>
            </a:r>
            <a:r>
              <a:rPr lang="en-US" sz="1200" cap="none" dirty="0" err="1">
                <a:solidFill>
                  <a:schemeClr val="bg1">
                    <a:lumMod val="10000"/>
                  </a:schemeClr>
                </a:solidFill>
                <a:latin typeface="+mn-lt"/>
                <a:ea typeface="Calibri" panose="020F0502020204030204" pitchFamily="34" charset="0"/>
                <a:cs typeface="Calibri" panose="020F0502020204030204" pitchFamily="34" charset="0"/>
              </a:rPr>
              <a:t>Öktem</a:t>
            </a:r>
            <a:r>
              <a:rPr lang="en-US" sz="1200" cap="none" dirty="0">
                <a:solidFill>
                  <a:schemeClr val="bg1">
                    <a:lumMod val="10000"/>
                  </a:schemeClr>
                </a:solidFill>
                <a:latin typeface="+mn-lt"/>
                <a:ea typeface="Calibri" panose="020F0502020204030204" pitchFamily="34" charset="0"/>
                <a:cs typeface="Calibri" panose="020F0502020204030204" pitchFamily="34" charset="0"/>
              </a:rPr>
              <a:t> </a:t>
            </a:r>
            <a:r>
              <a:rPr lang="en-US" sz="1200" cap="none" dirty="0" err="1">
                <a:solidFill>
                  <a:schemeClr val="bg1">
                    <a:lumMod val="10000"/>
                  </a:schemeClr>
                </a:solidFill>
                <a:latin typeface="+mn-lt"/>
                <a:ea typeface="Calibri" panose="020F0502020204030204" pitchFamily="34" charset="0"/>
                <a:cs typeface="Calibri" panose="020F0502020204030204" pitchFamily="34" charset="0"/>
              </a:rPr>
              <a:t>tanör</a:t>
            </a:r>
            <a:r>
              <a:rPr lang="en-US" sz="1200" cap="none" dirty="0">
                <a:solidFill>
                  <a:schemeClr val="bg1">
                    <a:lumMod val="10000"/>
                  </a:schemeClr>
                </a:solidFill>
                <a:latin typeface="+mn-lt"/>
                <a:ea typeface="Calibri" panose="020F0502020204030204" pitchFamily="34" charset="0"/>
                <a:cs typeface="Calibri" panose="020F0502020204030204" pitchFamily="34" charset="0"/>
              </a:rPr>
              <a:t>, Ö., &amp; </a:t>
            </a:r>
            <a:r>
              <a:rPr lang="en-US" sz="1200" cap="none" dirty="0" err="1">
                <a:solidFill>
                  <a:schemeClr val="bg1">
                    <a:lumMod val="10000"/>
                  </a:schemeClr>
                </a:solidFill>
                <a:latin typeface="+mn-lt"/>
                <a:ea typeface="Calibri" panose="020F0502020204030204" pitchFamily="34" charset="0"/>
                <a:cs typeface="Calibri" panose="020F0502020204030204" pitchFamily="34" charset="0"/>
              </a:rPr>
              <a:t>Gürvit</a:t>
            </a:r>
            <a:r>
              <a:rPr lang="en-US" sz="1200" cap="none" dirty="0">
                <a:solidFill>
                  <a:schemeClr val="bg1">
                    <a:lumMod val="10000"/>
                  </a:schemeClr>
                </a:solidFill>
                <a:latin typeface="+mn-lt"/>
                <a:ea typeface="Calibri" panose="020F0502020204030204" pitchFamily="34" charset="0"/>
                <a:cs typeface="Calibri" panose="020F0502020204030204" pitchFamily="34" charset="0"/>
              </a:rPr>
              <a:t>, H. (2020). Discrimination ability of the short test of mental status (STMS) compared to the mini mental state examination (MMSE) in the spectrum of normal cognition, mild cognitive impairment, and probable </a:t>
            </a:r>
            <a:r>
              <a:rPr lang="en-US" sz="1200" cap="none" dirty="0" err="1">
                <a:solidFill>
                  <a:schemeClr val="bg1">
                    <a:lumMod val="10000"/>
                  </a:schemeClr>
                </a:solidFill>
                <a:latin typeface="+mn-lt"/>
                <a:ea typeface="Calibri" panose="020F0502020204030204" pitchFamily="34" charset="0"/>
                <a:cs typeface="Calibri" panose="020F0502020204030204" pitchFamily="34" charset="0"/>
              </a:rPr>
              <a:t>alzheimer’s</a:t>
            </a:r>
            <a:r>
              <a:rPr lang="en-US" sz="1200" cap="none" dirty="0">
                <a:solidFill>
                  <a:schemeClr val="bg1">
                    <a:lumMod val="10000"/>
                  </a:schemeClr>
                </a:solidFill>
                <a:latin typeface="+mn-lt"/>
                <a:ea typeface="Calibri" panose="020F0502020204030204" pitchFamily="34" charset="0"/>
                <a:cs typeface="Calibri" panose="020F0502020204030204" pitchFamily="34" charset="0"/>
              </a:rPr>
              <a:t> disease dementia: the </a:t>
            </a:r>
            <a:r>
              <a:rPr lang="en-US" sz="1200" cap="none" dirty="0" err="1">
                <a:solidFill>
                  <a:schemeClr val="bg1">
                    <a:lumMod val="10000"/>
                  </a:schemeClr>
                </a:solidFill>
                <a:latin typeface="+mn-lt"/>
                <a:ea typeface="Calibri" panose="020F0502020204030204" pitchFamily="34" charset="0"/>
                <a:cs typeface="Calibri" panose="020F0502020204030204" pitchFamily="34" charset="0"/>
              </a:rPr>
              <a:t>turkish</a:t>
            </a:r>
            <a:r>
              <a:rPr lang="en-US" sz="1200" cap="none" dirty="0">
                <a:solidFill>
                  <a:schemeClr val="bg1">
                    <a:lumMod val="10000"/>
                  </a:schemeClr>
                </a:solidFill>
                <a:latin typeface="+mn-lt"/>
                <a:ea typeface="Calibri" panose="020F0502020204030204" pitchFamily="34" charset="0"/>
                <a:cs typeface="Calibri" panose="020F0502020204030204" pitchFamily="34" charset="0"/>
              </a:rPr>
              <a:t> standardization study. Journal of clinical and experimental neuropsychology, 42(5), 450–458. Https://doi.Org/10.1080/13803395.2020.1758633chandra, M., </a:t>
            </a:r>
            <a:r>
              <a:rPr lang="en-US" sz="1200" cap="none" dirty="0" err="1">
                <a:solidFill>
                  <a:schemeClr val="bg1">
                    <a:lumMod val="10000"/>
                  </a:schemeClr>
                </a:solidFill>
                <a:latin typeface="+mn-lt"/>
                <a:ea typeface="Calibri" panose="020F0502020204030204" pitchFamily="34" charset="0"/>
                <a:cs typeface="Calibri" panose="020F0502020204030204" pitchFamily="34" charset="0"/>
              </a:rPr>
              <a:t>Harbishettar</a:t>
            </a:r>
            <a:r>
              <a:rPr lang="en-US" sz="1200" cap="none" dirty="0">
                <a:solidFill>
                  <a:schemeClr val="bg1">
                    <a:lumMod val="10000"/>
                  </a:schemeClr>
                </a:solidFill>
                <a:latin typeface="+mn-lt"/>
                <a:ea typeface="Calibri" panose="020F0502020204030204" pitchFamily="34" charset="0"/>
                <a:cs typeface="Calibri" panose="020F0502020204030204" pitchFamily="34" charset="0"/>
              </a:rPr>
              <a:t>, V., Sawhney, H., &amp; Amanullah, S. (2021). Ethical issues in dementia research. Indian journal of psychological medicine, 43(5), 025371762110222. Https://doi.Org/10.1177/02537176211022224davis, D. S. (2017). Ethical issues in </a:t>
            </a:r>
            <a:r>
              <a:rPr lang="en-US" sz="1200" cap="none" dirty="0" err="1">
                <a:solidFill>
                  <a:schemeClr val="bg1">
                    <a:lumMod val="10000"/>
                  </a:schemeClr>
                </a:solidFill>
                <a:latin typeface="+mn-lt"/>
                <a:ea typeface="Calibri" panose="020F0502020204030204" pitchFamily="34" charset="0"/>
                <a:cs typeface="Calibri" panose="020F0502020204030204" pitchFamily="34" charset="0"/>
              </a:rPr>
              <a:t>alzheimer’s</a:t>
            </a:r>
            <a:r>
              <a:rPr lang="en-US" sz="1200" cap="none" dirty="0">
                <a:solidFill>
                  <a:schemeClr val="bg1">
                    <a:lumMod val="10000"/>
                  </a:schemeClr>
                </a:solidFill>
                <a:latin typeface="+mn-lt"/>
                <a:ea typeface="Calibri" panose="020F0502020204030204" pitchFamily="34" charset="0"/>
                <a:cs typeface="Calibri" panose="020F0502020204030204" pitchFamily="34" charset="0"/>
              </a:rPr>
              <a:t> disease research involving human subjects. Journal of medical ethics, 43(12), 852–856. Https://doi.Org/10.1136/medethics-2016-103392el-hameed, M. A., Baraka, M., El-</a:t>
            </a:r>
            <a:r>
              <a:rPr lang="en-US" sz="1200" cap="none" dirty="0" err="1">
                <a:solidFill>
                  <a:schemeClr val="bg1">
                    <a:lumMod val="10000"/>
                  </a:schemeClr>
                </a:solidFill>
                <a:latin typeface="+mn-lt"/>
                <a:ea typeface="Calibri" panose="020F0502020204030204" pitchFamily="34" charset="0"/>
                <a:cs typeface="Calibri" panose="020F0502020204030204" pitchFamily="34" charset="0"/>
              </a:rPr>
              <a:t>dessouky</a:t>
            </a:r>
            <a:r>
              <a:rPr lang="en-US" sz="1200" cap="none" dirty="0">
                <a:solidFill>
                  <a:schemeClr val="bg1">
                    <a:lumMod val="10000"/>
                  </a:schemeClr>
                </a:solidFill>
                <a:latin typeface="+mn-lt"/>
                <a:ea typeface="Calibri" panose="020F0502020204030204" pitchFamily="34" charset="0"/>
                <a:cs typeface="Calibri" panose="020F0502020204030204" pitchFamily="34" charset="0"/>
              </a:rPr>
              <a:t>, H., &amp; Ezzat, E. (2019). Role of functional MRI in assessment of voice, language, and speech disorders. Menoufia medical journal, 32(3), 763. Https://doi.Org/10.4103/mmj.Mmj_719_17gómez </a:t>
            </a:r>
            <a:r>
              <a:rPr lang="en-US" sz="1200" cap="none" dirty="0" err="1">
                <a:solidFill>
                  <a:schemeClr val="bg1">
                    <a:lumMod val="10000"/>
                  </a:schemeClr>
                </a:solidFill>
                <a:latin typeface="+mn-lt"/>
                <a:ea typeface="Calibri" panose="020F0502020204030204" pitchFamily="34" charset="0"/>
                <a:cs typeface="Calibri" panose="020F0502020204030204" pitchFamily="34" charset="0"/>
              </a:rPr>
              <a:t>gallego</a:t>
            </a:r>
            <a:r>
              <a:rPr lang="en-US" sz="1200" cap="none" dirty="0">
                <a:solidFill>
                  <a:schemeClr val="bg1">
                    <a:lumMod val="10000"/>
                  </a:schemeClr>
                </a:solidFill>
                <a:latin typeface="+mn-lt"/>
                <a:ea typeface="Calibri" panose="020F0502020204030204" pitchFamily="34" charset="0"/>
                <a:cs typeface="Calibri" panose="020F0502020204030204" pitchFamily="34" charset="0"/>
              </a:rPr>
              <a:t>, M., &amp; Gómez </a:t>
            </a:r>
            <a:r>
              <a:rPr lang="en-US" sz="1200" cap="none" dirty="0" err="1">
                <a:solidFill>
                  <a:schemeClr val="bg1">
                    <a:lumMod val="10000"/>
                  </a:schemeClr>
                </a:solidFill>
                <a:latin typeface="+mn-lt"/>
                <a:ea typeface="Calibri" panose="020F0502020204030204" pitchFamily="34" charset="0"/>
                <a:cs typeface="Calibri" panose="020F0502020204030204" pitchFamily="34" charset="0"/>
              </a:rPr>
              <a:t>garcía</a:t>
            </a:r>
            <a:r>
              <a:rPr lang="en-US" sz="1200" cap="none" dirty="0">
                <a:solidFill>
                  <a:schemeClr val="bg1">
                    <a:lumMod val="10000"/>
                  </a:schemeClr>
                </a:solidFill>
                <a:latin typeface="+mn-lt"/>
                <a:ea typeface="Calibri" panose="020F0502020204030204" pitchFamily="34" charset="0"/>
                <a:cs typeface="Calibri" panose="020F0502020204030204" pitchFamily="34" charset="0"/>
              </a:rPr>
              <a:t>, J. (2017). Music therapy and </a:t>
            </a:r>
            <a:r>
              <a:rPr lang="en-US" sz="1200" cap="none" dirty="0" err="1">
                <a:solidFill>
                  <a:schemeClr val="bg1">
                    <a:lumMod val="10000"/>
                  </a:schemeClr>
                </a:solidFill>
                <a:latin typeface="+mn-lt"/>
                <a:ea typeface="Calibri" panose="020F0502020204030204" pitchFamily="34" charset="0"/>
                <a:cs typeface="Calibri" panose="020F0502020204030204" pitchFamily="34" charset="0"/>
              </a:rPr>
              <a:t>alzheimer’s</a:t>
            </a:r>
            <a:r>
              <a:rPr lang="en-US" sz="1200" cap="none" dirty="0">
                <a:solidFill>
                  <a:schemeClr val="bg1">
                    <a:lumMod val="10000"/>
                  </a:schemeClr>
                </a:solidFill>
                <a:latin typeface="+mn-lt"/>
                <a:ea typeface="Calibri" panose="020F0502020204030204" pitchFamily="34" charset="0"/>
                <a:cs typeface="Calibri" panose="020F0502020204030204" pitchFamily="34" charset="0"/>
              </a:rPr>
              <a:t> disease: cognitive, psychological, and </a:t>
            </a:r>
            <a:r>
              <a:rPr lang="en-US" sz="1200" cap="none" dirty="0" err="1">
                <a:solidFill>
                  <a:schemeClr val="bg1">
                    <a:lumMod val="10000"/>
                  </a:schemeClr>
                </a:solidFill>
                <a:latin typeface="+mn-lt"/>
                <a:ea typeface="Calibri" panose="020F0502020204030204" pitchFamily="34" charset="0"/>
                <a:cs typeface="Calibri" panose="020F0502020204030204" pitchFamily="34" charset="0"/>
              </a:rPr>
              <a:t>behavioural</a:t>
            </a:r>
            <a:r>
              <a:rPr lang="en-US" sz="1200" cap="none" dirty="0">
                <a:solidFill>
                  <a:schemeClr val="bg1">
                    <a:lumMod val="10000"/>
                  </a:schemeClr>
                </a:solidFill>
                <a:latin typeface="+mn-lt"/>
                <a:ea typeface="Calibri" panose="020F0502020204030204" pitchFamily="34" charset="0"/>
                <a:cs typeface="Calibri" panose="020F0502020204030204" pitchFamily="34" charset="0"/>
              </a:rPr>
              <a:t> effects. </a:t>
            </a:r>
            <a:r>
              <a:rPr lang="en-US" sz="1200" cap="none" dirty="0" err="1">
                <a:solidFill>
                  <a:schemeClr val="bg1">
                    <a:lumMod val="10000"/>
                  </a:schemeClr>
                </a:solidFill>
                <a:latin typeface="+mn-lt"/>
                <a:ea typeface="Calibri" panose="020F0502020204030204" pitchFamily="34" charset="0"/>
                <a:cs typeface="Calibri" panose="020F0502020204030204" pitchFamily="34" charset="0"/>
              </a:rPr>
              <a:t>Neurología</a:t>
            </a:r>
            <a:r>
              <a:rPr lang="en-US" sz="1200" cap="none" dirty="0">
                <a:solidFill>
                  <a:schemeClr val="bg1">
                    <a:lumMod val="10000"/>
                  </a:schemeClr>
                </a:solidFill>
                <a:latin typeface="+mn-lt"/>
                <a:ea typeface="Calibri" panose="020F0502020204030204" pitchFamily="34" charset="0"/>
                <a:cs typeface="Calibri" panose="020F0502020204030204" pitchFamily="34" charset="0"/>
              </a:rPr>
              <a:t> (</a:t>
            </a:r>
            <a:r>
              <a:rPr lang="en-US" sz="1200" cap="none" dirty="0" err="1">
                <a:solidFill>
                  <a:schemeClr val="bg1">
                    <a:lumMod val="10000"/>
                  </a:schemeClr>
                </a:solidFill>
                <a:latin typeface="+mn-lt"/>
                <a:ea typeface="Calibri" panose="020F0502020204030204" pitchFamily="34" charset="0"/>
                <a:cs typeface="Calibri" panose="020F0502020204030204" pitchFamily="34" charset="0"/>
              </a:rPr>
              <a:t>english</a:t>
            </a:r>
            <a:r>
              <a:rPr lang="en-US" sz="1200" cap="none" dirty="0">
                <a:solidFill>
                  <a:schemeClr val="bg1">
                    <a:lumMod val="10000"/>
                  </a:schemeClr>
                </a:solidFill>
                <a:latin typeface="+mn-lt"/>
                <a:ea typeface="Calibri" panose="020F0502020204030204" pitchFamily="34" charset="0"/>
                <a:cs typeface="Calibri" panose="020F0502020204030204" pitchFamily="34" charset="0"/>
              </a:rPr>
              <a:t> edition), 32(5), 300–308</a:t>
            </a:r>
            <a:r>
              <a:rPr lang="en-US" sz="1200" dirty="0">
                <a:solidFill>
                  <a:schemeClr val="bg1">
                    <a:lumMod val="10000"/>
                  </a:schemeClr>
                </a:solidFill>
                <a:latin typeface="+mn-lt"/>
                <a:ea typeface="Calibri" panose="020F0502020204030204" pitchFamily="34" charset="0"/>
                <a:cs typeface="Calibri" panose="020F0502020204030204" pitchFamily="34" charset="0"/>
              </a:rPr>
              <a:t>. </a:t>
            </a:r>
          </a:p>
        </p:txBody>
      </p:sp>
      <p:sp>
        <p:nvSpPr>
          <p:cNvPr id="4" name="Slide Number Placeholder 3">
            <a:extLst>
              <a:ext uri="{FF2B5EF4-FFF2-40B4-BE49-F238E27FC236}">
                <a16:creationId xmlns:a16="http://schemas.microsoft.com/office/drawing/2014/main" id="{EDB00661-A783-01FE-852B-0A7BEBDEDC38}"/>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11</a:t>
            </a:fld>
            <a:endParaRPr lang="en-US"/>
          </a:p>
        </p:txBody>
      </p:sp>
    </p:spTree>
    <p:extLst>
      <p:ext uri="{BB962C8B-B14F-4D97-AF65-F5344CB8AC3E}">
        <p14:creationId xmlns:p14="http://schemas.microsoft.com/office/powerpoint/2010/main" val="2378384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AC74BED-1D22-B46B-5654-DBFB4AD45ADA}"/>
              </a:ext>
            </a:extLst>
          </p:cNvPr>
          <p:cNvSpPr>
            <a:spLocks noGrp="1"/>
          </p:cNvSpPr>
          <p:nvPr>
            <p:ph type="sldNum" sz="quarter" idx="12"/>
          </p:nvPr>
        </p:nvSpPr>
        <p:spPr/>
        <p:txBody>
          <a:bodyPr/>
          <a:lstStyle/>
          <a:p>
            <a:fld id="{48F63A3B-78C7-47BE-AE5E-E10140E04643}" type="slidenum">
              <a:rPr lang="en-US" smtClean="0"/>
              <a:t>12</a:t>
            </a:fld>
            <a:endParaRPr lang="en-US" dirty="0"/>
          </a:p>
        </p:txBody>
      </p:sp>
      <p:sp>
        <p:nvSpPr>
          <p:cNvPr id="7" name="TextBox 6">
            <a:extLst>
              <a:ext uri="{FF2B5EF4-FFF2-40B4-BE49-F238E27FC236}">
                <a16:creationId xmlns:a16="http://schemas.microsoft.com/office/drawing/2014/main" id="{F3A54A1D-A948-49D1-6399-D63CB5876B21}"/>
              </a:ext>
            </a:extLst>
          </p:cNvPr>
          <p:cNvSpPr txBox="1"/>
          <p:nvPr/>
        </p:nvSpPr>
        <p:spPr>
          <a:xfrm>
            <a:off x="522514" y="195943"/>
            <a:ext cx="11523306" cy="6863417"/>
          </a:xfrm>
          <a:prstGeom prst="rect">
            <a:avLst/>
          </a:prstGeom>
          <a:noFill/>
        </p:spPr>
        <p:txBody>
          <a:bodyPr wrap="square" rtlCol="0">
            <a:spAutoFit/>
          </a:bodyPr>
          <a:lstStyle/>
          <a:p>
            <a:r>
              <a:rPr lang="en-GB" sz="1100" dirty="0" err="1"/>
              <a:t>Herholz</a:t>
            </a:r>
            <a:r>
              <a:rPr lang="en-GB" sz="1100" dirty="0"/>
              <a:t>, S. C., </a:t>
            </a:r>
            <a:r>
              <a:rPr lang="en-GB" sz="1100" dirty="0" err="1"/>
              <a:t>Herholz</a:t>
            </a:r>
            <a:r>
              <a:rPr lang="en-GB" sz="1100" dirty="0"/>
              <a:t>, R. S., &amp; </a:t>
            </a:r>
            <a:r>
              <a:rPr lang="en-GB" sz="1100" dirty="0" err="1"/>
              <a:t>Herholz</a:t>
            </a:r>
            <a:r>
              <a:rPr lang="en-GB" sz="1100" dirty="0"/>
              <a:t>, K. (2013). Non-pharmacological interventions and neuroplasticity in early stage Alzheimer’s disease. Expert Review of Neurotherapeutics, 13(11), 1235–1245. https://doi.org/10.1586/14737175.2013.845086</a:t>
            </a:r>
          </a:p>
          <a:p>
            <a:endParaRPr lang="en-GB" sz="1100" dirty="0"/>
          </a:p>
          <a:p>
            <a:r>
              <a:rPr lang="en-GB" sz="1100" dirty="0" err="1"/>
              <a:t>Hertrich</a:t>
            </a:r>
            <a:r>
              <a:rPr lang="en-GB" sz="1100" dirty="0"/>
              <a:t>, I., Dietrich, S., &amp; Ackermann, H. (2016). The role of the supplementary motor area for speech and language processing. Neuroscience &amp; </a:t>
            </a:r>
            <a:r>
              <a:rPr lang="en-GB" sz="1100" dirty="0" err="1"/>
              <a:t>Biobehavioral</a:t>
            </a:r>
            <a:r>
              <a:rPr lang="en-GB" sz="1100" dirty="0"/>
              <a:t> Reviews, 68, 602–610. https://doi.org/10.1016/j.neubiorev.2016.06.030</a:t>
            </a:r>
          </a:p>
          <a:p>
            <a:endParaRPr lang="en-GB" sz="1100" dirty="0"/>
          </a:p>
          <a:p>
            <a:r>
              <a:rPr lang="en-GB" sz="1100" dirty="0"/>
              <a:t>Kim, S. Y. H. (2011). The ethics of informed consent in Alzheimer disease research. Nature Reviews Neurology, 7(7), 410–414. https://doi.org/10.1038/nrneurol.2011.76</a:t>
            </a:r>
          </a:p>
          <a:p>
            <a:endParaRPr lang="en-GB" sz="1100" dirty="0"/>
          </a:p>
          <a:p>
            <a:r>
              <a:rPr lang="en-GB" sz="1100" dirty="0"/>
              <a:t>King, J. B., Jones, K. G., Goldberg, E., Rollins, M., </a:t>
            </a:r>
            <a:r>
              <a:rPr lang="en-GB" sz="1100" dirty="0" err="1"/>
              <a:t>MacNamee</a:t>
            </a:r>
            <a:r>
              <a:rPr lang="en-GB" sz="1100" dirty="0"/>
              <a:t>, K., Moffit, C., Naidu, S. R., Ferguson, M. A., E. Garcia-Leavitt, Amaro, J., </a:t>
            </a:r>
            <a:r>
              <a:rPr lang="en-GB" sz="1100" dirty="0" err="1"/>
              <a:t>Breitenbach</a:t>
            </a:r>
            <a:r>
              <a:rPr lang="en-GB" sz="1100" dirty="0"/>
              <a:t>, K. R., Watson, J. M., </a:t>
            </a:r>
            <a:r>
              <a:rPr lang="en-GB" sz="1100" dirty="0" err="1"/>
              <a:t>Gurgel</a:t>
            </a:r>
            <a:r>
              <a:rPr lang="en-GB" sz="1100" dirty="0"/>
              <a:t>, R. K., Anderson, J. S., &amp; Foster, N. L. (2019). Increased Functional Connectivity After Listening to </a:t>
            </a:r>
            <a:r>
              <a:rPr lang="en-GB" sz="1100" dirty="0" err="1"/>
              <a:t>Favored</a:t>
            </a:r>
            <a:r>
              <a:rPr lang="en-GB" sz="1100" dirty="0"/>
              <a:t> Music in Adults With Alzheimer Dementia. The Journal of Prevention of Alzheimer’s Disease, 6(1), 56–62. </a:t>
            </a:r>
            <a:r>
              <a:rPr lang="en-GB" sz="1100" dirty="0">
                <a:hlinkClick r:id="rId2"/>
              </a:rPr>
              <a:t>https://doi.org/10.14283/jpad.2018.19</a:t>
            </a:r>
            <a:endParaRPr lang="en-GB" sz="1100" dirty="0"/>
          </a:p>
          <a:p>
            <a:endParaRPr lang="en-GB" sz="1100" dirty="0"/>
          </a:p>
          <a:p>
            <a:r>
              <a:rPr lang="en-GB" sz="1100" dirty="0"/>
              <a:t>Moreno-Morales, C., Calero, R., Moreno-Morales, P., &amp; Pintado, C. (2020). Music Therapy in the Treatment of Dementia: a Systematic Review and Meta-Analysis. Frontiers in Medicine, 7(160). </a:t>
            </a:r>
            <a:r>
              <a:rPr lang="en-GB" sz="1100"/>
              <a:t>https://doi.org/10.3389/fmed.2020.00160</a:t>
            </a:r>
            <a:endParaRPr lang="en-GB" sz="1100" dirty="0"/>
          </a:p>
          <a:p>
            <a:endParaRPr lang="en-GB" sz="1100" dirty="0"/>
          </a:p>
          <a:p>
            <a:r>
              <a:rPr lang="en-GB" sz="1100" dirty="0"/>
              <a:t>Man, D. W., &amp; Li, R. (2002). Assessing Chinese Adults’ Memory Abilities. Clinical Gerontologist, 24(3-4), 27–36. https://doi.org/10.1300/j018v24n03_04</a:t>
            </a:r>
          </a:p>
          <a:p>
            <a:endParaRPr lang="en-GB" sz="1100" dirty="0"/>
          </a:p>
          <a:p>
            <a:r>
              <a:rPr lang="en-GB" sz="1100" dirty="0"/>
              <a:t>Meister, I. G., </a:t>
            </a:r>
            <a:r>
              <a:rPr lang="en-GB" sz="1100" dirty="0" err="1"/>
              <a:t>Krings</a:t>
            </a:r>
            <a:r>
              <a:rPr lang="en-GB" sz="1100" dirty="0"/>
              <a:t>, T., </a:t>
            </a:r>
            <a:r>
              <a:rPr lang="en-GB" sz="1100" dirty="0" err="1"/>
              <a:t>Foltys</a:t>
            </a:r>
            <a:r>
              <a:rPr lang="en-GB" sz="1100" dirty="0"/>
              <a:t>, H., </a:t>
            </a:r>
            <a:r>
              <a:rPr lang="en-GB" sz="1100" dirty="0" err="1"/>
              <a:t>Boroojerdi</a:t>
            </a:r>
            <a:r>
              <a:rPr lang="en-GB" sz="1100" dirty="0"/>
              <a:t>, B., Müller, M., </a:t>
            </a:r>
            <a:r>
              <a:rPr lang="en-GB" sz="1100" dirty="0" err="1"/>
              <a:t>Töpper</a:t>
            </a:r>
            <a:r>
              <a:rPr lang="en-GB" sz="1100" dirty="0"/>
              <a:t>, R., &amp; </a:t>
            </a:r>
            <a:r>
              <a:rPr lang="en-GB" sz="1100" dirty="0" err="1"/>
              <a:t>Thron</a:t>
            </a:r>
            <a:r>
              <a:rPr lang="en-GB" sz="1100" dirty="0"/>
              <a:t>, A. (2004). Playing piano in the mind—an fMRI study on music imagery and performance in pianists. Cognitive Brain Research, 19(3), 219–228. https://doi.org/10.1016/j.cogbrainres.2003.12.005</a:t>
            </a:r>
          </a:p>
          <a:p>
            <a:endParaRPr lang="en-GB" sz="1100" dirty="0"/>
          </a:p>
          <a:p>
            <a:r>
              <a:rPr lang="en-GB" sz="1100" dirty="0"/>
              <a:t>Mitchell, A. J. (2012). The Mini-Mental State Examination (MMSE): An Update on Its Diagnostic Validity for Cognitive Disorders. Cognitive Screening Instruments, 15–46. https://doi.org/10.1007/978-1-4471-2452-8_2</a:t>
            </a:r>
          </a:p>
          <a:p>
            <a:endParaRPr lang="en-GB" sz="1100" dirty="0"/>
          </a:p>
          <a:p>
            <a:r>
              <a:rPr lang="en-GB" sz="1100" dirty="0"/>
              <a:t>Nakamura, H., Nakanishi, M., Furukawa, T. A., </a:t>
            </a:r>
            <a:r>
              <a:rPr lang="en-GB" sz="1100" dirty="0" err="1"/>
              <a:t>Hamanaka</a:t>
            </a:r>
            <a:r>
              <a:rPr lang="en-GB" sz="1100" dirty="0"/>
              <a:t>, T., &amp; Tokudome, S. (2000). Validity of brief intelligence tests for patients with Alzheimer’s disease. Psychiatry and Clinical Neurosciences, 54(4), 435–439. https://doi.org/10.1046/j.1440-1819.2000.00733.x</a:t>
            </a:r>
          </a:p>
          <a:p>
            <a:endParaRPr lang="en-GB" sz="1100" dirty="0"/>
          </a:p>
          <a:p>
            <a:r>
              <a:rPr lang="en-GB" sz="1100" dirty="0"/>
              <a:t>Saito, Y., Takeshita, E., Komaki, H., Nishino, I., &amp; Sasaki, M. (2022). Determining neurodevelopmental manifestations in Duchenne muscular dystrophy using a battery of brief tests. Journal of the Neurological Sciences, 440, 120340. https://doi.org/10.1016/j.jns.2022.120340</a:t>
            </a:r>
          </a:p>
          <a:p>
            <a:endParaRPr lang="en-GB" sz="1100" dirty="0"/>
          </a:p>
          <a:p>
            <a:r>
              <a:rPr lang="en-GB" sz="1100" dirty="0" err="1"/>
              <a:t>Särkämö</a:t>
            </a:r>
            <a:r>
              <a:rPr lang="en-GB" sz="1100" dirty="0"/>
              <a:t>, T., </a:t>
            </a:r>
            <a:r>
              <a:rPr lang="en-GB" sz="1100" dirty="0" err="1"/>
              <a:t>Tervaniemi</a:t>
            </a:r>
            <a:r>
              <a:rPr lang="en-GB" sz="1100" dirty="0"/>
              <a:t>, M., &amp; </a:t>
            </a:r>
            <a:r>
              <a:rPr lang="en-GB" sz="1100" dirty="0" err="1"/>
              <a:t>Huotilainen</a:t>
            </a:r>
            <a:r>
              <a:rPr lang="en-GB" sz="1100" dirty="0"/>
              <a:t>, M. (2013). Music perception and cognition: development, neural basis, and rehabilitative use of music. Wiley Interdisciplinary Reviews: Cognitive Science, 4(4), 441–451. https://doi.org/10.1002/wcs.1237</a:t>
            </a:r>
          </a:p>
          <a:p>
            <a:endParaRPr lang="en-GB" sz="1100" dirty="0"/>
          </a:p>
          <a:p>
            <a:r>
              <a:rPr lang="en-GB" sz="1100" dirty="0"/>
              <a:t>Satoh, M., Yuba, T., </a:t>
            </a:r>
            <a:r>
              <a:rPr lang="en-GB" sz="1100" dirty="0" err="1"/>
              <a:t>Tabei</a:t>
            </a:r>
            <a:r>
              <a:rPr lang="en-GB" sz="1100" dirty="0"/>
              <a:t>, K., Okubo, Y., Kida, H., Sakuma, H., &amp; </a:t>
            </a:r>
            <a:r>
              <a:rPr lang="en-GB" sz="1100" dirty="0" err="1"/>
              <a:t>Tomimoto</a:t>
            </a:r>
            <a:r>
              <a:rPr lang="en-GB" sz="1100" dirty="0"/>
              <a:t>, H. (2015). Music Therapy Using Singing Training Improves Psychomotor Speed in Patients with Alzheimer’s Disease: A Neuropsychological and fMRI Study. Dementia and Geriatric Cognitive Disorders Extra, 5(3), 296–308. https://doi.org/10.1159/000436960</a:t>
            </a:r>
          </a:p>
          <a:p>
            <a:endParaRPr lang="en-GB" sz="1100" dirty="0"/>
          </a:p>
          <a:p>
            <a:r>
              <a:rPr lang="en-GB" sz="1100" dirty="0"/>
              <a:t>Ueda, T., </a:t>
            </a:r>
            <a:r>
              <a:rPr lang="en-GB" sz="1100" dirty="0" err="1"/>
              <a:t>Suzukamo</a:t>
            </a:r>
            <a:r>
              <a:rPr lang="en-GB" sz="1100" dirty="0"/>
              <a:t>, Y., Sato, M., &amp; Izumi, S.-I. (2013). Effects of music therapy on </a:t>
            </a:r>
            <a:r>
              <a:rPr lang="en-GB" sz="1100" dirty="0" err="1"/>
              <a:t>behavioral</a:t>
            </a:r>
            <a:r>
              <a:rPr lang="en-GB" sz="1100" dirty="0"/>
              <a:t> and psychological symptoms of dementia: A systematic review and meta-analysis. Ageing Research Reviews, 12(2), 628–641. https://doi.org/10.1016/j.arr.2013.02.003</a:t>
            </a:r>
          </a:p>
          <a:p>
            <a:endParaRPr lang="en-GB" sz="1100" dirty="0"/>
          </a:p>
          <a:p>
            <a:r>
              <a:rPr lang="en-GB" sz="1100" dirty="0" err="1"/>
              <a:t>Weijer</a:t>
            </a:r>
            <a:r>
              <a:rPr lang="en-GB" sz="1100" dirty="0"/>
              <a:t>, C., Bruni, T., </a:t>
            </a:r>
            <a:r>
              <a:rPr lang="en-GB" sz="1100" dirty="0" err="1"/>
              <a:t>Gofton</a:t>
            </a:r>
            <a:r>
              <a:rPr lang="en-GB" sz="1100" dirty="0"/>
              <a:t>, T., Young, G. B., Norton, L., Peterson, A., &amp; Owen, A. M. (2016). Ethical considerations in functional magnetic resonance imaging research in acutely comatose patients. Brain, 139(1), 292–299. https://doi.org/10.1093/brain/awv272</a:t>
            </a:r>
          </a:p>
        </p:txBody>
      </p:sp>
    </p:spTree>
    <p:extLst>
      <p:ext uri="{BB962C8B-B14F-4D97-AF65-F5344CB8AC3E}">
        <p14:creationId xmlns:p14="http://schemas.microsoft.com/office/powerpoint/2010/main" val="28778715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8F420677-1A65-6778-095D-50742AE75ADC}"/>
              </a:ext>
            </a:extLst>
          </p:cNvPr>
          <p:cNvSpPr>
            <a:spLocks noGrp="1"/>
          </p:cNvSpPr>
          <p:nvPr>
            <p:ph type="ftr" sz="quarter" idx="11"/>
          </p:nvPr>
        </p:nvSpPr>
        <p:spPr/>
        <p:txBody>
          <a:bodyPr/>
          <a:lstStyle/>
          <a:p>
            <a:r>
              <a:rPr lang="en-US" dirty="0"/>
              <a:t>Script</a:t>
            </a:r>
          </a:p>
        </p:txBody>
      </p:sp>
      <p:sp>
        <p:nvSpPr>
          <p:cNvPr id="4" name="Slide Number Placeholder 3">
            <a:extLst>
              <a:ext uri="{FF2B5EF4-FFF2-40B4-BE49-F238E27FC236}">
                <a16:creationId xmlns:a16="http://schemas.microsoft.com/office/drawing/2014/main" id="{8C7B6244-B592-399A-12B5-D5A6C5175A41}"/>
              </a:ext>
            </a:extLst>
          </p:cNvPr>
          <p:cNvSpPr>
            <a:spLocks noGrp="1"/>
          </p:cNvSpPr>
          <p:nvPr>
            <p:ph type="sldNum" sz="quarter" idx="12"/>
          </p:nvPr>
        </p:nvSpPr>
        <p:spPr/>
        <p:txBody>
          <a:bodyPr/>
          <a:lstStyle/>
          <a:p>
            <a:fld id="{48F63A3B-78C7-47BE-AE5E-E10140E04643}" type="slidenum">
              <a:rPr lang="en-US" smtClean="0"/>
              <a:t>13</a:t>
            </a:fld>
            <a:endParaRPr lang="en-US" dirty="0"/>
          </a:p>
        </p:txBody>
      </p:sp>
      <p:sp>
        <p:nvSpPr>
          <p:cNvPr id="5" name="TextBox 4">
            <a:extLst>
              <a:ext uri="{FF2B5EF4-FFF2-40B4-BE49-F238E27FC236}">
                <a16:creationId xmlns:a16="http://schemas.microsoft.com/office/drawing/2014/main" id="{BA91473B-1F55-84A8-03FF-BA6D2E98CCA9}"/>
              </a:ext>
            </a:extLst>
          </p:cNvPr>
          <p:cNvSpPr txBox="1"/>
          <p:nvPr/>
        </p:nvSpPr>
        <p:spPr>
          <a:xfrm>
            <a:off x="354563" y="877078"/>
            <a:ext cx="11644604" cy="5457904"/>
          </a:xfrm>
          <a:prstGeom prst="rect">
            <a:avLst/>
          </a:prstGeom>
          <a:noFill/>
        </p:spPr>
        <p:txBody>
          <a:bodyPr wrap="square" rtlCol="0">
            <a:spAutoFit/>
          </a:bodyPr>
          <a:lstStyle/>
          <a:p>
            <a:pPr algn="just">
              <a:lnSpc>
                <a:spcPct val="150000"/>
              </a:lnSpc>
              <a:spcAft>
                <a:spcPts val="800"/>
              </a:spcAf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Slide 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b="1"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Music Therapy Using Singing Training Improves Psychomotor Speed in Patients with Alzheimer's Disease: A Neuropsychological and fMRI Study (Satoh et al, 2015)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tabLst>
                <a:tab pos="457200" algn="l"/>
              </a:tabLst>
            </a:pPr>
            <a:r>
              <a:rPr lang="en-US"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AIM: To analyze the effect of singing training on cognitive function in patients with Alzheimer's disease </a:t>
            </a: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(Satoh et al, 2015)</a:t>
            </a:r>
            <a:r>
              <a:rPr lang="en-US"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tabLst>
                <a:tab pos="457200" algn="l"/>
              </a:tabLs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Ten patients participated in singing-based music therapy (Satoh et al, 2015).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tabLst>
                <a:tab pos="457200" algn="l"/>
              </a:tabLs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Each session was conducted by professional musicians utilising karaoke and a voice training (Satoh et al, 2015).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tabLst>
                <a:tab pos="457200" algn="l"/>
              </a:tabLs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Before and after the intervention period, neuropsychological batteries, and functional magnetic resonance imaging (fMRI) were conducted on each patient while they sang familiar songs on a karaoke machine (Satoh et al, 2015).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tabLst>
                <a:tab pos="457200" algn="l"/>
              </a:tabLs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The control group consisted of ten additional Alzheimer's patients who underwent two neuropsychological evaluations over a period of six months (Satoh et al, 2015).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Slide 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The study’s findings revealed: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Psychomotor speed and mood were improved </a:t>
            </a: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(Satoh et al, 2015).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Both singing and listening to music over a period of six months led to domain - specific but not general cognitive improvements </a:t>
            </a: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(Satoh et al, 2015).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These effects were accompanied by reduced parietal activation during the FMRI karaoke task, indicating enhanced neural efficiency of cognitive processing </a:t>
            </a: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(Satoh et al, 2015).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b="1"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The FMRI demonstrated that singing stimulates the brain's language centre and logical regions of the brain </a:t>
            </a: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(Satoh et al, 2015).</a:t>
            </a:r>
            <a:r>
              <a:rPr lang="en-GB" sz="1200" b="1"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Figure 1 shows brain regions activated before the music therapy (Satoh et al, 2015).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solidFill>
                  <a:srgbClr val="333333"/>
                </a:solidFill>
                <a:effectLst/>
                <a:latin typeface="Calibri" panose="020F0502020204030204" pitchFamily="34" charset="0"/>
                <a:ea typeface="Calibri" panose="020F0502020204030204" pitchFamily="34" charset="0"/>
              </a:rPr>
              <a:t>Figure 2 shows brain regions activated after the music therapy (Satoh et al, 2015).</a:t>
            </a:r>
            <a:endParaRPr lang="en-GB" sz="1200" dirty="0"/>
          </a:p>
        </p:txBody>
      </p:sp>
    </p:spTree>
    <p:extLst>
      <p:ext uri="{BB962C8B-B14F-4D97-AF65-F5344CB8AC3E}">
        <p14:creationId xmlns:p14="http://schemas.microsoft.com/office/powerpoint/2010/main" val="2107474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D08D44-B810-30BD-7247-73D0D99319AC}"/>
              </a:ext>
            </a:extLst>
          </p:cNvPr>
          <p:cNvSpPr>
            <a:spLocks noGrp="1"/>
          </p:cNvSpPr>
          <p:nvPr>
            <p:ph type="sldNum" sz="quarter" idx="12"/>
          </p:nvPr>
        </p:nvSpPr>
        <p:spPr/>
        <p:txBody>
          <a:bodyPr/>
          <a:lstStyle/>
          <a:p>
            <a:fld id="{48F63A3B-78C7-47BE-AE5E-E10140E04643}" type="slidenum">
              <a:rPr lang="en-US" smtClean="0"/>
              <a:t>14</a:t>
            </a:fld>
            <a:endParaRPr lang="en-US" dirty="0"/>
          </a:p>
        </p:txBody>
      </p:sp>
      <p:sp>
        <p:nvSpPr>
          <p:cNvPr id="5" name="TextBox 4">
            <a:extLst>
              <a:ext uri="{FF2B5EF4-FFF2-40B4-BE49-F238E27FC236}">
                <a16:creationId xmlns:a16="http://schemas.microsoft.com/office/drawing/2014/main" id="{A249F112-FA46-5ABF-A3CB-BEBAAC825CF4}"/>
              </a:ext>
            </a:extLst>
          </p:cNvPr>
          <p:cNvSpPr txBox="1"/>
          <p:nvPr/>
        </p:nvSpPr>
        <p:spPr>
          <a:xfrm>
            <a:off x="354563" y="270588"/>
            <a:ext cx="11364686" cy="5327292"/>
          </a:xfrm>
          <a:prstGeom prst="rect">
            <a:avLst/>
          </a:prstGeom>
          <a:noFill/>
        </p:spPr>
        <p:txBody>
          <a:bodyPr wrap="square" rtlCol="0">
            <a:spAutoFit/>
          </a:bodyPr>
          <a:lstStyle/>
          <a:p>
            <a:pPr>
              <a:lnSpc>
                <a:spcPct val="150000"/>
              </a:lnSpc>
            </a:pPr>
            <a:r>
              <a:rPr lang="en-GB" sz="1200" dirty="0"/>
              <a:t>Slide 4:</a:t>
            </a:r>
          </a:p>
          <a:p>
            <a:pPr>
              <a:lnSpc>
                <a:spcPct val="150000"/>
              </a:lnSpc>
            </a:pPr>
            <a:r>
              <a:rPr lang="en-GB" sz="1200" dirty="0"/>
              <a:t>Strengths:</a:t>
            </a:r>
          </a:p>
          <a:p>
            <a:pPr>
              <a:lnSpc>
                <a:spcPct val="150000"/>
              </a:lnSpc>
            </a:pPr>
            <a:r>
              <a:rPr lang="en-GB" sz="1200" dirty="0"/>
              <a:t>•	Based on previous research, music therapy is often used in many hospitals and nursing homes, but there is a clear lack of scientific evidence (Satoh et al, 2015). </a:t>
            </a:r>
          </a:p>
          <a:p>
            <a:pPr>
              <a:lnSpc>
                <a:spcPct val="150000"/>
              </a:lnSpc>
            </a:pPr>
            <a:r>
              <a:rPr lang="en-GB" sz="1200" dirty="0"/>
              <a:t>•	This could be considered a strength since appropriate methodologies and an understanding of the precise effects that music therapy has on cognitive processing were needed. The authors have clearly stated this as a need and used it to their advantage with the present study.</a:t>
            </a:r>
          </a:p>
          <a:p>
            <a:pPr>
              <a:lnSpc>
                <a:spcPct val="150000"/>
              </a:lnSpc>
            </a:pPr>
            <a:r>
              <a:rPr lang="en-GB" sz="1200" dirty="0"/>
              <a:t>•	The study demonstrated that some areas of cognitive function were improved following the therapy. </a:t>
            </a:r>
          </a:p>
          <a:p>
            <a:pPr>
              <a:lnSpc>
                <a:spcPct val="150000"/>
              </a:lnSpc>
            </a:pPr>
            <a:r>
              <a:rPr lang="en-GB" sz="1200" dirty="0"/>
              <a:t>•	Such a psychomotor speed and mood.</a:t>
            </a:r>
          </a:p>
          <a:p>
            <a:pPr>
              <a:lnSpc>
                <a:spcPct val="150000"/>
              </a:lnSpc>
            </a:pPr>
            <a:r>
              <a:rPr lang="en-GB" sz="1200" dirty="0"/>
              <a:t>•	Participants stuck to homebased tasks, such as practicing karaoke, this demonstrates that music therapy can be an effective strategy for individuals with AD. </a:t>
            </a:r>
          </a:p>
          <a:p>
            <a:pPr>
              <a:lnSpc>
                <a:spcPct val="150000"/>
              </a:lnSpc>
            </a:pPr>
            <a:r>
              <a:rPr lang="en-GB" sz="1200" dirty="0"/>
              <a:t>•	fMRI is a reliable tool to analyse areas of the brain associated with cognitive function and speech and language processing. </a:t>
            </a:r>
          </a:p>
          <a:p>
            <a:pPr>
              <a:lnSpc>
                <a:spcPct val="150000"/>
              </a:lnSpc>
            </a:pPr>
            <a:r>
              <a:rPr lang="en-GB" sz="1200" dirty="0"/>
              <a:t>•	Peer reviewed.</a:t>
            </a:r>
          </a:p>
          <a:p>
            <a:pPr>
              <a:lnSpc>
                <a:spcPct val="150000"/>
              </a:lnSpc>
            </a:pPr>
            <a:r>
              <a:rPr lang="en-GB" sz="1200" dirty="0"/>
              <a:t>•	The present study has been peer reviewed.</a:t>
            </a:r>
          </a:p>
          <a:p>
            <a:pPr>
              <a:lnSpc>
                <a:spcPct val="150000"/>
              </a:lnSpc>
            </a:pPr>
            <a:r>
              <a:rPr lang="en-GB" sz="1200" dirty="0"/>
              <a:t>Weaknesses:</a:t>
            </a:r>
          </a:p>
          <a:p>
            <a:pPr>
              <a:lnSpc>
                <a:spcPct val="150000"/>
              </a:lnSpc>
            </a:pPr>
            <a:r>
              <a:rPr lang="en-GB" sz="1200" dirty="0"/>
              <a:t>•	Hypothesis was not clearly stated.</a:t>
            </a:r>
          </a:p>
          <a:p>
            <a:pPr>
              <a:lnSpc>
                <a:spcPct val="150000"/>
              </a:lnSpc>
            </a:pPr>
            <a:r>
              <a:rPr lang="en-GB" sz="1200" dirty="0"/>
              <a:t>•	However, it was not clear whether this was the authors hypothesis, so this could also be considered a weakness. </a:t>
            </a:r>
          </a:p>
          <a:p>
            <a:pPr>
              <a:lnSpc>
                <a:spcPct val="150000"/>
              </a:lnSpc>
            </a:pPr>
            <a:r>
              <a:rPr lang="en-GB" sz="1200" dirty="0"/>
              <a:t>•	Grade C1, for non-pharmaceutical treatment of dementia. </a:t>
            </a:r>
          </a:p>
          <a:p>
            <a:pPr>
              <a:lnSpc>
                <a:spcPct val="150000"/>
              </a:lnSpc>
            </a:pPr>
            <a:r>
              <a:rPr lang="en-GB" sz="1200" dirty="0"/>
              <a:t>•	No scientific evidence to support the use of music therapy (Ueda et al, 2013).</a:t>
            </a:r>
          </a:p>
          <a:p>
            <a:pPr>
              <a:lnSpc>
                <a:spcPct val="150000"/>
              </a:lnSpc>
            </a:pPr>
            <a:r>
              <a:rPr lang="en-GB" sz="1200" dirty="0"/>
              <a:t>•	As highlighted in the introduction, In a Cochrane review of 10 randomised controlled trials on music therapy and dementia, it was shown that due to poor methodology used in previously published literature, it was impossible to conduct a meta-analysis and draw conclusions about its effectiveness (Ueda et al., 2013).</a:t>
            </a:r>
          </a:p>
          <a:p>
            <a:pPr>
              <a:lnSpc>
                <a:spcPct val="150000"/>
              </a:lnSpc>
            </a:pPr>
            <a:r>
              <a:rPr lang="en-GB" sz="1200" dirty="0"/>
              <a:t>•	Studies design was not clearly stated. </a:t>
            </a:r>
          </a:p>
        </p:txBody>
      </p:sp>
    </p:spTree>
    <p:extLst>
      <p:ext uri="{BB962C8B-B14F-4D97-AF65-F5344CB8AC3E}">
        <p14:creationId xmlns:p14="http://schemas.microsoft.com/office/powerpoint/2010/main" val="16449256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27BF0A8-9BA4-F2A0-3DD2-537C7124A0F9}"/>
              </a:ext>
            </a:extLst>
          </p:cNvPr>
          <p:cNvSpPr>
            <a:spLocks noGrp="1"/>
          </p:cNvSpPr>
          <p:nvPr>
            <p:ph type="sldNum" sz="quarter" idx="12"/>
          </p:nvPr>
        </p:nvSpPr>
        <p:spPr/>
        <p:txBody>
          <a:bodyPr/>
          <a:lstStyle/>
          <a:p>
            <a:fld id="{48F63A3B-78C7-47BE-AE5E-E10140E04643}" type="slidenum">
              <a:rPr lang="en-US" smtClean="0"/>
              <a:t>15</a:t>
            </a:fld>
            <a:endParaRPr lang="en-US" dirty="0"/>
          </a:p>
        </p:txBody>
      </p:sp>
      <p:sp>
        <p:nvSpPr>
          <p:cNvPr id="5" name="TextBox 4">
            <a:extLst>
              <a:ext uri="{FF2B5EF4-FFF2-40B4-BE49-F238E27FC236}">
                <a16:creationId xmlns:a16="http://schemas.microsoft.com/office/drawing/2014/main" id="{FC894058-65CB-3B3B-389B-5179A4B34437}"/>
              </a:ext>
            </a:extLst>
          </p:cNvPr>
          <p:cNvSpPr txBox="1"/>
          <p:nvPr/>
        </p:nvSpPr>
        <p:spPr>
          <a:xfrm>
            <a:off x="335902" y="149290"/>
            <a:ext cx="11234057" cy="6483826"/>
          </a:xfrm>
          <a:prstGeom prst="rect">
            <a:avLst/>
          </a:prstGeom>
          <a:noFill/>
        </p:spPr>
        <p:txBody>
          <a:bodyPr wrap="square" rtlCol="0">
            <a:spAutoFit/>
          </a:bodyPr>
          <a:lstStyle/>
          <a:p>
            <a:pPr marL="342900" lvl="0" indent="-342900" algn="just">
              <a:lnSpc>
                <a:spcPct val="150000"/>
              </a:lnSpc>
              <a:spcAft>
                <a:spcPts val="800"/>
              </a:spcAft>
              <a:buFont typeface="Arial" panose="020B0604020202020204" pitchFamily="34" charset="0"/>
              <a:buChar char="•"/>
              <a:tabLst>
                <a:tab pos="457200" algn="l"/>
              </a:tabLs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It is assumed that the study was a quasi-experimental design since the study aimed to analyse the music therapy for intervention and no randomisation was used. However, this was not outlined clearly in the paper.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tabLst>
                <a:tab pos="457200" algn="l"/>
              </a:tabLs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Ethical issues with the use of fMRI for AD patients.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tabLst>
                <a:tab pos="457200" algn="l"/>
              </a:tabLs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Only 6 out of the 10 AD patients were able to follow instructions effectively.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tabLst>
                <a:tab pos="457200" algn="l"/>
              </a:tabLs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Some participants felt stressed in the MRI device, which resulted in them not taking part in that specific assessment in the study.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tabLst>
                <a:tab pos="457200" algn="l"/>
              </a:tabLs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Small sample size, consisting of 10 participants, with only 6 taking part in all tasks.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Slide 4:</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Instruments used: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The mini mental state examination.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is a battery of questions used to evaluate cognitive functions efficacy has been demonstrated in numerous studies. However, when compared to other instruments used to evaluate cognitive function, such as the Short Test of Mental Status (STMS), the STMS has demonstrated greater significance (</a:t>
            </a:r>
            <a:r>
              <a:rPr lang="en-GB" sz="1200" dirty="0" err="1">
                <a:solidFill>
                  <a:srgbClr val="333333"/>
                </a:solidFill>
                <a:effectLst/>
                <a:latin typeface="Calibri" panose="020F0502020204030204" pitchFamily="34" charset="0"/>
                <a:ea typeface="Calibri" panose="020F0502020204030204" pitchFamily="34" charset="0"/>
                <a:cs typeface="Calibri" panose="020F0502020204030204" pitchFamily="34" charset="0"/>
              </a:rPr>
              <a:t>Çebi</a:t>
            </a: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 et al, 2020).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The </a:t>
            </a:r>
            <a:r>
              <a:rPr lang="en-GB" sz="1200" dirty="0" err="1">
                <a:solidFill>
                  <a:srgbClr val="333333"/>
                </a:solidFill>
                <a:effectLst/>
                <a:latin typeface="Calibri" panose="020F0502020204030204" pitchFamily="34" charset="0"/>
                <a:ea typeface="Calibri" panose="020F0502020204030204" pitchFamily="34" charset="0"/>
                <a:cs typeface="Calibri" panose="020F0502020204030204" pitchFamily="34" charset="0"/>
              </a:rPr>
              <a:t>Rivermead</a:t>
            </a: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 Behavioural Memory test has demonstrated its efficacy in a group of participants who had previously suffered a stroke, the cognitive based memory task revealed good face validity of assessing everyday memory problems (Man and Li, 2002).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The Raven's Coloured Progressive Matrices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Is intended for use of young children and older adults experiencing cognitive decline (Nakamura et al, 2000). Additionally, the instrument has demonstrated its effectiveness in more recent studies where Saito et al (2022) has used the instrument to measure intellectual disability in autism spectrum disorder and attentional problems.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Slide 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473507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064412-E79F-14DD-BA82-F9A19084A04C}"/>
              </a:ext>
            </a:extLst>
          </p:cNvPr>
          <p:cNvSpPr>
            <a:spLocks noGrp="1"/>
          </p:cNvSpPr>
          <p:nvPr>
            <p:ph type="sldNum" sz="quarter" idx="12"/>
          </p:nvPr>
        </p:nvSpPr>
        <p:spPr/>
        <p:txBody>
          <a:bodyPr/>
          <a:lstStyle/>
          <a:p>
            <a:fld id="{48F63A3B-78C7-47BE-AE5E-E10140E04643}" type="slidenum">
              <a:rPr lang="en-US" smtClean="0"/>
              <a:t>16</a:t>
            </a:fld>
            <a:endParaRPr lang="en-US" dirty="0"/>
          </a:p>
        </p:txBody>
      </p:sp>
      <p:sp>
        <p:nvSpPr>
          <p:cNvPr id="6" name="TextBox 5">
            <a:extLst>
              <a:ext uri="{FF2B5EF4-FFF2-40B4-BE49-F238E27FC236}">
                <a16:creationId xmlns:a16="http://schemas.microsoft.com/office/drawing/2014/main" id="{DA9CA38F-628B-38C0-F8D4-272F38F14CFD}"/>
              </a:ext>
            </a:extLst>
          </p:cNvPr>
          <p:cNvSpPr txBox="1"/>
          <p:nvPr/>
        </p:nvSpPr>
        <p:spPr>
          <a:xfrm>
            <a:off x="363894" y="177282"/>
            <a:ext cx="11122090" cy="5665718"/>
          </a:xfrm>
          <a:prstGeom prst="rect">
            <a:avLst/>
          </a:prstGeom>
          <a:noFill/>
        </p:spPr>
        <p:txBody>
          <a:bodyPr wrap="square" rtlCol="0">
            <a:spAutoFit/>
          </a:bodyPr>
          <a:lstStyle/>
          <a:p>
            <a:pPr algn="just">
              <a:lnSpc>
                <a:spcPct val="150000"/>
              </a:lnSpc>
              <a:spcAft>
                <a:spcPts val="800"/>
              </a:spcAft>
            </a:pPr>
            <a:r>
              <a:rPr lang="en-GB" sz="1200" b="1"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Efficacy of Music therapy for AD patients.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Satoh et al (2015) hypothesised that music therapy can be used as an alternative to pharmaceuticals for individuals with AD.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Consistent with this, Gómez Gallego and Gómez García (2017) demonstrated clinical improvement in AD patients who underwent music therapy. Six weeks of music therapy were administered to patients, and the results were analysed using the mini-mental state examination, neuropsychiatric inventory, and hospital anxiety and depression scale. Significant improvements were observed in memory, language disorders, orientation, depression, and anxiety, according to the findings. However, in accordance with Satoh et al (2015) only a few cognitive elements improved.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King et al. (2019) investigated the use of personalised musical training, which included patients' favourite songs and lasted three weeks. Following the training period, fMRI was used to measure functional connectivity during a musical task involving forward and reverse musical stimuli. Forward playing music activated the supplementary motor area, which has been linked to memory for familiar music and is thought to be a superordinate control region for speech and language processing. The posterior/anterior dimension reflects a division of language into articulatory and semantic aspects. The supplementary motor area is crucial in the integration of subcortical functions (</a:t>
            </a:r>
            <a:r>
              <a:rPr lang="en-GB" sz="1200" dirty="0" err="1">
                <a:solidFill>
                  <a:srgbClr val="333333"/>
                </a:solidFill>
                <a:effectLst/>
                <a:latin typeface="Calibri" panose="020F0502020204030204" pitchFamily="34" charset="0"/>
                <a:ea typeface="Calibri" panose="020F0502020204030204" pitchFamily="34" charset="0"/>
                <a:cs typeface="Calibri" panose="020F0502020204030204" pitchFamily="34" charset="0"/>
              </a:rPr>
              <a:t>Hertrich</a:t>
            </a: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 et al, 2016).</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Slide 6: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b="1"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Neural processing</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Times New Roman" panose="02020603050405020304" pitchFamily="18" charset="0"/>
              <a:buChar char="•"/>
              <a:tabLst>
                <a:tab pos="457200" algn="l"/>
              </a:tabLs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The FMRI showed Increased activity in the right angular gyrus when karaoke tasks were performed (Satoh et al, 2015).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Times New Roman" panose="02020603050405020304" pitchFamily="18" charset="0"/>
              <a:buChar char="•"/>
              <a:tabLst>
                <a:tab pos="457200" algn="l"/>
              </a:tabLs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The activation of brain regions during the karaoke task, specifically the left lingual and right angular gyrus, may have been the result of reading and musical processing in the brain (Satoh et al, 2015).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200" dirty="0">
                <a:solidFill>
                  <a:srgbClr val="333333"/>
                </a:solidFill>
                <a:effectLst/>
                <a:latin typeface="Calibri" panose="020F0502020204030204" pitchFamily="34" charset="0"/>
                <a:ea typeface="Calibri" panose="020F0502020204030204" pitchFamily="34" charset="0"/>
              </a:rPr>
              <a:t>In light of this, studies have suggested that the parietal lobe is associated with pitch processing during music listening and instrument playing (Meister et al., 2004; </a:t>
            </a:r>
            <a:r>
              <a:rPr lang="en-GB" sz="1200" dirty="0" err="1">
                <a:solidFill>
                  <a:srgbClr val="333333"/>
                </a:solidFill>
                <a:effectLst/>
                <a:latin typeface="Calibri" panose="020F0502020204030204" pitchFamily="34" charset="0"/>
                <a:ea typeface="Calibri" panose="020F0502020204030204" pitchFamily="34" charset="0"/>
              </a:rPr>
              <a:t>Särkämö</a:t>
            </a:r>
            <a:r>
              <a:rPr lang="en-GB" sz="1200" dirty="0">
                <a:solidFill>
                  <a:srgbClr val="333333"/>
                </a:solidFill>
                <a:effectLst/>
                <a:latin typeface="Calibri" panose="020F0502020204030204" pitchFamily="34" charset="0"/>
                <a:ea typeface="Calibri" panose="020F0502020204030204" pitchFamily="34" charset="0"/>
              </a:rPr>
              <a:t> et al, 2013). Thus, the activation of these brain regions in the current study </a:t>
            </a:r>
            <a:endParaRPr lang="en-GB" sz="1200" dirty="0"/>
          </a:p>
        </p:txBody>
      </p:sp>
    </p:spTree>
    <p:extLst>
      <p:ext uri="{BB962C8B-B14F-4D97-AF65-F5344CB8AC3E}">
        <p14:creationId xmlns:p14="http://schemas.microsoft.com/office/powerpoint/2010/main" val="36119431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D702D7A-1624-D0FC-7C4D-509E66E37D3D}"/>
              </a:ext>
            </a:extLst>
          </p:cNvPr>
          <p:cNvSpPr>
            <a:spLocks noGrp="1"/>
          </p:cNvSpPr>
          <p:nvPr>
            <p:ph type="sldNum" sz="quarter" idx="12"/>
          </p:nvPr>
        </p:nvSpPr>
        <p:spPr/>
        <p:txBody>
          <a:bodyPr/>
          <a:lstStyle/>
          <a:p>
            <a:fld id="{48F63A3B-78C7-47BE-AE5E-E10140E04643}" type="slidenum">
              <a:rPr lang="en-US" smtClean="0"/>
              <a:t>17</a:t>
            </a:fld>
            <a:endParaRPr lang="en-US" dirty="0"/>
          </a:p>
        </p:txBody>
      </p:sp>
      <p:sp>
        <p:nvSpPr>
          <p:cNvPr id="5" name="TextBox 4">
            <a:extLst>
              <a:ext uri="{FF2B5EF4-FFF2-40B4-BE49-F238E27FC236}">
                <a16:creationId xmlns:a16="http://schemas.microsoft.com/office/drawing/2014/main" id="{566F45EB-A643-041D-B398-6436E7C7BF9F}"/>
              </a:ext>
            </a:extLst>
          </p:cNvPr>
          <p:cNvSpPr txBox="1"/>
          <p:nvPr/>
        </p:nvSpPr>
        <p:spPr>
          <a:xfrm>
            <a:off x="429208" y="149290"/>
            <a:ext cx="10870163" cy="6117124"/>
          </a:xfrm>
          <a:prstGeom prst="rect">
            <a:avLst/>
          </a:prstGeom>
          <a:noFill/>
        </p:spPr>
        <p:txBody>
          <a:bodyPr wrap="square" rtlCol="0">
            <a:spAutoFit/>
          </a:bodyPr>
          <a:lstStyle/>
          <a:p>
            <a:pPr lvl="0" algn="just">
              <a:lnSpc>
                <a:spcPct val="150000"/>
              </a:lnSpc>
              <a:spcAft>
                <a:spcPts val="800"/>
              </a:spcAft>
              <a:tabLst>
                <a:tab pos="457200" algn="l"/>
              </a:tabLs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may be consistent with the performance of karaoke, specifically the reading of the lyrics, the monitoring of the singing, and the detection of the pitch difference between the singer's voice.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50000"/>
              </a:lnSpc>
              <a:spcAft>
                <a:spcPts val="800"/>
              </a:spcAft>
              <a:tabLst>
                <a:tab pos="457200" algn="l"/>
              </a:tabLs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 After six months of music therapy for Alzheimer's disease, the completion time of Japanese Raven's Coloured Progressive Matrices was reduced relative to the control group. In the before-minus-after subtraction analysis of the Music therapy group, fMRI technology revealed increased neural activity in the right angular gyrus and the left lingual gyrus. This suggested that music therapy with singing instruction could increase the neural efficiency of cognition in AD patients, and that music may play a significant role in the neuroplasticity mechanism of the AD brain (</a:t>
            </a:r>
            <a:r>
              <a:rPr lang="en-GB" sz="1200" dirty="0" err="1">
                <a:solidFill>
                  <a:srgbClr val="333333"/>
                </a:solidFill>
                <a:effectLst/>
                <a:latin typeface="Calibri" panose="020F0502020204030204" pitchFamily="34" charset="0"/>
                <a:ea typeface="Calibri" panose="020F0502020204030204" pitchFamily="34" charset="0"/>
                <a:cs typeface="Calibri" panose="020F0502020204030204" pitchFamily="34" charset="0"/>
              </a:rPr>
              <a:t>Herholz</a:t>
            </a: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 et al, 2013).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50000"/>
              </a:lnSpc>
              <a:spcAft>
                <a:spcPts val="800"/>
              </a:spcAf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Slide 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AD patients are often incapable of making decisions regarding research participation (Kim, 2011).</a:t>
            </a:r>
            <a:r>
              <a:rPr lang="en-GB" sz="12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Functional MRI research shares these ethical challenges and is further complicated by the uncertainty of functional MRI results (</a:t>
            </a:r>
            <a:r>
              <a:rPr lang="en-GB" sz="12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Weijer</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et al, 2016). In this research study, it was noted that only 6 out of the 10 patients participated in the study due to confusion surrounding the tasks and wariness of the narrow fMRI machine. </a:t>
            </a:r>
            <a:b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b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This leads to questions regarding ethics</a:t>
            </a:r>
            <a:r>
              <a:rPr lang="en-GB" sz="12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br>
              <a:rPr lang="en-GB" sz="12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b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2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For example: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50000"/>
              </a:lnSpc>
              <a:spcAft>
                <a:spcPts val="800"/>
              </a:spcAft>
            </a:pPr>
            <a:r>
              <a:rPr lang="en-GB" sz="1200" b="1"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Was the ethical analysis of the benefits and harms of study participation therapeutic or non-therapeutic?</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The present study was designed on the basis that previous research suggests that music therapy can be used as a non-pharmaceutical treatment for patients with dementia and can be utilized within care settings and hospitals.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lgn="just">
              <a:lnSpc>
                <a:spcPct val="150000"/>
              </a:lnSpc>
            </a:pPr>
            <a:r>
              <a:rPr lang="en-US"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Were participants recruited fairly?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200" dirty="0">
                <a:solidFill>
                  <a:srgbClr val="000000"/>
                </a:solidFill>
                <a:effectLst/>
                <a:latin typeface="Calibri" panose="020F0502020204030204" pitchFamily="34" charset="0"/>
                <a:ea typeface="Calibri" panose="020F0502020204030204" pitchFamily="34" charset="0"/>
              </a:rPr>
              <a:t>The researchers ensured that participants were distributed fairly. Since participants would benefit from taking part in the study (Chandra et al, 2021) However, as noted by the authors, they did not take into consideration that some of the tasks would be challenging for dementia patients (Satoh et al, 2015). This could have potentially caused participants </a:t>
            </a:r>
            <a:endParaRPr lang="en-GB" sz="1050" dirty="0"/>
          </a:p>
        </p:txBody>
      </p:sp>
    </p:spTree>
    <p:extLst>
      <p:ext uri="{BB962C8B-B14F-4D97-AF65-F5344CB8AC3E}">
        <p14:creationId xmlns:p14="http://schemas.microsoft.com/office/powerpoint/2010/main" val="34741117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B7F2FD6-A098-C8D6-EB68-E0F9FEF9A17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65FAF3B-3B75-C5A2-3172-A408E1D784A7}"/>
              </a:ext>
            </a:extLst>
          </p:cNvPr>
          <p:cNvSpPr>
            <a:spLocks noGrp="1"/>
          </p:cNvSpPr>
          <p:nvPr>
            <p:ph type="sldNum" sz="quarter" idx="12"/>
          </p:nvPr>
        </p:nvSpPr>
        <p:spPr/>
        <p:txBody>
          <a:bodyPr/>
          <a:lstStyle/>
          <a:p>
            <a:fld id="{48F63A3B-78C7-47BE-AE5E-E10140E04643}" type="slidenum">
              <a:rPr lang="en-US" smtClean="0"/>
              <a:t>18</a:t>
            </a:fld>
            <a:endParaRPr lang="en-US" dirty="0"/>
          </a:p>
        </p:txBody>
      </p:sp>
      <p:sp>
        <p:nvSpPr>
          <p:cNvPr id="5" name="TextBox 4">
            <a:extLst>
              <a:ext uri="{FF2B5EF4-FFF2-40B4-BE49-F238E27FC236}">
                <a16:creationId xmlns:a16="http://schemas.microsoft.com/office/drawing/2014/main" id="{22524C70-775D-4902-BDC7-74FBD245AF90}"/>
              </a:ext>
            </a:extLst>
          </p:cNvPr>
          <p:cNvSpPr txBox="1"/>
          <p:nvPr/>
        </p:nvSpPr>
        <p:spPr>
          <a:xfrm>
            <a:off x="513184" y="731520"/>
            <a:ext cx="10739534" cy="6286849"/>
          </a:xfrm>
          <a:prstGeom prst="rect">
            <a:avLst/>
          </a:prstGeom>
          <a:noFill/>
        </p:spPr>
        <p:txBody>
          <a:bodyPr wrap="square" rtlCol="0">
            <a:spAutoFit/>
          </a:bodyPr>
          <a:lstStyle/>
          <a:p>
            <a:pPr marL="228600" algn="just">
              <a:lnSpc>
                <a:spcPct val="150000"/>
              </a:lnSpc>
            </a:pPr>
            <a:r>
              <a:rPr lang="en-GB" sz="1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to feel stressed, furthermore, it was noted that some participants started to panic when they entered the MRI device. These issues should have been considered beforehand.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228600" algn="just">
              <a:lnSpc>
                <a:spcPct val="150000"/>
              </a:lnSpc>
            </a:pPr>
            <a:r>
              <a:rPr lang="en-GB" sz="1100" dirty="0">
                <a:effectLst/>
                <a:latin typeface="Calibri" panose="020F0502020204030204" pitchFamily="34" charset="0"/>
                <a:ea typeface="Calibri" panose="020F0502020204030204" pitchFamily="34" charset="0"/>
                <a:cs typeface="Calibri" panose="020F050202020403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Cognitive impairment?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228600" algn="just">
              <a:lnSpc>
                <a:spcPct val="150000"/>
              </a:lnSpc>
            </a:pPr>
            <a:r>
              <a:rPr lang="en-GB" sz="1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Due to the progressive nature of AD, it is possible that the study cohort will be competent to consent for participation at the start of the study, however, individuals may move into cognitive impairment later on in the study (Davies, 2017).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50000"/>
              </a:lnSpc>
            </a:pPr>
            <a:r>
              <a:rPr lang="en-GB" sz="1100" dirty="0">
                <a:effectLst/>
                <a:latin typeface="Calibri" panose="020F0502020204030204" pitchFamily="34" charset="0"/>
                <a:ea typeface="Calibri" panose="020F0502020204030204" pitchFamily="34" charset="0"/>
                <a:cs typeface="Calibri" panose="020F050202020403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Slide 9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tabLst>
                <a:tab pos="457200" algn="l"/>
              </a:tabLst>
            </a:pPr>
            <a:r>
              <a:rPr lang="en-GB" sz="11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Simmons-stern et al (2012). revealed that music can improve the brain's ability to encode verbal information relative to spoken language.</a:t>
            </a:r>
            <a:endParaRPr lang="en-GB" sz="11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tabLst>
                <a:tab pos="457200" algn="l"/>
              </a:tabLst>
            </a:pPr>
            <a:r>
              <a:rPr lang="en-GB" sz="11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Music therapy combined with other activities such as dancing and playing instruments have demonstrated that cognitions were improved in both singing and listening groups, additionally, music therapy has also illustrated can alleviate neuropsychiatric symptoms of AD patients (Kim, 2016). </a:t>
            </a:r>
            <a:endParaRPr lang="en-GB" sz="11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tabLst>
                <a:tab pos="457200" algn="l"/>
              </a:tabLst>
            </a:pPr>
            <a:r>
              <a:rPr lang="en-GB" sz="11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Multi-sensory interventions including music therapy and art therapy have demonstrated improvement in the mini mental state examination scores (MMSE) (Boulay et al, 2012). </a:t>
            </a:r>
            <a:endParaRPr lang="en-GB" sz="11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tabLst>
                <a:tab pos="457200" algn="l"/>
              </a:tabLst>
            </a:pPr>
            <a:r>
              <a:rPr lang="en-GB" sz="11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However, although music therapy demonstrates beneficial effects for AD, the effects of cognition are inconsistent (</a:t>
            </a:r>
            <a:r>
              <a:rPr lang="en-GB" sz="1100" dirty="0" err="1">
                <a:solidFill>
                  <a:srgbClr val="333333"/>
                </a:solidFill>
                <a:effectLst/>
                <a:latin typeface="Calibri" panose="020F0502020204030204" pitchFamily="34" charset="0"/>
                <a:ea typeface="Calibri" panose="020F0502020204030204" pitchFamily="34" charset="0"/>
                <a:cs typeface="Calibri" panose="020F0502020204030204" pitchFamily="34" charset="0"/>
              </a:rPr>
              <a:t>Raglio</a:t>
            </a:r>
            <a:r>
              <a:rPr lang="en-GB" sz="11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 2015).</a:t>
            </a:r>
            <a:endParaRPr lang="en-GB" sz="11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tabLst>
                <a:tab pos="457200" algn="l"/>
              </a:tabLst>
            </a:pPr>
            <a:r>
              <a:rPr lang="en-GB" sz="11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Much of the literature concerning music therapy demonstrates improvement in mood following intervention, but the effects on cognition are inconsistent (</a:t>
            </a:r>
            <a:r>
              <a:rPr lang="en-GB" sz="1100" dirty="0" err="1">
                <a:solidFill>
                  <a:srgbClr val="333333"/>
                </a:solidFill>
                <a:effectLst/>
                <a:latin typeface="Calibri" panose="020F0502020204030204" pitchFamily="34" charset="0"/>
                <a:ea typeface="Calibri" panose="020F0502020204030204" pitchFamily="34" charset="0"/>
                <a:cs typeface="Calibri" panose="020F0502020204030204" pitchFamily="34" charset="0"/>
              </a:rPr>
              <a:t>Raglio</a:t>
            </a:r>
            <a:r>
              <a:rPr lang="en-GB" sz="11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 2015)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GB" sz="18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GB" sz="18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8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746446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A05B640-CDB3-6977-BB48-E5D7E60FBB03}"/>
              </a:ext>
            </a:extLst>
          </p:cNvPr>
          <p:cNvSpPr>
            <a:spLocks noGrp="1"/>
          </p:cNvSpPr>
          <p:nvPr>
            <p:ph type="sldNum" sz="quarter" idx="12"/>
          </p:nvPr>
        </p:nvSpPr>
        <p:spPr/>
        <p:txBody>
          <a:bodyPr/>
          <a:lstStyle/>
          <a:p>
            <a:fld id="{48F63A3B-78C7-47BE-AE5E-E10140E04643}" type="slidenum">
              <a:rPr lang="en-US" smtClean="0"/>
              <a:t>19</a:t>
            </a:fld>
            <a:endParaRPr lang="en-US" dirty="0"/>
          </a:p>
        </p:txBody>
      </p:sp>
      <p:sp>
        <p:nvSpPr>
          <p:cNvPr id="5" name="TextBox 4">
            <a:extLst>
              <a:ext uri="{FF2B5EF4-FFF2-40B4-BE49-F238E27FC236}">
                <a16:creationId xmlns:a16="http://schemas.microsoft.com/office/drawing/2014/main" id="{DDB06B7A-24D7-E1CD-8476-438A1715E709}"/>
              </a:ext>
            </a:extLst>
          </p:cNvPr>
          <p:cNvSpPr txBox="1"/>
          <p:nvPr/>
        </p:nvSpPr>
        <p:spPr>
          <a:xfrm>
            <a:off x="279918" y="139959"/>
            <a:ext cx="11094098" cy="2087751"/>
          </a:xfrm>
          <a:prstGeom prst="rect">
            <a:avLst/>
          </a:prstGeom>
          <a:noFill/>
        </p:spPr>
        <p:txBody>
          <a:bodyPr wrap="square" rtlCol="0">
            <a:spAutoFit/>
          </a:bodyPr>
          <a:lstStyle/>
          <a:p>
            <a:pPr marL="457200">
              <a:lnSpc>
                <a:spcPct val="150000"/>
              </a:lnSpc>
            </a:pPr>
            <a:r>
              <a:rPr lang="en-GB" sz="1400" u="sng"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Conclusion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50000"/>
              </a:lnSpc>
              <a:spcAft>
                <a:spcPts val="800"/>
              </a:spcAft>
            </a:pPr>
            <a:r>
              <a:rPr lang="en-US" sz="14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Overall, Satoh et al (2015) demonstrated that music therapy can be beneficial for some areas of cognition, such as psychomotor speed. The study demonstrated that </a:t>
            </a:r>
            <a:r>
              <a:rPr lang="en-GB" sz="14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music therapy can be considered a non-pharmaceutical intervention which has the potential to reduce cognitive decline. Furthermore, it would be useful to use music therapy in future as the study demonstrated that AD patients enjoyed the intervention. However, some ethical concerns need to be addressed, especially concerning the use of fMRI device.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07679560"/>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{9EB3F902-4085-42A8-83D6-AA5861864DDF}tf78438558_win32</Template>
  <TotalTime>6098</TotalTime>
  <Words>4111</Words>
  <Application>Microsoft Office PowerPoint</Application>
  <PresentationFormat>Widescreen</PresentationFormat>
  <Paragraphs>207</Paragraphs>
  <Slides>19</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19</vt:i4>
      </vt:variant>
    </vt:vector>
  </HeadingPairs>
  <TitlesOfParts>
    <vt:vector size="29" baseType="lpstr">
      <vt:lpstr>Arial</vt:lpstr>
      <vt:lpstr>Arial Black</vt:lpstr>
      <vt:lpstr>Calibri</vt:lpstr>
      <vt:lpstr>Courier New</vt:lpstr>
      <vt:lpstr>Georgia</vt:lpstr>
      <vt:lpstr>Merriweather</vt:lpstr>
      <vt:lpstr>Sabon Next LT</vt:lpstr>
      <vt:lpstr>Symbol</vt:lpstr>
      <vt:lpstr>Times New Roman</vt:lpstr>
      <vt:lpstr>Office Theme</vt:lpstr>
      <vt:lpstr> </vt:lpstr>
      <vt:lpstr>Music Therapy Using Singing Training Improves Psychomotor Speed in Patients with Alzheimer's Disease: A Neuropsychological and fMRI Study (Satoh et al, 2015)</vt:lpstr>
      <vt:lpstr>Study findings</vt:lpstr>
      <vt:lpstr>PowerPoint Presentation</vt:lpstr>
      <vt:lpstr>Instruments used</vt:lpstr>
      <vt:lpstr>Efficacy of Music therapy for AD patients</vt:lpstr>
      <vt:lpstr>Neural processing</vt:lpstr>
      <vt:lpstr> Ethical considerations:   </vt:lpstr>
      <vt:lpstr>Significance of this area of research  (Music and language processing)   </vt:lpstr>
      <vt:lpstr>Conclusion…</vt:lpstr>
      <vt:lpstr>References  Çebi, M., Babacan, G., Öktem tanör, Ö., &amp; Gürvit, H. (2020). Discrimination ability of the short test of mental status (STMS) compared to the mini mental state examination (MMSE) in the spectrum of normal cognition, mild cognitive impairment, and probable alzheimer’s disease dementia: the turkish standardization study. Journal of clinical and experimental neuropsychology, 42(5), 450–458. Https://doi.Org/10.1080/13803395.2020.1758633chandra, M., Harbishettar, V., Sawhney, H., &amp; Amanullah, S. (2021). Ethical issues in dementia research. Indian journal of psychological medicine, 43(5), 025371762110222. Https://doi.Org/10.1177/02537176211022224davis, D. S. (2017). Ethical issues in alzheimer’s disease research involving human subjects. Journal of medical ethics, 43(12), 852–856. Https://doi.Org/10.1136/medethics-2016-103392el-hameed, M. A., Baraka, M., El-dessouky, H., &amp; Ezzat, E. (2019). Role of functional MRI in assessment of voice, language, and speech disorders. Menoufia medical journal, 32(3), 763. Https://doi.Org/10.4103/mmj.Mmj_719_17gómez gallego, M., &amp; Gómez garcía, J. (2017). Music therapy and alzheimer’s disease: cognitive, psychological, and behavioural effects. Neurología (english edition), 32(5), 300–308.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subject/>
  <dc:creator>connie griffiths</dc:creator>
  <cp:lastModifiedBy>connie griffiths</cp:lastModifiedBy>
  <cp:revision>8</cp:revision>
  <dcterms:created xsi:type="dcterms:W3CDTF">2023-03-09T16:01:40Z</dcterms:created>
  <dcterms:modified xsi:type="dcterms:W3CDTF">2023-03-14T07:46:54Z</dcterms:modified>
</cp:coreProperties>
</file>