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14"/>
  </p:notesMasterIdLst>
  <p:sldIdLst>
    <p:sldId id="256" r:id="rId2"/>
    <p:sldId id="257" r:id="rId3"/>
    <p:sldId id="258" r:id="rId4"/>
    <p:sldId id="260" r:id="rId5"/>
    <p:sldId id="265" r:id="rId6"/>
    <p:sldId id="261" r:id="rId7"/>
    <p:sldId id="263" r:id="rId8"/>
    <p:sldId id="270" r:id="rId9"/>
    <p:sldId id="274" r:id="rId10"/>
    <p:sldId id="275" r:id="rId11"/>
    <p:sldId id="267" r:id="rId12"/>
    <p:sldId id="28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555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Wallis" userId="S::rachel.wallis@uwtsd.ac.uk::adcac562-1b9c-4c6f-a47a-6cb162b6111e" providerId="AD" clId="Web-{A0FC4698-8380-7B37-00EA-46365D7BAE27}"/>
    <pc:docChg chg="modSld">
      <pc:chgData name="Rachel Wallis" userId="S::rachel.wallis@uwtsd.ac.uk::adcac562-1b9c-4c6f-a47a-6cb162b6111e" providerId="AD" clId="Web-{A0FC4698-8380-7B37-00EA-46365D7BAE27}" dt="2018-09-24T07:27:17.367" v="17" actId="20577"/>
      <pc:docMkLst>
        <pc:docMk/>
      </pc:docMkLst>
      <pc:sldChg chg="modSp">
        <pc:chgData name="Rachel Wallis" userId="S::rachel.wallis@uwtsd.ac.uk::adcac562-1b9c-4c6f-a47a-6cb162b6111e" providerId="AD" clId="Web-{A0FC4698-8380-7B37-00EA-46365D7BAE27}" dt="2018-09-24T07:27:17.367" v="16" actId="20577"/>
        <pc:sldMkLst>
          <pc:docMk/>
          <pc:sldMk cId="737632246" sldId="263"/>
        </pc:sldMkLst>
        <pc:spChg chg="mod">
          <ac:chgData name="Rachel Wallis" userId="S::rachel.wallis@uwtsd.ac.uk::adcac562-1b9c-4c6f-a47a-6cb162b6111e" providerId="AD" clId="Web-{A0FC4698-8380-7B37-00EA-46365D7BAE27}" dt="2018-09-24T07:27:17.367" v="16" actId="20577"/>
          <ac:spMkLst>
            <pc:docMk/>
            <pc:sldMk cId="737632246" sldId="263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5BC731-33C3-41CF-BAC2-B54445180B0B}" type="datetimeFigureOut">
              <a:rPr lang="en-GB" smtClean="0"/>
              <a:pPr/>
              <a:t>28/09/2018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214238-BF0C-4F61-A025-1173D484CFE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916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214238-BF0C-4F61-A025-1173D484CFE0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511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51E9D-1987-4DC9-A67A-2E71B1B59CBA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049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ABF6-BB02-4908-9112-795747469D54}" type="datetimeFigureOut">
              <a:rPr lang="en-GB" smtClean="0"/>
              <a:pPr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D39D5-2B78-4AE2-AD49-6EEF2737AF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889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ABF6-BB02-4908-9112-795747469D54}" type="datetimeFigureOut">
              <a:rPr lang="en-GB" smtClean="0"/>
              <a:pPr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D39D5-2B78-4AE2-AD49-6EEF2737AF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329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ABF6-BB02-4908-9112-795747469D54}" type="datetimeFigureOut">
              <a:rPr lang="en-GB" smtClean="0"/>
              <a:pPr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D39D5-2B78-4AE2-AD49-6EEF2737AF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43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ABF6-BB02-4908-9112-795747469D54}" type="datetimeFigureOut">
              <a:rPr lang="en-GB" smtClean="0"/>
              <a:pPr/>
              <a:t>28/09/2018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D39D5-2B78-4AE2-AD49-6EEF2737AF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240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ABF6-BB02-4908-9112-795747469D54}" type="datetimeFigureOut">
              <a:rPr lang="en-GB" smtClean="0"/>
              <a:pPr/>
              <a:t>28/09/2018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D39D5-2B78-4AE2-AD49-6EEF2737AF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005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ABF6-BB02-4908-9112-795747469D54}" type="datetimeFigureOut">
              <a:rPr lang="en-GB" smtClean="0"/>
              <a:pPr/>
              <a:t>28/09/2018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D39D5-2B78-4AE2-AD49-6EEF2737AF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398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ABF6-BB02-4908-9112-795747469D54}" type="datetimeFigureOut">
              <a:rPr lang="en-GB" smtClean="0"/>
              <a:pPr/>
              <a:t>28/09/2018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D39D5-2B78-4AE2-AD49-6EEF2737AF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13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ABF6-BB02-4908-9112-795747469D54}" type="datetimeFigureOut">
              <a:rPr lang="en-GB" smtClean="0"/>
              <a:pPr/>
              <a:t>28/09/2018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D39D5-2B78-4AE2-AD49-6EEF2737AF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212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ABF6-BB02-4908-9112-795747469D54}" type="datetimeFigureOut">
              <a:rPr lang="en-GB" smtClean="0"/>
              <a:pPr/>
              <a:t>28/09/2018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D39D5-2B78-4AE2-AD49-6EEF2737AF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601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ABF6-BB02-4908-9112-795747469D54}" type="datetimeFigureOut">
              <a:rPr lang="en-GB" smtClean="0"/>
              <a:pPr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D39D5-2B78-4AE2-AD49-6EEF2737AF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402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CABF6-BB02-4908-9112-795747469D54}" type="datetimeFigureOut">
              <a:rPr lang="en-GB" smtClean="0"/>
              <a:pPr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D39D5-2B78-4AE2-AD49-6EEF2737AF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197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CABF6-BB02-4908-9112-795747469D54}" type="datetimeFigureOut">
              <a:rPr lang="en-GB" smtClean="0"/>
              <a:pPr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D39D5-2B78-4AE2-AD49-6EEF2737AF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419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gov.wales/topics/educationandskills/earlyyearshome/foundation-phase/?lang=en" TargetMode="External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Gk7mkIAMc7s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nrich.maths.org/10742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teacherled.com/iresources/hundredsquareadvanced/" TargetMode="External"/><Relationship Id="rId5" Type="http://schemas.openxmlformats.org/officeDocument/2006/relationships/hyperlink" Target="https://apps.mathlearningcenter.org/number-frames/" TargetMode="Externa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etm.org.uk/resources/10908" TargetMode="External"/><Relationship Id="rId3" Type="http://schemas.openxmlformats.org/officeDocument/2006/relationships/hyperlink" Target="http://www.communication4all.co.uk/Numeracy/Number%20Formation%20Rhyme%20Cards.pdf" TargetMode="External"/><Relationship Id="rId7" Type="http://schemas.openxmlformats.org/officeDocument/2006/relationships/hyperlink" Target="https://www.ncetm.org.uk/resources/28330" TargetMode="External"/><Relationship Id="rId2" Type="http://schemas.openxmlformats.org/officeDocument/2006/relationships/hyperlink" Target="http://www.youtube.com/watch?v=6bqCewhXSG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etm.org.uk/enquiry/17172" TargetMode="External"/><Relationship Id="rId5" Type="http://schemas.openxmlformats.org/officeDocument/2006/relationships/hyperlink" Target="https://www.ncetm.org.uk/resources/21692" TargetMode="External"/><Relationship Id="rId4" Type="http://schemas.openxmlformats.org/officeDocument/2006/relationships/hyperlink" Target="http://www.tes.co.uk/teaching-resource/Interactive-Number-Formation-Rhymes-6193194/" TargetMode="External"/><Relationship Id="rId9" Type="http://schemas.openxmlformats.org/officeDocument/2006/relationships/hyperlink" Target="https://www.ncetm.org.uk/resources/15089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Teaching Counting and Early Number Sense</a:t>
            </a:r>
          </a:p>
        </p:txBody>
      </p:sp>
      <p:pic>
        <p:nvPicPr>
          <p:cNvPr id="1026" name="Picture 2" descr="C:\Documents and Settings\edu-rw\Local Settings\Temporary Internet Files\Content.IE5\T2I6LOR5\MC90005558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1695" y="3602038"/>
            <a:ext cx="2976167" cy="2700412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956" y="742331"/>
            <a:ext cx="6318394" cy="110571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omic Sans MS" pitchFamily="66" charset="0"/>
              </a:rPr>
              <a:t>Objectives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55577" y="1988840"/>
            <a:ext cx="7931224" cy="4010976"/>
          </a:xfrm>
        </p:spPr>
        <p:txBody>
          <a:bodyPr>
            <a:noAutofit/>
          </a:bodyPr>
          <a:lstStyle/>
          <a:p>
            <a:pPr lvl="0"/>
            <a:r>
              <a:rPr lang="en-GB" sz="1400" b="1" dirty="0">
                <a:latin typeface="Comic Sans MS" pitchFamily="66" charset="0"/>
              </a:rPr>
              <a:t>To understand the principles of counting and early number development </a:t>
            </a:r>
            <a:endParaRPr lang="en-GB" sz="1400" dirty="0">
              <a:latin typeface="Comic Sans MS" pitchFamily="66" charset="0"/>
            </a:endParaRPr>
          </a:p>
          <a:p>
            <a:pPr lvl="0"/>
            <a:r>
              <a:rPr lang="en-GB" sz="1400" b="1" dirty="0">
                <a:latin typeface="Comic Sans MS" pitchFamily="66" charset="0"/>
              </a:rPr>
              <a:t>To consider how teacher knowledge of these principles can impact on children’s learning</a:t>
            </a:r>
          </a:p>
          <a:p>
            <a:pPr marL="0" indent="0">
              <a:buNone/>
            </a:pPr>
            <a:r>
              <a:rPr lang="en-GB" sz="1400" dirty="0">
                <a:latin typeface="Comic Sans MS" pitchFamily="66" charset="0"/>
              </a:rPr>
              <a:t>   </a:t>
            </a:r>
          </a:p>
          <a:p>
            <a:pPr lvl="0"/>
            <a:r>
              <a:rPr lang="en-GB" sz="1400" b="1" dirty="0">
                <a:latin typeface="Comic Sans MS" pitchFamily="66" charset="0"/>
              </a:rPr>
              <a:t>To consider opportunities for developing counting strategies within the early years Foundation Phase setting</a:t>
            </a:r>
            <a:endParaRPr lang="en-GB" sz="1400" dirty="0">
              <a:latin typeface="Comic Sans MS" pitchFamily="66" charset="0"/>
            </a:endParaRPr>
          </a:p>
          <a:p>
            <a:pPr lvl="0"/>
            <a:r>
              <a:rPr lang="en-GB" sz="1400" b="1" dirty="0">
                <a:latin typeface="Comic Sans MS" pitchFamily="66" charset="0"/>
              </a:rPr>
              <a:t>To understand national expectations in relation to counting</a:t>
            </a:r>
            <a:r>
              <a:rPr lang="en-GB" sz="1400" dirty="0">
                <a:latin typeface="Comic Sans MS" pitchFamily="66" charset="0"/>
              </a:rPr>
              <a:t> </a:t>
            </a:r>
          </a:p>
          <a:p>
            <a:pPr lvl="0"/>
            <a:endParaRPr lang="en-GB" sz="1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9749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-99392"/>
            <a:ext cx="7704667" cy="1981200"/>
          </a:xfrm>
        </p:spPr>
        <p:txBody>
          <a:bodyPr/>
          <a:lstStyle/>
          <a:p>
            <a:r>
              <a:rPr lang="en-GB">
                <a:latin typeface="Comic Sans MS" pitchFamily="66" charset="0"/>
              </a:rPr>
              <a:t>Success Criteria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>
                <a:latin typeface="Comic Sans MS" pitchFamily="66" charset="0"/>
              </a:rPr>
              <a:t>By the end of the session you should:</a:t>
            </a:r>
          </a:p>
          <a:p>
            <a:pPr>
              <a:buNone/>
            </a:pPr>
            <a:endParaRPr lang="en-GB">
              <a:latin typeface="Comic Sans MS" pitchFamily="66" charset="0"/>
            </a:endParaRPr>
          </a:p>
          <a:p>
            <a:r>
              <a:rPr lang="en-GB">
                <a:latin typeface="Comic Sans MS" pitchFamily="66" charset="0"/>
              </a:rPr>
              <a:t>understand the processes involved in learning to count and recognising number</a:t>
            </a:r>
          </a:p>
          <a:p>
            <a:r>
              <a:rPr lang="en-GB">
                <a:latin typeface="Comic Sans MS" pitchFamily="66" charset="0"/>
              </a:rPr>
              <a:t>feel more confident in identifying teaching/learning opportunities for counting and number recognition</a:t>
            </a:r>
          </a:p>
          <a:p>
            <a:endParaRPr lang="en-GB"/>
          </a:p>
          <a:p>
            <a:endParaRPr lang="en-GB"/>
          </a:p>
          <a:p>
            <a:endParaRPr lang="en-GB"/>
          </a:p>
          <a:p>
            <a:pPr>
              <a:buNone/>
            </a:pPr>
            <a:endParaRPr lang="en-GB"/>
          </a:p>
          <a:p>
            <a:pPr>
              <a:buNone/>
            </a:pPr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49571"/>
            <a:ext cx="7704667" cy="1981200"/>
          </a:xfrm>
        </p:spPr>
        <p:txBody>
          <a:bodyPr/>
          <a:lstStyle/>
          <a:p>
            <a:r>
              <a:rPr lang="en-GB" dirty="0">
                <a:latin typeface="Comic Sans MS" pitchFamily="66" charset="0"/>
              </a:rPr>
              <a:t>Pre-counting Skills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Comic Sans MS" pitchFamily="66" charset="0"/>
              </a:rPr>
              <a:t>communication skills</a:t>
            </a:r>
          </a:p>
          <a:p>
            <a:endParaRPr lang="en-GB">
              <a:latin typeface="Comic Sans MS" pitchFamily="66" charset="0"/>
            </a:endParaRPr>
          </a:p>
          <a:p>
            <a:r>
              <a:rPr lang="en-GB">
                <a:latin typeface="Comic Sans MS" pitchFamily="66" charset="0"/>
              </a:rPr>
              <a:t>understanding of more or less</a:t>
            </a:r>
          </a:p>
          <a:p>
            <a:endParaRPr lang="en-GB">
              <a:latin typeface="Comic Sans MS" pitchFamily="66" charset="0"/>
            </a:endParaRPr>
          </a:p>
          <a:p>
            <a:r>
              <a:rPr lang="en-GB">
                <a:latin typeface="Comic Sans MS" pitchFamily="66" charset="0"/>
              </a:rPr>
              <a:t>being able to sort and match objects</a:t>
            </a:r>
          </a:p>
        </p:txBody>
      </p:sp>
      <p:pic>
        <p:nvPicPr>
          <p:cNvPr id="1026" name="Picture 2" descr="https://encrypted-tbn1.gstatic.com/images?q=tbn:ANd9GcR_bO7ovUSmG33XPeU7PhoVWZv9bIxJxVUc0ATCfKsQ-0I4Mg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036" y="2420888"/>
            <a:ext cx="2944763" cy="222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>
                <a:latin typeface="Comic Sans MS" pitchFamily="66" charset="0"/>
              </a:rPr>
              <a:t>What numbers may represent…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3" y="2204864"/>
            <a:ext cx="8147248" cy="3794952"/>
          </a:xfrm>
        </p:spPr>
        <p:txBody>
          <a:bodyPr>
            <a:normAutofit/>
          </a:bodyPr>
          <a:lstStyle/>
          <a:p>
            <a:r>
              <a:rPr lang="en-GB" sz="3200">
                <a:latin typeface="Comic Sans MS" pitchFamily="66" charset="0"/>
              </a:rPr>
              <a:t>Cardinal aspect (the size of a set)</a:t>
            </a:r>
          </a:p>
          <a:p>
            <a:r>
              <a:rPr lang="en-GB" sz="3200">
                <a:latin typeface="Comic Sans MS" pitchFamily="66" charset="0"/>
              </a:rPr>
              <a:t>Ordinal aspect (the position of an object in a set)</a:t>
            </a:r>
          </a:p>
          <a:p>
            <a:r>
              <a:rPr lang="en-GB" sz="3200">
                <a:latin typeface="Comic Sans MS" pitchFamily="66" charset="0"/>
              </a:rPr>
              <a:t>Labels (e.g. bus numbers, group names </a:t>
            </a:r>
            <a:r>
              <a:rPr lang="en-GB" sz="3200" err="1">
                <a:latin typeface="Comic Sans MS" pitchFamily="66" charset="0"/>
              </a:rPr>
              <a:t>etc</a:t>
            </a:r>
            <a:r>
              <a:rPr lang="en-GB" sz="3200">
                <a:latin typeface="Comic Sans MS" pitchFamily="66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0114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omic Sans MS" pitchFamily="66" charset="0"/>
              </a:rPr>
              <a:t>National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645" y="1009350"/>
            <a:ext cx="8157592" cy="46699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>
                <a:latin typeface="Comic Sans MS" pitchFamily="66" charset="0"/>
              </a:rPr>
              <a:t> </a:t>
            </a:r>
          </a:p>
          <a:p>
            <a:pPr marL="0" indent="0">
              <a:buNone/>
            </a:pPr>
            <a:endParaRPr lang="en-GB">
              <a:latin typeface="Comic Sans MS" pitchFamily="66" charset="0"/>
            </a:endParaRPr>
          </a:p>
          <a:p>
            <a:pPr marL="0" indent="0">
              <a:buNone/>
            </a:pPr>
            <a:endParaRPr lang="en-GB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>
                <a:latin typeface="Comic Sans MS" pitchFamily="66" charset="0"/>
              </a:rPr>
              <a:t>Look at the new (2015) Foundation Phase Framework Mathematical Development area of learning; this is statutory from this September.</a:t>
            </a:r>
          </a:p>
          <a:p>
            <a:pPr marL="0" indent="0">
              <a:buNone/>
            </a:pPr>
            <a:r>
              <a:rPr lang="en-GB">
                <a:latin typeface="Comic Sans MS" pitchFamily="66" charset="0"/>
              </a:rPr>
              <a:t>Where is counting explicit?  Where is counting implicit?</a:t>
            </a:r>
          </a:p>
          <a:p>
            <a:pPr marL="0" indent="0">
              <a:buNone/>
            </a:pPr>
            <a:r>
              <a:rPr lang="en-GB">
                <a:latin typeface="Comic Sans MS" pitchFamily="66" charset="0"/>
              </a:rPr>
              <a:t>Now look at the Mathematical Development ‘Foundation Phase Outcomes’.  Note the progression in counting skills. </a:t>
            </a:r>
          </a:p>
          <a:p>
            <a:pPr marL="0" indent="0">
              <a:buNone/>
            </a:pPr>
            <a:endParaRPr lang="en-GB">
              <a:latin typeface="Comic Sans MS" pitchFamily="66" charset="0"/>
            </a:endParaRPr>
          </a:p>
          <a:p>
            <a:pPr marL="0" indent="0">
              <a:buNone/>
            </a:pPr>
            <a:endParaRPr lang="en-GB">
              <a:latin typeface="Comic Sans MS" pitchFamily="66" charset="0"/>
            </a:endParaRPr>
          </a:p>
          <a:p>
            <a:pPr marL="0" indent="0">
              <a:buNone/>
            </a:pPr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934" y="4509120"/>
            <a:ext cx="2021805" cy="137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837" y="4499602"/>
            <a:ext cx="2165913" cy="1389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067" y="4499602"/>
            <a:ext cx="2180679" cy="1340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83934" y="5934670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>
                <a:hlinkClick r:id="rId6"/>
              </a:rPr>
              <a:t>http://gov.wales/topics/educationandskills/earlyyearshome/foundation-phase/?lang=en</a:t>
            </a:r>
            <a:endParaRPr lang="en-GB"/>
          </a:p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9474" y="182880"/>
            <a:ext cx="1895876" cy="189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030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omic Sans MS" pitchFamily="66" charset="0"/>
              </a:rPr>
              <a:t>Using Puppets…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700808"/>
            <a:ext cx="8136904" cy="475252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b="1" dirty="0">
                <a:latin typeface="Comic Sans MS" pitchFamily="66" charset="0"/>
              </a:rPr>
              <a:t>Read: </a:t>
            </a:r>
            <a:r>
              <a:rPr lang="en-GB" b="1" dirty="0">
                <a:latin typeface="Comic Sans MS"/>
              </a:rPr>
              <a:t>Counting with Miss Count (Moodle)</a:t>
            </a:r>
            <a:r>
              <a:rPr lang="en-GB" dirty="0"/>
              <a:t> </a:t>
            </a:r>
          </a:p>
          <a:p>
            <a:pPr marL="0" indent="0" algn="ctr">
              <a:buNone/>
            </a:pPr>
            <a:endParaRPr lang="en-GB" b="1" dirty="0">
              <a:latin typeface="Comic Sans MS" pitchFamily="66" charset="0"/>
            </a:endParaRPr>
          </a:p>
          <a:p>
            <a:pPr marL="0" indent="0" algn="ctr">
              <a:buNone/>
            </a:pPr>
            <a:r>
              <a:rPr lang="en-GB" b="1" dirty="0">
                <a:latin typeface="Comic Sans MS" pitchFamily="66" charset="0"/>
              </a:rPr>
              <a:t>How is using a puppet an effective way of helping children? </a:t>
            </a:r>
          </a:p>
        </p:txBody>
      </p:sp>
      <p:sp>
        <p:nvSpPr>
          <p:cNvPr id="4" name="Rectangle 3"/>
          <p:cNvSpPr/>
          <p:nvPr/>
        </p:nvSpPr>
        <p:spPr>
          <a:xfrm>
            <a:off x="594219" y="193090"/>
            <a:ext cx="70193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http://www.youtube.com/watch?v=Gk7mkIAMc7s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7632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99592" y="124164"/>
            <a:ext cx="7715200" cy="1459631"/>
          </a:xfrm>
        </p:spPr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How many in each set?</a:t>
            </a:r>
          </a:p>
        </p:txBody>
      </p:sp>
      <p:sp>
        <p:nvSpPr>
          <p:cNvPr id="5" name="Oval 4"/>
          <p:cNvSpPr/>
          <p:nvPr/>
        </p:nvSpPr>
        <p:spPr>
          <a:xfrm>
            <a:off x="1331640" y="2348880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979712" y="2168860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951774" y="278092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511660" y="1556792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97370" y="302308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311814" y="150278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671854" y="2459205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303120" y="339299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283283" y="1390274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075371" y="1368331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283283" y="2090724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075371" y="2090724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283283" y="2855112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097727" y="2813117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283283" y="3643580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097727" y="3620349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511660" y="5269293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910965" y="463409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910965" y="5629333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151620" y="4742891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472614" y="5190323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115615" y="5613691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115615" y="4818292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068668" y="564480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103263" y="4783914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577172" y="5262101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6277747" y="5965290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6637787" y="5435111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7001107" y="4902061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7524328" y="4429081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7903406" y="3842182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403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err="1">
                <a:latin typeface="Comic Sans MS" panose="030F0702030302020204" pitchFamily="66" charset="0"/>
              </a:rPr>
              <a:t>Numicon</a:t>
            </a:r>
            <a:r>
              <a:rPr lang="en-GB" sz="3600">
                <a:latin typeface="Comic Sans MS" panose="030F0702030302020204" pitchFamily="66" charset="0"/>
              </a:rPr>
              <a:t> as a representation of number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87789" y="2082441"/>
            <a:ext cx="684076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                        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data:image/jpeg;base64,/9j/4AAQSkZJRgABAQAAAQABAAD/2wCEAAkGBhQQERIUExQUFRUUGBgXFhgXFxgWFhoeHBgXGRwWGhgcHyYeHRkkHRgWHy8gJCcpLCwsFx4xNTAqNSYsLCkBCQoKDgwOGg8PGi0kHyQvLywtLDUqLCwvLCwsLCwsLDQqLC4sLCwsKSwtLCwsLDQsLCksLCwsLCwsKSwpLCwsLP/AABEIAOAA4AMBIgACEQEDEQH/xAAbAAACAwEBAQAAAAAAAAAAAAAABQMEBgcCAf/EAEkQAAIBAgMEBgQLBQYFBQAAAAECEQADBBIhBQYxQQcTIlFhcTKBkaEUMzRScnOSsbLB0RYjNVPCFyRCVKLwFUNio+FjgpPS8f/EABoBAAIDAQEAAAAAAAAAAAAAAAACAQMEBQb/xAAtEQABBAEDAgQGAgMAAAAAAAABAAIDERIEITETQSJRYZEFFIGxwdEycSPh8P/aAAwDAQACEQMRAD8A7jRRRQhFFFFCEUUUUIRRRRQhFFFFCEUUUUIRRRRQhFFFFCEUUUUIRRRRQhFFFFCEUUUUISnera7YTCXr6AM1sAgNMGWUax51zjB9MGLvNltYVbjdyK7HzgGtz0jfw3FfRX8aVF0a7Jt2Nn2CgGa6guO3Ni2sE9wGgHhU9l1IDDHpjI9mRyoeyxeL6YcXabLcwqW2+a6up9hM10zdzaTYnC4e8wAa7bVyBMAkTAmkXSjsm3e2fedwM9kZ7bcwZEie5hpHl3Ux3F/h2C+ot/hFBS6h0MkDXxsxN0fZPaKKKhc1FFFFCEUUUUIRRRRQhFFFFCEUUUUIRXxmgE91fa8XvRbyP3VB4Qk37ZYb5zfZNH7Z4b5zfZNKNzthJcVrtwBoYqqnUaRJI58Y9VPNrbuWr1sgIqvHZZQAZ8Y4iuPFJrZYeqC30FH9ptrV7Z+0UvpnQkrJGojgYNL729mHRmVmMqSD2TxBiodyPko+m/4jSXZmxVxOMxBf0EdiR3ksYHloaeTUzmOLp1k/9WtWnijdkZLoDsnv7ZYb5x+yaP2yw3zj9k1ZxW7eHuJl6pF7ioCsPEEfnWCw+xi2K+Dk/wCMqSO4SSR6h76o1Oo1sBaPCcthsefdatPBpZg47it+3Hstp+2WG+cfsmpcLvVYuOqKxLMYHZPcT+VS2t3cOqZeqQjvIlj45jrNZh9kDDbRw6r6DNmWeI7Lgj/ffV75NZEWF+JBIBoHa1UyPTSBwbYIBI47LRbc3qw+CKC++TOCV7JMxE8B4ilf9p+z/wCf/of9Ky/TPhjdu4FF9JyyjzZrYH31rti9HmDw1oIbFu60Qz3EDsx5nWco8BXX2TdHTMgZJJlbr2Fdj/Sz++e/uDxOBxFq1dl3UBRlYTDKeJHcDWP3L6T7mAt9S9vrbQkp2srJJkgGCCsyY5Sdam6VNy7WCe3dsDLbukqU5KwE9nwInTlHjA1XRx0f4cYW3iL9tbty8M4DjMqKfRAU6SRBJPfHnO1Lpj5OLR2QXNceO9/hYzfXpMubQTqkTqrMgsM2ZnjUSYAAB1gcwNa63uL/AA3BfUW/wisl0l7gYcYZ8TYtrae12mCDKjrIB7I0DCZkdxHlrdxf4dgvqLf4RUFYdZJC/TM6IoWbHrSe0UUVC46KKK45sLDY7H4q+lvE3Ldq27Z3LMYljCgTq2nfoB5TbHHmCSapUSzGMgAWSux0Vzzbm5ONt2mfD429cZRJRtC0fNIPHwPHvqboj2ldv2MQ113ci6AMxJgdWhgTw1qTGMcgbStmcX4ObS3tFItq4i51wRCdQIAqyNnXo+OM+WntrkjWOc9zWRk4mu35XRMIABc4C00orKX8beRirMQR40zwmCvOoLXSs8BxPrqqL4l1XFjIzY542Tv02Ayc4JxRWZ2i9+yQC5IJEEeY99Sb73CthSCQc44GOTVZ894JHFhBZyCqnxYUbu1oq8XvRbyP3VkthbtNdti5du3AGEqqtBjkST391Vt49hvhl6xLtxkmDLGVnhqOI5VW/WzCHqmLb+969lXQtR7r7yLh81u5ORjII1yngZHcYFN9rb52hbIsku5EAwQB4mfupBu5u2cUWZiVRTBI4k8YH6+NNdrbjqtstZZiyicrQZ8iAINczTv13y3+MDHt516JjVpjuR8kH03/ABGkOC24MLjL5YEo7sGjiIYwfefbT7cj5IPpv+I1mV2O2Kxl5FMAOxZuMDMeXMmrpzIIdOYv5dvZb9CGHqCTivytTid8cOqkq+c8lAMnzkaViLG1mXEC/oWzFiORmZHsMVpsVuCuT93cbP8A9UZT7BI99ZK1gna4LQHbLZY8Zgz5a1k+ISazJnUFeVef7XQ0TNNi7A3535fpdAtb4YYrmL5T80qc3loNfVWcTbHwraFhwIUNlUHjGVzJ8TNMrW4CZe1cfN3gDL7DrHrpNgdmNhsfZttr25BHAgq8H/fdWuZ+sLoxM0BuQ4877rPEzTAPMRJNHn+uyXdNV827mCdTDLnYHuIa2QfaK0GxuljBXrQa7c6m5HbRlYieeUgGR3c/Cs704KS2DAEki4ABxOqaVJsXoTQ2gcTeuC4wkrbyhV8CSDmI9Q++vSKwM0x0cZnJB3queVmukrfhdoXLaWQeptSQSILsYGaOQAECddTWl6Pekyxbw6YfFMbZtDKjwSrLyBgEgjh3aDWsVvvuU+zLqqWz27km28QdIlWHJhI858wHu4/RZ8NtC/fdrdtpyKgGdgDGYkyAJGmhnw5my3zR6P5RoJ8HY97/AO5TTpF6SrF7DthsKxudZAuPBVQsglVkAkmInhE1utxf4dgvqLf4RXLd+ui84G119l2uWgQHDAZ1kwGkQCskDgCJHHl1LcX+G4L6i3+EVBXK1jYG6ZnQNizfndd09oooqFxkVzvov2vbF3G4ckC415riz/iHokDvIyzH/V510Sub4jobV7jXBi3UsxYRbXSTOhzTp31dGW0Q48rNM1+TXMF1a3+0to28Pae7dYKiCST9w7yeAHOsN0PXs9rGNEZsQWjulFMe+vGL6I3vR1mPv3I4Z1zR5SxitJuZugNm27iC4bnWPnkqFjshYgHwqSWNYQDZKAJHSBxFAX3U+IvBMWpbhlie6R/v206pRtPYRvPmFzLoBGQN75qEbv3Yy/CWjuyafirixCeJ7/BYJJG4XUd03tb4qIFcFVNt4gNeka5QAfGP9xWls3g6hlMg8KQfso38/wD7Y/WpLW7t1PRxLDyQD+qs+lj1UUr3uYPFvyFbKYXsa0O49Cve818ZUXnmB8hw/Oq2/fydfrB+Fqk/ZZiZN8nUE9gSde+avbd2MMVbCFykMGkAHkRGvnVjoJ5WS5Nouqt/JUSFga1rTdWvG7m1UvWUAIzKoVl5ggRMdxpfvptVFsm0CC7kaDkAQZPdwiqo6PB/mLn2E/Sj+zwf5i59i3+lQ9usfB0sRdVd/ilRta9bj7UQI1liA2Yss6ZgY0HiCPfWg2ttRMPbLMRMdkc2PIAVnP7Ox/mLn2Lf6V9PR6P8xc+wn6UQt1kUPSxFjYG/xSDVphuR8lH07n4jS7YO0kt4zEo5A6xzlJ4SGbSfGfdWh2LsoYa0LYYvBYyQAdTPAaUkxm4guXHfr3Gdi0ZUIEmY1FO+CdrIumAS3nf0patO+IB7ZDQI/K02IxC21LOQqjUk8K51hdrqMd15EIXY+IBBE+cGadt0fzAOJukDhKoa8/2eD/MXPsJ+lU6uLVzuaWtAxN83utWmfpog4FxNiuOy1tu6GAYEEHUEGR5zWQxu0VvbSw+QghDlkcCYcmPAcPbUg6P9I+E3Y7sqR7Kn2buQLN23c652yGYKoAdCOIE86vlGplwBaAAQTvfH0VUfy8WRyJNEDbzWV6YsV1V/Z9yJ6tmeO/K9sx7q6LsratrFWlu2XDowkEcvAjkRzBpLvhuLb2mbRuXLidWGAyZNc0ccynupBa6FbCzlxWLWeMG2J84TWuqpL4JIGMcSHNvtY3P9pN0z7wWrhs4e2wZrbM9wjXKSICT38SRy0rYdGW37WIwNm2rDrLCBHSe0MugaO4iDPmOVJP7DsN/mMT/2v/pXq30JYdTK4nFAjmDbB9oShaJJdI7TthBO291/tNOlPb9qxgrtksDdvjIic4JEuRyAE698U23F/h2C+ot/hFZV+hHDsZOJxJJ4km2T7SlbvY+zFw1i1ZUlltIqAtEkARJjSahY5nwiERxkk3Z2rsrlFFFCwooNFfCwmJ14/wDmhCgwGNF5M4DLqyw0Agq7IZgkcVNWKrYOwtpSA0gu7akcXdnI9rEVZqTzsoF1uiiiioUqu+ORbi2yYZuGhg6ExmiJgExMwDVil2Iwlx79tjkNpNQskNmIILnSDAMAaRJOpiGNSaSgne0UUUVCZFVtoY0WbbOQSF4wVX1y7Ae+prl9Vy5mAzGFkxJgmB3mAfZVN3XE2ZR4VuZVW010KsCPGpASk9hyrli7nVWEgMAdRB1E6jkfCvdQYa2tq2qA6W1VZJkwAAMx74qegqQiiiioUoqoNpob/UiSwQuTHZEFRln53bUx3Ed4n3exqq6WzJZ8xAA5LEse4CVHrFVrOx7S3uvWQxDzDkqc5QlomP8ACOH6QwA7pCT2TGivgNfaVOiiiihCq7S2ithM7cJUcVGrEAasQBx5mrFt5AMRIBgxp4aEj2GqIxYxAdbbssMRmyAgwSpjMCDqGHq7uNnB2FtIltToihVkyYUAUxFD1Sg2fRT0UUUqZFFFFCEUix+77XLrsCgDHNmIPWD90bfVg/MPpHzYRrIe0VIcRwlc0O5WXxG50wAVywAU1RT+7VC0gHtdnjHAnWtOqwAO7v1NfaKlzi7lQ1gbwilu28K1xbWXOct1GYI2QlQYPMSNZieVMqKgGjaYixSzlnCYzMAX7PaAJYH4sMLbEDU9YWBYd1uOdXdhWrq5usFwLCQLjh2zQc7AgnsnswO8NAAIptRTF9pBGAbsoooopFYqO1NndabJhT1VxXhhIOjKY7jDSPEClVndIKEBKEDq84y6OUuM8nv9KNfGtHRTh5AoJDG0myssd0G7RzgnPmkse2MztlcRxBaQe1qOAmK0WAwotWraDgiheJbgI4nU1PRUOeXcobG1vCKKKKVOlO2dhfCGDSoItuglZ9JrTa/9MIykcw5qhd3auENla0vWLdVlAbIgfqz2P/jkzElydOB0tFOHkKsxNJsqps3ACyrDSWuXHJAic9xmE95AIHqq3RRSk2nAoUEUUUVClZ1N1iofIyK2rIQuiuL73VJHMdoKRzE99e8Jux1V9HBzKoXLJIZctvJGg7QOrHUas2hp/RT9Ryq6TUUUUUitRRRRQhFFFFCEUUUUIRRRRQhFFFFCEUUUUIRRRRQhFFFFCEUUUUIRWL382hctPbyOyypmCRzraVlt4EU4/Bh+E8+/XL/qirYdnWs+pBLKHmPukdjAbSdM4zwdQC4Vj6ifviq2x9q4j4Zh7dx7g/eQykkf4W0I9ldOrGbwIo2rgiIzE9r2OAT7/ZVzZcrBHZZ36fp4uDjyFpdo3iuWDFQot0iQT7YqbHAZ7c8J/Or1ZroLZVkpM2JcGCSDXuy11+BP5VLtUCV79auYYDIsdwqb2Shu9Wlt27cU6kimOCYm2hOpKqT7BXjaAGQz4RXrAfFW/or9wqDuEzRRpT0UUUqsRRRRQhFFFFCEUUUUISneHb3wRFYrmzGOMRpNIR0jj+Sftf8Airm/OH6xcOkxnuhZ7p0n30/wOz0soEtqFUd3PxJ5nxrOeo55ANBdJh08cDXPZk433I2WVTpGBKgWj2mVfS72Anh40+3k20cJZ60Lm7QETHGay++2yEtXsPdQBesuKGA0Eh0OaO/jPqpt0hpODjvuIPbIpWueA4OO4WX4r02acS6cVYPruEmHSkT/AMn3mvn9qn/oj7VbLY+xreFtrbtqBA1PNjzYnmaxvSZsS2ipfQBWZsjxpmkEhvMRx8fCh4ka27Xm52ayKHqdSyORQR/amf5I+0aD0pn+T/qNNOj3Ylu3hkvQDcuycx1IEkBR3cJPiat767Dt38NdcgC5bUurc+yJKk9xAiKAJMcrUtZrDB1epvV1Q+6tbrbfONsm6VyQ7LEzwjX30m2hv4bV24nVg5GYTJ5EivXRh8jb61/6arbF2Sl/H4lrgDC2xIU8CS7QSOcQfbW3T0W5P8lqbJI+KOjuf0vh6Rj/ACh7TSPeHeH4WUbLlKaCD4zPnXT8ThEuIUdQynSCNK5hZ2Gpx/wck5OsInnlALRPfAitULmGzVUk1LJQA0usFWrG/mJVMvYaNM7KZ9cECfVVLYuLa7j8O7sWZrskn6De7wrqdjCoihFUBQIgDT2ViNp7KSxtTCG2Aq3GzZRwBCuDA5A6aedQ2RpsAVsmfDI0tLnXuFq9q8VqK3tBwI0PnU+0EzMg79KupbCiAIFZr2W2iXGkjuXCxk6mpbGMZNBqO41LtKwFII0mau4OwFUd5Ek1JIpKGnJK7+JL8fZTTAfFW/or9wqLaNgFc3MVLgPirf0V+4UpOydoIduvWJxS2lLuwVRxJMASY+81R/abC/z7X2hVPfv5Bf8AJfxrSHdXo8smylzEAu1wBgslVUESBoQS0cadrW425bY44+nm8nmlqv2mw38+19oUftNhv59r7QrBb87jphrfX2JCAgOhJaJ0DAnWJgQe8VDuLuWmLDXb09WpyqoMFiIJJPEKJA04+rV+mzHK1o+Xh6fUyNLof7TYX+fa+0KtYLaVq9PVOr5dDlMxOutZLeHo4sG0zYdTbuKCQMzMrRrlOYmCeRFV+iT4rE/WL+AUha3HIFUuijMRewnZbK/tezbYq1xVYcQTrwmo/wDj9j+antrIbb2ScVtJrYMCAWPcAiz6+A9dPm3FwuTLlYH52ds3n3e6sQfI4mgNle6DTxtYXuNkA7AbJZvxtNLlq2bThirz2TqNND7a94DpFt5B1yOHHHIAVPjqRHlWR2lsh7OINj0mzAKeGbNGU+HEe+t1gNw8OiAXAbjxq2ZgJ8ACNKzsdK95LdvNdGaPSQwMbJbu4rmisjtveFsZfsmMqK6BF4nV1knxMD2Vq+kb5Efpr+dZrePdwYS/ZKEm27plniCHWVJ58QQa0vSKP7mfpr+dNHlT8uVyfjpjOkb0f44mkp2N0moLYXEI+dRGZACGjmQSIPurPb3b2nHMoVSlpJKg+kTwzGNOGgHia1+xejmwlsdeDcuES3aYKp7gFI4d5rMb77orgyty0T1bnLBMlTExPMEA+yiQS4b8Lxmqbrfl/wDIRXfz+ql3R36+CJ1V1Wa2CSpWMyzqRBiRMn1+yferpAGItNZsKyq+js0AkfNABPHmak3L3Ht37Qv35KtORASogGMzEa8QYH61Y3u3CtJZe9hwVNsZmSSwKjiROoIGvHlQBL0/RS1mt+V2Ixr61/31TDow+Rt9a/8ATSNtuNhMdecDMC7hl4SMx4HvFPOjD5G31r/00ps7B+F4++pJCIzM5HH0iAo8Trr4Gulo6w8XFLeMjBFhzt9k2xPSNaCHq7bl+QaAo8yCfdWJTaLi910/vM2efGZ4d3KO6uh4ncTDMkKrI3JgzE+sEwawNvY7nE/B9M+fJPLTi3lGtbITHRxS6kTW3L6V5rZWOka1kl7dwPzAgifAkjT1UgsbZbF7Sw1xhA6yFXjAyvpPM8ya1djcTCqmVlZjzYswPmADA9lZn/gfwTaeFQHMrPmQnjGVxB8Qfyqtpj3x5pXPE9tz4sLcbTMFTXq3tQRqDPhXnaSyUA51Nb2coGup76zbVutu+RpL8Vic5ngBwFWMLtHKIYHTgRUOMw2Q6cDwqzhNnggFtZ5VJqkoyyUOLx2fQaD76vYD4q39FfuFVMbggozLw5ireA+Kt/RX7hSmq2TtvLdJ9/PkF/yX8a1V3S3wsXrFtXuLbuooVlYhZgRmUnQg8fCrW/fyC/5L+Na5/uzuDcxidYzC1bPokjMzRpIEjSec1cxrSzxea6kMcboCZDW/4T/pD3stPZOHsutwuQXKmVUKQ0SNCSQOHjVfo53qtWUbD3mCdosjMYUzEqTwBkTrxmkm9G5FzAqHzC5aJjMBlKk8Aw10PfPsqnu3uxcxzlUhVWM7ngJ4COZOulXBrOnV7La2KE6estub9V03eLfKxh7TFbiPcIIRVYMZjQmOC89aR9EnxWJ+sX8ApXtnoxuWbZe1cF3KJZcuVoHHLqZPhTTok+KxP1i/gFVENEZxKyuZE3Tu6ZvcWpdobXGF2ozt6JUK0cQCqa+oge+tS28GHCZ+ut5fpAn2cZ8Kwu92Fa7jyiCWbKAP/YtXl6NmySby5+7KcvlmmfXFchr5A5waL3WuWDTOjidK/E4j1sJHtfbnW4vr1EBWUoD3JET5x766JgN5cPeQMLqLpqrMFYeBB++uWY7BPZuNbcQynX9R4Ea1pdmdHz3UD3HFssJC5cxHnqIPhVML5A40L81s12n0xiYXOoDYHmwvm9230xF6wls5lt3EJbkSXUaeAHPxp50iNGDkcRcQj31jtqbAuYS/aV4IZ0ysOBh1nyI7q2HSN8iP01/OrmFxDy7lcH462NmkaIjYxdurmxt78PiLasbiI8dpGYKQefHiPEVkekPee3fCWbTBwrZnYejMEBQefEknyqtsHo7uYi2LlxxaVhKjLmYjkTqAAaWby7qXMCVzEOjaK4Ea/NI5HnQ98hZuF47U6jVv03iZQPJ/12Wv3D3rtCwti6623tyFLEBWBJIgnSRMRVrfPe2ymHuW7brcuXFKQpDBQdCxI0GkwKxO7O6FzHSQQltTBciZPzVHM8OfOru8PR9cwts3EcXUXVuzlZR86JMjv7qA+Tp8IZqdWdLszaqv0/pafow+Rt9a/wDTVHZ23Fw2PxHWaJcZgT80h2gnw1Puq90YfI2+tf8AprNbQ2c+Ix123bEsXfjoAMxkk9wrpaMAso+S3BzmwRFvO32XQ8VvFh7aZzdQjllYMT4ADU1ze1twjGfCSv8AjLFfAgrHnlPtp7d6N2CSt5S/cVhT4TJPurI3MMyuUKkODlK85mI9ta4WM3o2o1MktjIV+11mxvDh3TOL1uPFgpHmDqDWPxe21xW08IU9BHyg9/Zck+XD2V7wnRw7IDcuhGP+ELmjwJke6lmC2Q+F2jhrdyJ6yQRwYZX1FI1sYujeyufJMccm0LC6FtF8rIe7WrNvFKRMj16VU2rxWvNrZZIkmPCJrNtS22cjS8bQxAcgDgKuYTFqVAJAI01pdiMOUMH1GpMNgS4mYFSQKSguyVnH4sRlBmeNT4D4q39FfuFL8TgimvEUwwHxVv6K/cKU8J2k5bpPv38gv+S/jWve5WPS7grGQjsIqMO5lEEH7/I1437+QX/JfxrXLd3sDi7jE4QXQRozI2QeRYkD1VcxmTOe66sMIlgNmqP4XS+kPHpbwVxWIzXYVBzJkGfUBM+XfSfopx6dXetSBcz545lSqiR5Ee8ViNvYPE27n96FzOeBc5pHg0keoVW2bh7ty4osBzc4rkkMPGRw86uEQwq1rbpW9Aty53vsu743GJZttcuEKqCST/vj4Viuip5TFkCAboIHdK8Kye8GzceqBsV1zIObPnUHxgkA+JrVdEvxWJ+sX8AqosDYybtZXQCOBxDrsjhWMTi1tbXDPABAWTwBNtQD+XrrbVzDfj5Y/kv4Vr6mzNodVoL/AFcejngx3ZZzR4VyGzFrnCr3W2XRNliieXhvhA3/AAvu+WPR8ZKwwthFaOBKkkj3x6q6RhsStxFdCCrCQRXFiIp1sbAY1kJw/WhDzDZFPlJE+YqqGch5NXa16zQMMLBmBjtZ4K0m/wBjEnDW5Bfrkc94GYDXzJ91T9I/yI/TX86wt2zcS+guhg/WW5zTm9NdZPHzrd9I3yI/TX86uY8vDyV5/wCOQCDSBgN+F26d7HxyX7Nt7ZGUqOHLTVT4jhWZ6Tscgwy2iRndwwHMBZlvLl66xm7+AxrhmwvWheZVsik+ZIBNUNrYa9buEYgOLh1Jckk+ObWR5GofMSzheRn+IvfpqwIsVfb6LpHRtjkbCC2CM9tmzDn2iSG8tY9VO948clnDXmciMjKB84kEBR4muPbGwt+5c/uwuZxrKEqQPFpEDzNW94MDjEynFdaRwVmbOvkCCQDQ2YhnCIviL26asDsKvstz0X/Im+tf7lqtsLGLb2niAxANwuqk9+eY9ce6rPRh8jb61/6ayW3kJxd4AEk3GAA1JOY8B310tG3Jlei2h5ZBE4en2XWya5jjtqWztLrhrbF1DI4EKFUt7QTX3FbN2h1XbF4241XPm08VBmKz1a4YgL3tGp1BdQxrvuu2o4IBBBB1BGoPjWR3hxittLAIpBZHbN4ZlMDz0n1is/s3Z2PNqbPXC2dQA+QHxUEj3VV2FbZcfhw4IYXe0GmZyvxnnVbYQ2zaudqS/EY1ZC6VtFoZD3frV9WkSKX7V4rUFi3cjszHnFZ6sLZlTirG1HHZHPjVjAuCgjloaUupBMzPjXvDoxPYn1aVNbJQ/wAVpnj3AQzz0FfcB8Vb+iv3Cld9GB7U+vWmmA+Kt/RX7hSkUE7TZSffv5Bf8l/GtS7m2ETBYfJEFAxjmx1YnxmfZXzfTDtcwV5UVnYhYVRLHtrwArBbvbR2lglKJhbz2+OR7TwCeJUjUeXCrGjJlX3XRjZnDQIBvz9FtekGwjYC8XiVysh5hswAjzkj1mk/RRYTqb76Zy4U94UKCB5SW/2Kz28OL2jjYFzDXlRTIRbTAT3knUmq2w7W0MHcz2sPf10ZTaYqw7iPzGtWBv8AjxsLS2IDTmPMWTfK7DiLKurK4BVgQwPAg8ZrD9FIATFgajrRB7xl0PspbtjeDaeItm38Eu21YQ2S0+YjmJPAHw9tOOjDZ12zbxHW23tlnUgOpUkBAJANJjiw7rP0+nC6yLNbWvV20rbYAaNBIB+cLYI/M+qtpXO97cFiPhjPatXmjKVdFJEhV4HvkVZXejaOSPgjlo9Lqm9sTE1zWPwLgQefJaptP1mRua4fxAokCkv32sIMbpoGCF45EmCfPLBrpFq2FUBQAAAABwAHAVyPEbNxdxmd8PiGZjJJtnWn2zNvbQsoEOFu3ANFLW2kDukHUVXE/F7iWnf0WnWafqQxtbI0lorkJnv/AGV/uraZ+uQDvy5gT6pj21L0j/Ij9NfzrL4xMbir9t7ti9o6R+7IRRnUn7tTWv37wVy9hCtpGuNnU5VieeupAqwEuDzS43xaLHSCMEONO4357JxsuwiWbS24yBFyx3QNfXx9dZnpOsocKrGMy3AEPPUGR5QJ9QpLsPaO1MKgtjCXLiD0Q+WV8AQ/DwNL9u2NpYxg13DXYX0VUIFH+vU+JqXvtlUfZef1E5k05YI3WRVVwth0b2UGCDLGZnfOecgwB9mPbTreCwj4a+LkZerYmeUAkHzBAPqrnGwLe0sET1eFulW9JGCFT4+nIPiKt7exu1MWnVnCXEQ8VTL2vMl+HhQ19Mqj7IinLNMGGN1gVVcp70X/ACJvrX+5ag3ftKdp4ktErnK+eeCR4wffV/o92fcsYQrdRrbG47ZWiYOWDoT3VnNo7LxqYu5ds2LujsVcNaggk8i/Ag8CK26UeCia2VrWubFF4eOR9F0quZY/C2/+KZIHVm6kjlrlJHlmJHrpte25tRkyjBFW+cDbJ8wDcifbWZbd3GkknC3iSZJz2pnjM9ZxrRC0NuyPdPqXF9BrTsb4XXBWS3jtKNo7PYRmZmzeQUwT7WqrhNtbURApwbORoGZrc+uLmvuqjs7Z2Ou46xev2LgCvLMTbyqMrAABXJjXkOdVtZjZJHurXyZgANPI7cLbbRHaSeH/AJq+BS/aoPZhWbjwE1Fax9xRHVufNTVVWFfdEqbaqjsnnVnBKAix3UpvXXcyUufYNSYfFXE0Fu4R3FTU1slDvFdJjjlBQz6q+4D4q39FfuFLMRirj8bdwDuCGmmCUi2gOhCrI9QqDwnBsqaiKKKVOosRiUtgF2CgmBJiT3DvPhUsUm29sl7zI1sgMqXEEu6ZS+Qi4Co1K5PRPGeIpwopiBQSgmyF9iiiilTIoiiihCrWtoW2c21dC4mVBGYQQDpx0JA9YqzFVMPhCLty4xBLQqAckAn2lixPkvdVupNdlAvuiKKKKhSiocTiktLmdgo4STHq86mpdtvAteRAkSrhj22tn0WHZuKCyHtDUDUSOBqRV7pXEgbK/bcMAQQQRII1BB4EHur1VXZlnq7NtCVJtqqNl0EqoBgcvKrVBUjhFFFFQpRUC462bhth1LgSVkZhw5ese0d9T0ot7HIxPWTFsFnC5pl2UKWjKMojNpJkmdObADulcSKpN6KKKVMiiiihCibFIHyFlzkFssjNAMFo4xJGtfMLjEujNbZXExKkEd/3EHyIqntPZZvMDIA6q9bPf+8yAEeWU+6vuyME6dY1zIGcrohJUBUVeJA1ME8OEDlTUKtJbsqrZMaKKKVOiiiihCz9y1fN19LjILhYN2AQvU3hlQEwCD1cNpObXg0sNii8Lf7/AOMzGSIynhGWOURx1nNyimFFMXWKSBlG7RRRRSp0VlVt4ybYm4FDNLEBmY5kIZkDjKsZxlkjQnSVjVUUzXUkczLus1ibWMynVoVwmkFmQC4RdEEGWLWgRIPYOkHWzgbGJFxWdnYZ8reiFKdQpzZBwPWg8yRJHCnlFTn6JRH6lFFFFIrUs28Lptr1M+mM+XVssN6OoM5snAzE0j2hdxFm27O7DRiGU2rbs4w9nKxBOozrdldTOXQrWvr4yAxIBjUfrTtfXZVPjy7rJ4jZeJyXsvWjretJCsq/8tCpHMMWUj1mdIjVWPRXjwHpelw5+Ne6KHOyTNYGoooopE6T7Vs3zdBtlwqqhABUAt1ozAzqRkn/APYqnYwuKAUjMMvVQsoEM3LguZgOMIUPqEazWkopw+hVKsx2bspPu4l8K3Xsxbs6MsQ0dog5jKkxwgCNONOKKKUmzaZoxFIoooqEyyr4XFL2Ua6B1t8lj+8Mm4GtEDMJt5CdOE6EUz2bZvrdm4WKsL2YEqQCL37qAOH7sn2Cdab0U5ffZVCMA3ZRRRRSK1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133" y="3573016"/>
            <a:ext cx="2673660" cy="26736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65151" y="1690689"/>
            <a:ext cx="4464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Make a list of advantages and possible disadvantages of using Numicon as a representation for number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8169" y="3652101"/>
            <a:ext cx="1609918" cy="161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724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 txBox="1">
            <a:spLocks/>
          </p:cNvSpPr>
          <p:nvPr/>
        </p:nvSpPr>
        <p:spPr>
          <a:xfrm>
            <a:off x="1115616" y="1412776"/>
            <a:ext cx="8229600" cy="4525963"/>
          </a:xfrm>
          <a:prstGeom prst="rect">
            <a:avLst/>
          </a:prstGeom>
        </p:spPr>
        <p:txBody>
          <a:bodyPr/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20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endParaRPr lang="en-GB" sz="4400">
              <a:latin typeface="Comic Sans MS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395522" y="208174"/>
            <a:ext cx="7704137" cy="1981200"/>
          </a:xfrm>
        </p:spPr>
        <p:txBody>
          <a:bodyPr/>
          <a:lstStyle/>
          <a:p>
            <a:r>
              <a:rPr lang="en-GB" dirty="0"/>
              <a:t>Resources to help develop number sense…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161407"/>
            <a:ext cx="27146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81602" y="2348880"/>
            <a:ext cx="89289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The ten frame  (see </a:t>
            </a:r>
            <a:r>
              <a:rPr lang="en-GB" sz="3200" dirty="0">
                <a:hlinkClick r:id="rId3"/>
              </a:rPr>
              <a:t>http://nrich.maths.org/10742</a:t>
            </a:r>
            <a:r>
              <a:rPr lang="en-GB" sz="3200" dirty="0"/>
              <a:t>)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81602" y="4509120"/>
            <a:ext cx="81668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/>
              <a:t>The ‘flick flack’ or ‘flip flap’ 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82412"/>
            <a:ext cx="1548185" cy="2187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94298" y="5391664"/>
            <a:ext cx="72718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https://apps.mathlearningcenter.org/number-frames/</a:t>
            </a: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15039" y="6001785"/>
            <a:ext cx="73792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6"/>
              </a:rPr>
              <a:t>http://www.teacherled.com/iresources/hundredsquareadvanced/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8735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0590" y="0"/>
            <a:ext cx="7704667" cy="1981200"/>
          </a:xfrm>
        </p:spPr>
        <p:txBody>
          <a:bodyPr/>
          <a:lstStyle/>
          <a:p>
            <a:r>
              <a:rPr lang="en-GB">
                <a:latin typeface="Comic Sans MS" pitchFamily="66" charset="0"/>
              </a:rPr>
              <a:t>Further reading/activities…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7" y="1700808"/>
            <a:ext cx="7931224" cy="4299008"/>
          </a:xfrm>
        </p:spPr>
        <p:txBody>
          <a:bodyPr>
            <a:normAutofit fontScale="77500" lnSpcReduction="20000"/>
          </a:bodyPr>
          <a:lstStyle/>
          <a:p>
            <a:r>
              <a:rPr lang="en-GB">
                <a:latin typeface="Comic Sans MS" pitchFamily="66" charset="0"/>
              </a:rPr>
              <a:t>Tucker, K. (2010) Mathematics Through Play in the Early Years. London, Sage</a:t>
            </a:r>
          </a:p>
          <a:p>
            <a:r>
              <a:rPr lang="en-GB">
                <a:latin typeface="Comic Sans MS" pitchFamily="66" charset="0"/>
                <a:hlinkClick r:id="rId2"/>
              </a:rPr>
              <a:t>http://www.youtube.com/watch?v=6bqCewhXSGI#</a:t>
            </a:r>
            <a:endParaRPr lang="en-GB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>
                <a:latin typeface="Comic Sans MS" pitchFamily="66" charset="0"/>
              </a:rPr>
              <a:t>      (If you would like to consolidate your understanding of counting principles)</a:t>
            </a:r>
          </a:p>
          <a:p>
            <a:r>
              <a:rPr lang="en-GB">
                <a:latin typeface="Comic Sans MS" pitchFamily="66" charset="0"/>
                <a:hlinkClick r:id="rId3"/>
              </a:rPr>
              <a:t>http://www.communication4all.co.uk/Numeracy/Number%20Formation%20Rhyme%20Cards.pdf</a:t>
            </a:r>
            <a:endParaRPr lang="en-GB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>
                <a:latin typeface="Comic Sans MS" pitchFamily="66" charset="0"/>
              </a:rPr>
              <a:t>      (For number formation rhymes)</a:t>
            </a:r>
          </a:p>
          <a:p>
            <a:r>
              <a:rPr lang="en-GB">
                <a:latin typeface="Comic Sans MS" pitchFamily="66" charset="0"/>
                <a:hlinkClick r:id="rId4"/>
              </a:rPr>
              <a:t>http://www.tes.co.uk/teaching-resource/Interactive-Number-Formation-Rhymes-6193194/</a:t>
            </a:r>
            <a:endParaRPr lang="en-GB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>
                <a:latin typeface="Comic Sans MS" pitchFamily="66" charset="0"/>
              </a:rPr>
              <a:t>      (For a number formation </a:t>
            </a:r>
            <a:r>
              <a:rPr lang="en-GB" err="1">
                <a:latin typeface="Comic Sans MS" pitchFamily="66" charset="0"/>
              </a:rPr>
              <a:t>powerpoint</a:t>
            </a:r>
            <a:r>
              <a:rPr lang="en-GB">
                <a:latin typeface="Comic Sans MS" pitchFamily="66" charset="0"/>
              </a:rPr>
              <a:t>)</a:t>
            </a:r>
          </a:p>
          <a:p>
            <a:r>
              <a:rPr lang="en-GB" err="1">
                <a:latin typeface="Comic Sans MS" pitchFamily="66" charset="0"/>
              </a:rPr>
              <a:t>Ncetm</a:t>
            </a:r>
            <a:r>
              <a:rPr lang="en-GB">
                <a:latin typeface="Comic Sans MS" pitchFamily="66" charset="0"/>
              </a:rPr>
              <a:t> resources:</a:t>
            </a:r>
          </a:p>
          <a:p>
            <a:pPr marL="0" indent="0">
              <a:buNone/>
            </a:pPr>
            <a:r>
              <a:rPr lang="en-GB">
                <a:latin typeface="Comic Sans MS" pitchFamily="66" charset="0"/>
              </a:rPr>
              <a:t>       Work through early years </a:t>
            </a:r>
            <a:r>
              <a:rPr lang="en-GB" err="1">
                <a:latin typeface="Comic Sans MS" pitchFamily="66" charset="0"/>
              </a:rPr>
              <a:t>cpd</a:t>
            </a:r>
            <a:r>
              <a:rPr lang="en-GB">
                <a:latin typeface="Comic Sans MS" pitchFamily="66" charset="0"/>
              </a:rPr>
              <a:t> ‘counting’ microsite and:</a:t>
            </a:r>
          </a:p>
          <a:p>
            <a:pPr lvl="1"/>
            <a:r>
              <a:rPr lang="en-GB" b="1">
                <a:latin typeface="Comic Sans MS" pitchFamily="66" charset="0"/>
                <a:hlinkClick r:id="rId5"/>
              </a:rPr>
              <a:t>Early Years magazine archive</a:t>
            </a:r>
            <a:r>
              <a:rPr lang="en-GB">
                <a:latin typeface="Comic Sans MS" pitchFamily="66" charset="0"/>
              </a:rPr>
              <a:t>. Take some time to browse the magazine as there are useful ideas in every issue.</a:t>
            </a:r>
          </a:p>
          <a:p>
            <a:pPr lvl="1"/>
            <a:r>
              <a:rPr lang="en-GB" b="1">
                <a:latin typeface="Comic Sans MS" pitchFamily="66" charset="0"/>
                <a:hlinkClick r:id="rId6"/>
              </a:rPr>
              <a:t>Investigating how children’s play can enrich the early mathematical experience</a:t>
            </a:r>
            <a:r>
              <a:rPr lang="en-GB">
                <a:latin typeface="Comic Sans MS" pitchFamily="66" charset="0"/>
              </a:rPr>
              <a:t> (Teacher Enquiry Funded Project)</a:t>
            </a:r>
          </a:p>
          <a:p>
            <a:pPr lvl="1"/>
            <a:r>
              <a:rPr lang="en-GB" b="1">
                <a:latin typeface="Comic Sans MS" pitchFamily="66" charset="0"/>
                <a:hlinkClick r:id="rId7"/>
              </a:rPr>
              <a:t>Maximising opportunities for mathematics learning across the primary curriculum</a:t>
            </a:r>
            <a:endParaRPr lang="en-GB">
              <a:latin typeface="Comic Sans MS" pitchFamily="66" charset="0"/>
            </a:endParaRPr>
          </a:p>
          <a:p>
            <a:pPr lvl="1"/>
            <a:r>
              <a:rPr lang="en-GB" b="1">
                <a:latin typeface="Comic Sans MS" pitchFamily="66" charset="0"/>
                <a:hlinkClick r:id="rId8"/>
              </a:rPr>
              <a:t>As the Bell Goes: Audio reflections</a:t>
            </a:r>
            <a:endParaRPr lang="en-GB">
              <a:latin typeface="Comic Sans MS" pitchFamily="66" charset="0"/>
            </a:endParaRPr>
          </a:p>
          <a:p>
            <a:pPr lvl="1"/>
            <a:r>
              <a:rPr lang="en-GB" b="1">
                <a:latin typeface="Comic Sans MS" pitchFamily="66" charset="0"/>
                <a:hlinkClick r:id="rId9"/>
              </a:rPr>
              <a:t>Rain, Rain Come and Play!</a:t>
            </a:r>
            <a:endParaRPr lang="en-GB" b="1">
              <a:latin typeface="Comic Sans MS" pitchFamily="66" charset="0"/>
            </a:endParaRPr>
          </a:p>
          <a:p>
            <a:pPr marL="457200" lvl="1" indent="0">
              <a:buNone/>
            </a:pPr>
            <a:endParaRPr lang="en-GB">
              <a:latin typeface="Comic Sans MS" pitchFamily="66" charset="0"/>
            </a:endParaRPr>
          </a:p>
          <a:p>
            <a:pPr marL="0" indent="0">
              <a:buNone/>
            </a:pPr>
            <a:endParaRPr lang="en-GB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9791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154" y="-1191765"/>
            <a:ext cx="7704667" cy="3332816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Complete reading Chapter 2 of </a:t>
            </a:r>
            <a:r>
              <a:rPr lang="en-GB" dirty="0" err="1"/>
              <a:t>Haylock</a:t>
            </a:r>
            <a:r>
              <a:rPr lang="en-GB" dirty="0"/>
              <a:t> and Cockburn (2017), or re-read if you feel you need to consolidate.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344" y="1183086"/>
            <a:ext cx="1942440" cy="242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5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402</Words>
  <Application>Microsoft Office PowerPoint</Application>
  <PresentationFormat>On-screen Show (4:3)</PresentationFormat>
  <Paragraphs>77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  Teaching Counting and Early Number Sense</vt:lpstr>
      <vt:lpstr>Objectives</vt:lpstr>
      <vt:lpstr>Success Criteria</vt:lpstr>
      <vt:lpstr>Pre-counting Skills</vt:lpstr>
      <vt:lpstr>What numbers may represent…</vt:lpstr>
      <vt:lpstr>National Expectations</vt:lpstr>
      <vt:lpstr>Using Puppets…</vt:lpstr>
      <vt:lpstr>How many in each set?</vt:lpstr>
      <vt:lpstr>Numicon as a representation of number</vt:lpstr>
      <vt:lpstr>Resources to help develop number sense…</vt:lpstr>
      <vt:lpstr>Further reading/activities…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Numeracy 1  Teaching Counting and Early Number Sense</dc:title>
  <dc:creator>Rachel Wallis</dc:creator>
  <cp:lastModifiedBy>Rachel Wallis</cp:lastModifiedBy>
  <cp:revision>14</cp:revision>
  <dcterms:modified xsi:type="dcterms:W3CDTF">2018-09-28T13:13:15Z</dcterms:modified>
</cp:coreProperties>
</file>