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80" r:id="rId2"/>
    <p:sldId id="344" r:id="rId3"/>
    <p:sldId id="373" r:id="rId4"/>
    <p:sldId id="372" r:id="rId5"/>
    <p:sldId id="348" r:id="rId6"/>
    <p:sldId id="349" r:id="rId7"/>
    <p:sldId id="350" r:id="rId8"/>
    <p:sldId id="375" r:id="rId9"/>
    <p:sldId id="351" r:id="rId10"/>
    <p:sldId id="352" r:id="rId11"/>
    <p:sldId id="376" r:id="rId12"/>
    <p:sldId id="353" r:id="rId13"/>
    <p:sldId id="354" r:id="rId14"/>
    <p:sldId id="355" r:id="rId15"/>
    <p:sldId id="356" r:id="rId16"/>
    <p:sldId id="357" r:id="rId17"/>
    <p:sldId id="377" r:id="rId18"/>
    <p:sldId id="358" r:id="rId19"/>
    <p:sldId id="359" r:id="rId20"/>
    <p:sldId id="360" r:id="rId21"/>
    <p:sldId id="362" r:id="rId22"/>
    <p:sldId id="363" r:id="rId23"/>
    <p:sldId id="365" r:id="rId24"/>
    <p:sldId id="366" r:id="rId25"/>
    <p:sldId id="379" r:id="rId26"/>
    <p:sldId id="380" r:id="rId27"/>
    <p:sldId id="381" r:id="rId28"/>
    <p:sldId id="368" r:id="rId29"/>
    <p:sldId id="383" r:id="rId30"/>
    <p:sldId id="37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10B3A8-4812-4A16-8D9B-6C57B8AE3DB0}" v="5" dt="2023-08-12T13:40:48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972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for Module</a:t>
            </a:r>
            <a:r>
              <a:rPr lang="en-GB" baseline="0" dirty="0"/>
              <a:t> Team:</a:t>
            </a:r>
          </a:p>
          <a:p>
            <a:endParaRPr lang="en-GB" baseline="0" dirty="0"/>
          </a:p>
          <a:p>
            <a:r>
              <a:rPr lang="en-GB" baseline="0" dirty="0"/>
              <a:t>Draw students’ attention to the types of skills they can acquire from the lecture – these are skills that potential employers are looking for and should be included in job applications.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31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570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60C586A-00EF-4095-9A95-C161326251CA}" type="slidenum">
              <a:rPr lang="cy-GB" altLang="en-US" smtClean="0"/>
              <a:pPr>
                <a:defRPr/>
              </a:pPr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74230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00F0481-317B-4DD0-95C3-34A5FB6EC470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689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  <a:defRPr/>
            </a:pPr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FAD84E3-4171-4B19-9A2A-03CB285BF7D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02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087F0A3-101B-46E2-A96F-FB222CC89ACE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7736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087F0A3-101B-46E2-A96F-FB222CC89ACE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950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F252BE0-3F2E-480A-AEBF-CE3BF3EA7FA7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14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F252BE0-3F2E-480A-AEBF-CE3BF3EA7FA7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8891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2557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58EE4B3-53B6-44DE-8E37-CD55B37E8FB1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8352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6955106-56FA-46A7-8D97-4984B1017C56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9252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3EB1B1-783D-48F4-B1EC-D3F52081BB0A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203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D3933A9-15BA-44B1-9B80-A4A75E991804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981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9115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5626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7910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1134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0522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293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521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2671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E3559-5581-4979-8F78-57E3F1BB331B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98065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AED868C-9DCF-45CE-9CF6-791F5AC5F2A0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632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using-our-libraries/spaces-opening-times/virtual-study-space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naeyc.org/resources/pubs/yc/summer2022/power-playful-learni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scholar.google.co.uk/scholar?hl=en&amp;lr=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ain_Page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kidshealth.org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hyperlink" Target="Link%20to%20http:/www.simplypsychology.org/" TargetMode="External"/><Relationship Id="rId4" Type="http://schemas.openxmlformats.org/officeDocument/2006/relationships/hyperlink" Target="http://www.mumsnet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-education.org.uk/" TargetMode="External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es.com/" TargetMode="External"/><Relationship Id="rId5" Type="http://schemas.openxmlformats.org/officeDocument/2006/relationships/hyperlink" Target="http://www.theguardian.com/education" TargetMode="External"/><Relationship Id="rId4" Type="http://schemas.openxmlformats.org/officeDocument/2006/relationships/hyperlink" Target="https://www.jrf.org.uk/?gclid=CNuml-2Y-8cCFRFmGwodQggCc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youtube.com/watch?v=NHjgKe7JMNE" TargetMode="Externa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learn/fake-news.html" TargetMode="External"/><Relationship Id="rId2" Type="http://schemas.openxmlformats.org/officeDocument/2006/relationships/hyperlink" Target="https://www.skillsyouneed.com/learn/critical-thinking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orstechnology.com/2017/01/48-questions-to-help-students-develop.html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19100" y="908720"/>
            <a:ext cx="9997380" cy="4351338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ECEY4008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Developing Effective Study Skills</a:t>
            </a:r>
          </a:p>
          <a:p>
            <a:pPr marL="0" indent="0">
              <a:buNone/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Researching Skills</a:t>
            </a: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</a:p>
          <a:p>
            <a:pPr marL="0" indent="0">
              <a:buNone/>
              <a:defRPr/>
            </a:pPr>
            <a:endParaRPr lang="cy-GB" sz="4800" dirty="0">
              <a:solidFill>
                <a:srgbClr val="0000FF"/>
              </a:solidFill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33783" y="419159"/>
            <a:ext cx="9484179" cy="1008112"/>
          </a:xfrm>
        </p:spPr>
        <p:txBody>
          <a:bodyPr>
            <a:noAutofit/>
          </a:bodyPr>
          <a:lstStyle/>
          <a:p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Tonight…</a:t>
            </a:r>
            <a:endParaRPr lang="en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5248" y="1076414"/>
            <a:ext cx="9933317" cy="4620170"/>
          </a:xfrm>
        </p:spPr>
        <p:txBody>
          <a:bodyPr>
            <a:normAutofit fontScale="70000" lnSpcReduction="20000"/>
          </a:bodyPr>
          <a:lstStyle/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Register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Module feedback &amp; Student Rep time</a:t>
            </a:r>
          </a:p>
          <a:p>
            <a:pPr>
              <a:buFontTx/>
              <a:buChar char="•"/>
              <a:defRPr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Main content;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What is ‘research?’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How to research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Sources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</a:p>
          <a:p>
            <a:pPr>
              <a:buFontTx/>
              <a:buChar char="•"/>
              <a:defRPr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 to prep for your posters</a:t>
            </a:r>
          </a:p>
          <a:p>
            <a:pPr>
              <a:buFontTx/>
              <a:buChar char="•"/>
              <a:defRPr/>
            </a:pPr>
            <a:r>
              <a:rPr lang="en-GB" alt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Any final thoughts?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A2DEE3-6898-E7A6-66E3-E11F017A9E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706"/>
          <a:stretch/>
        </p:blipFill>
        <p:spPr>
          <a:xfrm>
            <a:off x="6802487" y="1902828"/>
            <a:ext cx="3891453" cy="3350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080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465" y="277577"/>
            <a:ext cx="11941629" cy="1325563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panose="020B0604020202020204" pitchFamily="34" charset="0"/>
              </a:rPr>
              <a:t>	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Researching Skills and Critical Thinking</a:t>
            </a:r>
            <a:b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b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8289" y="1078592"/>
            <a:ext cx="8434975" cy="484890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Links to Organisation</a:t>
            </a:r>
          </a:p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Links to Planning</a:t>
            </a:r>
          </a:p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Links to Time management</a:t>
            </a:r>
          </a:p>
          <a:p>
            <a:r>
              <a:rPr lang="en-GB" sz="3600" dirty="0">
                <a:solidFill>
                  <a:srgbClr val="0000FF"/>
                </a:solidFill>
                <a:latin typeface="Arial" panose="020B0604020202020204" pitchFamily="34" charset="0"/>
              </a:rPr>
              <a:t>Links to note taking – connect the dots… Academic skills are holistic – state this in your presentation  - back it up</a:t>
            </a:r>
            <a:endParaRPr lang="en-US" sz="3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A1A944-CA48-F06B-254D-91D2DB34F9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02"/>
          <a:stretch/>
        </p:blipFill>
        <p:spPr>
          <a:xfrm>
            <a:off x="8953088" y="1848484"/>
            <a:ext cx="2825358" cy="3161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909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91886" y="404813"/>
            <a:ext cx="9588727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84414" y="1628775"/>
            <a:ext cx="9932066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Articles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Video clip</a:t>
            </a:r>
          </a:p>
          <a:p>
            <a:pPr>
              <a:buFontTx/>
              <a:buChar char="•"/>
              <a:defRPr/>
            </a:pPr>
            <a:r>
              <a:rPr lang="en-GB" altLang="en-US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Activities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8666F8-A591-4D90-D6EF-08095D2C33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3586" y="1305128"/>
            <a:ext cx="3419172" cy="3419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652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63567" y="802532"/>
            <a:ext cx="7261679" cy="1143000"/>
          </a:xfrm>
        </p:spPr>
        <p:txBody>
          <a:bodyPr>
            <a:noAutofit/>
          </a:bodyPr>
          <a:lstStyle/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What is research?</a:t>
            </a:r>
            <a:b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FF21AA-3FC4-F015-6BEC-F42CB4C863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581" t="4949" r="11378" b="4210"/>
          <a:stretch/>
        </p:blipFill>
        <p:spPr>
          <a:xfrm>
            <a:off x="7176093" y="38910"/>
            <a:ext cx="5015907" cy="449418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F887FAA-6721-EF02-0F2A-4D4599062F31}"/>
              </a:ext>
            </a:extLst>
          </p:cNvPr>
          <p:cNvSpPr txBox="1">
            <a:spLocks/>
          </p:cNvSpPr>
          <p:nvPr/>
        </p:nvSpPr>
        <p:spPr>
          <a:xfrm>
            <a:off x="463568" y="2286000"/>
            <a:ext cx="726167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Why is it important for university?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B10FCCC-26CE-9DC9-35E0-4D363FCE0711}"/>
              </a:ext>
            </a:extLst>
          </p:cNvPr>
          <p:cNvSpPr txBox="1">
            <a:spLocks/>
          </p:cNvSpPr>
          <p:nvPr/>
        </p:nvSpPr>
        <p:spPr>
          <a:xfrm>
            <a:off x="463567" y="4109937"/>
            <a:ext cx="726167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Why is it important for life? – holidays?</a:t>
            </a:r>
          </a:p>
        </p:txBody>
      </p:sp>
    </p:spTree>
    <p:extLst>
      <p:ext uri="{BB962C8B-B14F-4D97-AF65-F5344CB8AC3E}">
        <p14:creationId xmlns:p14="http://schemas.microsoft.com/office/powerpoint/2010/main" val="163589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7" y="-59870"/>
            <a:ext cx="10635343" cy="1349828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is ‘research?’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457" y="1409701"/>
            <a:ext cx="9416143" cy="4745038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Finding information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Evaluative reading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reflection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Sources - identifying</a:t>
            </a:r>
          </a:p>
          <a:p>
            <a:pPr marL="0" indent="0"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EB6B43-454B-CE4E-C3A8-CBA49DE4E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3048000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7759DB-822F-A3B2-7154-EEC11A4B41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0193" y="2896395"/>
            <a:ext cx="3342968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8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286" y="-54429"/>
            <a:ext cx="9876064" cy="1131797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Finding information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286" y="1600201"/>
            <a:ext cx="5856514" cy="4525963"/>
          </a:xfrm>
        </p:spPr>
        <p:txBody>
          <a:bodyPr rtlCol="0">
            <a:normAutofit/>
          </a:bodyPr>
          <a:lstStyle/>
          <a:p>
            <a:pPr>
              <a:buClr>
                <a:srgbClr val="CCCCFF"/>
              </a:buClr>
              <a:defRPr/>
            </a:pPr>
            <a:r>
              <a:rPr 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Where to start?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Clr>
                <a:srgbClr val="CCCCFF"/>
              </a:buClr>
              <a:defRPr/>
            </a:pPr>
            <a:r>
              <a:rPr 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Ideas? </a:t>
            </a:r>
          </a:p>
          <a:p>
            <a:pPr>
              <a:buClr>
                <a:srgbClr val="CCCCFF"/>
              </a:buClr>
              <a:defRPr/>
            </a:pPr>
            <a:endParaRPr 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Clr>
                <a:srgbClr val="CCCCFF"/>
              </a:buClr>
              <a:defRPr/>
            </a:pP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https://www.uwtsd.ac.uk/library/using-our-libraries/spaces-opening-times/virtual-study-space/</a:t>
            </a:r>
            <a:endParaRPr 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Clr>
                <a:srgbClr val="CCCCFF"/>
              </a:buClr>
              <a:defRPr/>
            </a:pPr>
            <a:endParaRPr 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30AAA6-5CFF-5660-9D92-F3465A46BE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2748" y="182880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27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371" y="365127"/>
            <a:ext cx="9407979" cy="903634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Higher level reading skills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1757" y="1600201"/>
            <a:ext cx="9759043" cy="4525963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Scanning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Skimming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Detailed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Intelligent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Let’s’ try it…find a section and find a point to share 5 mins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31197F-B1E2-178B-2A31-C344D28FD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906" y="0"/>
            <a:ext cx="4166888" cy="32775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D48446-C2B4-0451-AC22-660F14B4BAE6}"/>
              </a:ext>
            </a:extLst>
          </p:cNvPr>
          <p:cNvSpPr txBox="1"/>
          <p:nvPr/>
        </p:nvSpPr>
        <p:spPr>
          <a:xfrm>
            <a:off x="5014053" y="4877714"/>
            <a:ext cx="61527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The Power of Playful Learning in the Early Childhood Setting | NAEYC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054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386" y="-43543"/>
            <a:ext cx="9837964" cy="1312304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Higher level reading skills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6073" y="1994369"/>
            <a:ext cx="9927771" cy="3744417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en-GB" sz="2400" kern="0" dirty="0">
              <a:solidFill>
                <a:srgbClr val="00206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reading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Reading with an understanding of the author’s viewpoints and bias – </a:t>
            </a:r>
            <a:r>
              <a:rPr lang="en-GB" sz="32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how can you check this?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Choosing suitable books and articles – </a:t>
            </a:r>
            <a:r>
              <a:rPr lang="en-GB" sz="3200" kern="0" dirty="0">
                <a:solidFill>
                  <a:srgbClr val="7030A0"/>
                </a:solidFill>
                <a:latin typeface="Arial" panose="020B0604020202020204" pitchFamily="34" charset="0"/>
                <a:ea typeface="ＭＳ Ｐゴシック" charset="-128"/>
              </a:rPr>
              <a:t>library online filters?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56858D-31C3-0B27-9C53-8760BB479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8636" y="801007"/>
            <a:ext cx="2748045" cy="1669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91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471" y="222101"/>
            <a:ext cx="9084129" cy="101379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Making notes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" y="1772816"/>
            <a:ext cx="9791700" cy="4176464"/>
          </a:xfrm>
        </p:spPr>
        <p:txBody>
          <a:bodyPr rtlCol="0"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Make photocopies of some important / useful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Highlight or underline important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Make notes on the main points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an organised file of your notes and articles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5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You might be able to highlight online within articles depending on the software available 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6F8E45-5396-BD2C-B88E-C4E88A3ED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5455" y="0"/>
            <a:ext cx="2762212" cy="417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099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" y="222101"/>
            <a:ext cx="9563100" cy="64807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Making notes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0500" y="1235894"/>
            <a:ext cx="10020300" cy="4713387"/>
          </a:xfrm>
        </p:spPr>
        <p:txBody>
          <a:bodyPr rtlCol="0">
            <a:normAutofit/>
          </a:bodyPr>
          <a:lstStyle/>
          <a:p>
            <a:pPr marL="0" indent="0">
              <a:buClr>
                <a:srgbClr val="CCCCFF"/>
              </a:buClr>
              <a:buNone/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to note: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Date of notes</a:t>
            </a:r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defRPr/>
            </a:pPr>
            <a:r>
              <a:rPr lang="en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Provide full reference details for the book, article or website related to your notes – </a:t>
            </a:r>
            <a:r>
              <a:rPr lang="en-GB" sz="32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cite them right</a:t>
            </a:r>
          </a:p>
          <a:p>
            <a:pPr>
              <a:defRPr/>
            </a:pPr>
            <a:endParaRPr lang="cy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EF9743-BD56-C494-3832-0B34637ED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925" y="3592587"/>
            <a:ext cx="4516572" cy="30055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20AC5D-A456-FB47-4FD2-87B8ACA253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9693" y="3592587"/>
            <a:ext cx="5016420" cy="30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883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171" y="365125"/>
            <a:ext cx="10798629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Resources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6314" y="1690689"/>
            <a:ext cx="9764486" cy="4435474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sources?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Books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Journals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Television/radio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Internet</a:t>
            </a:r>
          </a:p>
          <a:p>
            <a:pPr>
              <a:buFontTx/>
              <a:buChar char="-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Other?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01C66E-B80D-F0E1-3415-875E971539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0520" y="2308226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172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Internet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327" y="1813833"/>
            <a:ext cx="9231086" cy="2260600"/>
          </a:xfrm>
        </p:spPr>
        <p:txBody>
          <a:bodyPr rtlCol="0">
            <a:normAutofit lnSpcReduction="10000"/>
          </a:bodyPr>
          <a:lstStyle/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.ac.uk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.gov.uk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Websites noted by lecturers</a:t>
            </a:r>
          </a:p>
          <a:p>
            <a:pPr eaLnBrk="1" hangingPunct="1"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Google scholar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5" name="Picture 5" descr="Scholar Home logo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927" y="4197578"/>
            <a:ext cx="59039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6C7E0A4-7B30-3B5F-C974-F4725A912E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5019" y="198809"/>
            <a:ext cx="5324859" cy="298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61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>
            <a:spLocks noGrp="1"/>
          </p:cNvSpPr>
          <p:nvPr>
            <p:ph sz="half" idx="2"/>
          </p:nvPr>
        </p:nvSpPr>
        <p:spPr>
          <a:xfrm>
            <a:off x="223157" y="1600201"/>
            <a:ext cx="9987643" cy="4525963"/>
          </a:xfrm>
        </p:spPr>
        <p:txBody>
          <a:bodyPr rtlCol="0">
            <a:normAutofit/>
          </a:bodyPr>
          <a:lstStyle/>
          <a:p>
            <a:pPr>
              <a:defRPr/>
            </a:pPr>
            <a:endParaRPr lang="en-GB" dirty="0"/>
          </a:p>
          <a:p>
            <a:pPr>
              <a:defRPr/>
            </a:pPr>
            <a:endParaRPr lang="en-GB" sz="3600" dirty="0"/>
          </a:p>
          <a:p>
            <a:pPr eaLnBrk="1" hangingPunct="1">
              <a:lnSpc>
                <a:spcPct val="90000"/>
              </a:lnSpc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 </a:t>
            </a:r>
            <a:r>
              <a:rPr lang="cy-GB" sz="36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Wikipedia</a:t>
            </a:r>
            <a:endParaRPr 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Clr>
                <a:srgbClr val="CCCCFF"/>
              </a:buClr>
              <a:buNone/>
              <a:defRPr/>
            </a:pPr>
            <a:r>
              <a:rPr lang="cy-GB" sz="36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</a:t>
            </a:r>
            <a:r>
              <a:rPr 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to </a:t>
            </a:r>
            <a:r>
              <a:rPr lang="cy-GB" sz="36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Wikipedia</a:t>
            </a:r>
            <a:r>
              <a:rPr lang="cy-GB" sz="36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 </a:t>
            </a:r>
            <a:r>
              <a:rPr lang="cy-GB" sz="36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Website</a:t>
            </a:r>
            <a:endParaRPr 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34820" name="Picture 4" descr="Wikipedia logo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404813"/>
            <a:ext cx="5256212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D36311-C74E-16C2-8B51-74621F473F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4816" y="2461097"/>
            <a:ext cx="1845117" cy="266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7594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websites?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525963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endParaRPr lang="en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Kidshealth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http://kidshealth.org/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Mumsnet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http://www.mumsnet.com/ 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Simply Psychology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http://www.simplypsychology.org/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04FBE6-BB8D-7E70-AE3A-C2BB644837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15375" y="1308101"/>
            <a:ext cx="2638425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804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81643"/>
            <a:ext cx="7886700" cy="899086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Appropriate websites?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145" y="1404948"/>
            <a:ext cx="8229600" cy="4392488"/>
          </a:xfrm>
        </p:spPr>
        <p:txBody>
          <a:bodyPr rtlCol="0"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Early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Link to https://www.early-education.org.uk/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Joseph Rowntree Foundation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4"/>
              </a:rPr>
              <a:t>Link to https://www.jrf.org.uk/?gclid=CNuml-2Y-8cCFRFmGwodQggCcw</a:t>
            </a: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The Guardian – Education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5"/>
              </a:rPr>
              <a:t>Link to http://www.theguardian.com/education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>
              <a:buNone/>
              <a:defRPr/>
            </a:pP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Times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Education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Supplement</a:t>
            </a:r>
            <a:r>
              <a:rPr 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(TES)</a:t>
            </a:r>
          </a:p>
          <a:p>
            <a:pPr marL="0" indent="0">
              <a:buNone/>
              <a:defRPr/>
            </a:pPr>
            <a:r>
              <a:rPr lang="en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6"/>
              </a:rPr>
              <a:t>Link to www.tes.com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699DAF-7443-98AB-2247-909B974BA3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10600" y="266354"/>
            <a:ext cx="320040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4467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77B15-B80E-76D6-54BB-F697E39B3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365125"/>
            <a:ext cx="10787743" cy="1325563"/>
          </a:xfrm>
        </p:spPr>
        <p:txBody>
          <a:bodyPr>
            <a:noAutofit/>
          </a:bodyPr>
          <a:lstStyle/>
          <a:p>
            <a:pPr>
              <a:spcBef>
                <a:spcPts val="1000"/>
              </a:spcBef>
              <a:defRPr/>
            </a:pPr>
            <a:r>
              <a:rPr 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  <a:cs typeface="+mn-cs"/>
              </a:rPr>
              <a:t>And others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A24C-611B-31C7-211C-12350251C4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27414"/>
            <a:ext cx="8735144" cy="4549549"/>
          </a:xfrm>
        </p:spPr>
        <p:txBody>
          <a:bodyPr>
            <a:normAutofit lnSpcReduction="10000"/>
          </a:bodyPr>
          <a:lstStyle/>
          <a:p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National </a:t>
            </a:r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Autistic</a:t>
            </a:r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Society</a:t>
            </a:r>
          </a:p>
          <a:p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Mencap</a:t>
            </a:r>
            <a:endParaRPr lang="cy-GB" sz="30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NHS</a:t>
            </a:r>
          </a:p>
          <a:p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NICE</a:t>
            </a:r>
          </a:p>
          <a:p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Barnado’s</a:t>
            </a:r>
            <a:endParaRPr lang="cy-GB" sz="30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NSPCC – </a:t>
            </a:r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amazing</a:t>
            </a:r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</a:t>
            </a:r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Safeguarding</a:t>
            </a:r>
            <a:r>
              <a:rPr lang="cy-GB" sz="30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sz="30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</a:t>
            </a:r>
            <a:endParaRPr lang="cy-GB" sz="30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b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371D22-22C9-6732-808A-42B20BED29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66" t="13161" r="18038" b="21533"/>
          <a:stretch/>
        </p:blipFill>
        <p:spPr>
          <a:xfrm>
            <a:off x="6565876" y="525293"/>
            <a:ext cx="5252936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650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0" y="1600201"/>
            <a:ext cx="9372600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4000" dirty="0">
                <a:solidFill>
                  <a:srgbClr val="0000FF"/>
                </a:solidFill>
                <a:latin typeface="Arial" panose="020B0604020202020204" pitchFamily="34" charset="0"/>
              </a:rPr>
              <a:t>What is ‘critical thinking?’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4141F2-C745-412B-31EB-6725A53BFA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347" y="2736851"/>
            <a:ext cx="1952625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5279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086" y="212725"/>
            <a:ext cx="10885714" cy="1325563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Critical Thinking – not ranting – every point/bit of research may offer multiple perspectives to explore – not yes/no right/wrong </a:t>
            </a:r>
            <a:b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1199" y="2195748"/>
            <a:ext cx="9584871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</a:rPr>
              <a:t>“..setting out actively to understand what is really going on by using reasoning, evaluating evidence and thinking carefully about the process of thinking itself.”</a:t>
            </a: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</a:rPr>
              <a:t>(Chatfield, 2017: 6).</a:t>
            </a:r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749B79-1617-949B-555D-C49C210F0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837" y="3903832"/>
            <a:ext cx="2752725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722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Sceptical Reflection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76300" y="1600201"/>
            <a:ext cx="9334500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Value in doubting piece of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information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–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where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has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it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come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from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Questions assumptions made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Raises awareness of contradictions and inconsistencies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948201-1C63-C870-C263-CD974D8EC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0736" y="3932482"/>
            <a:ext cx="5042170" cy="2798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503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14" y="365125"/>
            <a:ext cx="11136086" cy="1325563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Objectivity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6571" y="2055812"/>
            <a:ext cx="9884229" cy="4525963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Understanding something from a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neutral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perspective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  - be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impartial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?</a:t>
            </a:r>
          </a:p>
          <a:p>
            <a:pPr>
              <a:defRPr/>
            </a:pP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Not relying on one person’s opinion/belief</a:t>
            </a:r>
          </a:p>
          <a:p>
            <a:pPr>
              <a:defRPr/>
            </a:pP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Not relying on first piece of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information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received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 – do more Research, dig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deeper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, </a:t>
            </a:r>
            <a:r>
              <a:rPr lang="cy-GB" sz="3600" dirty="0" err="1">
                <a:solidFill>
                  <a:srgbClr val="0000FF"/>
                </a:solidFill>
                <a:latin typeface="Arial" panose="020B0604020202020204" pitchFamily="34" charset="0"/>
              </a:rPr>
              <a:t>find</a:t>
            </a:r>
            <a:r>
              <a:rPr lang="cy-GB" sz="3600" dirty="0">
                <a:solidFill>
                  <a:srgbClr val="0000FF"/>
                </a:solidFill>
                <a:latin typeface="Arial" panose="020B0604020202020204" pitchFamily="34" charset="0"/>
              </a:rPr>
              <a:t> more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51E586-7FDD-AE49-90E6-8E2893CDD8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3804" y="1"/>
            <a:ext cx="3398196" cy="1940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158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" y="-152400"/>
            <a:ext cx="10020300" cy="1170214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Ask yourself</a:t>
            </a:r>
            <a:r>
              <a:rPr lang="en-GB" altLang="cy-GB" sz="48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…</a:t>
            </a:r>
            <a:endParaRPr lang="cy-GB" sz="4800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1514" y="1484785"/>
            <a:ext cx="10346974" cy="464137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Why should I trust this information?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Why does the author/presenter believe this information?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What other information is there?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Do I know enough to answer these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C6F9FC-4E82-41D3-5734-B31E0B4F7E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6595" y="1017814"/>
            <a:ext cx="3089807" cy="2056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391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288049"/>
            <a:ext cx="9772650" cy="512051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Subjectivity or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Bias  (or ranting)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8150" y="1844825"/>
            <a:ext cx="9772650" cy="4281339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Personal opinion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One-sided opinion</a:t>
            </a:r>
          </a:p>
          <a:p>
            <a:pPr>
              <a:defRPr/>
            </a:pP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Generalizations</a:t>
            </a:r>
          </a:p>
          <a:p>
            <a:pPr>
              <a:defRPr/>
            </a:pPr>
            <a:endParaRPr lang="cy-GB" sz="3200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Should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be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avoided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in</a:t>
            </a:r>
            <a:r>
              <a:rPr lang="cy-GB" sz="32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3200" dirty="0" err="1">
                <a:solidFill>
                  <a:srgbClr val="0000FF"/>
                </a:solidFill>
                <a:latin typeface="Arial" panose="020B0604020202020204" pitchFamily="34" charset="0"/>
              </a:rPr>
              <a:t>academia</a:t>
            </a:r>
            <a:endParaRPr lang="cy-GB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8BFFDF-8F65-E111-06DF-FF5EB6800D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5232" y="1521973"/>
            <a:ext cx="5041265" cy="35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5752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171" y="274638"/>
            <a:ext cx="9865179" cy="530905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Intellectual Curiosity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7714" y="1600201"/>
            <a:ext cx="9993086" cy="4525963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At University, you will have opportunities to: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Debate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Find out answers for yourself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Think in more creative ways</a:t>
            </a:r>
          </a:p>
          <a:p>
            <a:pPr>
              <a:defRPr/>
            </a:pPr>
            <a:r>
              <a:rPr lang="cy-GB" sz="2600" dirty="0">
                <a:solidFill>
                  <a:srgbClr val="0000FF"/>
                </a:solidFill>
                <a:latin typeface="Arial" panose="020B0604020202020204" pitchFamily="34" charset="0"/>
              </a:rPr>
              <a:t>Be open to different perspectives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DAB5A3-F8FC-898A-BC6B-2211AC901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542" y="1969091"/>
            <a:ext cx="4684906" cy="291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4009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E4B3B-1BFD-3D95-B538-8D6BF0547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371" y="169183"/>
            <a:ext cx="10722429" cy="1001032"/>
          </a:xfrm>
        </p:spPr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Critical thinking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F1F78-6B8A-D9A7-19B9-7A7F86883F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371" y="1012371"/>
            <a:ext cx="10722429" cy="516459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Be sceptical</a:t>
            </a:r>
          </a:p>
          <a:p>
            <a:r>
              <a:rPr lang="en-GB" dirty="0">
                <a:solidFill>
                  <a:srgbClr val="0000FF"/>
                </a:solidFill>
              </a:rPr>
              <a:t>Be curious and question ideas</a:t>
            </a:r>
          </a:p>
          <a:p>
            <a:r>
              <a:rPr lang="en-GB" dirty="0">
                <a:solidFill>
                  <a:srgbClr val="0000FF"/>
                </a:solidFill>
              </a:rPr>
              <a:t>Do not believe everything you read</a:t>
            </a:r>
          </a:p>
          <a:p>
            <a:r>
              <a:rPr lang="en-GB" dirty="0">
                <a:solidFill>
                  <a:srgbClr val="0000FF"/>
                </a:solidFill>
              </a:rPr>
              <a:t>Avoid basing your arguments on only a few sources</a:t>
            </a:r>
          </a:p>
          <a:p>
            <a:r>
              <a:rPr lang="en-GB" dirty="0">
                <a:solidFill>
                  <a:srgbClr val="0000FF"/>
                </a:solidFill>
              </a:rPr>
              <a:t>Fact check and consider the authors bias or agenda</a:t>
            </a:r>
          </a:p>
          <a:p>
            <a:r>
              <a:rPr lang="en-GB" dirty="0">
                <a:solidFill>
                  <a:srgbClr val="0000FF"/>
                </a:solidFill>
              </a:rPr>
              <a:t>Very few yes / no / right / wrong issues- celebrate complexity… 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hlinkClick r:id="rId2"/>
              </a:rPr>
              <a:t>…This is very true of early childhood</a:t>
            </a:r>
            <a:endParaRPr lang="en-GB" dirty="0">
              <a:hlinkClick r:id="rId2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9FC107-30B2-14B7-91B2-42EC79C134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2213" y="43069"/>
            <a:ext cx="2269787" cy="226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473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537AED-3273-C7BA-A806-85BD04B0F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Reading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707D3A-4235-FED3-7377-2278F5D4F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Critical Thinking | </a:t>
            </a:r>
            <a:r>
              <a:rPr lang="en-GB" dirty="0" err="1">
                <a:hlinkClick r:id="rId2"/>
              </a:rPr>
              <a:t>SkillsYouNeed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Critical Thinking and Fake News | </a:t>
            </a:r>
            <a:r>
              <a:rPr lang="en-GB" dirty="0" err="1">
                <a:hlinkClick r:id="rId3"/>
              </a:rPr>
              <a:t>SkillsYouNeed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351191-646F-F46B-7510-5298889280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358"/>
          <a:stretch/>
        </p:blipFill>
        <p:spPr>
          <a:xfrm>
            <a:off x="6457544" y="3857625"/>
            <a:ext cx="3810000" cy="245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0250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BC61-B38B-1213-67A1-BCDCEB56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43" y="365126"/>
            <a:ext cx="12153900" cy="90850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FF"/>
                </a:solidFill>
              </a:rPr>
              <a:t>Critical Reading </a:t>
            </a:r>
            <a:r>
              <a:rPr lang="en-GB" dirty="0" err="1">
                <a:solidFill>
                  <a:srgbClr val="0000FF"/>
                </a:solidFill>
              </a:rPr>
              <a:t>Checkist</a:t>
            </a:r>
            <a:r>
              <a:rPr lang="en-GB" dirty="0"/>
              <a:t> (</a:t>
            </a:r>
            <a:r>
              <a:rPr lang="en-GB" dirty="0">
                <a:solidFill>
                  <a:srgbClr val="0000FF"/>
                </a:solidFill>
              </a:rPr>
              <a:t>see</a:t>
            </a:r>
            <a:r>
              <a:rPr lang="en-GB" altLang="cy-GB" sz="4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also Cottrell, 2013: 188)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4AE9-8AA4-8A95-0992-2DE7C34A8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6829" y="1273630"/>
            <a:ext cx="11644991" cy="4729163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What is the main point of what you are reading?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Who wrote it?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Why was it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When was it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Have the ideas or the context/s changed since it was written?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Is the evidence presented robust and credible?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How did the authors come to their conclusions?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Do you agree with the conclusions?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What does this add to our knowledge?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FF"/>
                </a:solidFill>
                <a:effectLst/>
                <a:latin typeface="+mj-lt"/>
              </a:rPr>
              <a:t>Why is it useful?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09C1D9-3915-7C22-70A9-A1817D0E6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9650" y="3517851"/>
            <a:ext cx="2952170" cy="2066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3068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Image of The Ultimate Critical Thinking Sheet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132" y="97278"/>
            <a:ext cx="9730901" cy="569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84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743" y="81643"/>
            <a:ext cx="9919607" cy="1609047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Module evaluation and feedback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1535" y="1570991"/>
            <a:ext cx="9796022" cy="4091016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Please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can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you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all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complete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the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module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feedback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on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Moodle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I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will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give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you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time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to chat to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your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Student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Rep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00FF"/>
                </a:solidFill>
                <a:latin typeface="Arial" panose="020B0604020202020204" pitchFamily="34" charset="0"/>
              </a:rPr>
              <a:t>too</a:t>
            </a:r>
            <a:r>
              <a:rPr lang="cy-GB" dirty="0">
                <a:solidFill>
                  <a:srgbClr val="0000FF"/>
                </a:solidFill>
                <a:latin typeface="Arial" panose="020B0604020202020204" pitchFamily="34" charset="0"/>
              </a:rPr>
              <a:t>!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053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89857" y="-130629"/>
            <a:ext cx="9720943" cy="1039349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60614" y="1268761"/>
            <a:ext cx="9855866" cy="533843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Chatfield, T. (2017)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Critical Thinking.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London: SAGE Publications Ltd.</a:t>
            </a: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None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Educational Technology and Mobile Learning (2017) ‘48 Questions to Help Students Develop Critical Thinking Skills,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https://www.educatorstechnology.com/2017/01/48-questions-to-help-students-develop.html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[Accessed: August 13 2018].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82839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987</Words>
  <Application>Microsoft Office PowerPoint</Application>
  <PresentationFormat>Widescreen</PresentationFormat>
  <Paragraphs>197</Paragraphs>
  <Slides>30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Wingdings</vt:lpstr>
      <vt:lpstr>Office Theme</vt:lpstr>
      <vt:lpstr>PowerPoint Presentation</vt:lpstr>
      <vt:lpstr>Tonight…</vt:lpstr>
      <vt:lpstr> Researching Skills and Critical Thinking  </vt:lpstr>
      <vt:lpstr>Resources</vt:lpstr>
      <vt:lpstr>What is research? </vt:lpstr>
      <vt:lpstr> What is ‘research?’</vt:lpstr>
      <vt:lpstr> Finding information</vt:lpstr>
      <vt:lpstr>Higher level reading skills</vt:lpstr>
      <vt:lpstr> Higher level reading skills</vt:lpstr>
      <vt:lpstr>Making notes</vt:lpstr>
      <vt:lpstr>Making notes</vt:lpstr>
      <vt:lpstr>Resources</vt:lpstr>
      <vt:lpstr>The Internet</vt:lpstr>
      <vt:lpstr>PowerPoint Presentation</vt:lpstr>
      <vt:lpstr>Appropriate websites?</vt:lpstr>
      <vt:lpstr>Appropriate websites?</vt:lpstr>
      <vt:lpstr>And others</vt:lpstr>
      <vt:lpstr>Critical Thinking</vt:lpstr>
      <vt:lpstr> Critical Thinking – not ranting – every point/bit of research may offer multiple perspectives to explore – not yes/no right/wrong  </vt:lpstr>
      <vt:lpstr>Sceptical Reflection</vt:lpstr>
      <vt:lpstr>Objectivity</vt:lpstr>
      <vt:lpstr> Ask yourself…</vt:lpstr>
      <vt:lpstr> Subjectivity or Bias  (or ranting)</vt:lpstr>
      <vt:lpstr> Intellectual Curiosity</vt:lpstr>
      <vt:lpstr>Critical thinking</vt:lpstr>
      <vt:lpstr>Reading</vt:lpstr>
      <vt:lpstr>Critical Reading Checkist (see also Cottrell, 2013: 188)</vt:lpstr>
      <vt:lpstr>PowerPoint Presentation</vt:lpstr>
      <vt:lpstr>Module evaluation and feedback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8</cp:revision>
  <dcterms:created xsi:type="dcterms:W3CDTF">2022-07-11T13:19:46Z</dcterms:created>
  <dcterms:modified xsi:type="dcterms:W3CDTF">2023-09-25T09:03:39Z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