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png" ContentType="image/png"/>
  <Override PartName="/ppt/slides/slide6.xml" ContentType="application/vnd.openxmlformats-officedocument.presentationml.slide+xml"/>
  <Override PartName="/ppt/diagrams/data1.xml" ContentType="application/vnd.openxmlformats-officedocument.drawingml.diagramData+xml"/>
  <Override PartName="/ppt/notesSlides/notesSlide2.xml" ContentType="application/vnd.openxmlformats-officedocument.presentationml.notesSlide+xml"/>
  <Override PartName="/ppt/diagrams/colors1.xml" ContentType="application/vnd.openxmlformats-officedocument.drawingml.diagramColors+xml"/>
  <Override PartName="/ppt/presProps.xml" ContentType="application/vnd.openxmlformats-officedocument.presentationml.presProps+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docProps/core.xml" ContentType="application/vnd.openxmlformats-package.core-properties+xml"/>
  <Override PartName="/ppt/slides/slide3.xml" ContentType="application/vnd.openxmlformats-officedocument.presentationml.slide+xml"/>
  <Override PartName="/ppt/slides/slide4.xml" ContentType="application/vnd.openxmlformats-officedocument.presentationml.slide+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6.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tableStyles.xml" ContentType="application/vnd.openxmlformats-officedocument.presentationml.tableStyles+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0" orient="horz" pos="2160" userDrawn="1">
          <p15:clr>
            <a:srgbClr val="A4A3A4"/>
          </p15:clr>
        </p15:guide>
        <p15:guide id="1"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3220" autoAdjust="0"/>
  </p:normalViewPr>
  <p:slideViewPr>
    <p:cSldViewPr>
      <p:cViewPr varScale="1">
        <p:scale>
          <a:sx n="64" d="100"/>
          <a:sy n="64" d="100"/>
        </p:scale>
        <p:origin x="-134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tableStyles" Target="tableStyles.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98D53C-67B8-4DF5-BCF3-E694800BA78D}" type="doc">
      <dgm:prSet loTypeId="urn:microsoft.com/office/officeart/2005/8/layout/cycle8" loCatId="cycle" qsTypeId="urn:microsoft.com/office/officeart/2005/8/quickstyle/3d1" qsCatId="3D" csTypeId="urn:microsoft.com/office/officeart/2005/8/colors/colorful1" csCatId="colorful" phldr="1"/>
      <dgm:spPr/>
    </dgm:pt>
    <dgm:pt modelId="{29E3DBBB-F5D6-4208-8E56-487683B0F49D}">
      <dgm:prSet phldrT="[Text]" custT="1"/>
      <dgm:spPr/>
      <dgm:t>
        <a:bodyPr/>
        <a:lstStyle/>
        <a:p>
          <a:r>
            <a:rPr lang="en-US" sz="1600" b="1" smtClean="0">
              <a:solidFill>
                <a:schemeClr val="tx1"/>
              </a:solidFill>
              <a:latin typeface="Times New Roman" pitchFamily="18" charset="0"/>
              <a:cs typeface="Times New Roman" pitchFamily="18" charset="0"/>
            </a:rPr>
            <a:t>Collaboration</a:t>
          </a:r>
          <a:endParaRPr lang="en-US" sz="1600" b="1">
            <a:solidFill>
              <a:schemeClr val="tx1"/>
            </a:solidFill>
            <a:latin typeface="Times New Roman" pitchFamily="18" charset="0"/>
            <a:cs typeface="Times New Roman" pitchFamily="18" charset="0"/>
          </a:endParaRPr>
        </a:p>
      </dgm:t>
    </dgm:pt>
    <dgm:pt modelId="{49E2361A-44AD-446A-A261-D90DDA83936C}" type="parTrans" cxnId="{DC462F26-F97D-4832-BA45-94F690CCEEDD}">
      <dgm:prSet/>
      <dgm:spPr/>
      <dgm:t>
        <a:bodyPr/>
        <a:lstStyle/>
        <a:p>
          <a:endParaRPr lang="en-US" sz="1600" b="1">
            <a:solidFill>
              <a:schemeClr val="tx1"/>
            </a:solidFill>
            <a:latin typeface="Times New Roman" pitchFamily="18" charset="0"/>
            <a:cs typeface="Times New Roman" pitchFamily="18" charset="0"/>
          </a:endParaRPr>
        </a:p>
      </dgm:t>
    </dgm:pt>
    <dgm:pt modelId="{A82BBD43-9E4E-40D4-A338-59E9040983FC}" type="sibTrans" cxnId="{DC462F26-F97D-4832-BA45-94F690CCEEDD}">
      <dgm:prSet/>
      <dgm:spPr/>
      <dgm:t>
        <a:bodyPr/>
        <a:lstStyle/>
        <a:p>
          <a:endParaRPr lang="en-US" sz="1600" b="1">
            <a:solidFill>
              <a:schemeClr val="tx1"/>
            </a:solidFill>
            <a:latin typeface="Times New Roman" pitchFamily="18" charset="0"/>
            <a:cs typeface="Times New Roman" pitchFamily="18" charset="0"/>
          </a:endParaRPr>
        </a:p>
      </dgm:t>
    </dgm:pt>
    <dgm:pt modelId="{161C2711-AFDF-4D33-A4FC-8C2B9019535A}">
      <dgm:prSet phldrT="[Text]" custT="1"/>
      <dgm:spPr/>
      <dgm:t>
        <a:bodyPr/>
        <a:lstStyle/>
        <a:p>
          <a:r>
            <a:rPr lang="en-US" sz="1600" b="1" smtClean="0">
              <a:solidFill>
                <a:schemeClr val="tx1"/>
              </a:solidFill>
              <a:latin typeface="Times New Roman" pitchFamily="18" charset="0"/>
              <a:cs typeface="Times New Roman" pitchFamily="18" charset="0"/>
            </a:rPr>
            <a:t>Productivity</a:t>
          </a:r>
          <a:endParaRPr lang="en-US" sz="1600" b="1">
            <a:solidFill>
              <a:schemeClr val="tx1"/>
            </a:solidFill>
            <a:latin typeface="Times New Roman" pitchFamily="18" charset="0"/>
            <a:cs typeface="Times New Roman" pitchFamily="18" charset="0"/>
          </a:endParaRPr>
        </a:p>
      </dgm:t>
    </dgm:pt>
    <dgm:pt modelId="{32006E00-89BA-458E-9517-07F60E67BD57}" type="parTrans" cxnId="{D0A6359E-E404-4E01-8DAA-8248AAD52447}">
      <dgm:prSet/>
      <dgm:spPr/>
      <dgm:t>
        <a:bodyPr/>
        <a:lstStyle/>
        <a:p>
          <a:endParaRPr lang="en-US" sz="1600" b="1">
            <a:solidFill>
              <a:schemeClr val="tx1"/>
            </a:solidFill>
            <a:latin typeface="Times New Roman" pitchFamily="18" charset="0"/>
            <a:cs typeface="Times New Roman" pitchFamily="18" charset="0"/>
          </a:endParaRPr>
        </a:p>
      </dgm:t>
    </dgm:pt>
    <dgm:pt modelId="{E19E10F1-C744-4294-B5AC-5A99DE32FF0C}" type="sibTrans" cxnId="{D0A6359E-E404-4E01-8DAA-8248AAD52447}">
      <dgm:prSet/>
      <dgm:spPr/>
      <dgm:t>
        <a:bodyPr/>
        <a:lstStyle/>
        <a:p>
          <a:endParaRPr lang="en-US" sz="1600" b="1">
            <a:solidFill>
              <a:schemeClr val="tx1"/>
            </a:solidFill>
            <a:latin typeface="Times New Roman" pitchFamily="18" charset="0"/>
            <a:cs typeface="Times New Roman" pitchFamily="18" charset="0"/>
          </a:endParaRPr>
        </a:p>
      </dgm:t>
    </dgm:pt>
    <dgm:pt modelId="{AD1D2654-8DD3-4001-8F1E-10003BF52B93}">
      <dgm:prSet phldrT="[Text]" custT="1"/>
      <dgm:spPr/>
      <dgm:t>
        <a:bodyPr/>
        <a:lstStyle/>
        <a:p>
          <a:r>
            <a:rPr lang="en-US" sz="1600" b="1" smtClean="0">
              <a:solidFill>
                <a:schemeClr val="tx1"/>
              </a:solidFill>
              <a:latin typeface="Times New Roman" pitchFamily="18" charset="0"/>
              <a:cs typeface="Times New Roman" pitchFamily="18" charset="0"/>
            </a:rPr>
            <a:t>Communication</a:t>
          </a:r>
          <a:endParaRPr lang="en-US" sz="1600" b="1">
            <a:solidFill>
              <a:schemeClr val="tx1"/>
            </a:solidFill>
            <a:latin typeface="Times New Roman" pitchFamily="18" charset="0"/>
            <a:cs typeface="Times New Roman" pitchFamily="18" charset="0"/>
          </a:endParaRPr>
        </a:p>
      </dgm:t>
    </dgm:pt>
    <dgm:pt modelId="{17C7D1C5-F431-4FB0-8685-402BF5359E99}" type="parTrans" cxnId="{8D099521-98CD-456D-B2F1-5756AAE1E295}">
      <dgm:prSet/>
      <dgm:spPr/>
      <dgm:t>
        <a:bodyPr/>
        <a:lstStyle/>
        <a:p>
          <a:endParaRPr lang="en-US" sz="1600" b="1">
            <a:solidFill>
              <a:schemeClr val="tx1"/>
            </a:solidFill>
            <a:latin typeface="Times New Roman" pitchFamily="18" charset="0"/>
            <a:cs typeface="Times New Roman" pitchFamily="18" charset="0"/>
          </a:endParaRPr>
        </a:p>
      </dgm:t>
    </dgm:pt>
    <dgm:pt modelId="{2CEB2397-045D-4BB0-ABCB-CB288D078249}" type="sibTrans" cxnId="{8D099521-98CD-456D-B2F1-5756AAE1E295}">
      <dgm:prSet/>
      <dgm:spPr/>
      <dgm:t>
        <a:bodyPr/>
        <a:lstStyle/>
        <a:p>
          <a:endParaRPr lang="en-US" sz="1600" b="1">
            <a:solidFill>
              <a:schemeClr val="tx1"/>
            </a:solidFill>
            <a:latin typeface="Times New Roman" pitchFamily="18" charset="0"/>
            <a:cs typeface="Times New Roman" pitchFamily="18" charset="0"/>
          </a:endParaRPr>
        </a:p>
      </dgm:t>
    </dgm:pt>
    <dgm:pt modelId="{2615578E-8730-4EB3-80C9-B0D4E8417D1D}" type="pres">
      <dgm:prSet presAssocID="{3198D53C-67B8-4DF5-BCF3-E694800BA78D}" presName="compositeShape" presStyleCnt="0">
        <dgm:presLayoutVars>
          <dgm:chMax val="7"/>
          <dgm:dir/>
          <dgm:resizeHandles val="exact"/>
        </dgm:presLayoutVars>
      </dgm:prSet>
      <dgm:spPr/>
    </dgm:pt>
    <dgm:pt modelId="{50C2D127-347E-47AC-912C-BCBA52F1B4AB}" type="pres">
      <dgm:prSet presAssocID="{3198D53C-67B8-4DF5-BCF3-E694800BA78D}" presName="wedge1" presStyleLbl="node1" presStyleIdx="0" presStyleCnt="3"/>
      <dgm:spPr/>
      <dgm:t>
        <a:bodyPr/>
        <a:lstStyle/>
        <a:p>
          <a:endParaRPr lang="en-US"/>
        </a:p>
      </dgm:t>
    </dgm:pt>
    <dgm:pt modelId="{72F7E708-0D23-4797-A741-8C7D42AEF8C1}" type="pres">
      <dgm:prSet presAssocID="{3198D53C-67B8-4DF5-BCF3-E694800BA78D}" presName="dummy1a" presStyleCnt="0"/>
      <dgm:spPr/>
    </dgm:pt>
    <dgm:pt modelId="{7EE4E8BD-A3C8-43FB-9D46-0170900982F0}" type="pres">
      <dgm:prSet presAssocID="{3198D53C-67B8-4DF5-BCF3-E694800BA78D}" presName="dummy1b" presStyleCnt="0"/>
      <dgm:spPr/>
    </dgm:pt>
    <dgm:pt modelId="{F97A5FCC-DD70-44CA-B474-F787F3941A9C}" type="pres">
      <dgm:prSet presAssocID="{3198D53C-67B8-4DF5-BCF3-E694800BA78D}" presName="wedge1Tx" presStyleLbl="node1" presStyleIdx="0" presStyleCnt="3">
        <dgm:presLayoutVars>
          <dgm:chMax val="0"/>
          <dgm:chPref val="0"/>
          <dgm:bulletEnabled val="1"/>
        </dgm:presLayoutVars>
      </dgm:prSet>
      <dgm:spPr/>
      <dgm:t>
        <a:bodyPr/>
        <a:lstStyle/>
        <a:p>
          <a:endParaRPr lang="en-US"/>
        </a:p>
      </dgm:t>
    </dgm:pt>
    <dgm:pt modelId="{FE42AC3B-BC33-4D77-8541-2B2A99873DBB}" type="pres">
      <dgm:prSet presAssocID="{3198D53C-67B8-4DF5-BCF3-E694800BA78D}" presName="wedge2" presStyleLbl="node1" presStyleIdx="1" presStyleCnt="3"/>
      <dgm:spPr/>
      <dgm:t>
        <a:bodyPr/>
        <a:lstStyle/>
        <a:p>
          <a:endParaRPr lang="en-US"/>
        </a:p>
      </dgm:t>
    </dgm:pt>
    <dgm:pt modelId="{7DCA5186-6B77-4698-9D25-2BF9660472BC}" type="pres">
      <dgm:prSet presAssocID="{3198D53C-67B8-4DF5-BCF3-E694800BA78D}" presName="dummy2a" presStyleCnt="0"/>
      <dgm:spPr/>
    </dgm:pt>
    <dgm:pt modelId="{B6BA126E-85EA-4C00-8165-DD478AAAFF2E}" type="pres">
      <dgm:prSet presAssocID="{3198D53C-67B8-4DF5-BCF3-E694800BA78D}" presName="dummy2b" presStyleCnt="0"/>
      <dgm:spPr/>
    </dgm:pt>
    <dgm:pt modelId="{4C970FD4-BA6E-4A60-9C35-23B3A218F68D}" type="pres">
      <dgm:prSet presAssocID="{3198D53C-67B8-4DF5-BCF3-E694800BA78D}" presName="wedge2Tx" presStyleLbl="node1" presStyleIdx="1" presStyleCnt="3">
        <dgm:presLayoutVars>
          <dgm:chMax val="0"/>
          <dgm:chPref val="0"/>
          <dgm:bulletEnabled val="1"/>
        </dgm:presLayoutVars>
      </dgm:prSet>
      <dgm:spPr/>
      <dgm:t>
        <a:bodyPr/>
        <a:lstStyle/>
        <a:p>
          <a:endParaRPr lang="en-US"/>
        </a:p>
      </dgm:t>
    </dgm:pt>
    <dgm:pt modelId="{CB22DE50-6D0F-487A-B066-E57F649FA6D7}" type="pres">
      <dgm:prSet presAssocID="{3198D53C-67B8-4DF5-BCF3-E694800BA78D}" presName="wedge3" presStyleLbl="node1" presStyleIdx="2" presStyleCnt="3"/>
      <dgm:spPr/>
      <dgm:t>
        <a:bodyPr/>
        <a:lstStyle/>
        <a:p>
          <a:endParaRPr lang="en-US"/>
        </a:p>
      </dgm:t>
    </dgm:pt>
    <dgm:pt modelId="{35F6F892-6897-4BC5-8242-273DFE5FEE3E}" type="pres">
      <dgm:prSet presAssocID="{3198D53C-67B8-4DF5-BCF3-E694800BA78D}" presName="dummy3a" presStyleCnt="0"/>
      <dgm:spPr/>
    </dgm:pt>
    <dgm:pt modelId="{32022889-A6F5-4568-9DD5-CF658778BE22}" type="pres">
      <dgm:prSet presAssocID="{3198D53C-67B8-4DF5-BCF3-E694800BA78D}" presName="dummy3b" presStyleCnt="0"/>
      <dgm:spPr/>
    </dgm:pt>
    <dgm:pt modelId="{ABF628F0-FA52-45E0-9467-BA0624D122CE}" type="pres">
      <dgm:prSet presAssocID="{3198D53C-67B8-4DF5-BCF3-E694800BA78D}" presName="wedge3Tx" presStyleLbl="node1" presStyleIdx="2" presStyleCnt="3">
        <dgm:presLayoutVars>
          <dgm:chMax val="0"/>
          <dgm:chPref val="0"/>
          <dgm:bulletEnabled val="1"/>
        </dgm:presLayoutVars>
      </dgm:prSet>
      <dgm:spPr/>
      <dgm:t>
        <a:bodyPr/>
        <a:lstStyle/>
        <a:p>
          <a:endParaRPr lang="en-US"/>
        </a:p>
      </dgm:t>
    </dgm:pt>
    <dgm:pt modelId="{B37437CE-2E4F-4F53-848D-C92E70621300}" type="pres">
      <dgm:prSet presAssocID="{A82BBD43-9E4E-40D4-A338-59E9040983FC}" presName="arrowWedge1" presStyleLbl="fgSibTrans2D1" presStyleIdx="0" presStyleCnt="3"/>
      <dgm:spPr/>
    </dgm:pt>
    <dgm:pt modelId="{944B1EA9-98E6-4491-BAA1-69B371E99F79}" type="pres">
      <dgm:prSet presAssocID="{E19E10F1-C744-4294-B5AC-5A99DE32FF0C}" presName="arrowWedge2" presStyleLbl="fgSibTrans2D1" presStyleIdx="1" presStyleCnt="3"/>
      <dgm:spPr/>
    </dgm:pt>
    <dgm:pt modelId="{56F2F51A-2AA4-48E7-993F-2C982DE1E800}" type="pres">
      <dgm:prSet presAssocID="{2CEB2397-045D-4BB0-ABCB-CB288D078249}" presName="arrowWedge3" presStyleLbl="fgSibTrans2D1" presStyleIdx="2" presStyleCnt="3"/>
      <dgm:spPr/>
    </dgm:pt>
  </dgm:ptLst>
  <dgm:cxnLst>
    <dgm:cxn modelId="{61E4C740-E7D4-434C-A1B5-3C0E705B4161}" type="presOf" srcId="{161C2711-AFDF-4D33-A4FC-8C2B9019535A}" destId="{4C970FD4-BA6E-4A60-9C35-23B3A218F68D}" srcOrd="1" destOrd="0" presId="urn:microsoft.com/office/officeart/2005/8/layout/cycle8"/>
    <dgm:cxn modelId="{8D099521-98CD-456D-B2F1-5756AAE1E295}" srcId="{3198D53C-67B8-4DF5-BCF3-E694800BA78D}" destId="{AD1D2654-8DD3-4001-8F1E-10003BF52B93}" srcOrd="2" destOrd="0" parTransId="{17C7D1C5-F431-4FB0-8685-402BF5359E99}" sibTransId="{2CEB2397-045D-4BB0-ABCB-CB288D078249}"/>
    <dgm:cxn modelId="{FFDCF134-467E-48D3-9D41-19466FDFBBAF}" type="presOf" srcId="{AD1D2654-8DD3-4001-8F1E-10003BF52B93}" destId="{ABF628F0-FA52-45E0-9467-BA0624D122CE}" srcOrd="1" destOrd="0" presId="urn:microsoft.com/office/officeart/2005/8/layout/cycle8"/>
    <dgm:cxn modelId="{BB4CBDCA-BF4F-467F-A7BF-8DB316137044}" type="presOf" srcId="{29E3DBBB-F5D6-4208-8E56-487683B0F49D}" destId="{50C2D127-347E-47AC-912C-BCBA52F1B4AB}" srcOrd="0" destOrd="0" presId="urn:microsoft.com/office/officeart/2005/8/layout/cycle8"/>
    <dgm:cxn modelId="{7D8C9387-B5AA-4D97-BDBE-0E76901C8112}" type="presOf" srcId="{AD1D2654-8DD3-4001-8F1E-10003BF52B93}" destId="{CB22DE50-6D0F-487A-B066-E57F649FA6D7}" srcOrd="0" destOrd="0" presId="urn:microsoft.com/office/officeart/2005/8/layout/cycle8"/>
    <dgm:cxn modelId="{1E4C7EE9-A4A6-4668-9BA6-D738C4EB6811}" type="presOf" srcId="{161C2711-AFDF-4D33-A4FC-8C2B9019535A}" destId="{FE42AC3B-BC33-4D77-8541-2B2A99873DBB}" srcOrd="0" destOrd="0" presId="urn:microsoft.com/office/officeart/2005/8/layout/cycle8"/>
    <dgm:cxn modelId="{398885FE-A3EA-4BBF-B26B-50F6FB99504D}" type="presOf" srcId="{29E3DBBB-F5D6-4208-8E56-487683B0F49D}" destId="{F97A5FCC-DD70-44CA-B474-F787F3941A9C}" srcOrd="1" destOrd="0" presId="urn:microsoft.com/office/officeart/2005/8/layout/cycle8"/>
    <dgm:cxn modelId="{56C50941-266E-454B-A075-CA76FEA3286F}" type="presOf" srcId="{3198D53C-67B8-4DF5-BCF3-E694800BA78D}" destId="{2615578E-8730-4EB3-80C9-B0D4E8417D1D}" srcOrd="0" destOrd="0" presId="urn:microsoft.com/office/officeart/2005/8/layout/cycle8"/>
    <dgm:cxn modelId="{D0A6359E-E404-4E01-8DAA-8248AAD52447}" srcId="{3198D53C-67B8-4DF5-BCF3-E694800BA78D}" destId="{161C2711-AFDF-4D33-A4FC-8C2B9019535A}" srcOrd="1" destOrd="0" parTransId="{32006E00-89BA-458E-9517-07F60E67BD57}" sibTransId="{E19E10F1-C744-4294-B5AC-5A99DE32FF0C}"/>
    <dgm:cxn modelId="{DC462F26-F97D-4832-BA45-94F690CCEEDD}" srcId="{3198D53C-67B8-4DF5-BCF3-E694800BA78D}" destId="{29E3DBBB-F5D6-4208-8E56-487683B0F49D}" srcOrd="0" destOrd="0" parTransId="{49E2361A-44AD-446A-A261-D90DDA83936C}" sibTransId="{A82BBD43-9E4E-40D4-A338-59E9040983FC}"/>
    <dgm:cxn modelId="{46A19368-91BC-4F66-B5D5-EB283BC77C47}" type="presParOf" srcId="{2615578E-8730-4EB3-80C9-B0D4E8417D1D}" destId="{50C2D127-347E-47AC-912C-BCBA52F1B4AB}" srcOrd="0" destOrd="0" presId="urn:microsoft.com/office/officeart/2005/8/layout/cycle8"/>
    <dgm:cxn modelId="{D5CF7278-54D4-4D9B-A604-FA2A506B58F6}" type="presParOf" srcId="{2615578E-8730-4EB3-80C9-B0D4E8417D1D}" destId="{72F7E708-0D23-4797-A741-8C7D42AEF8C1}" srcOrd="1" destOrd="0" presId="urn:microsoft.com/office/officeart/2005/8/layout/cycle8"/>
    <dgm:cxn modelId="{C0A3DD14-1E52-44B7-967C-BD75F956295B}" type="presParOf" srcId="{2615578E-8730-4EB3-80C9-B0D4E8417D1D}" destId="{7EE4E8BD-A3C8-43FB-9D46-0170900982F0}" srcOrd="2" destOrd="0" presId="urn:microsoft.com/office/officeart/2005/8/layout/cycle8"/>
    <dgm:cxn modelId="{1F8C808C-26B5-4984-B0B6-E83E47C0BE12}" type="presParOf" srcId="{2615578E-8730-4EB3-80C9-B0D4E8417D1D}" destId="{F97A5FCC-DD70-44CA-B474-F787F3941A9C}" srcOrd="3" destOrd="0" presId="urn:microsoft.com/office/officeart/2005/8/layout/cycle8"/>
    <dgm:cxn modelId="{7A52EB55-FAF7-42C9-8C5C-513AACBA6652}" type="presParOf" srcId="{2615578E-8730-4EB3-80C9-B0D4E8417D1D}" destId="{FE42AC3B-BC33-4D77-8541-2B2A99873DBB}" srcOrd="4" destOrd="0" presId="urn:microsoft.com/office/officeart/2005/8/layout/cycle8"/>
    <dgm:cxn modelId="{3309AB2A-E99B-481F-8737-189D6D04B9C3}" type="presParOf" srcId="{2615578E-8730-4EB3-80C9-B0D4E8417D1D}" destId="{7DCA5186-6B77-4698-9D25-2BF9660472BC}" srcOrd="5" destOrd="0" presId="urn:microsoft.com/office/officeart/2005/8/layout/cycle8"/>
    <dgm:cxn modelId="{E458A090-3C6F-4A43-91F5-D01DBEC05F07}" type="presParOf" srcId="{2615578E-8730-4EB3-80C9-B0D4E8417D1D}" destId="{B6BA126E-85EA-4C00-8165-DD478AAAFF2E}" srcOrd="6" destOrd="0" presId="urn:microsoft.com/office/officeart/2005/8/layout/cycle8"/>
    <dgm:cxn modelId="{29E521A8-1201-4955-909E-C984354E78BA}" type="presParOf" srcId="{2615578E-8730-4EB3-80C9-B0D4E8417D1D}" destId="{4C970FD4-BA6E-4A60-9C35-23B3A218F68D}" srcOrd="7" destOrd="0" presId="urn:microsoft.com/office/officeart/2005/8/layout/cycle8"/>
    <dgm:cxn modelId="{724FC9B1-36BB-4180-AA01-6981D2CDD2AC}" type="presParOf" srcId="{2615578E-8730-4EB3-80C9-B0D4E8417D1D}" destId="{CB22DE50-6D0F-487A-B066-E57F649FA6D7}" srcOrd="8" destOrd="0" presId="urn:microsoft.com/office/officeart/2005/8/layout/cycle8"/>
    <dgm:cxn modelId="{AD892A7F-DFE8-4913-B2C5-C0ABD8CED797}" type="presParOf" srcId="{2615578E-8730-4EB3-80C9-B0D4E8417D1D}" destId="{35F6F892-6897-4BC5-8242-273DFE5FEE3E}" srcOrd="9" destOrd="0" presId="urn:microsoft.com/office/officeart/2005/8/layout/cycle8"/>
    <dgm:cxn modelId="{5314C0CB-F713-4B66-82CF-332158202562}" type="presParOf" srcId="{2615578E-8730-4EB3-80C9-B0D4E8417D1D}" destId="{32022889-A6F5-4568-9DD5-CF658778BE22}" srcOrd="10" destOrd="0" presId="urn:microsoft.com/office/officeart/2005/8/layout/cycle8"/>
    <dgm:cxn modelId="{7AB01042-510E-44EC-8D06-C953791D3C20}" type="presParOf" srcId="{2615578E-8730-4EB3-80C9-B0D4E8417D1D}" destId="{ABF628F0-FA52-45E0-9467-BA0624D122CE}" srcOrd="11" destOrd="0" presId="urn:microsoft.com/office/officeart/2005/8/layout/cycle8"/>
    <dgm:cxn modelId="{9E24BB3F-D56A-48B3-9CF3-0E523A78BD1D}" type="presParOf" srcId="{2615578E-8730-4EB3-80C9-B0D4E8417D1D}" destId="{B37437CE-2E4F-4F53-848D-C92E70621300}" srcOrd="12" destOrd="0" presId="urn:microsoft.com/office/officeart/2005/8/layout/cycle8"/>
    <dgm:cxn modelId="{65F05FB8-F177-4ACA-8BD2-35F414343EA4}" type="presParOf" srcId="{2615578E-8730-4EB3-80C9-B0D4E8417D1D}" destId="{944B1EA9-98E6-4491-BAA1-69B371E99F79}" srcOrd="13" destOrd="0" presId="urn:microsoft.com/office/officeart/2005/8/layout/cycle8"/>
    <dgm:cxn modelId="{3E3BC8AC-3535-4284-9E98-8CE841E342FF}" type="presParOf" srcId="{2615578E-8730-4EB3-80C9-B0D4E8417D1D}" destId="{56F2F51A-2AA4-48E7-993F-2C982DE1E800}" srcOrd="14" destOrd="0" presId="urn:microsoft.com/office/officeart/2005/8/layout/cycle8"/>
  </dgm:cxnLst>
  <dgm:bg/>
  <dgm:whole/>
</dgm:dataModel>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83E23A-0063-48E4-BAA2-2A4058AA9548}" type="datetimeFigureOut">
              <a:rPr lang="en-US" smtClean="0"/>
              <a:t>11/9/2023</a:t>
            </a:fld>
            <a:endParaRPr lang="en-US"/>
          </a:p>
        </p:txBody>
      </p:sp>
      <p:sp>
        <p:nvSpPr>
          <p:cNvPr id="4" name="Slide Image Placeholder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E744A5-3311-4BC1-BD3D-EA75A938E610}" type="slidenum">
              <a:rPr lang="en-US" smtClean="0"/>
              <a:t>‹#›</a:t>
            </a:fld>
            <a:endParaRPr lang="en-US"/>
          </a:p>
        </p:txBody>
      </p:sp>
    </p:spTree>
  </p:cSld>
  <p:clrMap bg1="lt1" tx1="dk1" bg2="lt2" tx2="dk2" accent1="accent1" accent2="accent2" accent3="accent3" accent4="accent4" accent5="accent5" accent6="accent6" hlink="hlink" folHlink="folHlink"/>
  <p:hf dt="0"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1143000" y="685800"/>
            <a:ext cx="4572000"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AD8591F7-AAC3-411D-8FFB-010002DA8F54}" type="slidenum">
              <a:rPr lang="en-US" smtClean="0"/>
              <a:t>‹#›</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1143000" y="685800"/>
            <a:ext cx="4572000"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30015939-8B44-4DEC-B285-68628226A13C}" type="slidenum">
              <a:rPr lang="en-US" smtClean="0"/>
              <a:t>‹#›</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Improving the operational efficiency of workers involved in housekeeping tasks is important for maintaining the brand reputation of the hotel (</a:t>
            </a:r>
            <a:r>
              <a:rPr lang="en-US" sz="1200" b="0" i="0" u="none" strike="noStrike" kern="1200" dirty="0" err="1" smtClean="0">
                <a:solidFill>
                  <a:schemeClr val="tx1"/>
                </a:solidFill>
                <a:latin typeface="+mn-lt"/>
                <a:ea typeface="+mn-ea"/>
                <a:cs typeface="+mn-cs"/>
              </a:rPr>
              <a:t>Choi</a:t>
            </a:r>
            <a:r>
              <a:rPr lang="en-US" sz="1200" b="0" i="0" u="none" strike="noStrike" kern="1200" dirty="0" smtClean="0">
                <a:solidFill>
                  <a:schemeClr val="tx1"/>
                </a:solidFill>
                <a:latin typeface="+mn-lt"/>
                <a:ea typeface="+mn-ea"/>
                <a:cs typeface="+mn-cs"/>
              </a:rPr>
              <a:t> and </a:t>
            </a:r>
            <a:r>
              <a:rPr lang="en-US" sz="1200" b="0" i="0" u="none" strike="noStrike" kern="1200" dirty="0" err="1" smtClean="0">
                <a:solidFill>
                  <a:schemeClr val="tx1"/>
                </a:solidFill>
                <a:latin typeface="+mn-lt"/>
                <a:ea typeface="+mn-ea"/>
                <a:cs typeface="+mn-cs"/>
              </a:rPr>
              <a:t>Choi</a:t>
            </a:r>
            <a:r>
              <a:rPr lang="en-US" sz="1200" b="0" i="0" u="none" strike="noStrike" kern="1200" dirty="0" smtClean="0">
                <a:solidFill>
                  <a:schemeClr val="tx1"/>
                </a:solidFill>
                <a:latin typeface="+mn-lt"/>
                <a:ea typeface="+mn-ea"/>
                <a:cs typeface="+mn-cs"/>
              </a:rPr>
              <a:t>, 2021, p.23). Incorporating industry-based practices and developing respective activities regarding them can help integrate their professional efficiencies. The discussed training activities are aimed at accomplishing those aspects within the housekeeping team operating for this hotel. Moreover, it is expected that better guest satisfaction can be achieved through the implementation of this training facility.</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Considering housekeeping activities in a hotel can be exhausting, preparing an employee engagement training process by addressing their fundamental needs often becomes helpful. According to this model of employee engagement failing to meet any of the proposed stages can affect the overall well-being of employees and hereafter their performance. Thus, the training process considers activities to meet each needs of housekeeping employees to keep them engaged with operations.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Several reasons are involved with the need for training facilities after evaluating the checklist in the previous task. The inability to meet checklist requirements has been one of the important ones. </a:t>
            </a:r>
            <a:r>
              <a:rPr lang="en-US" sz="1200" b="0" i="0" u="none" strike="noStrike" kern="1200" dirty="0" err="1" smtClean="0">
                <a:solidFill>
                  <a:schemeClr val="tx1"/>
                </a:solidFill>
                <a:latin typeface="+mn-lt"/>
                <a:ea typeface="+mn-ea"/>
                <a:cs typeface="+mn-cs"/>
              </a:rPr>
              <a:t>Belias</a:t>
            </a:r>
            <a:r>
              <a:rPr lang="en-US" sz="1200" b="0" i="0" u="none" strike="noStrike" kern="1200" dirty="0" smtClean="0">
                <a:solidFill>
                  <a:schemeClr val="tx1"/>
                </a:solidFill>
                <a:latin typeface="+mn-lt"/>
                <a:ea typeface="+mn-ea"/>
                <a:cs typeface="+mn-cs"/>
              </a:rPr>
              <a:t> and </a:t>
            </a:r>
            <a:r>
              <a:rPr lang="en-US" sz="1200" b="0" i="0" u="none" strike="noStrike" kern="1200" dirty="0" err="1" smtClean="0">
                <a:solidFill>
                  <a:schemeClr val="tx1"/>
                </a:solidFill>
                <a:latin typeface="+mn-lt"/>
                <a:ea typeface="+mn-ea"/>
                <a:cs typeface="+mn-cs"/>
              </a:rPr>
              <a:t>Trihas</a:t>
            </a:r>
            <a:r>
              <a:rPr lang="en-US" sz="1200" b="0" i="0" u="none" strike="noStrike" kern="1200" dirty="0" smtClean="0">
                <a:solidFill>
                  <a:schemeClr val="tx1"/>
                </a:solidFill>
                <a:latin typeface="+mn-lt"/>
                <a:ea typeface="+mn-ea"/>
                <a:cs typeface="+mn-cs"/>
              </a:rPr>
              <a:t> (2022, p.102) mentioned that employee training can become a core competency during crisis management. Therefore, offering the training facility to housekeeping employees would help create a capable employee base with a better commitment to </a:t>
            </a:r>
            <a:r>
              <a:rPr lang="en-US" sz="1200" b="0" i="0" u="none" strike="noStrike" kern="1200" dirty="0" err="1" smtClean="0">
                <a:solidFill>
                  <a:schemeClr val="tx1"/>
                </a:solidFill>
                <a:latin typeface="+mn-lt"/>
                <a:ea typeface="+mn-ea"/>
                <a:cs typeface="+mn-cs"/>
              </a:rPr>
              <a:t>organisational</a:t>
            </a:r>
            <a:r>
              <a:rPr lang="en-US" sz="1200" b="0" i="0" u="none" strike="noStrike" kern="1200" dirty="0" smtClean="0">
                <a:solidFill>
                  <a:schemeClr val="tx1"/>
                </a:solidFill>
                <a:latin typeface="+mn-lt"/>
                <a:ea typeface="+mn-ea"/>
                <a:cs typeface="+mn-cs"/>
              </a:rPr>
              <a:t> standards and operational practices.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Facilitation of employee objectives helps comprehend progress among employees in terms of the proposed training sessions (indeed, 2023). For the housekeeping training, the aforementioned training objectives have been </a:t>
            </a:r>
            <a:r>
              <a:rPr lang="en-US" sz="1200" b="0" i="0" u="none" strike="noStrike" kern="1200" dirty="0" err="1" smtClean="0">
                <a:solidFill>
                  <a:schemeClr val="tx1"/>
                </a:solidFill>
                <a:latin typeface="+mn-lt"/>
                <a:ea typeface="+mn-ea"/>
                <a:cs typeface="+mn-cs"/>
              </a:rPr>
              <a:t>prioritised</a:t>
            </a:r>
            <a:r>
              <a:rPr lang="en-US" sz="1200" b="0" i="0" u="none" strike="noStrike" kern="1200" dirty="0" smtClean="0">
                <a:solidFill>
                  <a:schemeClr val="tx1"/>
                </a:solidFill>
                <a:latin typeface="+mn-lt"/>
                <a:ea typeface="+mn-ea"/>
                <a:cs typeface="+mn-cs"/>
              </a:rPr>
              <a:t> to ensure proper personal and professional growth among team members of housekeeping services. On the contrary, Bakker and </a:t>
            </a:r>
            <a:r>
              <a:rPr lang="en-US" sz="1200" b="0" i="0" u="none" strike="noStrike" kern="1200" dirty="0" err="1" smtClean="0">
                <a:solidFill>
                  <a:schemeClr val="tx1"/>
                </a:solidFill>
                <a:latin typeface="+mn-lt"/>
                <a:ea typeface="+mn-ea"/>
                <a:cs typeface="+mn-cs"/>
              </a:rPr>
              <a:t>Leiter</a:t>
            </a:r>
            <a:r>
              <a:rPr lang="en-US" sz="1200" b="0" i="0" u="none" strike="noStrike" kern="1200" dirty="0" smtClean="0">
                <a:solidFill>
                  <a:schemeClr val="tx1"/>
                </a:solidFill>
                <a:latin typeface="+mn-lt"/>
                <a:ea typeface="+mn-ea"/>
                <a:cs typeface="+mn-cs"/>
              </a:rPr>
              <a:t> (2010, p.92) also mentioned that training is necessary for assisting employees to achieve their work goals. It justifies the importance of the proposed objectives.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According to the opinion of Bridger (2018, p.136), it is necessary for  teamwork that members feel to be a part of the group. The main target of the first activity is to develop a sense of belonging among members followed by addressing esteem needs by </a:t>
            </a:r>
            <a:r>
              <a:rPr lang="en-US" sz="1200" b="0" i="0" u="none" strike="noStrike" kern="1200" dirty="0" err="1" smtClean="0">
                <a:solidFill>
                  <a:schemeClr val="tx1"/>
                </a:solidFill>
                <a:latin typeface="+mn-lt"/>
                <a:ea typeface="+mn-ea"/>
                <a:cs typeface="+mn-cs"/>
              </a:rPr>
              <a:t>recognising</a:t>
            </a:r>
            <a:r>
              <a:rPr lang="en-US" sz="1200" b="0" i="0" u="none" strike="noStrike" kern="1200" dirty="0" smtClean="0">
                <a:solidFill>
                  <a:schemeClr val="tx1"/>
                </a:solidFill>
                <a:latin typeface="+mn-lt"/>
                <a:ea typeface="+mn-ea"/>
                <a:cs typeface="+mn-cs"/>
              </a:rPr>
              <a:t> their efforts throughout the operations.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err="1" smtClean="0">
                <a:solidFill>
                  <a:schemeClr val="tx1"/>
                </a:solidFill>
                <a:latin typeface="+mn-lt"/>
                <a:ea typeface="+mn-ea"/>
                <a:cs typeface="+mn-cs"/>
              </a:rPr>
              <a:t>Kyalo</a:t>
            </a:r>
            <a:r>
              <a:rPr lang="en-US" sz="1200" b="0" i="0" u="none" strike="noStrike" kern="1200" dirty="0" smtClean="0">
                <a:solidFill>
                  <a:schemeClr val="tx1"/>
                </a:solidFill>
                <a:latin typeface="+mn-lt"/>
                <a:ea typeface="+mn-ea"/>
                <a:cs typeface="+mn-cs"/>
              </a:rPr>
              <a:t> (2023, p.15) explained that training is essential for providing a skilled human resource to improve knowledge and skills of a workforce. The proposed activities are expected to be advantageous in enhancing leadership and management skills among employees that would address their psychological and self-</a:t>
            </a:r>
            <a:r>
              <a:rPr lang="en-US" sz="1200" b="0" i="0" u="none" strike="noStrike" kern="1200" dirty="0" err="1" smtClean="0">
                <a:solidFill>
                  <a:schemeClr val="tx1"/>
                </a:solidFill>
                <a:latin typeface="+mn-lt"/>
                <a:ea typeface="+mn-ea"/>
                <a:cs typeface="+mn-cs"/>
              </a:rPr>
              <a:t>actualisation</a:t>
            </a:r>
            <a:r>
              <a:rPr lang="en-US" sz="1200" b="0" i="0" u="none" strike="noStrike" kern="1200" dirty="0" smtClean="0">
                <a:solidFill>
                  <a:schemeClr val="tx1"/>
                </a:solidFill>
                <a:latin typeface="+mn-lt"/>
                <a:ea typeface="+mn-ea"/>
                <a:cs typeface="+mn-cs"/>
              </a:rPr>
              <a:t> needs. It is essential for enhancing the overall employee engagement in housekeeping services.</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Different resources could be required for the completion of this training session for housekeeping employees involved with the hotel </a:t>
            </a:r>
            <a:r>
              <a:rPr lang="en-US" sz="1200" b="0" i="0" u="none" strike="noStrike" kern="1200" dirty="0" err="1" smtClean="0">
                <a:solidFill>
                  <a:schemeClr val="tx1"/>
                </a:solidFill>
                <a:latin typeface="+mn-lt"/>
                <a:ea typeface="+mn-ea"/>
                <a:cs typeface="+mn-cs"/>
              </a:rPr>
              <a:t>organisation</a:t>
            </a:r>
            <a:r>
              <a:rPr lang="en-US" sz="1200" b="0" i="0" u="none" strike="noStrike" kern="1200" dirty="0" smtClean="0">
                <a:solidFill>
                  <a:schemeClr val="tx1"/>
                </a:solidFill>
                <a:latin typeface="+mn-lt"/>
                <a:ea typeface="+mn-ea"/>
                <a:cs typeface="+mn-cs"/>
              </a:rPr>
              <a:t>. One of the main required resources is investment as it can be offered to employees with the best performance as a gesture of performance recognition. Nonetheless, advancing in workers’ development often results in profit from investment (</a:t>
            </a:r>
            <a:r>
              <a:rPr lang="en-US" sz="1200" b="0" i="0" u="none" strike="noStrike" kern="1200" dirty="0" err="1" smtClean="0">
                <a:solidFill>
                  <a:schemeClr val="tx1"/>
                </a:solidFill>
                <a:latin typeface="+mn-lt"/>
                <a:ea typeface="+mn-ea"/>
                <a:cs typeface="+mn-cs"/>
              </a:rPr>
              <a:t>Barreto</a:t>
            </a:r>
            <a:r>
              <a:rPr lang="en-US" sz="1200" b="0" i="0" u="none" strike="noStrike" kern="1200" dirty="0" smtClean="0">
                <a:solidFill>
                  <a:schemeClr val="tx1"/>
                </a:solidFill>
                <a:latin typeface="+mn-lt"/>
                <a:ea typeface="+mn-ea"/>
                <a:cs typeface="+mn-cs"/>
              </a:rPr>
              <a:t> and </a:t>
            </a:r>
            <a:r>
              <a:rPr lang="en-US" sz="1200" b="0" i="0" u="none" strike="noStrike" kern="1200" dirty="0" err="1" smtClean="0">
                <a:solidFill>
                  <a:schemeClr val="tx1"/>
                </a:solidFill>
                <a:latin typeface="+mn-lt"/>
                <a:ea typeface="+mn-ea"/>
                <a:cs typeface="+mn-cs"/>
              </a:rPr>
              <a:t>Mayya</a:t>
            </a:r>
            <a:r>
              <a:rPr lang="en-US" sz="1200" b="0" i="0" u="none" strike="noStrike" kern="1200" dirty="0" smtClean="0">
                <a:solidFill>
                  <a:schemeClr val="tx1"/>
                </a:solidFill>
                <a:latin typeface="+mn-lt"/>
                <a:ea typeface="+mn-ea"/>
                <a:cs typeface="+mn-cs"/>
              </a:rPr>
              <a:t>, 2023, p.29). Therefore, using it as a resource and offering guidance from an expert could be helpful in the proper execution of the activity.</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The aforementioned aspects are contemplated to be evaluated to determine whether the training program has been effective or not. </a:t>
            </a:r>
            <a:r>
              <a:rPr lang="en-US" sz="1200" b="0" i="0" u="none" strike="noStrike" kern="1200" dirty="0" err="1" smtClean="0">
                <a:solidFill>
                  <a:schemeClr val="tx1"/>
                </a:solidFill>
                <a:latin typeface="+mn-lt"/>
                <a:ea typeface="+mn-ea"/>
                <a:cs typeface="+mn-cs"/>
              </a:rPr>
              <a:t>Mejabi</a:t>
            </a:r>
            <a:r>
              <a:rPr lang="en-US" sz="1200" b="0" i="0" u="none" strike="noStrike" kern="1200" dirty="0" smtClean="0">
                <a:solidFill>
                  <a:schemeClr val="tx1"/>
                </a:solidFill>
                <a:latin typeface="+mn-lt"/>
                <a:ea typeface="+mn-ea"/>
                <a:cs typeface="+mn-cs"/>
              </a:rPr>
              <a:t> and </a:t>
            </a:r>
            <a:r>
              <a:rPr lang="en-US" sz="1200" b="0" i="0" u="none" strike="noStrike" kern="1200" dirty="0" err="1" smtClean="0">
                <a:solidFill>
                  <a:schemeClr val="tx1"/>
                </a:solidFill>
                <a:latin typeface="+mn-lt"/>
                <a:ea typeface="+mn-ea"/>
                <a:cs typeface="+mn-cs"/>
              </a:rPr>
              <a:t>Adah</a:t>
            </a:r>
            <a:r>
              <a:rPr lang="en-US" sz="1200" b="0" i="0" u="none" strike="noStrike" kern="1200" dirty="0" smtClean="0">
                <a:solidFill>
                  <a:schemeClr val="tx1"/>
                </a:solidFill>
                <a:latin typeface="+mn-lt"/>
                <a:ea typeface="+mn-ea"/>
                <a:cs typeface="+mn-cs"/>
              </a:rPr>
              <a:t> (2021, p.1) commented that a lack of training among hotel staff can be counterproductive leading to low productivity. Therefore, evaluating each employee’s progress is essential which would be measured through those improvements.</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During the housekeeping process overall safety management of the hotel is also considered. The Wales government employs the “Regulatory Reform (Fire Safety) Order 2005” which will be considered as well along with the “Equality Act 2010” and “local Environmental Health Department” (</a:t>
            </a:r>
            <a:r>
              <a:rPr lang="en-US" sz="1200" b="0" i="0" u="none" strike="noStrike" kern="1200" dirty="0" err="1" smtClean="0">
                <a:solidFill>
                  <a:schemeClr val="tx1"/>
                </a:solidFill>
                <a:latin typeface="+mn-lt"/>
                <a:ea typeface="+mn-ea"/>
                <a:cs typeface="+mn-cs"/>
              </a:rPr>
              <a:t>businesswales</a:t>
            </a:r>
            <a:r>
              <a:rPr lang="en-US" sz="1200" b="0" i="0" u="none" strike="noStrike" kern="1200" dirty="0" smtClean="0">
                <a:solidFill>
                  <a:schemeClr val="tx1"/>
                </a:solidFill>
                <a:latin typeface="+mn-lt"/>
                <a:ea typeface="+mn-ea"/>
                <a:cs typeface="+mn-cs"/>
              </a:rPr>
              <a:t>, 2023). Obligation to these measurements can help preserve an overall integrated housekeeping service within the hotel industry.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The training facilities are suitable for preparing a competent employee base for executing housekeeping services. The activities mentioned for the training facilities are capable of improving employee capabilities while offering an opportunity for them to be more engaged with </a:t>
            </a:r>
            <a:r>
              <a:rPr lang="en-US" sz="1200" b="0" i="0" u="none" strike="noStrike" kern="1200" dirty="0" err="1" smtClean="0">
                <a:solidFill>
                  <a:schemeClr val="tx1"/>
                </a:solidFill>
                <a:latin typeface="+mn-lt"/>
                <a:ea typeface="+mn-ea"/>
                <a:cs typeface="+mn-cs"/>
              </a:rPr>
              <a:t>organisational</a:t>
            </a:r>
            <a:r>
              <a:rPr lang="en-US" sz="1200" b="0" i="0" u="none" strike="noStrike" kern="1200" dirty="0" smtClean="0">
                <a:solidFill>
                  <a:schemeClr val="tx1"/>
                </a:solidFill>
                <a:latin typeface="+mn-lt"/>
                <a:ea typeface="+mn-ea"/>
                <a:cs typeface="+mn-cs"/>
              </a:rPr>
              <a:t> commitment and ensure job security. It makes the possibility of reducing the potential for high employee turnover relevantly low. Hence, it can be concluded that the preparation of employee training for better engagement needs to be concentrated on addressing the needs of employees while aligning them with </a:t>
            </a:r>
            <a:r>
              <a:rPr lang="en-US" sz="1200" b="0" i="0" u="none" strike="noStrike" kern="1200" dirty="0" err="1" smtClean="0">
                <a:solidFill>
                  <a:schemeClr val="tx1"/>
                </a:solidFill>
                <a:latin typeface="+mn-lt"/>
                <a:ea typeface="+mn-ea"/>
                <a:cs typeface="+mn-cs"/>
              </a:rPr>
              <a:t>organisational</a:t>
            </a:r>
            <a:r>
              <a:rPr lang="en-US" sz="1200" b="0" i="0" u="none" strike="noStrike" kern="1200" dirty="0" smtClean="0">
                <a:solidFill>
                  <a:schemeClr val="tx1"/>
                </a:solidFill>
                <a:latin typeface="+mn-lt"/>
                <a:ea typeface="+mn-ea"/>
                <a:cs typeface="+mn-cs"/>
              </a:rPr>
              <a:t> goals and objectives. </a:t>
            </a:r>
            <a:endParaRPr lang="en-US" dirty="0"/>
          </a:p>
        </p:txBody>
      </p:sp>
      <p:sp>
        <p:nvSpPr>
          <p:cNvPr id="4" name="Slide Number Placeholder 3"/>
          <p:cNvSpPr>
            <a:spLocks noGrp="1" noEditPoints="1"/>
          </p:cNvSpPr>
          <p:nvPr>
            <p:ph type="sldNum" sz="quarter" idx="10"/>
          </p:nvPr>
        </p:nvSpPr>
        <p:spPr/>
        <p:txBody>
          <a:bodyPr/>
          <a:lstStyle/>
          <a:p>
            <a:fld id="{53E744A5-3311-4BC1-BD3D-EA75A938E610}" type="slidenum">
              <a:rPr lang="en-US" smtClean="0"/>
              <a:t>‹#›</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1143000" y="685800"/>
            <a:ext cx="4572000"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B3BDC41A-6450-483D-B9FB-61E09492363A}" type="slidenum">
              <a:rPr lang="en-US" smtClean="0"/>
              <a:t>‹#›</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noEditPoints="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noEditPoints="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lvl="0"/>
            <a:r>
              <a:rPr kumimoji="0" lang="en-US" smtClean="0"/>
              <a:t>Click to edit Master subtitle style</a:t>
            </a:r>
            <a:endParaRPr kumimoji="0" lang="en-US"/>
          </a:p>
        </p:txBody>
      </p:sp>
      <p:sp>
        <p:nvSpPr>
          <p:cNvPr id="30" name="Date Placeholder 29"/>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19" name="Footer Placeholder 18"/>
          <p:cNvSpPr>
            <a:spLocks noGrp="1" noEditPoints="1"/>
          </p:cNvSpPr>
          <p:nvPr>
            <p:ph type="ftr" sz="quarter" idx="11"/>
          </p:nvPr>
        </p:nvSpPr>
        <p:spPr/>
        <p:txBody>
          <a:bodyPr/>
          <a:lstStyle/>
          <a:p>
            <a:endParaRPr lang="en-US"/>
          </a:p>
        </p:txBody>
      </p:sp>
      <p:sp>
        <p:nvSpPr>
          <p:cNvPr id="27" name="Slide Number Placeholder 26"/>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kumimoji="0" lang="en-US" smtClean="0"/>
              <a:t>Click to edit Master title style</a:t>
            </a:r>
            <a:endParaRPr kumimoji="0" lang="en-US"/>
          </a:p>
        </p:txBody>
      </p:sp>
      <p:sp>
        <p:nvSpPr>
          <p:cNvPr id="3" name="Content Placeholder 2"/>
          <p:cNvSpPr>
            <a:spLocks noGrp="1" noEditPoints="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noEditPoints="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noEditPoints="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noEditPoints="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57200" y="704088"/>
            <a:ext cx="8229600" cy="1143000"/>
          </a:xfrm>
        </p:spPr>
        <p:txBody>
          <a:bodyPr tIns="45720" anchor="b"/>
          <a:lstStyle/>
          <a:p>
            <a:r>
              <a:rPr kumimoji="0" lang="en-US" smtClean="0"/>
              <a:t>Click to edit Master title style</a:t>
            </a:r>
            <a:endParaRPr kumimoji="0" lang="en-US"/>
          </a:p>
        </p:txBody>
      </p:sp>
      <p:sp>
        <p:nvSpPr>
          <p:cNvPr id="3" name="Text Placeholder 2"/>
          <p:cNvSpPr>
            <a:spLocks noGrp="1" noEditPoints="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noEditPoints="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noEditPoints="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noEditPoints="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4" name="Footer Placeholder 3"/>
          <p:cNvSpPr>
            <a:spLocks noGrp="1" noEditPoints="1"/>
          </p:cNvSpPr>
          <p:nvPr>
            <p:ph type="ftr" sz="quarter" idx="11"/>
          </p:nvPr>
        </p:nvSpPr>
        <p:spPr/>
        <p:txBody>
          <a:bodyPr/>
          <a:lstStyle/>
          <a:p>
            <a:endParaRPr lang="en-US"/>
          </a:p>
        </p:txBody>
      </p:sp>
      <p:sp>
        <p:nvSpPr>
          <p:cNvPr id="5" name="Slide Number Placeholder 4"/>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3" name="Footer Placeholder 2"/>
          <p:cNvSpPr>
            <a:spLocks noGrp="1" noEditPoints="1"/>
          </p:cNvSpPr>
          <p:nvPr>
            <p:ph type="ftr" sz="quarter" idx="11"/>
          </p:nvPr>
        </p:nvSpPr>
        <p:spPr/>
        <p:txBody>
          <a:bodyPr/>
          <a:lstStyle/>
          <a:p>
            <a:endParaRPr lang="en-US"/>
          </a:p>
        </p:txBody>
      </p:sp>
      <p:sp>
        <p:nvSpPr>
          <p:cNvPr id="4" name="Slide Number Placeholder 3"/>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noEditPoints="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noEditPoints="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noEditPoints="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noEditPoints="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a:xfrm>
            <a:off x="8077200" y="6356350"/>
            <a:ext cx="609600" cy="365125"/>
          </a:xfrm>
        </p:spPr>
        <p:txBody>
          <a:bodyPr/>
          <a:lstStyle/>
          <a:p>
            <a:fld id="{95FF0986-F401-4E21-83D9-51948485F789}" type="slidenum">
              <a:rPr lang="en-US" smtClean="0"/>
              <a:t>‹#›</a:t>
            </a:fld>
            <a:endParaRPr lang="en-US"/>
          </a:p>
        </p:txBody>
      </p:sp>
      <p:sp>
        <p:nvSpPr>
          <p:cNvPr id="3" name="Picture Placeholder 2"/>
          <p:cNvSpPr>
            <a:spLocks noGrp="1" noEditPoints="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pPr lvl="0"/>
            <a:r>
              <a:rPr kumimoji="0" lang="en-US" smtClean="0"/>
              <a:t>Click icon to add picture</a:t>
            </a:r>
            <a:endParaRPr kumimoji="0" lang="en-US" dirty="0"/>
          </a:p>
        </p:txBody>
      </p:sp>
      <p:sp>
        <p:nvSpPr>
          <p:cNvPr id="10" name="Freeform 9"/>
          <p:cNvSpPr/>
          <p:nvPr/>
        </p:nvSpPr>
        <p:spPr bwMode="auto">
          <a:xfrm flipV="1">
            <a:off x="-9525" y="5816600"/>
            <a:ext cx="9163050" cy="1041400"/>
          </a:xfrm>
          <a:custGeom>
            <a:av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a:lstStyle/>
          <a:p>
            <a:pPr marL="0" algn="l" rtl="0" eaLnBrk="1" latinLnBrk="0" hangingPunct="1"/>
            <a:endParaRPr kumimoji="0" lang="en-US">
              <a:solidFill>
                <a:schemeClr val="tx1"/>
              </a:solidFill>
              <a:latin typeface="+mn-lt"/>
              <a:ea typeface="+mn-ea"/>
              <a:cs typeface="+mn-cs"/>
            </a:endParaRPr>
          </a:p>
        </p:txBody>
      </p:sp>
      <p:sp>
        <p:nvSpPr>
          <p:cNvPr id="11" name="Freeform 10"/>
          <p:cNvSpPr/>
          <p:nvPr/>
        </p:nvSpPr>
        <p:spPr bwMode="auto">
          <a:xfrm flipV="1">
            <a:off x="4381500" y="6219825"/>
            <a:ext cx="4762500" cy="638175"/>
          </a:xfrm>
          <a:custGeom>
            <a:avLst/>
            <a:rect l="l" t="t" r="r" b="b"/>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dt="0"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noEditPoints="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noEditPoints="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noEditPoints="1"/>
          </p:cNvSpPr>
          <p:nvPr>
            <p:ph type="dt" sz="half" idx="10"/>
          </p:nvPr>
        </p:nvSpPr>
        <p:spPr/>
        <p:txBody>
          <a:bodyPr/>
          <a:lstStyle/>
          <a:p>
            <a:fld id="{56C4371B-F730-49E1-87C5-1866EC05416B}"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95FF0986-F401-4E21-83D9-51948485F789}" type="slidenum">
              <a:rPr lang="en-US" smtClean="0"/>
              <a:t>‹#›</a:t>
            </a:fld>
            <a:endParaRPr lang="en-US"/>
          </a:p>
        </p:txBody>
      </p:sp>
    </p:spTree>
  </p:cSld>
  <p:clrMapOvr>
    <a:masterClrMapping/>
  </p:clrMapOvr>
  <p:hf dt="0" sldNum="0" hdr="0" ftr="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p:nvPr/>
        </p:nvSpPr>
        <p:spPr bwMode="auto">
          <a:xfrm>
            <a:off x="-9525" y="-7144"/>
            <a:ext cx="9163050" cy="1041400"/>
          </a:xfrm>
          <a:custGeom>
            <a:avLst/>
            <a:rect l="l" t="t" r="r" b="b"/>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a:lstStyle/>
          <a:p>
            <a:pPr marL="0" algn="l" rtl="0" eaLnBrk="1" latinLnBrk="0" hangingPunct="1"/>
            <a:endParaRPr kumimoji="0" lang="en-US">
              <a:solidFill>
                <a:schemeClr val="tx1"/>
              </a:solidFill>
              <a:latin typeface="+mn-lt"/>
              <a:ea typeface="+mn-ea"/>
              <a:cs typeface="+mn-cs"/>
            </a:endParaRPr>
          </a:p>
        </p:txBody>
      </p:sp>
      <p:sp>
        <p:nvSpPr>
          <p:cNvPr id="8" name="Freeform 7"/>
          <p:cNvSpPr/>
          <p:nvPr/>
        </p:nvSpPr>
        <p:spPr bwMode="auto">
          <a:xfrm>
            <a:off x="4381500" y="-7144"/>
            <a:ext cx="4762500" cy="638175"/>
          </a:xfrm>
          <a:custGeom>
            <a:avLst/>
            <a:rect l="l" t="t" r="r" b="b"/>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noEditPoints="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noEditPoints="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noEditPoints="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6C4371B-F730-49E1-87C5-1866EC05416B}" type="datetimeFigureOut">
              <a:rPr lang="en-US" smtClean="0"/>
              <a:t>11/9/2023</a:t>
            </a:fld>
            <a:endParaRPr lang="en-US"/>
          </a:p>
        </p:txBody>
      </p:sp>
      <p:sp>
        <p:nvSpPr>
          <p:cNvPr id="22" name="Footer Placeholder 21"/>
          <p:cNvSpPr>
            <a:spLocks noGrp="1" noEditPoints="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noEditPoints="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5FF0986-F401-4E21-83D9-51948485F789}"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p:nvPr/>
          </p:nvSpPr>
          <p:spPr bwMode="auto">
            <a:xfrm rot="21435692">
              <a:off x="-19045" y="216550"/>
              <a:ext cx="9163050" cy="649224"/>
            </a:xfrm>
            <a:custGeom>
              <a:avLst/>
              <a:rect l="l" t="t" r="r" b="b"/>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16000">
                    <a:schemeClr val="accent2">
                      <a:shade val="75000"/>
                      <a:alpha val="56000"/>
                    </a:schemeClr>
                  </a:gs>
                  <a:gs pos="74000">
                    <a:schemeClr val="accent3">
                      <a:shade val="75000"/>
                    </a:schemeClr>
                  </a:gs>
                  <a:gs pos="86000">
                    <a:schemeClr val="tx1">
                      <a:alpha val="29000"/>
                    </a:schemeClr>
                  </a:gs>
                </a:gsLst>
                <a:lin ang="5400000" scaled="1"/>
              </a:gradFill>
              <a:prstDash val="solid"/>
              <a:round/>
              <a:headEnd type="none" w="med" len="med"/>
              <a:tailEnd type="none" w="med" len="med"/>
            </a:ln>
            <a:effectLst/>
          </p:spPr>
          <p:txBody>
            <a:bodyPr vert="horz" wrap="square" lIns="91440" tIns="45720" rIns="91440" bIns="45720" anchor="t"/>
            <a:lstStyle/>
            <a:p>
              <a:endParaRPr kumimoji="0" lang="en-US"/>
            </a:p>
          </p:txBody>
        </p:sp>
        <p:sp>
          <p:nvSpPr>
            <p:cNvPr id="13" name="Freeform 12"/>
            <p:cNvSpPr/>
            <p:nvPr/>
          </p:nvSpPr>
          <p:spPr bwMode="auto">
            <a:xfrm rot="21435692">
              <a:off x="-14309" y="290003"/>
              <a:ext cx="9175812" cy="530352"/>
            </a:xfrm>
            <a:custGeom>
              <a:avLst/>
              <a:rect l="l" t="t" r="r" b="b"/>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33000">
                    <a:schemeClr val="accent2">
                      <a:alpha val="56000"/>
                    </a:schemeClr>
                  </a:gs>
                  <a:gs pos="44000">
                    <a:schemeClr val="accent1"/>
                  </a:gs>
                  <a:gs pos="74000">
                    <a:schemeClr val="accent4"/>
                  </a:gs>
                </a:gsLst>
                <a:lin ang="5400000" scaled="1"/>
              </a:gradFill>
              <a:prstDash val="solid"/>
              <a:round/>
              <a:headEnd type="none" w="med" len="med"/>
              <a:tailEnd type="none" w="med" len="med"/>
            </a:ln>
            <a:effectLst/>
          </p:spPr>
          <p:txBody>
            <a:bodyPr vert="horz" wrap="square" lIns="91440" tIns="45720" rIns="91440" bIns="45720" anchor="t"/>
            <a:lstStyle/>
            <a:p>
              <a:endParaRPr kumimoji="0"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sldNum="0" hdr="0" ftr="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diagramData" Target="../diagrams/data1.xml"/><Relationship Id="rId2" Type="http://schemas.openxmlformats.org/officeDocument/2006/relationships/diagramLayout" Target="../diagrams/layout1.xml"/><Relationship Id="rId3" Type="http://schemas.openxmlformats.org/officeDocument/2006/relationships/diagramQuickStyle" Target="../diagrams/quickStyle1.xml"/><Relationship Id="rId4" Type="http://schemas.openxmlformats.org/officeDocument/2006/relationships/diagramColors" Target="../diagrams/colors1.xml"/><Relationship Id="rId5" Type="http://schemas.openxmlformats.org/officeDocument/2006/relationships/slideLayout" Target="../slideLayouts/slideLayout2.xml"/><Relationship Id="rId6"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533400" y="2133600"/>
            <a:ext cx="7851648" cy="2087487"/>
          </a:xfrm>
        </p:spPr>
        <p:txBody>
          <a:bodyPr/>
          <a:lstStyle/>
          <a:p>
            <a:pPr algn="ctr"/>
            <a:r>
              <a:rPr lang="en-US" dirty="0" smtClean="0">
                <a:solidFill>
                  <a:schemeClr val="tx1"/>
                </a:solidFill>
              </a:rPr>
              <a:t>OPERATING HOTEL FACILITIES</a:t>
            </a:r>
            <a:endParaRPr lang="en-GB" dirty="0" smtClean="0">
              <a:solidFill>
                <a:schemeClr val="tx1"/>
              </a:solidFill>
            </a:endParaRPr>
          </a:p>
          <a:p>
            <a:pPr algn="ctr"/>
            <a:endParaRPr lang="en-GB" dirty="0" smtClean="0">
              <a:solidFill>
                <a:schemeClr val="tx1"/>
              </a:solidFill>
            </a:endParaRPr>
          </a:p>
          <a:p>
            <a:pPr algn="ctr"/>
            <a:endParaRPr lang="en-GB" dirty="0" smtClean="0">
              <a:solidFill>
                <a:schemeClr val="tx1"/>
              </a:solidFill>
            </a:endParaRPr>
          </a:p>
        </p:txBody>
      </p:sp>
      <p:sp>
        <p:nvSpPr>
          <p:cNvPr id="3" name="Subtitle 2"/>
          <p:cNvSpPr>
            <a:spLocks noGrp="1" noEditPoints="1"/>
          </p:cNvSpPr>
          <p:nvPr>
            <p:ph type="subTitle" idx="1"/>
          </p:nvPr>
        </p:nvSpPr>
        <p:spPr>
          <a:xfrm flipH="1">
            <a:off x="9540553" y="5867400"/>
            <a:ext cx="1008111" cy="637736"/>
          </a:xfrm>
        </p:spPr>
        <p:txBody>
          <a:bodyPr>
            <a:normAutofit fontScale="70000" lnSpcReduction="20000"/>
          </a:bodyPr>
          <a:lstStyle/>
          <a:p>
            <a:r>
              <a:rPr lang="en-US" dirty="0" smtClean="0"/>
              <a:t>Student ID:</a:t>
            </a:r>
          </a:p>
          <a:p>
            <a:r>
              <a:rPr lang="en-US" dirty="0" smtClean="0"/>
              <a:t>Date: </a:t>
            </a:r>
            <a:endParaRPr lang="en-US" dirty="0"/>
          </a:p>
        </p:txBody>
      </p:sp>
      <p:sp>
        <p:nvSpPr>
          <p:cNvPr id="4" name="TextBox 3"/>
          <p:cNvSpPr txBox="1"/>
          <p:nvPr/>
        </p:nvSpPr>
        <p:spPr>
          <a:xfrm>
            <a:off x="1371600" y="3048000"/>
            <a:ext cx="6512768" cy="375117"/>
          </a:xfrm>
          <a:prstGeom prst="rect">
            <a:avLst/>
          </a:prstGeom>
          <a:noFill/>
        </p:spPr>
        <p:txBody>
          <a:bodyPr wrap="square" rtlCol="0">
            <a:spAutoFit/>
          </a:bodyPr>
          <a:lstStyle/>
          <a:p>
            <a:r>
              <a:rPr lang="en-GB" sz="1800" b="1" i="0" u="none" strike="noStrike">
                <a:latin typeface="Arial" pitchFamily="34" charset="0" panose="020b0604020202020204"/>
                <a:ea typeface="Arial" pitchFamily="34" charset="0" panose="020b0604020202020204"/>
                <a:cs typeface="Arial" pitchFamily="34" charset="0" panose="020b0604020202020204"/>
              </a:rPr>
              <a:t>Component three: Presentation Slid</a:t>
            </a:r>
            <a:r>
              <a:rPr lang="en-GB" sz="1800" b="1" i="0" u="none" strike="noStrike">
                <a:latin typeface="Arial" pitchFamily="34" charset="0" panose="020b0604020202020204"/>
                <a:ea typeface="Arial" pitchFamily="34" charset="0" panose="020b0604020202020204"/>
                <a:cs typeface="Arial" pitchFamily="34" charset="0" panose="020b0604020202020204"/>
              </a:rPr>
              <a:t>es</a:t>
            </a:r>
            <a:endParaRPr lang="en-US" sz="1800"/>
          </a:p>
        </p:txBody>
      </p:sp>
      <p:sp>
        <p:nvSpPr>
          <p:cNvPr id="5" name="TextBox 4"/>
          <p:cNvSpPr txBox="1"/>
          <p:nvPr/>
        </p:nvSpPr>
        <p:spPr>
          <a:xfrm>
            <a:off x="1427584" y="3573016"/>
            <a:ext cx="6400800" cy="915441"/>
          </a:xfrm>
          <a:prstGeom prst="rect">
            <a:avLst/>
          </a:prstGeom>
          <a:noFill/>
        </p:spPr>
        <p:txBody>
          <a:bodyPr wrap="square" rtlCol="0">
            <a:spAutoFit/>
          </a:bodyPr>
          <a:lstStyle/>
          <a:p>
            <a:endParaRPr lang="en-GB"/>
          </a:p>
          <a:p>
            <a:r>
              <a:rPr lang="en-GB"/>
              <a:t>Student</a:t>
            </a:r>
            <a:r>
              <a:rPr lang="en-GB">
                <a:latin typeface="Arial" pitchFamily="34" charset="0" panose="020b0604020202020204"/>
                <a:ea typeface="Arial" pitchFamily="34" charset="0" panose="020b0604020202020204"/>
                <a:cs typeface="Arial" pitchFamily="34" charset="0" panose="020b0604020202020204"/>
              </a:rPr>
              <a:t> ID:2213442</a:t>
            </a:r>
            <a:r>
              <a:rPr lang="en-GB"/>
              <a:t> </a:t>
            </a:r>
          </a:p>
          <a:p>
            <a:endParaRPr lang="en-GB"/>
          </a:p>
        </p:txBody>
      </p:sp>
      <p:sp>
        <p:nvSpPr>
          <p:cNvPr id="7" name="TextBox 6"/>
          <p:cNvSpPr txBox="1"/>
          <p:nvPr/>
        </p:nvSpPr>
        <p:spPr>
          <a:xfrm>
            <a:off x="1371600" y="3154159"/>
            <a:ext cx="6400800" cy="641121"/>
          </a:xfrm>
          <a:prstGeom prst="rect">
            <a:avLst/>
          </a:prstGeom>
          <a:noFill/>
        </p:spPr>
        <p:txBody>
          <a:bodyPr wrap="square" rtlCol="0">
            <a:spAutoFit/>
          </a:bodyPr>
          <a:lstStyle/>
          <a:p>
            <a:endParaRPr lang="en-US"/>
          </a:p>
          <a:p>
            <a:r>
              <a:rPr lang="en-GB"/>
              <a:t>Vasile </a:t>
            </a:r>
            <a:r>
              <a:rPr lang="en-GB">
                <a:latin typeface="Arial" pitchFamily="34" charset="0" panose="020b0604020202020204"/>
                <a:ea typeface="Arial" pitchFamily="34" charset="0" panose="020b0604020202020204"/>
                <a:cs typeface="Arial" pitchFamily="34" charset="0" panose="020b0604020202020204"/>
              </a:rPr>
              <a:t>Pitirici</a:t>
            </a:r>
            <a:endParaRPr lang="en-US">
              <a:latin typeface="Arial" pitchFamily="34" charset="0" panose="020b0604020202020204"/>
              <a:ea typeface="Arial" pitchFamily="34" charset="0" panose="020b0604020202020204"/>
              <a:cs typeface="Arial" pitchFamily="34" charset="0" panose="020b060402020202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Table of Contents</a:t>
            </a:r>
            <a:endParaRPr lang="en-US" b="1" dirty="0">
              <a:solidFill>
                <a:schemeClr val="tx1"/>
              </a:solidFill>
            </a:endParaRPr>
          </a:p>
        </p:txBody>
      </p:sp>
      <p:sp>
        <p:nvSpPr>
          <p:cNvPr id="3" name="Content Placeholder 2"/>
          <p:cNvSpPr>
            <a:spLocks noGrp="1" noEditPoints="1"/>
          </p:cNvSpPr>
          <p:nvPr>
            <p:ph idx="1"/>
          </p:nvPr>
        </p:nvSpPr>
        <p:spPr/>
        <p:txBody>
          <a:bodyPr>
            <a:normAutofit fontScale="62500" lnSpcReduction="20000"/>
          </a:bodyPr>
          <a:lstStyle/>
          <a:p>
            <a:pPr algn="just">
              <a:lnSpc>
                <a:spcPct val="160000"/>
              </a:lnSpc>
            </a:pPr>
            <a:r>
              <a:rPr lang="en-US" dirty="0" smtClean="0"/>
              <a:t>Introduction……………………………………………………………………………………… Slide 3</a:t>
            </a:r>
          </a:p>
          <a:p>
            <a:pPr algn="just">
              <a:lnSpc>
                <a:spcPct val="160000"/>
              </a:lnSpc>
            </a:pPr>
            <a:r>
              <a:rPr lang="en-US" dirty="0" smtClean="0"/>
              <a:t>Implication of Maslow’s Hierarchy of Needs principles for employee engagement……. Slide 4</a:t>
            </a:r>
          </a:p>
          <a:p>
            <a:pPr algn="just">
              <a:lnSpc>
                <a:spcPct val="160000"/>
              </a:lnSpc>
            </a:pPr>
            <a:r>
              <a:rPr lang="en-US" dirty="0" smtClean="0"/>
              <a:t>Determining training needs…………………………………………………………….. Slide 5</a:t>
            </a:r>
          </a:p>
          <a:p>
            <a:pPr algn="just">
              <a:lnSpc>
                <a:spcPct val="160000"/>
              </a:lnSpc>
            </a:pPr>
            <a:r>
              <a:rPr lang="en-US" dirty="0" smtClean="0"/>
              <a:t>Selection of objectives………………………………………………………………………. Slide 6</a:t>
            </a:r>
          </a:p>
          <a:p>
            <a:pPr algn="just">
              <a:lnSpc>
                <a:spcPct val="160000"/>
              </a:lnSpc>
            </a:pPr>
            <a:r>
              <a:rPr lang="en-US" dirty="0" smtClean="0"/>
              <a:t>Developing activities for training………………………………………………………. Slide 7 and 8</a:t>
            </a:r>
          </a:p>
          <a:p>
            <a:pPr algn="just">
              <a:lnSpc>
                <a:spcPct val="160000"/>
              </a:lnSpc>
            </a:pPr>
            <a:r>
              <a:rPr lang="en-US" dirty="0" smtClean="0"/>
              <a:t>Material resourcing…………………………………………………………………………….. Slide 9</a:t>
            </a:r>
          </a:p>
          <a:p>
            <a:pPr algn="just">
              <a:lnSpc>
                <a:spcPct val="160000"/>
              </a:lnSpc>
            </a:pPr>
            <a:r>
              <a:rPr lang="en-US" dirty="0" smtClean="0"/>
              <a:t>Program evaluation…………………………………………………………………………….. Slide 10</a:t>
            </a:r>
          </a:p>
          <a:p>
            <a:pPr algn="just">
              <a:lnSpc>
                <a:spcPct val="160000"/>
              </a:lnSpc>
            </a:pPr>
            <a:r>
              <a:rPr lang="en-US" dirty="0" smtClean="0"/>
              <a:t>Assessment of health and safety measurements…………………………………. Slide 11</a:t>
            </a:r>
          </a:p>
          <a:p>
            <a:pPr algn="just">
              <a:lnSpc>
                <a:spcPct val="160000"/>
              </a:lnSpc>
            </a:pPr>
            <a:r>
              <a:rPr lang="en-US" dirty="0" smtClean="0"/>
              <a:t>Conclusion………………………………………………………………………………………….. Slide 12</a:t>
            </a:r>
          </a:p>
          <a:p>
            <a:pPr algn="just">
              <a:lnSpc>
                <a:spcPct val="160000"/>
              </a:lnSpc>
            </a:pPr>
            <a:r>
              <a:rPr lang="en-US" dirty="0" smtClean="0"/>
              <a:t>References…………………………………………………………………………………………… Slide 13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Introduction</a:t>
            </a:r>
            <a:endParaRPr lang="en-US" dirty="0">
              <a:solidFill>
                <a:schemeClr val="tx1"/>
              </a:solidFill>
            </a:endParaRPr>
          </a:p>
        </p:txBody>
      </p:sp>
      <p:sp>
        <p:nvSpPr>
          <p:cNvPr id="3" name="Content Placeholder 2"/>
          <p:cNvSpPr>
            <a:spLocks noGrp="1" noEditPoints="1"/>
          </p:cNvSpPr>
          <p:nvPr>
            <p:ph idx="1"/>
          </p:nvPr>
        </p:nvSpPr>
        <p:spPr>
          <a:xfrm>
            <a:off x="457200" y="1935480"/>
            <a:ext cx="4191000" cy="4389120"/>
          </a:xfrm>
        </p:spPr>
        <p:txBody>
          <a:bodyPr>
            <a:normAutofit fontScale="85000" lnSpcReduction="10000"/>
          </a:bodyPr>
          <a:lstStyle/>
          <a:p>
            <a:pPr algn="just" fontAlgn="base">
              <a:lnSpc>
                <a:spcPct val="160000"/>
              </a:lnSpc>
            </a:pPr>
            <a:r>
              <a:rPr lang="en-US" dirty="0" smtClean="0"/>
              <a:t>The training facility is aimed at improving the operational capability of housekeeping team members. </a:t>
            </a:r>
          </a:p>
          <a:p>
            <a:pPr algn="just" fontAlgn="base">
              <a:lnSpc>
                <a:spcPct val="160000"/>
              </a:lnSpc>
            </a:pPr>
            <a:r>
              <a:rPr lang="en-US" dirty="0" smtClean="0"/>
              <a:t>It may contribute to improving guest satisfaction and performance improvement within the </a:t>
            </a:r>
            <a:r>
              <a:rPr lang="en-US" dirty="0" err="1" smtClean="0"/>
              <a:t>organisation</a:t>
            </a:r>
            <a:r>
              <a:rPr lang="en-US" dirty="0" smtClean="0"/>
              <a:t>.</a:t>
            </a:r>
          </a:p>
          <a:p>
            <a:pPr algn="just">
              <a:lnSpc>
                <a:spcPct val="160000"/>
              </a:lnSpc>
            </a:pPr>
            <a:endParaRPr lang="en-US" dirty="0"/>
          </a:p>
        </p:txBody>
      </p:sp>
      <p:pic>
        <p:nvPicPr>
          <p:cNvPr id="16387" name="Picture 3"/>
          <p:cNvPicPr>
            <a:picLocks noChangeAspect="1" noChangeArrowheads="1"/>
          </p:cNvPicPr>
          <p:nvPr/>
        </p:nvPicPr>
        <p:blipFill>
          <a:blip r:embed="rId1"/>
          <a:srcRect/>
          <a:stretch>
            <a:fillRect/>
          </a:stretch>
        </p:blipFill>
        <p:spPr bwMode="auto">
          <a:xfrm>
            <a:off x="4881603" y="2209800"/>
            <a:ext cx="3957597" cy="4038600"/>
          </a:xfrm>
          <a:prstGeom prst="rect">
            <a:avLst/>
          </a:prstGeom>
          <a:noFill/>
          <a:ln w="9525">
            <a:solidFill>
              <a:schemeClr val="tx1"/>
            </a:solidFill>
            <a:miter lim="800000"/>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noAutofit/>
          </a:bodyPr>
          <a:lstStyle/>
          <a:p>
            <a:pPr algn="ctr"/>
            <a:r>
              <a:rPr lang="en-US" sz="3500" b="1" dirty="0" smtClean="0">
                <a:solidFill>
                  <a:schemeClr val="tx1"/>
                </a:solidFill>
              </a:rPr>
              <a:t>Implication of Maslow’s Hierarchy of Needs principles for employee engagement</a:t>
            </a:r>
            <a:endParaRPr lang="en-US" sz="3500" dirty="0">
              <a:solidFill>
                <a:schemeClr val="tx1"/>
              </a:solidFill>
            </a:endParaRPr>
          </a:p>
        </p:txBody>
      </p:sp>
      <p:sp>
        <p:nvSpPr>
          <p:cNvPr id="3" name="Content Placeholder 2"/>
          <p:cNvSpPr>
            <a:spLocks noGrp="1" noEditPoints="1"/>
          </p:cNvSpPr>
          <p:nvPr>
            <p:ph idx="1"/>
          </p:nvPr>
        </p:nvSpPr>
        <p:spPr>
          <a:xfrm>
            <a:off x="4419600" y="1935480"/>
            <a:ext cx="4267200" cy="4389120"/>
          </a:xfrm>
        </p:spPr>
        <p:txBody>
          <a:bodyPr>
            <a:normAutofit fontScale="85000" lnSpcReduction="10000"/>
          </a:bodyPr>
          <a:lstStyle/>
          <a:p>
            <a:pPr algn="just" fontAlgn="base">
              <a:lnSpc>
                <a:spcPct val="150000"/>
              </a:lnSpc>
            </a:pPr>
            <a:r>
              <a:rPr lang="en-US" dirty="0" smtClean="0"/>
              <a:t>Meeting the fundamental needs of employees helps increase their engagement with operations (</a:t>
            </a:r>
            <a:r>
              <a:rPr lang="en-US" dirty="0" err="1" smtClean="0"/>
              <a:t>vantagecircle</a:t>
            </a:r>
            <a:r>
              <a:rPr lang="en-US" dirty="0" smtClean="0"/>
              <a:t>, 2023)</a:t>
            </a:r>
          </a:p>
          <a:p>
            <a:pPr algn="just" fontAlgn="base">
              <a:lnSpc>
                <a:spcPct val="150000"/>
              </a:lnSpc>
            </a:pPr>
            <a:r>
              <a:rPr lang="en-US" dirty="0" smtClean="0"/>
              <a:t>The critical implication of this model allows </a:t>
            </a:r>
            <a:r>
              <a:rPr lang="en-US" dirty="0" err="1" smtClean="0"/>
              <a:t>organisations</a:t>
            </a:r>
            <a:r>
              <a:rPr lang="en-US" dirty="0" smtClean="0"/>
              <a:t> to track growth and development among employees</a:t>
            </a:r>
          </a:p>
          <a:p>
            <a:pPr algn="just">
              <a:lnSpc>
                <a:spcPct val="150000"/>
              </a:lnSpc>
            </a:pPr>
            <a:endParaRPr lang="en-US" dirty="0"/>
          </a:p>
        </p:txBody>
      </p:sp>
      <p:pic>
        <p:nvPicPr>
          <p:cNvPr id="1026" name="Picture 2"/>
          <p:cNvPicPr>
            <a:picLocks noChangeAspect="1" noChangeArrowheads="1"/>
          </p:cNvPicPr>
          <p:nvPr/>
        </p:nvPicPr>
        <p:blipFill>
          <a:blip r:embed="rId1"/>
          <a:srcRect/>
          <a:stretch>
            <a:fillRect/>
          </a:stretch>
        </p:blipFill>
        <p:spPr bwMode="auto">
          <a:xfrm>
            <a:off x="152400" y="2209800"/>
            <a:ext cx="4267200" cy="4114800"/>
          </a:xfrm>
          <a:prstGeom prst="rect">
            <a:avLst/>
          </a:prstGeom>
          <a:noFill/>
          <a:ln w="9525">
            <a:solidFill>
              <a:schemeClr val="tx1"/>
            </a:solidFill>
            <a:miter lim="800000"/>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Determining training needs</a:t>
            </a:r>
            <a:endParaRPr lang="en-US" dirty="0">
              <a:solidFill>
                <a:schemeClr val="tx1"/>
              </a:solidFill>
            </a:endParaRPr>
          </a:p>
        </p:txBody>
      </p:sp>
      <p:sp>
        <p:nvSpPr>
          <p:cNvPr id="3" name="Content Placeholder 2"/>
          <p:cNvSpPr>
            <a:spLocks noGrp="1" noEditPoints="1"/>
          </p:cNvSpPr>
          <p:nvPr>
            <p:ph idx="1"/>
          </p:nvPr>
        </p:nvSpPr>
        <p:spPr>
          <a:xfrm>
            <a:off x="457200" y="1935480"/>
            <a:ext cx="8077200" cy="1874520"/>
          </a:xfrm>
        </p:spPr>
        <p:txBody>
          <a:bodyPr>
            <a:normAutofit fontScale="70000" lnSpcReduction="20000"/>
          </a:bodyPr>
          <a:lstStyle/>
          <a:p>
            <a:pPr algn="just" fontAlgn="base">
              <a:lnSpc>
                <a:spcPct val="150000"/>
              </a:lnSpc>
            </a:pPr>
            <a:r>
              <a:rPr lang="en-US" dirty="0" smtClean="0"/>
              <a:t>A better understanding of job roles</a:t>
            </a:r>
          </a:p>
          <a:p>
            <a:pPr algn="just" fontAlgn="base">
              <a:lnSpc>
                <a:spcPct val="150000"/>
              </a:lnSpc>
            </a:pPr>
            <a:r>
              <a:rPr lang="en-US" dirty="0" smtClean="0"/>
              <a:t>Increasing intrinsic motivational factors among employees</a:t>
            </a:r>
          </a:p>
          <a:p>
            <a:pPr algn="just" fontAlgn="base">
              <a:lnSpc>
                <a:spcPct val="150000"/>
              </a:lnSpc>
            </a:pPr>
            <a:r>
              <a:rPr lang="en-US" dirty="0" smtClean="0"/>
              <a:t>Enhancing self-awareness regarding personal and professional competencies </a:t>
            </a:r>
          </a:p>
          <a:p>
            <a:pPr algn="just" fontAlgn="base">
              <a:lnSpc>
                <a:spcPct val="150000"/>
              </a:lnSpc>
            </a:pPr>
            <a:r>
              <a:rPr lang="en-US" dirty="0" smtClean="0"/>
              <a:t>Obligation to </a:t>
            </a:r>
            <a:r>
              <a:rPr lang="en-US" dirty="0" err="1" smtClean="0"/>
              <a:t>organisational</a:t>
            </a:r>
            <a:r>
              <a:rPr lang="en-US" dirty="0" smtClean="0"/>
              <a:t> commitments</a:t>
            </a:r>
          </a:p>
          <a:p>
            <a:pPr algn="just">
              <a:lnSpc>
                <a:spcPct val="150000"/>
              </a:lnSpc>
            </a:pPr>
            <a:endParaRPr lang="en-US" dirty="0"/>
          </a:p>
        </p:txBody>
      </p:sp>
      <p:pic>
        <p:nvPicPr>
          <p:cNvPr id="15361" name="Picture 1"/>
          <p:cNvPicPr>
            <a:picLocks noChangeAspect="1" noChangeArrowheads="1"/>
          </p:cNvPicPr>
          <p:nvPr/>
        </p:nvPicPr>
        <p:blipFill>
          <a:blip r:embed="rId1"/>
          <a:srcRect/>
          <a:stretch>
            <a:fillRect/>
          </a:stretch>
        </p:blipFill>
        <p:spPr bwMode="auto">
          <a:xfrm>
            <a:off x="2971800" y="3795838"/>
            <a:ext cx="5610225" cy="2833562"/>
          </a:xfrm>
          <a:prstGeom prst="rect">
            <a:avLst/>
          </a:prstGeom>
          <a:noFill/>
          <a:ln w="9525">
            <a:solidFill>
              <a:schemeClr val="tx1"/>
            </a:solidFill>
            <a:miter lim="800000"/>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Selection of objectives</a:t>
            </a:r>
            <a:endParaRPr lang="en-US" dirty="0">
              <a:solidFill>
                <a:schemeClr val="tx1"/>
              </a:solidFill>
            </a:endParaRPr>
          </a:p>
        </p:txBody>
      </p:sp>
      <p:sp>
        <p:nvSpPr>
          <p:cNvPr id="3" name="Content Placeholder 2"/>
          <p:cNvSpPr>
            <a:spLocks noGrp="1" noEditPoints="1"/>
          </p:cNvSpPr>
          <p:nvPr>
            <p:ph idx="1"/>
          </p:nvPr>
        </p:nvSpPr>
        <p:spPr>
          <a:xfrm>
            <a:off x="4648200" y="1935480"/>
            <a:ext cx="4038600" cy="4389120"/>
          </a:xfrm>
        </p:spPr>
        <p:txBody>
          <a:bodyPr>
            <a:normAutofit fontScale="77500" lnSpcReduction="20000"/>
          </a:bodyPr>
          <a:lstStyle/>
          <a:p>
            <a:pPr algn="just" fontAlgn="base">
              <a:lnSpc>
                <a:spcPct val="160000"/>
              </a:lnSpc>
            </a:pPr>
            <a:r>
              <a:rPr lang="en-US" dirty="0" smtClean="0"/>
              <a:t>To address the needs of employees to develop intrinsic motivations </a:t>
            </a:r>
          </a:p>
          <a:p>
            <a:pPr algn="just" fontAlgn="base">
              <a:lnSpc>
                <a:spcPct val="160000"/>
              </a:lnSpc>
            </a:pPr>
            <a:r>
              <a:rPr lang="en-US" dirty="0" smtClean="0"/>
              <a:t>To enhance communication and collaboration capabilities in 2 months</a:t>
            </a:r>
          </a:p>
          <a:p>
            <a:pPr algn="just" fontAlgn="base">
              <a:lnSpc>
                <a:spcPct val="160000"/>
              </a:lnSpc>
            </a:pPr>
            <a:r>
              <a:rPr lang="en-US" dirty="0" smtClean="0"/>
              <a:t>To evaluate employee commitment to operational practices in 1 month </a:t>
            </a:r>
          </a:p>
          <a:p>
            <a:pPr algn="just">
              <a:lnSpc>
                <a:spcPct val="160000"/>
              </a:lnSpc>
            </a:pPr>
            <a:endParaRPr lang="en-US" dirty="0"/>
          </a:p>
        </p:txBody>
      </p:sp>
      <p:graphicFrame>
        <p:nvGraphicFramePr>
          <p:cNvPr id="4" name="Diagram 3"/>
          <p:cNvGraphicFramePr/>
          <p:nvPr/>
        </p:nvGraphicFramePr>
        <p:xfrm>
          <a:off x="-381000" y="2819400"/>
          <a:ext cx="5029200" cy="35052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normAutofit fontScale="90000"/>
          </a:bodyPr>
          <a:lstStyle/>
          <a:p>
            <a:pPr algn="ctr"/>
            <a:r>
              <a:rPr lang="en-US" b="1" dirty="0" smtClean="0">
                <a:solidFill>
                  <a:schemeClr val="tx1"/>
                </a:solidFill>
              </a:rPr>
              <a:t>Developing activities for training</a:t>
            </a:r>
            <a:endParaRPr lang="en-US" dirty="0">
              <a:solidFill>
                <a:schemeClr val="tx1"/>
              </a:solidFill>
            </a:endParaRPr>
          </a:p>
        </p:txBody>
      </p:sp>
      <p:graphicFrame>
        <p:nvGraphicFramePr>
          <p:cNvPr id="4" name="Table 3"/>
          <p:cNvGraphicFramePr>
            <a:graphicFrameLocks noGrp="1"/>
          </p:cNvGraphicFramePr>
          <p:nvPr/>
        </p:nvGraphicFramePr>
        <p:xfrm>
          <a:off x="457199" y="2514600"/>
          <a:ext cx="8229602" cy="3505200"/>
        </p:xfrm>
        <a:graphic>
          <a:graphicData uri="http://schemas.openxmlformats.org/drawingml/2006/table">
            <a:tbl>
              <a:tblPr/>
              <a:tblGrid>
                <a:gridCol w="2819401"/>
                <a:gridCol w="3764281"/>
                <a:gridCol w="1645920"/>
              </a:tblGrid>
              <a:tr h="734767">
                <a:tc>
                  <a:txBody>
                    <a:bodyPr lIns="63500" tIns="63500" rIns="63500" bIns="63500"/>
                    <a:lstStyle/>
                    <a:p>
                      <a:pPr algn="ctr" rtl="0" fontAlgn="t">
                        <a:lnSpc>
                          <a:spcPct val="150000"/>
                        </a:lnSpc>
                        <a:spcBef>
                          <a:spcPts val="0"/>
                        </a:spcBef>
                        <a:spcAft>
                          <a:spcPts val="0"/>
                        </a:spcAft>
                      </a:pPr>
                      <a:r>
                        <a:rPr lang="en-US" sz="2000" b="1" i="0" u="sng" dirty="0">
                          <a:solidFill>
                            <a:srgbClr val="000000"/>
                          </a:solidFill>
                          <a:latin typeface="Times New Roman"/>
                        </a:rPr>
                        <a:t>Activities </a:t>
                      </a:r>
                      <a:endParaRPr lang="en-US" sz="2000"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C2F4"/>
                    </a:solidFill>
                  </a:tcPr>
                </a:tc>
                <a:tc>
                  <a:txBody>
                    <a:bodyPr lIns="63500" tIns="63500" rIns="63500" bIns="63500"/>
                    <a:lstStyle/>
                    <a:p>
                      <a:pPr algn="ctr" rtl="0" fontAlgn="t">
                        <a:lnSpc>
                          <a:spcPct val="150000"/>
                        </a:lnSpc>
                        <a:spcBef>
                          <a:spcPts val="0"/>
                        </a:spcBef>
                        <a:spcAft>
                          <a:spcPts val="0"/>
                        </a:spcAft>
                      </a:pPr>
                      <a:r>
                        <a:rPr lang="en-US" sz="2000" b="1" i="0" u="sng" dirty="0">
                          <a:solidFill>
                            <a:srgbClr val="000000"/>
                          </a:solidFill>
                          <a:latin typeface="Times New Roman"/>
                        </a:rPr>
                        <a:t>Expected outcome </a:t>
                      </a:r>
                      <a:endParaRPr lang="en-US" sz="2000"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C2F4"/>
                    </a:solidFill>
                  </a:tcPr>
                </a:tc>
                <a:tc>
                  <a:txBody>
                    <a:bodyPr lIns="63500" tIns="63500" rIns="63500" bIns="63500"/>
                    <a:lstStyle/>
                    <a:p>
                      <a:pPr algn="ctr" rtl="0" fontAlgn="t">
                        <a:lnSpc>
                          <a:spcPct val="150000"/>
                        </a:lnSpc>
                        <a:spcBef>
                          <a:spcPts val="0"/>
                        </a:spcBef>
                        <a:spcAft>
                          <a:spcPts val="0"/>
                        </a:spcAft>
                      </a:pPr>
                      <a:r>
                        <a:rPr lang="en-US" sz="2000" b="1" i="0" u="sng">
                          <a:solidFill>
                            <a:srgbClr val="000000"/>
                          </a:solidFill>
                          <a:latin typeface="Times New Roman"/>
                        </a:rPr>
                        <a:t>Timelimit </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C2F4"/>
                    </a:solidFill>
                  </a:tcPr>
                </a:tc>
              </a:tr>
              <a:tr h="1168400">
                <a:tc>
                  <a:txBody>
                    <a:bodyPr lIns="63500" tIns="63500" rIns="63500" bIns="63500"/>
                    <a:lstStyle/>
                    <a:p>
                      <a:pPr algn="just" rtl="0" fontAlgn="t">
                        <a:lnSpc>
                          <a:spcPct val="150000"/>
                        </a:lnSpc>
                        <a:spcBef>
                          <a:spcPts val="0"/>
                        </a:spcBef>
                        <a:spcAft>
                          <a:spcPts val="0"/>
                        </a:spcAft>
                      </a:pPr>
                      <a:r>
                        <a:rPr lang="en-US" sz="2000" b="0" i="0" u="none" strike="noStrike">
                          <a:solidFill>
                            <a:srgbClr val="000000"/>
                          </a:solidFill>
                          <a:latin typeface="Times New Roman"/>
                        </a:rPr>
                        <a:t>Team operations with a group of 4 members </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c>
                  <a:txBody>
                    <a:bodyPr lIns="63500" tIns="63500" rIns="63500" bIns="63500"/>
                    <a:lstStyle/>
                    <a:p>
                      <a:pPr algn="just" rtl="0" fontAlgn="t">
                        <a:lnSpc>
                          <a:spcPct val="150000"/>
                        </a:lnSpc>
                        <a:spcBef>
                          <a:spcPts val="0"/>
                        </a:spcBef>
                        <a:spcAft>
                          <a:spcPts val="0"/>
                        </a:spcAft>
                      </a:pPr>
                      <a:r>
                        <a:rPr lang="en-US" sz="2000" b="0" i="0" u="none" strike="noStrike">
                          <a:solidFill>
                            <a:srgbClr val="000000"/>
                          </a:solidFill>
                          <a:latin typeface="Times New Roman"/>
                        </a:rPr>
                        <a:t>Better collaboration and communication among members </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c>
                  <a:txBody>
                    <a:bodyPr lIns="63500" tIns="63500" rIns="63500" bIns="63500"/>
                    <a:lstStyle/>
                    <a:p>
                      <a:pPr algn="just" rtl="0" fontAlgn="t">
                        <a:lnSpc>
                          <a:spcPct val="150000"/>
                        </a:lnSpc>
                        <a:spcBef>
                          <a:spcPts val="0"/>
                        </a:spcBef>
                        <a:spcAft>
                          <a:spcPts val="0"/>
                        </a:spcAft>
                      </a:pPr>
                      <a:r>
                        <a:rPr lang="en-US" sz="2000" b="0" i="0" u="none" strike="noStrike">
                          <a:solidFill>
                            <a:srgbClr val="000000"/>
                          </a:solidFill>
                          <a:latin typeface="Times New Roman"/>
                        </a:rPr>
                        <a:t>2 months </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r>
              <a:tr h="1602033">
                <a:tc>
                  <a:txBody>
                    <a:bodyPr lIns="63500" tIns="63500" rIns="63500" bIns="63500"/>
                    <a:lstStyle/>
                    <a:p>
                      <a:pPr algn="just" rtl="0" fontAlgn="t">
                        <a:lnSpc>
                          <a:spcPct val="150000"/>
                        </a:lnSpc>
                        <a:spcBef>
                          <a:spcPts val="0"/>
                        </a:spcBef>
                        <a:spcAft>
                          <a:spcPts val="0"/>
                        </a:spcAft>
                      </a:pPr>
                      <a:r>
                        <a:rPr lang="en-US" sz="2000" b="0" i="0" u="none" strike="noStrike">
                          <a:solidFill>
                            <a:srgbClr val="000000"/>
                          </a:solidFill>
                          <a:latin typeface="Times New Roman"/>
                        </a:rPr>
                        <a:t>Distribution of work responsibilities</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c>
                  <a:txBody>
                    <a:bodyPr lIns="63500" tIns="63500" rIns="63500" bIns="63500"/>
                    <a:lstStyle/>
                    <a:p>
                      <a:pPr algn="just" rtl="0" fontAlgn="t">
                        <a:lnSpc>
                          <a:spcPct val="150000"/>
                        </a:lnSpc>
                        <a:spcBef>
                          <a:spcPts val="0"/>
                        </a:spcBef>
                        <a:spcAft>
                          <a:spcPts val="0"/>
                        </a:spcAft>
                      </a:pPr>
                      <a:r>
                        <a:rPr lang="en-US" sz="2000" b="0" i="0" u="none" strike="noStrike">
                          <a:solidFill>
                            <a:srgbClr val="000000"/>
                          </a:solidFill>
                          <a:latin typeface="Times New Roman"/>
                        </a:rPr>
                        <a:t>Identifying the most capable employees and recognising them for their effort</a:t>
                      </a:r>
                      <a:endParaRPr lang="en-US" sz="20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c>
                  <a:txBody>
                    <a:bodyPr lIns="63500" tIns="63500" rIns="63500" bIns="63500"/>
                    <a:lstStyle/>
                    <a:p>
                      <a:pPr algn="just" rtl="0" fontAlgn="t">
                        <a:lnSpc>
                          <a:spcPct val="150000"/>
                        </a:lnSpc>
                        <a:spcBef>
                          <a:spcPts val="0"/>
                        </a:spcBef>
                        <a:spcAft>
                          <a:spcPts val="0"/>
                        </a:spcAft>
                      </a:pPr>
                      <a:r>
                        <a:rPr lang="en-US" sz="2000" b="0" i="0" u="none" strike="noStrike" dirty="0">
                          <a:solidFill>
                            <a:srgbClr val="000000"/>
                          </a:solidFill>
                          <a:latin typeface="Times New Roman"/>
                        </a:rPr>
                        <a:t>2 months </a:t>
                      </a:r>
                      <a:endParaRPr lang="en-US" sz="2000"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CCCC"/>
                    </a:solidFill>
                  </a:tcPr>
                </a:tc>
              </a:tr>
            </a:tbl>
          </a:graphicData>
        </a:graphic>
      </p:graphicFrame>
      <p:sp>
        <p:nvSpPr>
          <p:cNvPr id="13313" name="Rectangle 1"/>
          <p:cNvSpPr>
            <a:spLocks noChangeArrowheads="1"/>
          </p:cNvSpPr>
          <p:nvPr/>
        </p:nvSpPr>
        <p:spPr bwMode="auto">
          <a:xfrm>
            <a:off x="0" y="0"/>
            <a:ext cx="9144000" cy="457200"/>
          </a:xfrm>
          <a:prstGeom prst="rect">
            <a:avLst/>
          </a:prstGeom>
          <a:noFill/>
          <a:ln w="9525">
            <a:noFill/>
            <a:miter lim="800000"/>
          </a:ln>
          <a:effectLst/>
        </p:spPr>
        <p:txBody>
          <a:bodyPr vert="horz" wrap="none" lIns="91440" tIns="45720" rIns="91440" bIns="45720" anchor="ctr">
            <a:prstTxWarp prst="textNoShape">
              <a:avLst/>
            </a:prstTxWarp>
            <a:spAutoFit/>
          </a:bodyPr>
          <a:lstStyle/>
          <a:p>
            <a:pPr marL="0" marR="0" indent="0" algn="l" defTabSz="914400" rtl="0" eaLnBrk="1" fontAlgn="base" latinLnBrk="0" hangingPunct="1">
              <a:lnSpc>
                <a:spcPct val="100000"/>
              </a:lnSpc>
              <a:spcBef>
                <a:spcPct val="0"/>
              </a:spcBef>
              <a:spcAft>
                <a:spcPct val="0"/>
              </a:spcAft>
              <a:buSzPct val="100000"/>
              <a:buFontTx/>
              <a:buNone/>
            </a:pPr>
            <a:endParaRPr kumimoji="0" lang="en-US" sz="1800" b="0" i="0" u="none" strike="noStrike" cap="none" baseline="0" smtClean="0">
              <a:ln>
                <a:noFill/>
              </a:ln>
              <a:solidFill>
                <a:schemeClr val="tx1"/>
              </a:solidFill>
              <a:effectLst/>
              <a:latin typeface="Arial" pitchFamily="34" charset="0" panose="020b0604020202020204"/>
              <a:cs typeface="Arial" pitchFamily="34" charset="0" panose="020b0604020202020204"/>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normAutofit fontScale="90000"/>
          </a:bodyPr>
          <a:lstStyle/>
          <a:p>
            <a:pPr algn="ctr"/>
            <a:r>
              <a:rPr lang="en-US" b="1" dirty="0" smtClean="0">
                <a:solidFill>
                  <a:schemeClr val="tx1"/>
                </a:solidFill>
              </a:rPr>
              <a:t>Developing activities for training</a:t>
            </a:r>
            <a:endParaRPr lang="en-US" dirty="0"/>
          </a:p>
        </p:txBody>
      </p:sp>
      <p:sp>
        <p:nvSpPr>
          <p:cNvPr id="12289" name="Rectangle 1"/>
          <p:cNvSpPr>
            <a:spLocks noChangeArrowheads="1"/>
          </p:cNvSpPr>
          <p:nvPr/>
        </p:nvSpPr>
        <p:spPr bwMode="auto">
          <a:xfrm>
            <a:off x="0" y="0"/>
            <a:ext cx="9144000" cy="457200"/>
          </a:xfrm>
          <a:prstGeom prst="rect">
            <a:avLst/>
          </a:prstGeom>
          <a:noFill/>
          <a:ln w="9525">
            <a:noFill/>
            <a:miter lim="800000"/>
          </a:ln>
          <a:effectLst/>
        </p:spPr>
        <p:txBody>
          <a:bodyPr vert="horz" wrap="none" lIns="91440" tIns="45720" rIns="91440" bIns="45720" anchor="ctr">
            <a:prstTxWarp prst="textNoShape">
              <a:avLst/>
            </a:prstTxWarp>
            <a:spAutoFit/>
          </a:bodyPr>
          <a:lstStyle/>
          <a:p>
            <a:pPr marL="0" marR="0" indent="0" algn="l" defTabSz="914400" rtl="0" eaLnBrk="1" fontAlgn="base" latinLnBrk="0" hangingPunct="1">
              <a:lnSpc>
                <a:spcPct val="100000"/>
              </a:lnSpc>
              <a:spcBef>
                <a:spcPct val="0"/>
              </a:spcBef>
              <a:spcAft>
                <a:spcPct val="0"/>
              </a:spcAft>
              <a:buSzPct val="100000"/>
              <a:buFontTx/>
              <a:buNone/>
            </a:pPr>
            <a:endParaRPr kumimoji="0" lang="en-US" sz="1800" b="0" i="0" u="none" strike="noStrike" cap="none" baseline="0" smtClean="0">
              <a:ln>
                <a:noFill/>
              </a:ln>
              <a:solidFill>
                <a:schemeClr val="tx1"/>
              </a:solidFill>
              <a:effectLst/>
              <a:latin typeface="Arial" pitchFamily="34" charset="0" panose="020b0604020202020204"/>
              <a:cs typeface="Arial" pitchFamily="34" charset="0" panose="020b0604020202020204"/>
            </a:endParaRPr>
          </a:p>
        </p:txBody>
      </p:sp>
      <p:graphicFrame>
        <p:nvGraphicFramePr>
          <p:cNvPr id="6" name="Table 5"/>
          <p:cNvGraphicFramePr>
            <a:graphicFrameLocks noGrp="1"/>
          </p:cNvGraphicFramePr>
          <p:nvPr/>
        </p:nvGraphicFramePr>
        <p:xfrm>
          <a:off x="685799" y="2506980"/>
          <a:ext cx="7696202" cy="3817619"/>
        </p:xfrm>
        <a:graphic>
          <a:graphicData uri="http://schemas.openxmlformats.org/drawingml/2006/table">
            <a:tbl>
              <a:tblPr/>
              <a:tblGrid>
                <a:gridCol w="3091308"/>
                <a:gridCol w="3065654"/>
                <a:gridCol w="1539240"/>
              </a:tblGrid>
              <a:tr h="641528">
                <a:tc>
                  <a:txBody>
                    <a:bodyPr lIns="63500" tIns="63500" rIns="63500" bIns="63500"/>
                    <a:lstStyle/>
                    <a:p>
                      <a:pPr algn="ctr" rtl="0" fontAlgn="t">
                        <a:lnSpc>
                          <a:spcPct val="150000"/>
                        </a:lnSpc>
                        <a:spcBef>
                          <a:spcPts val="0"/>
                        </a:spcBef>
                        <a:spcAft>
                          <a:spcPts val="0"/>
                        </a:spcAft>
                      </a:pPr>
                      <a:r>
                        <a:rPr lang="en-US" sz="1600" b="1" i="0" u="sng">
                          <a:solidFill>
                            <a:srgbClr val="000000"/>
                          </a:solidFill>
                          <a:latin typeface="Times New Roman"/>
                        </a:rPr>
                        <a:t>Activities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47D"/>
                    </a:solidFill>
                  </a:tcPr>
                </a:tc>
                <a:tc>
                  <a:txBody>
                    <a:bodyPr lIns="63500" tIns="63500" rIns="63500" bIns="63500"/>
                    <a:lstStyle/>
                    <a:p>
                      <a:pPr algn="ctr" rtl="0" fontAlgn="t">
                        <a:lnSpc>
                          <a:spcPct val="150000"/>
                        </a:lnSpc>
                        <a:spcBef>
                          <a:spcPts val="0"/>
                        </a:spcBef>
                        <a:spcAft>
                          <a:spcPts val="0"/>
                        </a:spcAft>
                      </a:pPr>
                      <a:r>
                        <a:rPr lang="en-US" sz="1600" b="1" i="0" u="sng">
                          <a:solidFill>
                            <a:srgbClr val="000000"/>
                          </a:solidFill>
                          <a:latin typeface="Times New Roman"/>
                        </a:rPr>
                        <a:t>Expected outcome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47D"/>
                    </a:solidFill>
                  </a:tcPr>
                </a:tc>
                <a:tc>
                  <a:txBody>
                    <a:bodyPr lIns="63500" tIns="63500" rIns="63500" bIns="63500"/>
                    <a:lstStyle/>
                    <a:p>
                      <a:pPr algn="ctr" rtl="0" fontAlgn="t">
                        <a:lnSpc>
                          <a:spcPct val="150000"/>
                        </a:lnSpc>
                        <a:spcBef>
                          <a:spcPts val="0"/>
                        </a:spcBef>
                        <a:spcAft>
                          <a:spcPts val="0"/>
                        </a:spcAft>
                      </a:pPr>
                      <a:r>
                        <a:rPr lang="en-US" sz="1600" b="1" i="0" u="sng">
                          <a:solidFill>
                            <a:srgbClr val="000000"/>
                          </a:solidFill>
                          <a:latin typeface="Times New Roman"/>
                        </a:rPr>
                        <a:t>Timelimit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3C47D"/>
                    </a:solidFill>
                  </a:tcPr>
                </a:tc>
              </a:tr>
              <a:tr h="1777349">
                <a:tc>
                  <a:txBody>
                    <a:bodyPr lIns="63500" tIns="63500" rIns="63500" bIns="63500"/>
                    <a:lstStyle/>
                    <a:p>
                      <a:pPr algn="just" rtl="0" fontAlgn="t">
                        <a:lnSpc>
                          <a:spcPct val="150000"/>
                        </a:lnSpc>
                        <a:spcBef>
                          <a:spcPts val="0"/>
                        </a:spcBef>
                        <a:spcAft>
                          <a:spcPts val="0"/>
                        </a:spcAft>
                      </a:pPr>
                      <a:r>
                        <a:rPr lang="en-US" sz="1600" b="0" i="0" u="none" strike="noStrike">
                          <a:solidFill>
                            <a:srgbClr val="000000"/>
                          </a:solidFill>
                          <a:latin typeface="Times New Roman"/>
                        </a:rPr>
                        <a:t>Service training such as checking and addressing required amendments in hotel rooms for each employee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c>
                  <a:txBody>
                    <a:bodyPr lIns="63500" tIns="63500" rIns="63500" bIns="63500"/>
                    <a:lstStyle/>
                    <a:p>
                      <a:pPr algn="just" rtl="0" fontAlgn="t">
                        <a:lnSpc>
                          <a:spcPct val="150000"/>
                        </a:lnSpc>
                        <a:spcBef>
                          <a:spcPts val="0"/>
                        </a:spcBef>
                        <a:spcAft>
                          <a:spcPts val="0"/>
                        </a:spcAft>
                      </a:pPr>
                      <a:r>
                        <a:rPr lang="en-US" sz="1600" b="0" i="0" u="none" strike="noStrike">
                          <a:solidFill>
                            <a:srgbClr val="000000"/>
                          </a:solidFill>
                          <a:latin typeface="Times New Roman"/>
                        </a:rPr>
                        <a:t>Better performance and job satisfaction with the intention for operational autonomy</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c>
                  <a:txBody>
                    <a:bodyPr lIns="63500" tIns="63500" rIns="63500" bIns="63500"/>
                    <a:lstStyle/>
                    <a:p>
                      <a:pPr algn="just" rtl="0" fontAlgn="t">
                        <a:lnSpc>
                          <a:spcPct val="150000"/>
                        </a:lnSpc>
                        <a:spcBef>
                          <a:spcPts val="0"/>
                        </a:spcBef>
                        <a:spcAft>
                          <a:spcPts val="0"/>
                        </a:spcAft>
                      </a:pPr>
                      <a:r>
                        <a:rPr lang="en-US" sz="1600" b="0" i="0" u="none" strike="noStrike">
                          <a:solidFill>
                            <a:srgbClr val="000000"/>
                          </a:solidFill>
                          <a:latin typeface="Times New Roman"/>
                        </a:rPr>
                        <a:t>2 to 3 months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r>
              <a:tr h="1398742">
                <a:tc>
                  <a:txBody>
                    <a:bodyPr lIns="63500" tIns="63500" rIns="63500" bIns="63500"/>
                    <a:lstStyle/>
                    <a:p>
                      <a:pPr algn="just" rtl="0" fontAlgn="t">
                        <a:lnSpc>
                          <a:spcPct val="150000"/>
                        </a:lnSpc>
                        <a:spcBef>
                          <a:spcPts val="0"/>
                        </a:spcBef>
                        <a:spcAft>
                          <a:spcPts val="0"/>
                        </a:spcAft>
                      </a:pPr>
                      <a:r>
                        <a:rPr lang="en-US" sz="1600" b="0" i="0" u="none" strike="noStrike">
                          <a:solidFill>
                            <a:srgbClr val="000000"/>
                          </a:solidFill>
                          <a:latin typeface="Times New Roman"/>
                        </a:rPr>
                        <a:t>Appointing one of the members in team leading based on their performance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c>
                  <a:txBody>
                    <a:bodyPr lIns="63500" tIns="63500" rIns="63500" bIns="63500"/>
                    <a:lstStyle/>
                    <a:p>
                      <a:pPr algn="just" rtl="0" fontAlgn="t">
                        <a:lnSpc>
                          <a:spcPct val="150000"/>
                        </a:lnSpc>
                        <a:spcBef>
                          <a:spcPts val="0"/>
                        </a:spcBef>
                        <a:spcAft>
                          <a:spcPts val="0"/>
                        </a:spcAft>
                      </a:pPr>
                      <a:r>
                        <a:rPr lang="en-US" sz="1600" b="0" i="0" u="none" strike="noStrike">
                          <a:solidFill>
                            <a:srgbClr val="000000"/>
                          </a:solidFill>
                          <a:latin typeface="Times New Roman"/>
                        </a:rPr>
                        <a:t>Improving leadership qualities and supporting operational environment </a:t>
                      </a:r>
                      <a:endParaRPr lang="en-US" sz="160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c>
                  <a:txBody>
                    <a:bodyPr lIns="63500" tIns="63500" rIns="63500" bIns="63500"/>
                    <a:lstStyle/>
                    <a:p>
                      <a:pPr algn="just" rtl="0" fontAlgn="t">
                        <a:lnSpc>
                          <a:spcPct val="150000"/>
                        </a:lnSpc>
                        <a:spcBef>
                          <a:spcPts val="0"/>
                        </a:spcBef>
                        <a:spcAft>
                          <a:spcPts val="0"/>
                        </a:spcAft>
                      </a:pPr>
                      <a:r>
                        <a:rPr lang="en-US" sz="1600" b="0" i="0" u="none" strike="noStrike" dirty="0">
                          <a:solidFill>
                            <a:srgbClr val="000000"/>
                          </a:solidFill>
                          <a:latin typeface="Times New Roman"/>
                        </a:rPr>
                        <a:t>1 month</a:t>
                      </a:r>
                      <a:endParaRPr lang="en-US" sz="1600"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7A8"/>
                    </a:solidFill>
                  </a:tcPr>
                </a:tc>
              </a:tr>
            </a:tbl>
          </a:graphicData>
        </a:graphic>
      </p:graphicFrame>
      <p:sp>
        <p:nvSpPr>
          <p:cNvPr id="12290" name="Rectangle 2"/>
          <p:cNvSpPr>
            <a:spLocks noChangeArrowheads="1"/>
          </p:cNvSpPr>
          <p:nvPr/>
        </p:nvSpPr>
        <p:spPr bwMode="auto">
          <a:xfrm>
            <a:off x="0" y="0"/>
            <a:ext cx="9144000" cy="457200"/>
          </a:xfrm>
          <a:prstGeom prst="rect">
            <a:avLst/>
          </a:prstGeom>
          <a:noFill/>
          <a:ln w="9525">
            <a:noFill/>
            <a:miter lim="800000"/>
          </a:ln>
          <a:effectLst/>
        </p:spPr>
        <p:txBody>
          <a:bodyPr vert="horz" wrap="none" lIns="91440" tIns="45720" rIns="91440" bIns="45720" anchor="ctr">
            <a:prstTxWarp prst="textNoShape">
              <a:avLst/>
            </a:prstTxWarp>
            <a:spAutoFit/>
          </a:bodyPr>
          <a:lstStyle/>
          <a:p>
            <a:pPr marL="0" marR="0" indent="0" algn="l" defTabSz="914400" rtl="0" eaLnBrk="1" fontAlgn="base" latinLnBrk="0" hangingPunct="1">
              <a:lnSpc>
                <a:spcPct val="100000"/>
              </a:lnSpc>
              <a:spcBef>
                <a:spcPct val="0"/>
              </a:spcBef>
              <a:spcAft>
                <a:spcPct val="0"/>
              </a:spcAft>
              <a:buSzPct val="100000"/>
              <a:buFontTx/>
              <a:buNone/>
            </a:pPr>
            <a:endParaRPr kumimoji="0" lang="en-US" sz="1800" b="0" i="0" u="none" strike="noStrike" cap="none" baseline="0" smtClean="0">
              <a:ln>
                <a:noFill/>
              </a:ln>
              <a:solidFill>
                <a:schemeClr val="tx1"/>
              </a:solidFill>
              <a:effectLst/>
              <a:latin typeface="Arial" pitchFamily="34" charset="0" panose="020b0604020202020204"/>
              <a:cs typeface="Arial" pitchFamily="34" charset="0" panose="020b060402020202020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Material resourcing</a:t>
            </a:r>
            <a:endParaRPr lang="en-US" dirty="0">
              <a:solidFill>
                <a:schemeClr val="tx1"/>
              </a:solidFill>
            </a:endParaRPr>
          </a:p>
        </p:txBody>
      </p:sp>
      <p:sp>
        <p:nvSpPr>
          <p:cNvPr id="3" name="Content Placeholder 2"/>
          <p:cNvSpPr>
            <a:spLocks noGrp="1" noEditPoints="1"/>
          </p:cNvSpPr>
          <p:nvPr>
            <p:ph idx="1"/>
          </p:nvPr>
        </p:nvSpPr>
        <p:spPr>
          <a:xfrm>
            <a:off x="457200" y="2057400"/>
            <a:ext cx="3352800" cy="4267200"/>
          </a:xfrm>
        </p:spPr>
        <p:txBody>
          <a:bodyPr>
            <a:normAutofit fontScale="92500" lnSpcReduction="10000"/>
          </a:bodyPr>
          <a:lstStyle/>
          <a:p>
            <a:pPr algn="just" fontAlgn="base">
              <a:lnSpc>
                <a:spcPct val="150000"/>
              </a:lnSpc>
            </a:pPr>
            <a:r>
              <a:rPr lang="en-US" dirty="0" smtClean="0"/>
              <a:t>Funding from hotels and other investors </a:t>
            </a:r>
          </a:p>
          <a:p>
            <a:pPr algn="just" fontAlgn="base">
              <a:lnSpc>
                <a:spcPct val="150000"/>
              </a:lnSpc>
            </a:pPr>
            <a:r>
              <a:rPr lang="en-US" dirty="0" smtClean="0"/>
              <a:t>Assigning and expert guidance for new employees who have joined the housekeeping department</a:t>
            </a:r>
          </a:p>
          <a:p>
            <a:pPr algn="just">
              <a:lnSpc>
                <a:spcPct val="150000"/>
              </a:lnSpc>
            </a:pPr>
            <a:endParaRPr lang="en-US" dirty="0"/>
          </a:p>
        </p:txBody>
      </p:sp>
      <p:pic>
        <p:nvPicPr>
          <p:cNvPr id="11265" name="Picture 1"/>
          <p:cNvPicPr>
            <a:picLocks noChangeAspect="1" noChangeArrowheads="1"/>
          </p:cNvPicPr>
          <p:nvPr/>
        </p:nvPicPr>
        <p:blipFill>
          <a:blip r:embed="rId1"/>
          <a:srcRect/>
          <a:stretch>
            <a:fillRect/>
          </a:stretch>
        </p:blipFill>
        <p:spPr bwMode="auto">
          <a:xfrm>
            <a:off x="3976307" y="2514600"/>
            <a:ext cx="4939093" cy="3810000"/>
          </a:xfrm>
          <a:prstGeom prst="rect">
            <a:avLst/>
          </a:prstGeom>
          <a:noFill/>
          <a:ln w="9525">
            <a:noFill/>
            <a:miter lim="800000"/>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Program evaluation</a:t>
            </a:r>
            <a:endParaRPr lang="en-US" dirty="0">
              <a:solidFill>
                <a:schemeClr val="tx1"/>
              </a:solidFill>
            </a:endParaRPr>
          </a:p>
        </p:txBody>
      </p:sp>
      <p:sp>
        <p:nvSpPr>
          <p:cNvPr id="3" name="Content Placeholder 2"/>
          <p:cNvSpPr>
            <a:spLocks noGrp="1" noEditPoints="1"/>
          </p:cNvSpPr>
          <p:nvPr>
            <p:ph idx="1"/>
          </p:nvPr>
        </p:nvSpPr>
        <p:spPr>
          <a:xfrm>
            <a:off x="4876800" y="1935480"/>
            <a:ext cx="3810000" cy="4389120"/>
          </a:xfrm>
        </p:spPr>
        <p:txBody>
          <a:bodyPr>
            <a:normAutofit fontScale="92500"/>
          </a:bodyPr>
          <a:lstStyle/>
          <a:p>
            <a:pPr algn="just" fontAlgn="base">
              <a:lnSpc>
                <a:spcPct val="150000"/>
              </a:lnSpc>
            </a:pPr>
            <a:r>
              <a:rPr lang="en-US" dirty="0" smtClean="0"/>
              <a:t>Betterment of leadership skills among employees </a:t>
            </a:r>
          </a:p>
          <a:p>
            <a:pPr algn="just" fontAlgn="base">
              <a:lnSpc>
                <a:spcPct val="150000"/>
              </a:lnSpc>
            </a:pPr>
            <a:r>
              <a:rPr lang="en-US" dirty="0" smtClean="0"/>
              <a:t>Improvement in communication and collaborative outcomes  </a:t>
            </a:r>
          </a:p>
          <a:p>
            <a:pPr algn="just" fontAlgn="base">
              <a:lnSpc>
                <a:spcPct val="150000"/>
              </a:lnSpc>
            </a:pPr>
            <a:r>
              <a:rPr lang="en-US" dirty="0" smtClean="0"/>
              <a:t>Better job satisfaction among employees</a:t>
            </a:r>
          </a:p>
          <a:p>
            <a:pPr algn="just">
              <a:lnSpc>
                <a:spcPct val="150000"/>
              </a:lnSpc>
            </a:pPr>
            <a:endParaRPr lang="en-US" dirty="0"/>
          </a:p>
        </p:txBody>
      </p:sp>
      <p:pic>
        <p:nvPicPr>
          <p:cNvPr id="10243" name="Picture 3"/>
          <p:cNvPicPr>
            <a:picLocks noChangeAspect="1" noChangeArrowheads="1"/>
          </p:cNvPicPr>
          <p:nvPr/>
        </p:nvPicPr>
        <p:blipFill>
          <a:blip r:embed="rId1"/>
          <a:srcRect/>
          <a:stretch>
            <a:fillRect/>
          </a:stretch>
        </p:blipFill>
        <p:spPr bwMode="auto">
          <a:xfrm>
            <a:off x="152401" y="2967037"/>
            <a:ext cx="4495799" cy="2976563"/>
          </a:xfrm>
          <a:prstGeom prst="rect">
            <a:avLst/>
          </a:prstGeom>
          <a:noFill/>
          <a:ln w="9525">
            <a:solidFill>
              <a:schemeClr val="tx1"/>
            </a:solidFill>
            <a:miter lim="800000"/>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normAutofit fontScale="90000"/>
          </a:bodyPr>
          <a:lstStyle/>
          <a:p>
            <a:pPr algn="ctr"/>
            <a:r>
              <a:rPr lang="en-US" b="1" dirty="0" smtClean="0">
                <a:solidFill>
                  <a:schemeClr val="tx1"/>
                </a:solidFill>
              </a:rPr>
              <a:t>Assessment of health and safety measurements</a:t>
            </a:r>
            <a:endParaRPr lang="en-US" dirty="0">
              <a:solidFill>
                <a:schemeClr val="tx1"/>
              </a:solidFill>
            </a:endParaRPr>
          </a:p>
        </p:txBody>
      </p:sp>
      <p:sp>
        <p:nvSpPr>
          <p:cNvPr id="3" name="Content Placeholder 2"/>
          <p:cNvSpPr>
            <a:spLocks noGrp="1" noEditPoints="1"/>
          </p:cNvSpPr>
          <p:nvPr>
            <p:ph idx="1"/>
          </p:nvPr>
        </p:nvSpPr>
        <p:spPr>
          <a:xfrm>
            <a:off x="457200" y="1935480"/>
            <a:ext cx="3962400" cy="4389120"/>
          </a:xfrm>
        </p:spPr>
        <p:txBody>
          <a:bodyPr>
            <a:normAutofit fontScale="92500"/>
          </a:bodyPr>
          <a:lstStyle/>
          <a:p>
            <a:pPr algn="just" fontAlgn="base">
              <a:lnSpc>
                <a:spcPct val="150000"/>
              </a:lnSpc>
            </a:pPr>
            <a:r>
              <a:rPr lang="en-US" dirty="0" smtClean="0"/>
              <a:t>Adherence to employee safety code of conduct </a:t>
            </a:r>
          </a:p>
          <a:p>
            <a:pPr algn="just" fontAlgn="base">
              <a:lnSpc>
                <a:spcPct val="150000"/>
              </a:lnSpc>
            </a:pPr>
            <a:r>
              <a:rPr lang="en-US" dirty="0" smtClean="0"/>
              <a:t>Maintaining hotel’s ethics for safety standards </a:t>
            </a:r>
          </a:p>
          <a:p>
            <a:pPr algn="just" fontAlgn="base">
              <a:lnSpc>
                <a:spcPct val="150000"/>
              </a:lnSpc>
            </a:pPr>
            <a:r>
              <a:rPr lang="en-US" dirty="0" smtClean="0"/>
              <a:t>Obligation to government regulations in hotels</a:t>
            </a:r>
          </a:p>
          <a:p>
            <a:pPr algn="just">
              <a:lnSpc>
                <a:spcPct val="150000"/>
              </a:lnSpc>
            </a:pPr>
            <a:endParaRPr lang="en-US" dirty="0"/>
          </a:p>
        </p:txBody>
      </p:sp>
      <p:pic>
        <p:nvPicPr>
          <p:cNvPr id="9217" name="Picture 1"/>
          <p:cNvPicPr>
            <a:picLocks noChangeAspect="1" noChangeArrowheads="1"/>
          </p:cNvPicPr>
          <p:nvPr/>
        </p:nvPicPr>
        <p:blipFill>
          <a:blip r:embed="rId1"/>
          <a:srcRect/>
          <a:stretch>
            <a:fillRect/>
          </a:stretch>
        </p:blipFill>
        <p:spPr bwMode="auto">
          <a:xfrm>
            <a:off x="4953000" y="2667000"/>
            <a:ext cx="3818457" cy="3286125"/>
          </a:xfrm>
          <a:prstGeom prst="rect">
            <a:avLst/>
          </a:prstGeom>
          <a:noFill/>
          <a:ln w="9525">
            <a:solidFill>
              <a:schemeClr val="tx1"/>
            </a:solidFill>
            <a:miter lim="800000"/>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Conclusion </a:t>
            </a:r>
            <a:endParaRPr lang="en-US" b="1" dirty="0">
              <a:solidFill>
                <a:schemeClr val="tx1"/>
              </a:solidFill>
            </a:endParaRPr>
          </a:p>
        </p:txBody>
      </p:sp>
      <p:sp>
        <p:nvSpPr>
          <p:cNvPr id="3" name="Content Placeholder 2"/>
          <p:cNvSpPr>
            <a:spLocks noGrp="1" noEditPoints="1"/>
          </p:cNvSpPr>
          <p:nvPr>
            <p:ph idx="1"/>
          </p:nvPr>
        </p:nvSpPr>
        <p:spPr>
          <a:xfrm>
            <a:off x="228600" y="1935480"/>
            <a:ext cx="8458200" cy="2179320"/>
          </a:xfrm>
        </p:spPr>
        <p:txBody>
          <a:bodyPr>
            <a:normAutofit fontScale="85000" lnSpcReduction="10000"/>
          </a:bodyPr>
          <a:lstStyle/>
          <a:p>
            <a:pPr algn="just" fontAlgn="base">
              <a:lnSpc>
                <a:spcPct val="160000"/>
              </a:lnSpc>
            </a:pPr>
            <a:r>
              <a:rPr lang="en-US" dirty="0" smtClean="0"/>
              <a:t>Strategic training facilities for housekeeping employees are beneficial for enhancing their performance competencies </a:t>
            </a:r>
          </a:p>
          <a:p>
            <a:pPr algn="just" fontAlgn="base">
              <a:lnSpc>
                <a:spcPct val="160000"/>
              </a:lnSpc>
            </a:pPr>
            <a:r>
              <a:rPr lang="en-US" dirty="0" smtClean="0"/>
              <a:t>It allows hotel </a:t>
            </a:r>
            <a:r>
              <a:rPr lang="en-US" dirty="0" err="1" smtClean="0"/>
              <a:t>organisations</a:t>
            </a:r>
            <a:r>
              <a:rPr lang="en-US" dirty="0" smtClean="0"/>
              <a:t> to deliver satisfactory guest service regarding accommodation services</a:t>
            </a:r>
          </a:p>
          <a:p>
            <a:pPr algn="just">
              <a:lnSpc>
                <a:spcPct val="160000"/>
              </a:lnSpc>
            </a:pPr>
            <a:endParaRPr lang="en-US" b="1" dirty="0"/>
          </a:p>
        </p:txBody>
      </p:sp>
      <p:pic>
        <p:nvPicPr>
          <p:cNvPr id="8194" name="Picture 2" descr="https://d3i71xaburhd42.cloudfront.net/d35fed9d92ff32b08c0b808557fb05ea7e2831bd/42-Figure2.1-1.png"/>
          <p:cNvPicPr>
            <a:picLocks noChangeAspect="1" noChangeArrowheads="1"/>
          </p:cNvPicPr>
          <p:nvPr/>
        </p:nvPicPr>
        <p:blipFill>
          <a:blip r:embed="rId1"/>
          <a:srcRect/>
          <a:stretch>
            <a:fillRect/>
          </a:stretch>
        </p:blipFill>
        <p:spPr bwMode="auto">
          <a:xfrm>
            <a:off x="294383" y="4191000"/>
            <a:ext cx="6030217" cy="2590800"/>
          </a:xfrm>
          <a:prstGeom prst="rect">
            <a:avLst/>
          </a:prstGeom>
          <a:noFill/>
          <a:ln>
            <a:solidFill>
              <a:schemeClr val="tx1"/>
            </a:solid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b="1" dirty="0" smtClean="0">
                <a:solidFill>
                  <a:schemeClr val="tx1"/>
                </a:solidFill>
              </a:rPr>
              <a:t>References </a:t>
            </a:r>
            <a:endParaRPr lang="en-US" b="1" dirty="0">
              <a:solidFill>
                <a:schemeClr val="tx1"/>
              </a:solidFill>
            </a:endParaRPr>
          </a:p>
        </p:txBody>
      </p:sp>
      <p:sp>
        <p:nvSpPr>
          <p:cNvPr id="3" name="Content Placeholder 2"/>
          <p:cNvSpPr>
            <a:spLocks noGrp="1" noEditPoints="1"/>
          </p:cNvSpPr>
          <p:nvPr>
            <p:ph idx="1"/>
          </p:nvPr>
        </p:nvSpPr>
        <p:spPr/>
        <p:txBody>
          <a:bodyPr>
            <a:normAutofit fontScale="47500" lnSpcReduction="20000"/>
          </a:bodyPr>
          <a:lstStyle/>
          <a:p>
            <a:r>
              <a:rPr lang="en-US" dirty="0" smtClean="0"/>
              <a:t>Bakker, A.B. and </a:t>
            </a:r>
            <a:r>
              <a:rPr lang="en-US" dirty="0" err="1" smtClean="0"/>
              <a:t>Leiter</a:t>
            </a:r>
            <a:r>
              <a:rPr lang="en-US" dirty="0" smtClean="0"/>
              <a:t>, M.P. eds., (2010). </a:t>
            </a:r>
            <a:r>
              <a:rPr lang="en-US" i="1" dirty="0" smtClean="0"/>
              <a:t>Work engagement: A handbook of essential theory and research</a:t>
            </a:r>
            <a:r>
              <a:rPr lang="en-US" dirty="0" smtClean="0"/>
              <a:t>. Psychology press.</a:t>
            </a:r>
          </a:p>
          <a:p>
            <a:r>
              <a:rPr lang="en-US" dirty="0" err="1" smtClean="0"/>
              <a:t>Barreto</a:t>
            </a:r>
            <a:r>
              <a:rPr lang="en-US" dirty="0" smtClean="0"/>
              <a:t>, N. and </a:t>
            </a:r>
            <a:r>
              <a:rPr lang="en-US" dirty="0" err="1" smtClean="0"/>
              <a:t>Mayya</a:t>
            </a:r>
            <a:r>
              <a:rPr lang="en-US" dirty="0" smtClean="0"/>
              <a:t>, S., (2023). A Systematic Review on Training and Development in the Hotel Industry. </a:t>
            </a:r>
            <a:r>
              <a:rPr lang="en-US" i="1" dirty="0" smtClean="0"/>
              <a:t>International Journal of Management, Technology and Social Sciences (IJMTS)</a:t>
            </a:r>
            <a:r>
              <a:rPr lang="en-US" dirty="0" smtClean="0"/>
              <a:t>, </a:t>
            </a:r>
            <a:r>
              <a:rPr lang="en-US" i="1" dirty="0" smtClean="0"/>
              <a:t>8</a:t>
            </a:r>
            <a:r>
              <a:rPr lang="en-US" dirty="0" smtClean="0"/>
              <a:t>(2), pp.22-52. Available at: https://search.crossref.org/?q=10.47992%2FIJMTS.2581.6012.0268&amp;from_ui=yes. </a:t>
            </a:r>
          </a:p>
          <a:p>
            <a:r>
              <a:rPr lang="en-US" dirty="0" err="1" smtClean="0"/>
              <a:t>Belias</a:t>
            </a:r>
            <a:r>
              <a:rPr lang="en-US" dirty="0" smtClean="0"/>
              <a:t>, D. and </a:t>
            </a:r>
            <a:r>
              <a:rPr lang="en-US" dirty="0" err="1" smtClean="0"/>
              <a:t>Trihas</a:t>
            </a:r>
            <a:r>
              <a:rPr lang="en-US" dirty="0" smtClean="0"/>
              <a:t>, N., (2022), April. Human Resource Training of Front Office Employees and Change Management in Hospitality Sector during Crisis. In </a:t>
            </a:r>
            <a:r>
              <a:rPr lang="en-US" i="1" dirty="0" smtClean="0"/>
              <a:t>FEMIB</a:t>
            </a:r>
            <a:r>
              <a:rPr lang="en-US" dirty="0" smtClean="0"/>
              <a:t> (pp. 101-106). Available at: 10.5220/0011060000003206. </a:t>
            </a:r>
          </a:p>
          <a:p>
            <a:r>
              <a:rPr lang="en-US" dirty="0" smtClean="0"/>
              <a:t>Bridger, E. (2018) Employee engagement: a practical introduction. 2nd ed. HR Fundamentals. London: CIPD and </a:t>
            </a:r>
            <a:r>
              <a:rPr lang="en-US" dirty="0" err="1" smtClean="0"/>
              <a:t>Kogan</a:t>
            </a:r>
            <a:r>
              <a:rPr lang="en-US" dirty="0" smtClean="0"/>
              <a:t> Page.</a:t>
            </a:r>
          </a:p>
          <a:p>
            <a:r>
              <a:rPr lang="en-US" dirty="0" err="1" smtClean="0"/>
              <a:t>Businesswales</a:t>
            </a:r>
            <a:r>
              <a:rPr lang="en-US" dirty="0" smtClean="0"/>
              <a:t>, (2023). </a:t>
            </a:r>
            <a:r>
              <a:rPr lang="en-US" i="1" dirty="0" smtClean="0"/>
              <a:t>“Serviced Hotel Accommodation”. </a:t>
            </a:r>
            <a:r>
              <a:rPr lang="en-US" dirty="0" smtClean="0"/>
              <a:t>Available at: https://businesswales.gov.wales/sites/business-wales/files/tourism/Serviced%20Hotel%20Guidance.pdf. (Accessed: 5 November 2023)</a:t>
            </a:r>
          </a:p>
          <a:p>
            <a:r>
              <a:rPr lang="en-US" dirty="0" err="1" smtClean="0"/>
              <a:t>Choi</a:t>
            </a:r>
            <a:r>
              <a:rPr lang="en-US" dirty="0" smtClean="0"/>
              <a:t>, M. and </a:t>
            </a:r>
            <a:r>
              <a:rPr lang="en-US" dirty="0" err="1" smtClean="0"/>
              <a:t>Choi</a:t>
            </a:r>
            <a:r>
              <a:rPr lang="en-US" dirty="0" smtClean="0"/>
              <a:t>, Y., (2021). Employee perceptions of hotel CSR activities during the COVID-19 pandemic. </a:t>
            </a:r>
            <a:r>
              <a:rPr lang="en-US" i="1" dirty="0" smtClean="0"/>
              <a:t>International Journal of Contemporary Hospitality Management</a:t>
            </a:r>
            <a:r>
              <a:rPr lang="en-US" dirty="0" smtClean="0"/>
              <a:t>, </a:t>
            </a:r>
            <a:r>
              <a:rPr lang="en-US" i="1" dirty="0" smtClean="0"/>
              <a:t>33</a:t>
            </a:r>
            <a:r>
              <a:rPr lang="en-US" dirty="0" smtClean="0"/>
              <a:t>(10), pp.3355-3378. </a:t>
            </a:r>
            <a:r>
              <a:rPr lang="en-US" dirty="0" err="1" smtClean="0"/>
              <a:t>Avialable</a:t>
            </a:r>
            <a:r>
              <a:rPr lang="en-US" dirty="0" smtClean="0"/>
              <a:t> at: https://eprints.leedsbeckett.ac.uk/id/eprint/7885/1/EmployeePerceptionsOfHotelCSRActivitiesDuringTheCOVID19PandemicAM-CHOI.pdf. </a:t>
            </a:r>
          </a:p>
          <a:p>
            <a:r>
              <a:rPr lang="en-US" dirty="0" smtClean="0"/>
              <a:t>Indeed, (2023). </a:t>
            </a:r>
            <a:r>
              <a:rPr lang="en-US" i="1" dirty="0" smtClean="0"/>
              <a:t>“7 Steps for Developing Training Programs for Employees”. </a:t>
            </a:r>
            <a:r>
              <a:rPr lang="en-US" dirty="0" smtClean="0"/>
              <a:t>Available at: https://ca.indeed.com/career-advice/career-development/developing-training. (Accessed: 5 November 2023)</a:t>
            </a:r>
          </a:p>
          <a:p>
            <a:r>
              <a:rPr lang="en-US" dirty="0" err="1" smtClean="0"/>
              <a:t>Kyalo</a:t>
            </a:r>
            <a:r>
              <a:rPr lang="en-US" dirty="0" smtClean="0"/>
              <a:t>, J., (2023). Effect of Short Course Training on Service Delivery in the Hospitality Industry in Housekeeping and Laundry Department of Kenya </a:t>
            </a:r>
            <a:r>
              <a:rPr lang="en-US" dirty="0" err="1" smtClean="0"/>
              <a:t>Utalii</a:t>
            </a:r>
            <a:r>
              <a:rPr lang="en-US" dirty="0" smtClean="0"/>
              <a:t> College. </a:t>
            </a:r>
            <a:r>
              <a:rPr lang="en-US" i="1" dirty="0" smtClean="0"/>
              <a:t>Journal of Hospitality and Tourism</a:t>
            </a:r>
            <a:r>
              <a:rPr lang="en-US" dirty="0" smtClean="0"/>
              <a:t>, </a:t>
            </a:r>
            <a:r>
              <a:rPr lang="en-US" i="1" dirty="0" smtClean="0"/>
              <a:t>3</a:t>
            </a:r>
            <a:r>
              <a:rPr lang="en-US" dirty="0" smtClean="0"/>
              <a:t>(1), pp.14-30. Available at: https://www.ajpojournals.org/journals/index.php/JHT/article/download/1386/1489. </a:t>
            </a:r>
          </a:p>
          <a:p>
            <a:r>
              <a:rPr lang="en-US" dirty="0" err="1" smtClean="0"/>
              <a:t>Mejabi</a:t>
            </a:r>
            <a:r>
              <a:rPr lang="en-US" dirty="0" smtClean="0"/>
              <a:t>, E.I. and </a:t>
            </a:r>
            <a:r>
              <a:rPr lang="en-US" dirty="0" err="1" smtClean="0"/>
              <a:t>Adah</a:t>
            </a:r>
            <a:r>
              <a:rPr lang="en-US" dirty="0" smtClean="0"/>
              <a:t>, G., (2021). Strategic Capacity Building through Human Resources Development in the Hospitality Industry of </a:t>
            </a:r>
            <a:r>
              <a:rPr lang="en-US" dirty="0" err="1" smtClean="0"/>
              <a:t>Lokoja</a:t>
            </a:r>
            <a:r>
              <a:rPr lang="en-US" dirty="0" smtClean="0"/>
              <a:t>, </a:t>
            </a:r>
            <a:r>
              <a:rPr lang="en-US" dirty="0" err="1" smtClean="0"/>
              <a:t>Kogi</a:t>
            </a:r>
            <a:r>
              <a:rPr lang="en-US" dirty="0" smtClean="0"/>
              <a:t> State, Nigeria. </a:t>
            </a:r>
            <a:r>
              <a:rPr lang="en-US" i="1" dirty="0" smtClean="0"/>
              <a:t>Journal of International Relations Security and Economic Studies</a:t>
            </a:r>
            <a:r>
              <a:rPr lang="en-US" dirty="0" smtClean="0"/>
              <a:t>, </a:t>
            </a:r>
            <a:r>
              <a:rPr lang="en-US" i="1" dirty="0" smtClean="0"/>
              <a:t>1</a:t>
            </a:r>
            <a:r>
              <a:rPr lang="en-US" dirty="0" smtClean="0"/>
              <a:t>(3), pp.1-8. Available at: https://doi.org/10.36758/jirses/v1n3.2021/1.  </a:t>
            </a:r>
          </a:p>
          <a:p>
            <a:r>
              <a:rPr lang="en-US" dirty="0" err="1" smtClean="0"/>
              <a:t>Vantagecircle</a:t>
            </a:r>
            <a:r>
              <a:rPr lang="en-US" dirty="0" smtClean="0"/>
              <a:t>, (2023). </a:t>
            </a:r>
            <a:r>
              <a:rPr lang="en-US" i="1" dirty="0" smtClean="0"/>
              <a:t>“Maslow's Hierarchy of Needs in Employee Engagement (Pre and Post </a:t>
            </a:r>
            <a:r>
              <a:rPr lang="en-US" i="1" dirty="0" err="1" smtClean="0"/>
              <a:t>Covid</a:t>
            </a:r>
            <a:r>
              <a:rPr lang="en-US" i="1" dirty="0" smtClean="0"/>
              <a:t> 19)”. </a:t>
            </a:r>
            <a:r>
              <a:rPr lang="en-US" dirty="0" smtClean="0"/>
              <a:t>Available at: https://blog.vantagecircle.com/maslows-hierarchy-of-needs-in-employee-engagement/. (Accessed: 5 November 2023)</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159</TotalTime>
  <Words>1125</Words>
  <Application>Microsoft Office PowerPoint</Application>
  <PresentationFormat>On-screen Show (4:3)</PresentationFormat>
  <Paragraphs>97</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Flow</vt:lpstr>
      <vt:lpstr>OPERATING HOTEL FACILITIES</vt:lpstr>
      <vt:lpstr>Table of Contents</vt:lpstr>
      <vt:lpstr>Introduction</vt:lpstr>
      <vt:lpstr>Implication of Maslow’s Hierarchy of Needs principles for employee engagement</vt:lpstr>
      <vt:lpstr>Determining training needs</vt:lpstr>
      <vt:lpstr>Selection of objectives</vt:lpstr>
      <vt:lpstr>Developing activities for training</vt:lpstr>
      <vt:lpstr>Developing activities for training</vt:lpstr>
      <vt:lpstr>Material resourcing</vt:lpstr>
      <vt:lpstr>Program evaluation</vt:lpstr>
      <vt:lpstr>Assessment of health and safety measurements</vt:lpstr>
      <vt:lpstr>Conclusion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49</cp:revision>
  <dcterms:created xsi:type="dcterms:W3CDTF">2023-11-07T11:23:52Z</dcterms:created>
  <dcterms:modified xsi:type="dcterms:W3CDTF">2023-11-09T22:51:26Z</dcterms:modified>
</cp:coreProperties>
</file>