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26"/>
  </p:notesMasterIdLst>
  <p:sldIdLst>
    <p:sldId id="257" r:id="rId2"/>
    <p:sldId id="609" r:id="rId3"/>
    <p:sldId id="727" r:id="rId4"/>
    <p:sldId id="301" r:id="rId5"/>
    <p:sldId id="315" r:id="rId6"/>
    <p:sldId id="274" r:id="rId7"/>
    <p:sldId id="752" r:id="rId8"/>
    <p:sldId id="755" r:id="rId9"/>
    <p:sldId id="754" r:id="rId10"/>
    <p:sldId id="309" r:id="rId11"/>
    <p:sldId id="324" r:id="rId12"/>
    <p:sldId id="756" r:id="rId13"/>
    <p:sldId id="285" r:id="rId14"/>
    <p:sldId id="319" r:id="rId15"/>
    <p:sldId id="758" r:id="rId16"/>
    <p:sldId id="267" r:id="rId17"/>
    <p:sldId id="269" r:id="rId18"/>
    <p:sldId id="270" r:id="rId19"/>
    <p:sldId id="268" r:id="rId20"/>
    <p:sldId id="281" r:id="rId21"/>
    <p:sldId id="757" r:id="rId22"/>
    <p:sldId id="724" r:id="rId23"/>
    <p:sldId id="751" r:id="rId24"/>
    <p:sldId id="74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192"/>
    <p:restoredTop sz="63001"/>
  </p:normalViewPr>
  <p:slideViewPr>
    <p:cSldViewPr snapToGrid="0" snapToObjects="1">
      <p:cViewPr varScale="1">
        <p:scale>
          <a:sx n="106" d="100"/>
          <a:sy n="106" d="100"/>
        </p:scale>
        <p:origin x="288" y="168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0B107-C551-6747-8A6C-DB7F000DB9FE}" type="datetimeFigureOut">
              <a:rPr lang="en-US" smtClean="0"/>
              <a:t>11/19/20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3EA98-E228-7446-9095-58D875B5B9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27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344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162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8DE3D030-8B45-4741-9705-0F3404DBE8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FCCA78A6-F8D0-254D-84D9-446C5E5B96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132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ru-RU" sz="1200" dirty="0"/>
              <a:t>Stakeholder is anyone who can affect or be affected by the success of the firm.</a:t>
            </a:r>
            <a:br>
              <a:rPr lang="ru-RU" altLang="ru-RU" sz="1200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3174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2628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89E8C428-CEC1-6F4C-B39A-B48C7C6A70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FE88E4F0-3497-FD42-AA7F-95B0111F2D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4205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9EFDAC34-9718-3D4F-8261-F2D8CFD272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1FAAAEF7-E276-B341-968F-2388C447BD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4342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49D868E9-1565-2E4D-BEBB-9DCC95A472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735E36CF-4653-6541-A7A0-3CDEE86BBF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BF8601C-DFEF-CB4F-B50A-58FB8E885E8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3B8D05-D09F-E149-9938-C7E56B845930}" type="slidenum">
              <a:rPr lang="fr-FR" altLang="en-US"/>
              <a:pPr/>
              <a:t>18</a:t>
            </a:fld>
            <a:endParaRPr lang="fr-FR" altLang="en-US"/>
          </a:p>
        </p:txBody>
      </p:sp>
      <p:sp>
        <p:nvSpPr>
          <p:cNvPr id="92162" name="Rectangle 2">
            <a:extLst>
              <a:ext uri="{FF2B5EF4-FFF2-40B4-BE49-F238E27FC236}">
                <a16:creationId xmlns:a16="http://schemas.microsoft.com/office/drawing/2014/main" id="{EE643DA8-FC7C-5B4B-8B07-D58EF955322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>
            <a:extLst>
              <a:ext uri="{FF2B5EF4-FFF2-40B4-BE49-F238E27FC236}">
                <a16:creationId xmlns:a16="http://schemas.microsoft.com/office/drawing/2014/main" id="{32755A23-559A-8746-8621-54B7B8CD10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fr-FR" altLang="en-US" dirty="0"/>
          </a:p>
        </p:txBody>
      </p:sp>
    </p:spTree>
    <p:extLst>
      <p:ext uri="{BB962C8B-B14F-4D97-AF65-F5344CB8AC3E}">
        <p14:creationId xmlns:p14="http://schemas.microsoft.com/office/powerpoint/2010/main" val="22492926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Образ слайда 1">
            <a:extLst>
              <a:ext uri="{FF2B5EF4-FFF2-40B4-BE49-F238E27FC236}">
                <a16:creationId xmlns:a16="http://schemas.microsoft.com/office/drawing/2014/main" id="{B9AC6701-815A-E245-AB1C-56813CCE963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Заметки 2">
            <a:extLst>
              <a:ext uri="{FF2B5EF4-FFF2-40B4-BE49-F238E27FC236}">
                <a16:creationId xmlns:a16="http://schemas.microsoft.com/office/drawing/2014/main" id="{AC857E31-5CF0-0948-8019-A5018208674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ru-RU" dirty="0"/>
          </a:p>
        </p:txBody>
      </p:sp>
      <p:sp>
        <p:nvSpPr>
          <p:cNvPr id="36868" name="Номер слайда 3">
            <a:extLst>
              <a:ext uri="{FF2B5EF4-FFF2-40B4-BE49-F238E27FC236}">
                <a16:creationId xmlns:a16="http://schemas.microsoft.com/office/drawing/2014/main" id="{80AC09EC-7E68-814F-850B-1C543C1BB6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F335649-016C-C54A-B222-C292B2799BA2}" type="slidenum">
              <a:rPr lang="fi-FI" altLang="ru-RU" smtClean="0">
                <a:latin typeface="Calibri" panose="020F0502020204030204" pitchFamily="34" charset="0"/>
              </a:rPr>
              <a:pPr/>
              <a:t>20</a:t>
            </a:fld>
            <a:endParaRPr lang="fi-FI" altLang="ru-RU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75787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57982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73726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03303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EA98-E228-7446-9095-58D875B5B945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5001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365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19/11/2020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228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19/11/2020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25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19/11/2020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22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19/11/2020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39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19/11/2020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253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19/11/2020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691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19/11/2020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118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19/11/2020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20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19/11/2020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079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19/11/2020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985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F703B-E224-1B48-99CC-3F58348B3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14E56E-F385-FB49-94BB-3373CE18EF92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140419-B959-B643-96D7-A6BC6C0171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CAF8FA-7444-554F-A81A-F526C79E0D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44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DD7D8A-2C8B-AE4F-9FAE-D64A612C1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FF27B4-11A2-7442-A5CD-838486598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E9603E7B-1B35-6C48-98F9-9F8F60F1A9D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0465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C2E83-0BAC-234B-B8E2-C9AD4A930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61600B-7FE8-0E44-A27D-6D04934E664F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153238-452D-5244-9E9C-73AB1C01CA5E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6197600" y="1981200"/>
            <a:ext cx="5080000" cy="1981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49E0F2C-C773-344F-B277-406EEAC355F7}"/>
              </a:ext>
            </a:extLst>
          </p:cNvPr>
          <p:cNvSpPr>
            <a:spLocks noGrp="1"/>
          </p:cNvSpPr>
          <p:nvPr>
            <p:ph sz="quarter" idx="3"/>
          </p:nvPr>
        </p:nvSpPr>
        <p:spPr>
          <a:xfrm>
            <a:off x="6197600" y="4114800"/>
            <a:ext cx="5080000" cy="1981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6071984-4779-C34D-A006-D98A6E1C1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44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768467C-8F23-AB4F-B135-FED15FC5C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F11CB2-92F4-C347-A661-9AAE332CC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F74D253F-CF73-134F-9FB1-9F8BD94D232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46760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17157-D0F4-A04B-BC08-F758B505A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martArt Placeholder 2">
            <a:extLst>
              <a:ext uri="{FF2B5EF4-FFF2-40B4-BE49-F238E27FC236}">
                <a16:creationId xmlns:a16="http://schemas.microsoft.com/office/drawing/2014/main" id="{132704CE-899A-E749-BC0B-D00C2914B8A5}"/>
              </a:ext>
            </a:extLst>
          </p:cNvPr>
          <p:cNvSpPr>
            <a:spLocks noGrp="1"/>
          </p:cNvSpPr>
          <p:nvPr>
            <p:ph type="dgm" idx="1"/>
          </p:nvPr>
        </p:nvSpPr>
        <p:spPr>
          <a:xfrm>
            <a:off x="914400" y="1981200"/>
            <a:ext cx="10363200" cy="411480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97DF6D-7D76-BB45-93C2-7525E5C736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44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4BBF8-3C3C-0147-927A-E6DAF63A3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E2A782-7B1F-C049-986D-1D96C1BCD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7982E65E-643E-7E44-B9E5-3B980C5E693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2375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19/11/2020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37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0.png"/><Relationship Id="rId4" Type="http://schemas.openxmlformats.org/officeDocument/2006/relationships/oleObject" Target="../embeddings/oleObject1.bin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1.png"/><Relationship Id="rId4" Type="http://schemas.openxmlformats.org/officeDocument/2006/relationships/oleObject" Target="../embeddings/oleObject2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3.png"/><Relationship Id="rId4" Type="http://schemas.openxmlformats.org/officeDocument/2006/relationships/oleObject" Target="../embeddings/oleObject3.bin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tif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iNmnnCwaVA" TargetMode="External"/><Relationship Id="rId7" Type="http://schemas.openxmlformats.org/officeDocument/2006/relationships/image" Target="../media/image17.tif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6.tiff"/><Relationship Id="rId5" Type="http://schemas.openxmlformats.org/officeDocument/2006/relationships/hyperlink" Target="https://www.ikea.com/gb/en/this-is-ikea/sustainable-everyday/" TargetMode="External"/><Relationship Id="rId4" Type="http://schemas.openxmlformats.org/officeDocument/2006/relationships/hyperlink" Target="https://www.youtube.com/watch?v=DcxsBy2bo-M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d.com/talks/caroline_dale_ditlev_simonsen_how_to_approach_corporate_social_responsibility_in_a_sustainable_manner_step_by_step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c.europa.eu/growth/industry/sustainability/corporate-social-responsibility_en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BMSK5005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150" y="3744615"/>
            <a:ext cx="11372850" cy="211692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Workplace Culture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&amp; its Impact on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Organisational Efficiency </a:t>
            </a:r>
          </a:p>
          <a:p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Online Session 5</a:t>
            </a:r>
          </a:p>
        </p:txBody>
      </p:sp>
    </p:spTree>
    <p:extLst>
      <p:ext uri="{BB962C8B-B14F-4D97-AF65-F5344CB8AC3E}">
        <p14:creationId xmlns:p14="http://schemas.microsoft.com/office/powerpoint/2010/main" val="3922448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03CD4F3-BEB3-4547-BACA-629A7C093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968" y="332656"/>
            <a:ext cx="11533238" cy="568266"/>
          </a:xfrm>
        </p:spPr>
        <p:txBody>
          <a:bodyPr>
            <a:normAutofit fontScale="90000"/>
          </a:bodyPr>
          <a:lstStyle/>
          <a:p>
            <a:r>
              <a:rPr lang="en-GB" dirty="0"/>
              <a:t>Workplace Culture &amp; its Impact on Organisational Efficiency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973A9-78E8-E747-AF51-3035BE26A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7703" y="1753000"/>
            <a:ext cx="4534943" cy="32601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b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Critically assess the culture and context of  an organisation;  </a:t>
            </a:r>
          </a:p>
          <a:p>
            <a:pPr marL="0" indent="0" hangingPunc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Evaluate an organisation within its broader environment using appropriate environmental and organisational analysis techniques;</a:t>
            </a: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hangingPunct="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Critically appraise the cultural and ethical behaviour present in one or more organisations.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9B092D-2163-6043-AB71-488A8A713124}"/>
              </a:ext>
            </a:extLst>
          </p:cNvPr>
          <p:cNvSpPr txBox="1"/>
          <p:nvPr/>
        </p:nvSpPr>
        <p:spPr>
          <a:xfrm>
            <a:off x="6526806" y="1753000"/>
            <a:ext cx="3313610" cy="2798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Common Assessment Criteria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Engagement with Literature Skills.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Knowledge and Understanding Skills 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Cognitive and Intellectual Skills	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Skills 	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Transferable Skills for Life &amp; Professional Practice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D2D0976-E7FE-B244-AB03-0247B2252541}"/>
              </a:ext>
            </a:extLst>
          </p:cNvPr>
          <p:cNvCxnSpPr/>
          <p:nvPr/>
        </p:nvCxnSpPr>
        <p:spPr>
          <a:xfrm>
            <a:off x="6384032" y="1944001"/>
            <a:ext cx="0" cy="296137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1F8413DB-875C-2540-B615-A8464A40311F}"/>
              </a:ext>
            </a:extLst>
          </p:cNvPr>
          <p:cNvSpPr txBox="1"/>
          <p:nvPr/>
        </p:nvSpPr>
        <p:spPr>
          <a:xfrm>
            <a:off x="9847192" y="2132856"/>
            <a:ext cx="497280" cy="2392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  <a:p>
            <a:pPr>
              <a:lnSpc>
                <a:spcPct val="17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D7420-4331-584C-A3BF-5863AF669A90}"/>
              </a:ext>
            </a:extLst>
          </p:cNvPr>
          <p:cNvSpPr txBox="1"/>
          <p:nvPr/>
        </p:nvSpPr>
        <p:spPr>
          <a:xfrm>
            <a:off x="1777703" y="5206181"/>
            <a:ext cx="3690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Submission date: </a:t>
            </a:r>
            <a:r>
              <a:rPr lang="en-US" u="sng" dirty="0">
                <a:solidFill>
                  <a:srgbClr val="FF0000"/>
                </a:solidFill>
              </a:rPr>
              <a:t>17 December 2020</a:t>
            </a:r>
          </a:p>
        </p:txBody>
      </p:sp>
    </p:spTree>
    <p:extLst>
      <p:ext uri="{BB962C8B-B14F-4D97-AF65-F5344CB8AC3E}">
        <p14:creationId xmlns:p14="http://schemas.microsoft.com/office/powerpoint/2010/main" val="2224791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0770-0B80-3D4F-9B2F-45DF0D7C2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74746"/>
            <a:ext cx="10972800" cy="43424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Delivery Sessions:</a:t>
            </a:r>
            <a:br>
              <a:rPr lang="en-GB" sz="2400" dirty="0"/>
            </a:b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Organisational culture, ethos and values.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Personal ethical standards, values and beliefs.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Formal and informal relationships between departments and people.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Communication channels for sharing information and building relationships.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Establishing a culture of sustainability within the workplace.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b="1" dirty="0"/>
              <a:t>Corporate social and environmental responsibility.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400" dirty="0"/>
              <a:t>Barriers to effective functioning in the organisation and ways to overcome them.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Impact of external forces on the organisation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Organisational Efficiency</a:t>
            </a:r>
          </a:p>
          <a:p>
            <a:pPr lvl="0"/>
            <a:endParaRPr lang="en-GB" dirty="0"/>
          </a:p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9AC8D8-406F-1D48-B063-6916B1C19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891" y="119743"/>
            <a:ext cx="11000509" cy="1143000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/>
              <a:t>Workplace Culture &amp; its Impact on  Organisational Efficiency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6335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>
            <a:extLst>
              <a:ext uri="{FF2B5EF4-FFF2-40B4-BE49-F238E27FC236}">
                <a16:creationId xmlns:a16="http://schemas.microsoft.com/office/drawing/2014/main" id="{93514EC1-BD6D-CB4D-8745-0D808604A4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0" y="0"/>
            <a:ext cx="9144000" cy="1143000"/>
          </a:xfrm>
        </p:spPr>
        <p:txBody>
          <a:bodyPr/>
          <a:lstStyle/>
          <a:p>
            <a:r>
              <a:rPr lang="en-US" altLang="en-US" sz="3200" dirty="0">
                <a:latin typeface="Arial" panose="020B0604020202020204" pitchFamily="34" charset="0"/>
              </a:rPr>
              <a:t>Main Concepts of CSR</a:t>
            </a:r>
            <a:endParaRPr lang="en-GB" altLang="en-US" sz="3200" dirty="0">
              <a:latin typeface="Arial" panose="020B0604020202020204" pitchFamily="34" charset="0"/>
            </a:endParaRPr>
          </a:p>
        </p:txBody>
      </p:sp>
      <p:sp>
        <p:nvSpPr>
          <p:cNvPr id="118788" name="Text Box 4">
            <a:extLst>
              <a:ext uri="{FF2B5EF4-FFF2-40B4-BE49-F238E27FC236}">
                <a16:creationId xmlns:a16="http://schemas.microsoft.com/office/drawing/2014/main" id="{8A4EC153-8FAC-A242-8619-92BC164432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19400" y="2057400"/>
            <a:ext cx="6934200" cy="1872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CSR = political economy</a:t>
            </a:r>
          </a:p>
          <a:p>
            <a:pPr algn="ctr"/>
            <a:endParaRPr lang="en-US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The rights and responsibilities assigned to private industry.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64400A8-BC42-7A4C-8B47-1A97FB677760}"/>
              </a:ext>
            </a:extLst>
          </p:cNvPr>
          <p:cNvSpPr/>
          <p:nvPr/>
        </p:nvSpPr>
        <p:spPr>
          <a:xfrm>
            <a:off x="7100369" y="4363271"/>
            <a:ext cx="250542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rgbClr val="000000"/>
                </a:solidFill>
                <a:latin typeface="Open Sans" panose="020B0606030504020204" pitchFamily="34" charset="0"/>
              </a:rPr>
              <a:t>(Crouch and Maclean, 2012)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689360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>
            <a:extLst>
              <a:ext uri="{FF2B5EF4-FFF2-40B4-BE49-F238E27FC236}">
                <a16:creationId xmlns:a16="http://schemas.microsoft.com/office/drawing/2014/main" id="{4A3CAC3F-0915-BA4A-8401-131AC38846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0" y="76200"/>
            <a:ext cx="9144000" cy="1143000"/>
          </a:xfrm>
        </p:spPr>
        <p:txBody>
          <a:bodyPr/>
          <a:lstStyle/>
          <a:p>
            <a:r>
              <a:rPr lang="en-US" altLang="en-US" sz="3200" dirty="0">
                <a:latin typeface="Arial" panose="020B0604020202020204" pitchFamily="34" charset="0"/>
              </a:rPr>
              <a:t>Key drivers of CSR</a:t>
            </a:r>
            <a:endParaRPr lang="en-GB" altLang="en-US" sz="3200" dirty="0">
              <a:latin typeface="Arial" panose="020B0604020202020204" pitchFamily="34" charset="0"/>
            </a:endParaRPr>
          </a:p>
        </p:txBody>
      </p:sp>
      <p:sp>
        <p:nvSpPr>
          <p:cNvPr id="147459" name="Text Box 3">
            <a:extLst>
              <a:ext uri="{FF2B5EF4-FFF2-40B4-BE49-F238E27FC236}">
                <a16:creationId xmlns:a16="http://schemas.microsoft.com/office/drawing/2014/main" id="{2042A2FB-DF1D-764C-B084-A3EC53E5C5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1981200"/>
            <a:ext cx="4038600" cy="2185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 u="sng">
                <a:latin typeface="Arial" panose="020B0604020202020204" pitchFamily="34" charset="0"/>
              </a:rPr>
              <a:t>Around the world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  NGO Activism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  Responsible investment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  Litigation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  Gov &amp; IGO initiatives</a:t>
            </a: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47460" name="Text Box 4">
            <a:extLst>
              <a:ext uri="{FF2B5EF4-FFF2-40B4-BE49-F238E27FC236}">
                <a16:creationId xmlns:a16="http://schemas.microsoft.com/office/drawing/2014/main" id="{93782C26-66C6-2447-B635-36CE1793BA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0" y="1981200"/>
            <a:ext cx="3733800" cy="2185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2800" u="sng">
                <a:latin typeface="Arial" panose="020B0604020202020204" pitchFamily="34" charset="0"/>
              </a:rPr>
              <a:t>Developing Countries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 Foreign customers 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 Domestic consumers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 FDI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 Government &amp; IGO</a:t>
            </a:r>
          </a:p>
        </p:txBody>
      </p:sp>
    </p:spTree>
    <p:extLst>
      <p:ext uri="{BB962C8B-B14F-4D97-AF65-F5344CB8AC3E}">
        <p14:creationId xmlns:p14="http://schemas.microsoft.com/office/powerpoint/2010/main" val="70736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00D3B0C6-7299-E64E-9803-35668B6ACA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0" y="0"/>
            <a:ext cx="9144000" cy="1143000"/>
          </a:xfrm>
        </p:spPr>
        <p:txBody>
          <a:bodyPr/>
          <a:lstStyle/>
          <a:p>
            <a:r>
              <a:rPr lang="en-US" altLang="en-US" sz="3200" dirty="0">
                <a:latin typeface="Arial" panose="020B0604020202020204" pitchFamily="34" charset="0"/>
              </a:rPr>
              <a:t>Main Concepts of CSR</a:t>
            </a:r>
            <a:endParaRPr lang="en-GB" altLang="en-US" sz="3200" dirty="0">
              <a:latin typeface="Arial" panose="020B0604020202020204" pitchFamily="34" charset="0"/>
            </a:endParaRPr>
          </a:p>
        </p:txBody>
      </p:sp>
      <p:sp>
        <p:nvSpPr>
          <p:cNvPr id="43015" name="Rectangle 7">
            <a:extLst>
              <a:ext uri="{FF2B5EF4-FFF2-40B4-BE49-F238E27FC236}">
                <a16:creationId xmlns:a16="http://schemas.microsoft.com/office/drawing/2014/main" id="{641CF0F6-137A-B942-9FE2-4FD5FFC75FF8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45712" y="1115290"/>
            <a:ext cx="11292105" cy="4479394"/>
          </a:xfrm>
        </p:spPr>
        <p:txBody>
          <a:bodyPr>
            <a:noAutofit/>
          </a:bodyPr>
          <a:lstStyle/>
          <a:p>
            <a:pPr>
              <a:buFontTx/>
              <a:buNone/>
            </a:pPr>
            <a:r>
              <a:rPr lang="en-US" altLang="en-US" sz="1800" b="1" u="sng" dirty="0"/>
              <a:t>Corporate Social Responsibility</a:t>
            </a:r>
            <a:r>
              <a:rPr lang="en-US" altLang="en-US" sz="1800" dirty="0"/>
              <a:t>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US" altLang="en-US" sz="1800" dirty="0"/>
              <a:t>Firms have responsibilities to societies including economic, legal, ethical and discretionary (or philanthropic). </a:t>
            </a:r>
            <a:br>
              <a:rPr lang="en-US" altLang="en-US" sz="1800" dirty="0"/>
            </a:br>
            <a:r>
              <a:rPr lang="en-US" altLang="en-US" sz="1800" dirty="0"/>
              <a:t> </a:t>
            </a:r>
            <a:r>
              <a:rPr lang="en-GB" sz="1800" dirty="0"/>
              <a:t>(Carroll, 2016)</a:t>
            </a:r>
            <a:br>
              <a:rPr lang="en-US" altLang="en-US" sz="1800" dirty="0"/>
            </a:br>
            <a:r>
              <a:rPr lang="en-US" altLang="en-US" sz="1800" dirty="0"/>
              <a:t>See also </a:t>
            </a:r>
            <a:r>
              <a:rPr lang="en-US" altLang="en-US" sz="1800" dirty="0" err="1"/>
              <a:t>DeGeorge</a:t>
            </a:r>
            <a:r>
              <a:rPr lang="en-US" altLang="en-US" sz="1800" dirty="0"/>
              <a:t> (1999) on the “Myth of the Amoral Firm”</a:t>
            </a:r>
            <a:endParaRPr lang="en-GB" sz="1800" dirty="0"/>
          </a:p>
          <a:p>
            <a:pPr marL="0" lvl="0" indent="0">
              <a:spcBef>
                <a:spcPts val="0"/>
              </a:spcBef>
              <a:buNone/>
              <a:defRPr/>
            </a:pPr>
            <a:br>
              <a:rPr lang="en-US" altLang="en-US" sz="1800" b="1" u="sng" dirty="0"/>
            </a:br>
            <a:r>
              <a:rPr lang="en-US" altLang="en-US" sz="1800" b="1" u="sng" dirty="0"/>
              <a:t>Social Contract</a:t>
            </a:r>
            <a:r>
              <a:rPr lang="en-US" altLang="en-US" sz="1800" dirty="0"/>
              <a:t> </a:t>
            </a:r>
            <a:br>
              <a:rPr lang="en-US" altLang="en-US" sz="1800" dirty="0"/>
            </a:br>
            <a:r>
              <a:rPr lang="en-US" altLang="en-US" sz="1800" dirty="0"/>
              <a:t>There is a tacit social contract between the firm and society; the contract bestows certain rights in exchange for certain responsibilities.</a:t>
            </a:r>
            <a:r>
              <a:rPr lang="en-GB" altLang="en-US" sz="1800" dirty="0"/>
              <a:t>  </a:t>
            </a:r>
            <a:br>
              <a:rPr lang="en-GB" altLang="en-US" sz="1800" dirty="0"/>
            </a:br>
            <a:r>
              <a:rPr lang="en-US" altLang="en-US" sz="1800" dirty="0"/>
              <a:t>(Donaldson, 1982; Donaldson and </a:t>
            </a:r>
            <a:r>
              <a:rPr lang="en-US" altLang="en-US" sz="1800" dirty="0" err="1"/>
              <a:t>Dunfee</a:t>
            </a:r>
            <a:r>
              <a:rPr lang="en-US" altLang="en-US" sz="1800" dirty="0"/>
              <a:t>, 1999) </a:t>
            </a:r>
            <a:br>
              <a:rPr lang="en-GB" sz="1800" dirty="0"/>
            </a:br>
            <a:endParaRPr lang="en-GB" sz="1800" dirty="0"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altLang="en-US" sz="1800" b="1" u="sng" dirty="0"/>
              <a:t>Stakeholder Theory</a:t>
            </a:r>
            <a:r>
              <a:rPr lang="en-US" altLang="en-US" sz="1800" dirty="0"/>
              <a:t> </a:t>
            </a: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altLang="en-US" sz="1800" dirty="0"/>
              <a:t>A stakeholder is “any group or individual who can affect or is affected by the achievement of an </a:t>
            </a:r>
            <a:r>
              <a:rPr lang="en-US" altLang="en-US" sz="1800" dirty="0" err="1"/>
              <a:t>organisation’s</a:t>
            </a:r>
            <a:r>
              <a:rPr lang="en-US" altLang="en-US" sz="1800" dirty="0"/>
              <a:t> purpose.”  Argues that it is in the company’s strategic interest to respect the interests of all its stakeholders. </a:t>
            </a:r>
            <a:r>
              <a:rPr lang="en-GB" sz="1800" dirty="0"/>
              <a:t>(Freeman, Harrison and </a:t>
            </a:r>
            <a:r>
              <a:rPr lang="en-GB" sz="1800" dirty="0" err="1"/>
              <a:t>Zyglidopoulos</a:t>
            </a:r>
            <a:r>
              <a:rPr lang="en-GB" sz="1800" dirty="0"/>
              <a:t>, 2010)</a:t>
            </a:r>
          </a:p>
          <a:p>
            <a:pPr>
              <a:buFontTx/>
              <a:buNone/>
            </a:pPr>
            <a:endParaRPr lang="en-US" altLang="en-US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2662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6EC72B-D665-1F47-A38D-9BD65B68D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603E7B-1B35-6C48-98F9-9F8F60F1A9DF}" type="slidenum">
              <a:rPr lang="en-GB" altLang="en-US" smtClean="0"/>
              <a:pPr/>
              <a:t>7</a:t>
            </a:fld>
            <a:endParaRPr lang="en-GB" altLang="en-US"/>
          </a:p>
        </p:txBody>
      </p:sp>
      <p:pic>
        <p:nvPicPr>
          <p:cNvPr id="6" name="Рисунок 1">
            <a:extLst>
              <a:ext uri="{FF2B5EF4-FFF2-40B4-BE49-F238E27FC236}">
                <a16:creationId xmlns:a16="http://schemas.microsoft.com/office/drawing/2014/main" id="{D7E53FB6-323A-784F-A7DB-19A74A2679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7263" y="1254439"/>
            <a:ext cx="6674853" cy="4159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B27D2A54-3EEC-7A4B-99AB-6E12C0962D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0" y="0"/>
            <a:ext cx="9144000" cy="1143000"/>
          </a:xfrm>
        </p:spPr>
        <p:txBody>
          <a:bodyPr/>
          <a:lstStyle/>
          <a:p>
            <a:r>
              <a:rPr lang="en-US" altLang="en-US" sz="3200" dirty="0">
                <a:latin typeface="Arial" panose="020B0604020202020204" pitchFamily="34" charset="0"/>
              </a:rPr>
              <a:t>Pyramid of Responsibilities</a:t>
            </a:r>
            <a:endParaRPr lang="en-GB" altLang="en-US" sz="3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5683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4F5A0-6EEE-674B-8C00-44E915F35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2FD0D-5461-184A-B286-23B99E7BA5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  <a:defRPr/>
            </a:pPr>
            <a:r>
              <a:rPr lang="en-US" altLang="ru-RU" sz="1800" b="1" u="sng" dirty="0">
                <a:latin typeface="Arial" panose="020B0604020202020204" pitchFamily="34" charset="0"/>
              </a:rPr>
              <a:t>CSR</a:t>
            </a:r>
            <a:r>
              <a:rPr lang="en-US" altLang="ru-RU" sz="1800" dirty="0">
                <a:latin typeface="Arial" panose="020B0604020202020204" pitchFamily="34" charset="0"/>
              </a:rPr>
              <a:t> (Carroll, 1979) </a:t>
            </a:r>
          </a:p>
          <a:p>
            <a:pPr>
              <a:buNone/>
              <a:defRPr/>
            </a:pPr>
            <a:r>
              <a:rPr lang="en-US" altLang="ru-RU" sz="1800" dirty="0">
                <a:latin typeface="Arial" panose="020B0604020202020204" pitchFamily="34" charset="0"/>
              </a:rPr>
              <a:t>Firms have responsibilities to societies including economic, legal, ethical and discretionary (or philanthropic).</a:t>
            </a:r>
          </a:p>
          <a:p>
            <a:pPr lvl="1">
              <a:buFontTx/>
              <a:buChar char="-"/>
              <a:defRPr/>
            </a:pPr>
            <a:r>
              <a:rPr lang="en-US" altLang="ru-RU" sz="1800" dirty="0">
                <a:latin typeface="Arial" panose="020B0604020202020204" pitchFamily="34" charset="0"/>
              </a:rPr>
              <a:t>See also </a:t>
            </a:r>
            <a:r>
              <a:rPr lang="en-US" altLang="ru-RU" sz="1800" dirty="0" err="1">
                <a:latin typeface="Arial" panose="020B0604020202020204" pitchFamily="34" charset="0"/>
              </a:rPr>
              <a:t>DeGeorge</a:t>
            </a:r>
            <a:r>
              <a:rPr lang="en-US" altLang="ru-RU" sz="1800" dirty="0">
                <a:latin typeface="Arial" panose="020B0604020202020204" pitchFamily="34" charset="0"/>
              </a:rPr>
              <a:t> (1999) on the “Myth of the Amoral Firm”</a:t>
            </a:r>
          </a:p>
          <a:p>
            <a:pPr lvl="1">
              <a:buFontTx/>
              <a:buChar char="-"/>
              <a:defRPr/>
            </a:pPr>
            <a:endParaRPr lang="en-GB" altLang="ru-RU" sz="1800" dirty="0"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en-US" altLang="ru-RU" sz="1800" b="1" u="sng" dirty="0">
                <a:solidFill>
                  <a:srgbClr val="000000"/>
                </a:solidFill>
                <a:latin typeface="Arial" panose="020B0604020202020204" pitchFamily="34" charset="0"/>
              </a:rPr>
              <a:t>Social Contract</a:t>
            </a:r>
            <a:r>
              <a:rPr lang="en-US" altLang="ru-RU" sz="1800" dirty="0">
                <a:solidFill>
                  <a:srgbClr val="000000"/>
                </a:solidFill>
                <a:latin typeface="Arial" panose="020B0604020202020204" pitchFamily="34" charset="0"/>
              </a:rPr>
              <a:t> (Donaldson, 1982; Donaldson and </a:t>
            </a:r>
            <a:r>
              <a:rPr lang="en-US" altLang="ru-RU" sz="1800" dirty="0" err="1">
                <a:solidFill>
                  <a:srgbClr val="000000"/>
                </a:solidFill>
                <a:latin typeface="Arial" panose="020B0604020202020204" pitchFamily="34" charset="0"/>
              </a:rPr>
              <a:t>Dunfee</a:t>
            </a:r>
            <a:r>
              <a:rPr lang="en-US" altLang="ru-RU" sz="1800" dirty="0">
                <a:solidFill>
                  <a:srgbClr val="000000"/>
                </a:solidFill>
                <a:latin typeface="Arial" panose="020B0604020202020204" pitchFamily="34" charset="0"/>
              </a:rPr>
              <a:t>, 1999) – There is a tacit social contract between the firm and society; the contract bestows certain rights in exchange for certain responsibilities.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US" altLang="ru-RU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en-US" altLang="ru-RU" sz="1800" b="1" u="sng" dirty="0">
                <a:latin typeface="Arial" panose="020B0604020202020204" pitchFamily="34" charset="0"/>
              </a:rPr>
              <a:t>Stakeholder Theory</a:t>
            </a:r>
            <a:r>
              <a:rPr lang="en-US" altLang="ru-RU" sz="1800" dirty="0">
                <a:latin typeface="Arial" panose="020B0604020202020204" pitchFamily="34" charset="0"/>
              </a:rPr>
              <a:t> (Freeman, 1984) – A stakeholder is “any group or individual who can affect or is affected by the achievement of an </a:t>
            </a:r>
            <a:r>
              <a:rPr lang="en-US" altLang="ru-RU" sz="1800" dirty="0" err="1">
                <a:latin typeface="Arial" panose="020B0604020202020204" pitchFamily="34" charset="0"/>
              </a:rPr>
              <a:t>organisation’s</a:t>
            </a:r>
            <a:r>
              <a:rPr lang="en-US" altLang="ru-RU" sz="1800" dirty="0">
                <a:latin typeface="Arial" panose="020B0604020202020204" pitchFamily="34" charset="0"/>
              </a:rPr>
              <a:t> purpose.”  Argues that it is in the company’s strategic interest to respect the interests of all its stakeholders.</a:t>
            </a:r>
            <a:endParaRPr lang="en-GB" altLang="ru-RU" sz="1800" dirty="0"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4C03E7-0935-CB4E-9DD4-6A84BE723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9552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A6609-14C0-7242-BE8A-E7BE5327A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8C412-0545-C442-97B2-5150E28328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The United Kingdom defines CSR as how business takes account of its economic, social and environmental impacts in the way it operates — maximizing the benefits and minimizing the downsides. </a:t>
            </a:r>
            <a:br>
              <a:rPr lang="en-US" dirty="0"/>
            </a:br>
            <a:endParaRPr lang="en-US" dirty="0"/>
          </a:p>
          <a:p>
            <a:pPr>
              <a:defRPr/>
            </a:pPr>
            <a:r>
              <a:rPr lang="en-US" dirty="0"/>
              <a:t>The United Nations (2007) defines CSR as the overall contribution of business to sustainable development.”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5FBD36-C07C-1F47-A0E4-11311B280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219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>
            <a:extLst>
              <a:ext uri="{FF2B5EF4-FFF2-40B4-BE49-F238E27FC236}">
                <a16:creationId xmlns:a16="http://schemas.microsoft.com/office/drawing/2014/main" id="{AEDAA712-8809-5B4F-B114-8CED08E715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0" y="0"/>
            <a:ext cx="9144000" cy="1143000"/>
          </a:xfrm>
        </p:spPr>
        <p:txBody>
          <a:bodyPr/>
          <a:lstStyle/>
          <a:p>
            <a:r>
              <a:rPr lang="en-US" altLang="en-US" sz="3200" dirty="0">
                <a:latin typeface="Arial" panose="020B0604020202020204" pitchFamily="34" charset="0"/>
              </a:rPr>
              <a:t>Key Issues in CSR</a:t>
            </a:r>
            <a:endParaRPr lang="en-GB" altLang="en-US" sz="3200" dirty="0">
              <a:latin typeface="Arial" panose="020B0604020202020204" pitchFamily="34" charset="0"/>
            </a:endParaRPr>
          </a:p>
        </p:txBody>
      </p:sp>
      <p:sp>
        <p:nvSpPr>
          <p:cNvPr id="135171" name="Rectangle 3">
            <a:extLst>
              <a:ext uri="{FF2B5EF4-FFF2-40B4-BE49-F238E27FC236}">
                <a16:creationId xmlns:a16="http://schemas.microsoft.com/office/drawing/2014/main" id="{3265938B-1475-C245-9121-4079277FC86D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237288" y="1541744"/>
            <a:ext cx="3645568" cy="320114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1800" b="1" dirty="0" err="1">
                <a:solidFill>
                  <a:srgbClr val="CC0000"/>
                </a:solidFill>
                <a:latin typeface="Arial" panose="020B0604020202020204" pitchFamily="34" charset="0"/>
              </a:rPr>
              <a:t>Labour</a:t>
            </a:r>
            <a:r>
              <a:rPr lang="en-US" altLang="en-US" sz="1800" b="1" dirty="0">
                <a:solidFill>
                  <a:srgbClr val="CC0000"/>
                </a:solidFill>
                <a:latin typeface="Arial" panose="020B0604020202020204" pitchFamily="34" charset="0"/>
              </a:rPr>
              <a:t> rights</a:t>
            </a:r>
            <a:r>
              <a:rPr lang="en-US" altLang="en-US" sz="1800" dirty="0">
                <a:solidFill>
                  <a:srgbClr val="CC0000"/>
                </a:solidFill>
                <a:latin typeface="Arial" panose="020B0604020202020204" pitchFamily="34" charset="0"/>
              </a:rPr>
              <a:t>:  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>
                <a:solidFill>
                  <a:srgbClr val="CC0000"/>
                </a:solidFill>
                <a:latin typeface="Arial" panose="020B0604020202020204" pitchFamily="34" charset="0"/>
              </a:rPr>
              <a:t>child </a:t>
            </a:r>
            <a:r>
              <a:rPr lang="en-US" altLang="en-US" sz="1800" dirty="0" err="1">
                <a:solidFill>
                  <a:srgbClr val="CC0000"/>
                </a:solidFill>
                <a:latin typeface="Arial" panose="020B0604020202020204" pitchFamily="34" charset="0"/>
              </a:rPr>
              <a:t>labour</a:t>
            </a:r>
            <a:r>
              <a:rPr lang="en-US" altLang="en-US" sz="1800" dirty="0">
                <a:solidFill>
                  <a:srgbClr val="CC0000"/>
                </a:solidFill>
                <a:latin typeface="Arial" panose="020B0604020202020204" pitchFamily="34" charset="0"/>
              </a:rPr>
              <a:t> 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>
                <a:solidFill>
                  <a:srgbClr val="CC0000"/>
                </a:solidFill>
                <a:latin typeface="Arial" panose="020B0604020202020204" pitchFamily="34" charset="0"/>
              </a:rPr>
              <a:t>forced </a:t>
            </a:r>
            <a:r>
              <a:rPr lang="en-US" altLang="en-US" sz="1800" dirty="0" err="1">
                <a:solidFill>
                  <a:srgbClr val="CC0000"/>
                </a:solidFill>
                <a:latin typeface="Arial" panose="020B0604020202020204" pitchFamily="34" charset="0"/>
              </a:rPr>
              <a:t>labour</a:t>
            </a:r>
            <a:r>
              <a:rPr lang="en-US" altLang="en-US" sz="1800" dirty="0">
                <a:solidFill>
                  <a:srgbClr val="CC0000"/>
                </a:solidFill>
                <a:latin typeface="Arial" panose="020B0604020202020204" pitchFamily="34" charset="0"/>
              </a:rPr>
              <a:t> 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>
                <a:solidFill>
                  <a:srgbClr val="CC0000"/>
                </a:solidFill>
                <a:latin typeface="Arial" panose="020B0604020202020204" pitchFamily="34" charset="0"/>
              </a:rPr>
              <a:t>right to </a:t>
            </a:r>
            <a:r>
              <a:rPr lang="en-US" altLang="en-US" sz="1800" dirty="0" err="1">
                <a:solidFill>
                  <a:srgbClr val="CC0000"/>
                </a:solidFill>
                <a:latin typeface="Arial" panose="020B0604020202020204" pitchFamily="34" charset="0"/>
              </a:rPr>
              <a:t>organise</a:t>
            </a:r>
            <a:r>
              <a:rPr lang="en-US" altLang="en-US" sz="1800" dirty="0">
                <a:solidFill>
                  <a:srgbClr val="CC0000"/>
                </a:solidFill>
                <a:latin typeface="Arial" panose="020B0604020202020204" pitchFamily="34" charset="0"/>
              </a:rPr>
              <a:t> 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>
                <a:solidFill>
                  <a:srgbClr val="CC0000"/>
                </a:solidFill>
                <a:latin typeface="Arial" panose="020B0604020202020204" pitchFamily="34" charset="0"/>
              </a:rPr>
              <a:t>safety and health</a:t>
            </a:r>
          </a:p>
          <a:p>
            <a:pPr lvl="1">
              <a:lnSpc>
                <a:spcPct val="90000"/>
              </a:lnSpc>
            </a:pPr>
            <a:endParaRPr lang="en-US" altLang="en-US" sz="1800" dirty="0">
              <a:solidFill>
                <a:srgbClr val="CC0000"/>
              </a:solidFill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1800" b="1" dirty="0">
                <a:solidFill>
                  <a:srgbClr val="008000"/>
                </a:solidFill>
                <a:latin typeface="Arial" panose="020B0604020202020204" pitchFamily="34" charset="0"/>
              </a:rPr>
              <a:t>Environmental conditions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>
                <a:solidFill>
                  <a:srgbClr val="008000"/>
                </a:solidFill>
                <a:latin typeface="Arial" panose="020B0604020202020204" pitchFamily="34" charset="0"/>
              </a:rPr>
              <a:t>water &amp; air emissions</a:t>
            </a:r>
          </a:p>
          <a:p>
            <a:pPr lvl="1">
              <a:lnSpc>
                <a:spcPct val="90000"/>
              </a:lnSpc>
            </a:pPr>
            <a:r>
              <a:rPr lang="en-US" altLang="en-US" sz="1800" dirty="0">
                <a:solidFill>
                  <a:srgbClr val="008000"/>
                </a:solidFill>
                <a:latin typeface="Arial" panose="020B0604020202020204" pitchFamily="34" charset="0"/>
              </a:rPr>
              <a:t>climate change</a:t>
            </a:r>
          </a:p>
          <a:p>
            <a:pPr lvl="1">
              <a:lnSpc>
                <a:spcPct val="90000"/>
              </a:lnSpc>
            </a:pPr>
            <a:endParaRPr lang="en-US" altLang="en-US" sz="1600" dirty="0">
              <a:solidFill>
                <a:srgbClr val="008000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5E84C5C-1FBB-974D-A677-3933C1F438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0456" y="623961"/>
            <a:ext cx="2241550" cy="14916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4400E58-32C0-F84B-AED6-1411D03FA6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2856" y="2408532"/>
            <a:ext cx="2235200" cy="14874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A6B157F-EF30-1F48-8D74-2CD498D173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67398" y="4067404"/>
            <a:ext cx="2089819" cy="1390680"/>
          </a:xfrm>
          <a:prstGeom prst="rect">
            <a:avLst/>
          </a:prstGeom>
        </p:spPr>
      </p:pic>
      <p:sp>
        <p:nvSpPr>
          <p:cNvPr id="14" name="Rectangle 3">
            <a:extLst>
              <a:ext uri="{FF2B5EF4-FFF2-40B4-BE49-F238E27FC236}">
                <a16:creationId xmlns:a16="http://schemas.microsoft.com/office/drawing/2014/main" id="{DC247127-77F5-FA45-A310-12D93B008AB1}"/>
              </a:ext>
            </a:extLst>
          </p:cNvPr>
          <p:cNvSpPr txBox="1">
            <a:spLocks noChangeArrowheads="1"/>
          </p:cNvSpPr>
          <p:nvPr/>
        </p:nvSpPr>
        <p:spPr>
          <a:xfrm>
            <a:off x="403225" y="1541744"/>
            <a:ext cx="3834063" cy="32011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 sz="1800" b="1" dirty="0">
                <a:solidFill>
                  <a:srgbClr val="000099"/>
                </a:solidFill>
                <a:latin typeface="Arial" panose="020B0604020202020204" pitchFamily="34" charset="0"/>
              </a:rPr>
              <a:t>Human rights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>
                <a:solidFill>
                  <a:srgbClr val="000099"/>
                </a:solidFill>
                <a:latin typeface="Arial" panose="020B0604020202020204" pitchFamily="34" charset="0"/>
              </a:rPr>
              <a:t>cooperation with paramilitary forces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>
                <a:solidFill>
                  <a:srgbClr val="000099"/>
                </a:solidFill>
                <a:latin typeface="Arial" panose="020B0604020202020204" pitchFamily="34" charset="0"/>
              </a:rPr>
              <a:t>complicity in extra-judicial killings</a:t>
            </a:r>
          </a:p>
          <a:p>
            <a:pPr lvl="1">
              <a:lnSpc>
                <a:spcPct val="90000"/>
              </a:lnSpc>
            </a:pPr>
            <a:endParaRPr lang="en-GB" altLang="en-US" sz="1800" dirty="0">
              <a:solidFill>
                <a:srgbClr val="000099"/>
              </a:solidFill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1800" b="1" dirty="0">
                <a:latin typeface="Arial" panose="020B0604020202020204" pitchFamily="34" charset="0"/>
              </a:rPr>
              <a:t>Poverty Alleviation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>
                <a:latin typeface="Arial" panose="020B0604020202020204" pitchFamily="34" charset="0"/>
              </a:rPr>
              <a:t>job creation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>
                <a:latin typeface="Arial" panose="020B0604020202020204" pitchFamily="34" charset="0"/>
              </a:rPr>
              <a:t>public revenues</a:t>
            </a:r>
          </a:p>
          <a:p>
            <a:pPr lvl="1">
              <a:lnSpc>
                <a:spcPct val="90000"/>
              </a:lnSpc>
            </a:pPr>
            <a:r>
              <a:rPr lang="en-GB" altLang="en-US" sz="1800" dirty="0">
                <a:latin typeface="Arial" panose="020B0604020202020204" pitchFamily="34" charset="0"/>
              </a:rPr>
              <a:t>skills and technology</a:t>
            </a:r>
          </a:p>
        </p:txBody>
      </p:sp>
    </p:spTree>
    <p:extLst>
      <p:ext uri="{BB962C8B-B14F-4D97-AF65-F5344CB8AC3E}">
        <p14:creationId xmlns:p14="http://schemas.microsoft.com/office/powerpoint/2010/main" val="3888785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2">
            <a:extLst>
              <a:ext uri="{FF2B5EF4-FFF2-40B4-BE49-F238E27FC236}">
                <a16:creationId xmlns:a16="http://schemas.microsoft.com/office/drawing/2014/main" id="{08CAF39E-4D1C-F744-8303-725250C9B6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0" y="76200"/>
            <a:ext cx="9144000" cy="1143000"/>
          </a:xfrm>
        </p:spPr>
        <p:txBody>
          <a:bodyPr/>
          <a:lstStyle/>
          <a:p>
            <a:r>
              <a:rPr lang="en-US" altLang="en-US" b="1" dirty="0">
                <a:latin typeface="Arial" panose="020B0604020202020204" pitchFamily="34" charset="0"/>
              </a:rPr>
              <a:t>Context</a:t>
            </a:r>
            <a:r>
              <a:rPr lang="en-US" altLang="en-US" sz="3600" b="1" dirty="0">
                <a:latin typeface="Arial" panose="020B0604020202020204" pitchFamily="34" charset="0"/>
              </a:rPr>
              <a:t> </a:t>
            </a:r>
            <a:r>
              <a:rPr lang="en-US" altLang="en-US" b="1" dirty="0">
                <a:latin typeface="Arial" panose="020B0604020202020204" pitchFamily="34" charset="0"/>
              </a:rPr>
              <a:t>Globally</a:t>
            </a:r>
            <a:endParaRPr lang="en-GB" altLang="en-US" b="1" dirty="0">
              <a:latin typeface="Arial" panose="020B0604020202020204" pitchFamily="34" charset="0"/>
            </a:endParaRPr>
          </a:p>
        </p:txBody>
      </p:sp>
      <p:sp>
        <p:nvSpPr>
          <p:cNvPr id="165891" name="Rectangle 3">
            <a:extLst>
              <a:ext uri="{FF2B5EF4-FFF2-40B4-BE49-F238E27FC236}">
                <a16:creationId xmlns:a16="http://schemas.microsoft.com/office/drawing/2014/main" id="{DC011C92-C85C-C740-9E70-7235DA4323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59568" y="1295400"/>
            <a:ext cx="8089232" cy="3733800"/>
          </a:xfrm>
        </p:spPr>
        <p:txBody>
          <a:bodyPr>
            <a:normAutofit/>
          </a:bodyPr>
          <a:lstStyle/>
          <a:p>
            <a:pPr>
              <a:spcBef>
                <a:spcPct val="100000"/>
              </a:spcBef>
            </a:pPr>
            <a:r>
              <a:rPr lang="en-US" altLang="en-US" sz="1800" dirty="0" err="1">
                <a:latin typeface="Arial" panose="020B0604020202020204" pitchFamily="34" charset="0"/>
              </a:rPr>
              <a:t>Liberalisation</a:t>
            </a:r>
            <a:r>
              <a:rPr lang="en-US" altLang="en-US" sz="1800" dirty="0">
                <a:latin typeface="Arial" panose="020B0604020202020204" pitchFamily="34" charset="0"/>
              </a:rPr>
              <a:t> of markets – reduction of the regulatory approach</a:t>
            </a:r>
          </a:p>
          <a:p>
            <a:pPr>
              <a:spcBef>
                <a:spcPct val="100000"/>
              </a:spcBef>
            </a:pPr>
            <a:r>
              <a:rPr lang="en-US" altLang="en-US" sz="1800" dirty="0">
                <a:latin typeface="Arial" panose="020B0604020202020204" pitchFamily="34" charset="0"/>
              </a:rPr>
              <a:t>Emergence of global giants, consolidation of market share</a:t>
            </a:r>
          </a:p>
          <a:p>
            <a:pPr>
              <a:spcBef>
                <a:spcPct val="100000"/>
              </a:spcBef>
            </a:pPr>
            <a:r>
              <a:rPr lang="en-US" altLang="en-US" sz="1800" dirty="0">
                <a:latin typeface="Arial" panose="020B0604020202020204" pitchFamily="34" charset="0"/>
              </a:rPr>
              <a:t>Development of the ‘embedded firm’ and the global value chain</a:t>
            </a:r>
          </a:p>
          <a:p>
            <a:pPr lvl="1">
              <a:spcBef>
                <a:spcPct val="100000"/>
              </a:spcBef>
            </a:pPr>
            <a:r>
              <a:rPr lang="en-US" altLang="en-US" sz="1800" dirty="0">
                <a:latin typeface="Arial" panose="020B0604020202020204" pitchFamily="34" charset="0"/>
              </a:rPr>
              <a:t>Development of supplier networks in developing countries</a:t>
            </a:r>
          </a:p>
        </p:txBody>
      </p:sp>
    </p:spTree>
    <p:extLst>
      <p:ext uri="{BB962C8B-B14F-4D97-AF65-F5344CB8AC3E}">
        <p14:creationId xmlns:p14="http://schemas.microsoft.com/office/powerpoint/2010/main" val="10259091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7DB5B-552E-9640-8B1E-E7194A93B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Stakeholder Groups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C5E48D-5C97-7346-B40C-E5107711A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12</a:t>
            </a:fld>
            <a:endParaRPr lang="en-GB"/>
          </a:p>
        </p:txBody>
      </p:sp>
      <p:pic>
        <p:nvPicPr>
          <p:cNvPr id="5" name="Picture 2" descr="Various Types of Stakeholders">
            <a:extLst>
              <a:ext uri="{FF2B5EF4-FFF2-40B4-BE49-F238E27FC236}">
                <a16:creationId xmlns:a16="http://schemas.microsoft.com/office/drawing/2014/main" id="{EDABCCFE-51A3-6841-A41F-765540B6BB4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9248" y="1174746"/>
            <a:ext cx="6373504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73370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0872F8F2-169B-3944-9FD8-46EBEF6B98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76200"/>
            <a:ext cx="9144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3200" dirty="0">
                <a:solidFill>
                  <a:schemeClr val="tx1"/>
                </a:solidFill>
                <a:latin typeface="Arial" panose="020B0604020202020204" pitchFamily="34" charset="0"/>
              </a:rPr>
              <a:t>BMW CSR Overview</a:t>
            </a: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C2CBC299-26B3-6141-867E-60D4E6D544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1901309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4D3DF9-4B82-A845-8B71-78ADDE0711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1367" y="1311978"/>
            <a:ext cx="7002100" cy="42921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DC79E3-5AD5-AD4A-9B73-8E014F6932B3}"/>
              </a:ext>
            </a:extLst>
          </p:cNvPr>
          <p:cNvSpPr txBox="1"/>
          <p:nvPr/>
        </p:nvSpPr>
        <p:spPr>
          <a:xfrm>
            <a:off x="445169" y="1311978"/>
            <a:ext cx="346166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“Sustainability is part and parcel of the BMW Group’s business model. We have set clear goals for sustainable individual mobility, resource-efficient value creation, our employees’ development and our engagement in society. In pursuing these goals, our aim is to ensure a viable future for our business while improving the customer experience.”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6132A8-0D37-FC44-BF72-1D628AD3B9E1}"/>
              </a:ext>
            </a:extLst>
          </p:cNvPr>
          <p:cNvSpPr txBox="1"/>
          <p:nvPr/>
        </p:nvSpPr>
        <p:spPr>
          <a:xfrm>
            <a:off x="1708732" y="4544077"/>
            <a:ext cx="259237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(Sustainable Value Report, 2019)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5145097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Line 2">
            <a:extLst>
              <a:ext uri="{FF2B5EF4-FFF2-40B4-BE49-F238E27FC236}">
                <a16:creationId xmlns:a16="http://schemas.microsoft.com/office/drawing/2014/main" id="{E046474A-D5ED-A643-88CD-661E9524A85B}"/>
              </a:ext>
            </a:extLst>
          </p:cNvPr>
          <p:cNvSpPr>
            <a:spLocks noChangeShapeType="1"/>
          </p:cNvSpPr>
          <p:nvPr/>
        </p:nvSpPr>
        <p:spPr bwMode="auto">
          <a:xfrm>
            <a:off x="5257800" y="2514600"/>
            <a:ext cx="1828800" cy="0"/>
          </a:xfrm>
          <a:prstGeom prst="line">
            <a:avLst/>
          </a:prstGeom>
          <a:noFill/>
          <a:ln w="457200">
            <a:solidFill>
              <a:srgbClr val="99CCFF"/>
            </a:solidFill>
            <a:round/>
            <a:headEnd/>
            <a:tailEnd type="triangle" w="med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55651" name="Line 3">
            <a:extLst>
              <a:ext uri="{FF2B5EF4-FFF2-40B4-BE49-F238E27FC236}">
                <a16:creationId xmlns:a16="http://schemas.microsoft.com/office/drawing/2014/main" id="{4DB9B075-1AD5-AC4C-8C43-CF0A0044C7D5}"/>
              </a:ext>
            </a:extLst>
          </p:cNvPr>
          <p:cNvSpPr>
            <a:spLocks noChangeShapeType="1"/>
          </p:cNvSpPr>
          <p:nvPr/>
        </p:nvSpPr>
        <p:spPr bwMode="auto">
          <a:xfrm>
            <a:off x="8458200" y="3124200"/>
            <a:ext cx="0" cy="1524000"/>
          </a:xfrm>
          <a:prstGeom prst="line">
            <a:avLst/>
          </a:prstGeom>
          <a:noFill/>
          <a:ln w="457200">
            <a:solidFill>
              <a:srgbClr val="99CCFF"/>
            </a:solidFill>
            <a:round/>
            <a:headEnd/>
            <a:tailEnd type="triangle" w="med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55652" name="Line 4">
            <a:extLst>
              <a:ext uri="{FF2B5EF4-FFF2-40B4-BE49-F238E27FC236}">
                <a16:creationId xmlns:a16="http://schemas.microsoft.com/office/drawing/2014/main" id="{B51F6C37-CE1E-334B-BA33-2249C204D1E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648200" y="4953000"/>
            <a:ext cx="2286000" cy="0"/>
          </a:xfrm>
          <a:prstGeom prst="line">
            <a:avLst/>
          </a:prstGeom>
          <a:noFill/>
          <a:ln w="457200">
            <a:solidFill>
              <a:srgbClr val="99CCFF"/>
            </a:solidFill>
            <a:round/>
            <a:headEnd/>
            <a:tailEnd type="triangle" w="med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55653" name="Line 5">
            <a:extLst>
              <a:ext uri="{FF2B5EF4-FFF2-40B4-BE49-F238E27FC236}">
                <a16:creationId xmlns:a16="http://schemas.microsoft.com/office/drawing/2014/main" id="{B0310521-099C-A641-8306-371EBBB8CED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733800" y="3048000"/>
            <a:ext cx="0" cy="1676400"/>
          </a:xfrm>
          <a:prstGeom prst="line">
            <a:avLst/>
          </a:prstGeom>
          <a:noFill/>
          <a:ln w="457200">
            <a:solidFill>
              <a:srgbClr val="99CCFF"/>
            </a:solidFill>
            <a:round/>
            <a:headEnd/>
            <a:tailEnd type="triangle" w="med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55654" name="Rectangle 6">
            <a:extLst>
              <a:ext uri="{FF2B5EF4-FFF2-40B4-BE49-F238E27FC236}">
                <a16:creationId xmlns:a16="http://schemas.microsoft.com/office/drawing/2014/main" id="{D4B38840-23B7-7542-93F0-AA9129B54E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76200"/>
            <a:ext cx="9144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 dirty="0">
                <a:solidFill>
                  <a:schemeClr val="tx1"/>
                </a:solidFill>
                <a:latin typeface="Arial" panose="020B0604020202020204" pitchFamily="34" charset="0"/>
              </a:rPr>
              <a:t>CSR Management</a:t>
            </a:r>
            <a:br>
              <a:rPr lang="en-US" altLang="en-US" sz="3200" b="1" dirty="0">
                <a:solidFill>
                  <a:schemeClr val="tx1"/>
                </a:solidFill>
                <a:latin typeface="Arial" panose="020B0604020202020204" pitchFamily="34" charset="0"/>
              </a:rPr>
            </a:br>
            <a:r>
              <a:rPr lang="en-US" altLang="en-US" sz="3200" b="1" dirty="0">
                <a:solidFill>
                  <a:schemeClr val="tx1"/>
                </a:solidFill>
                <a:latin typeface="Arial" panose="020B0604020202020204" pitchFamily="34" charset="0"/>
              </a:rPr>
              <a:t>Plan, Do, Check, Act method</a:t>
            </a:r>
            <a:endParaRPr lang="en-GB" altLang="en-US" sz="3200" b="1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155655" name="Rectangle 7">
            <a:extLst>
              <a:ext uri="{FF2B5EF4-FFF2-40B4-BE49-F238E27FC236}">
                <a16:creationId xmlns:a16="http://schemas.microsoft.com/office/drawing/2014/main" id="{318CCCF6-4A4B-3A40-8188-E62CAA0042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1901309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155656" name="Text Box 8">
            <a:extLst>
              <a:ext uri="{FF2B5EF4-FFF2-40B4-BE49-F238E27FC236}">
                <a16:creationId xmlns:a16="http://schemas.microsoft.com/office/drawing/2014/main" id="{93D8983F-1F1F-9B48-BE3B-CFF6E7E6E3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200" y="1524000"/>
            <a:ext cx="3352800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b="1" u="sng">
                <a:latin typeface="Arial" panose="020B0604020202020204" pitchFamily="34" charset="0"/>
              </a:rPr>
              <a:t>Plan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</a:rPr>
              <a:t> Consult stakeholders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</a:rPr>
              <a:t> Establish code of conduct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</a:rPr>
              <a:t> Set targets</a:t>
            </a:r>
            <a:endParaRPr lang="en-GB" altLang="en-US" sz="2000">
              <a:latin typeface="Arial" panose="020B0604020202020204" pitchFamily="34" charset="0"/>
            </a:endParaRPr>
          </a:p>
        </p:txBody>
      </p:sp>
      <p:sp>
        <p:nvSpPr>
          <p:cNvPr id="155657" name="Text Box 9">
            <a:extLst>
              <a:ext uri="{FF2B5EF4-FFF2-40B4-BE49-F238E27FC236}">
                <a16:creationId xmlns:a16="http://schemas.microsoft.com/office/drawing/2014/main" id="{FD525361-09E6-184D-9023-6250454D43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2800" y="1524000"/>
            <a:ext cx="3352800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b="1" u="sng">
                <a:latin typeface="Arial" panose="020B0604020202020204" pitchFamily="34" charset="0"/>
              </a:rPr>
              <a:t>Do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</a:rPr>
              <a:t> Establish management systems and personnel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</a:rPr>
              <a:t> Promote code compliance</a:t>
            </a:r>
            <a:endParaRPr lang="en-GB" altLang="en-US" sz="2000">
              <a:latin typeface="Arial" panose="020B0604020202020204" pitchFamily="34" charset="0"/>
            </a:endParaRPr>
          </a:p>
        </p:txBody>
      </p:sp>
      <p:sp>
        <p:nvSpPr>
          <p:cNvPr id="155658" name="Text Box 10">
            <a:extLst>
              <a:ext uri="{FF2B5EF4-FFF2-40B4-BE49-F238E27FC236}">
                <a16:creationId xmlns:a16="http://schemas.microsoft.com/office/drawing/2014/main" id="{8C1A81E5-18A9-FC47-B5DA-E3F0C6277A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4267200"/>
            <a:ext cx="3352800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b="1" u="sng">
                <a:latin typeface="Arial" panose="020B0604020202020204" pitchFamily="34" charset="0"/>
              </a:rPr>
              <a:t>Check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</a:rPr>
              <a:t> Measure progress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</a:rPr>
              <a:t> Audit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</a:rPr>
              <a:t> Report</a:t>
            </a:r>
            <a:endParaRPr lang="en-GB" altLang="en-US" sz="2000">
              <a:latin typeface="Arial" panose="020B0604020202020204" pitchFamily="34" charset="0"/>
            </a:endParaRPr>
          </a:p>
        </p:txBody>
      </p:sp>
      <p:sp>
        <p:nvSpPr>
          <p:cNvPr id="155659" name="Text Box 11">
            <a:extLst>
              <a:ext uri="{FF2B5EF4-FFF2-40B4-BE49-F238E27FC236}">
                <a16:creationId xmlns:a16="http://schemas.microsoft.com/office/drawing/2014/main" id="{751EF88C-FD81-204E-917D-7EA047FFFB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200" y="4267200"/>
            <a:ext cx="3352800" cy="129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b="1" u="sng">
                <a:latin typeface="Arial" panose="020B0604020202020204" pitchFamily="34" charset="0"/>
              </a:rPr>
              <a:t>Act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</a:rPr>
              <a:t> Corrective action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</a:rPr>
              <a:t> Reform of systems</a:t>
            </a:r>
            <a:endParaRPr lang="en-GB" altLang="en-US" sz="20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39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EC759-46F6-8943-AB9C-863E4089E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55547"/>
            <a:ext cx="10363200" cy="1143000"/>
          </a:xfrm>
        </p:spPr>
        <p:txBody>
          <a:bodyPr/>
          <a:lstStyle/>
          <a:p>
            <a:r>
              <a:rPr lang="en-US" dirty="0"/>
              <a:t>Apple Computers CSR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931945-04B3-3E4E-9DB2-0453DA2E4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2E65E-643E-7E44-B9E5-3B980C5E6933}" type="slidenum">
              <a:rPr lang="en-GB" altLang="en-US" smtClean="0"/>
              <a:pPr/>
              <a:t>15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B000F3-86CA-F04D-9E17-A2E6A0BFDF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857" y="1644956"/>
            <a:ext cx="10109523" cy="3757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8551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>
            <a:extLst>
              <a:ext uri="{FF2B5EF4-FFF2-40B4-BE49-F238E27FC236}">
                <a16:creationId xmlns:a16="http://schemas.microsoft.com/office/drawing/2014/main" id="{04DD9B01-8155-B743-89DA-A10F2E4717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0" y="76200"/>
            <a:ext cx="9144000" cy="1143000"/>
          </a:xfrm>
          <a:noFill/>
          <a:ln/>
        </p:spPr>
        <p:txBody>
          <a:bodyPr/>
          <a:lstStyle/>
          <a:p>
            <a:r>
              <a:rPr lang="en-US" altLang="en-US" b="1" dirty="0">
                <a:latin typeface="Arial" panose="020B0604020202020204" pitchFamily="34" charset="0"/>
              </a:rPr>
              <a:t>Sphere of Influence</a:t>
            </a:r>
            <a:endParaRPr lang="en-GB" altLang="en-US" b="1" dirty="0">
              <a:latin typeface="Arial" panose="020B0604020202020204" pitchFamily="34" charset="0"/>
            </a:endParaRPr>
          </a:p>
        </p:txBody>
      </p:sp>
      <p:graphicFrame>
        <p:nvGraphicFramePr>
          <p:cNvPr id="31899" name="Object 155">
            <a:extLst>
              <a:ext uri="{FF2B5EF4-FFF2-40B4-BE49-F238E27FC236}">
                <a16:creationId xmlns:a16="http://schemas.microsoft.com/office/drawing/2014/main" id="{FD4B3CDE-102F-E94F-BA00-C53FE2892D09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9444878"/>
              </p:ext>
            </p:extLst>
          </p:nvPr>
        </p:nvGraphicFramePr>
        <p:xfrm>
          <a:off x="2133600" y="1981200"/>
          <a:ext cx="7772400" cy="3232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04" name="Photo Editor Photo" r:id="rId4" imgW="10477500" imgH="4356100" progId="MSPhotoEd.3">
                  <p:embed/>
                </p:oleObj>
              </mc:Choice>
              <mc:Fallback>
                <p:oleObj name="Photo Editor Photo" r:id="rId4" imgW="10477500" imgH="4356100" progId="MSPhotoEd.3">
                  <p:embed/>
                  <p:pic>
                    <p:nvPicPr>
                      <p:cNvPr id="31899" name="Object 155">
                        <a:extLst>
                          <a:ext uri="{FF2B5EF4-FFF2-40B4-BE49-F238E27FC236}">
                            <a16:creationId xmlns:a16="http://schemas.microsoft.com/office/drawing/2014/main" id="{FD4B3CDE-102F-E94F-BA00-C53FE2892D0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1981200"/>
                        <a:ext cx="7772400" cy="3232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905" name="Text Box 161">
            <a:extLst>
              <a:ext uri="{FF2B5EF4-FFF2-40B4-BE49-F238E27FC236}">
                <a16:creationId xmlns:a16="http://schemas.microsoft.com/office/drawing/2014/main" id="{C807C46C-5594-8149-B1B9-2306FCAF33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1295401"/>
            <a:ext cx="5791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 b="1" i="1">
                <a:latin typeface="Arial" panose="020B0604020202020204" pitchFamily="34" charset="0"/>
              </a:rPr>
              <a:t>Who </a:t>
            </a:r>
            <a:r>
              <a:rPr lang="en-US" altLang="en-US" b="1">
                <a:latin typeface="Arial" panose="020B0604020202020204" pitchFamily="34" charset="0"/>
              </a:rPr>
              <a:t>– is to be influenced?</a:t>
            </a:r>
            <a:endParaRPr lang="en-GB" altLang="en-US" b="1">
              <a:latin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ECACF9-9E69-824B-BF64-A683EAABEFB6}"/>
              </a:ext>
            </a:extLst>
          </p:cNvPr>
          <p:cNvSpPr txBox="1"/>
          <p:nvPr/>
        </p:nvSpPr>
        <p:spPr>
          <a:xfrm>
            <a:off x="8013032" y="5010704"/>
            <a:ext cx="11897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(Porter, 1985)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415822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8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8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1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9621C5CE-78BF-F847-8E0E-FC501B189E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0" y="76200"/>
            <a:ext cx="9144000" cy="1143000"/>
          </a:xfrm>
          <a:noFill/>
          <a:ln/>
        </p:spPr>
        <p:txBody>
          <a:bodyPr/>
          <a:lstStyle/>
          <a:p>
            <a:r>
              <a:rPr lang="en-US" altLang="en-US" dirty="0">
                <a:latin typeface="Arial" panose="020B0604020202020204" pitchFamily="34" charset="0"/>
              </a:rPr>
              <a:t>Sphere of Influence</a:t>
            </a:r>
            <a:endParaRPr lang="en-GB" altLang="en-US" dirty="0">
              <a:latin typeface="Arial" panose="020B0604020202020204" pitchFamily="34" charset="0"/>
            </a:endParaRPr>
          </a:p>
        </p:txBody>
      </p:sp>
      <p:graphicFrame>
        <p:nvGraphicFramePr>
          <p:cNvPr id="36868" name="Object 4">
            <a:extLst>
              <a:ext uri="{FF2B5EF4-FFF2-40B4-BE49-F238E27FC236}">
                <a16:creationId xmlns:a16="http://schemas.microsoft.com/office/drawing/2014/main" id="{96E8FF01-8F67-1A45-B57A-5EA61519561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57400" y="2057401"/>
          <a:ext cx="7848600" cy="3205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52" name="Photo Editor Photo" r:id="rId4" imgW="9677400" imgH="3949700" progId="MSPhotoEd.3">
                  <p:embed/>
                </p:oleObj>
              </mc:Choice>
              <mc:Fallback>
                <p:oleObj name="Photo Editor Photo" r:id="rId4" imgW="9677400" imgH="3949700" progId="MSPhotoEd.3">
                  <p:embed/>
                  <p:pic>
                    <p:nvPicPr>
                      <p:cNvPr id="36868" name="Object 4">
                        <a:extLst>
                          <a:ext uri="{FF2B5EF4-FFF2-40B4-BE49-F238E27FC236}">
                            <a16:creationId xmlns:a16="http://schemas.microsoft.com/office/drawing/2014/main" id="{96E8FF01-8F67-1A45-B57A-5EA61519561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2057401"/>
                        <a:ext cx="7848600" cy="3205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870" name="Text Box 6">
            <a:extLst>
              <a:ext uri="{FF2B5EF4-FFF2-40B4-BE49-F238E27FC236}">
                <a16:creationId xmlns:a16="http://schemas.microsoft.com/office/drawing/2014/main" id="{AEC5BD75-0C2E-004B-95E6-3BA0EFC8A8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1295401"/>
            <a:ext cx="6019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 b="1" i="1" dirty="0">
                <a:latin typeface="Arial" panose="020B0604020202020204" pitchFamily="34" charset="0"/>
              </a:rPr>
              <a:t>What </a:t>
            </a:r>
            <a:r>
              <a:rPr lang="en-US" altLang="en-US" b="1" i="1" dirty="0">
                <a:latin typeface="Arial" panose="020B0604020202020204" pitchFamily="34" charset="0"/>
              </a:rPr>
              <a:t>– issues are to be influenced?</a:t>
            </a:r>
            <a:endParaRPr lang="en-GB" altLang="en-US" b="1" i="1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302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3">
            <a:extLst>
              <a:ext uri="{FF2B5EF4-FFF2-40B4-BE49-F238E27FC236}">
                <a16:creationId xmlns:a16="http://schemas.microsoft.com/office/drawing/2014/main" id="{D8F734C6-DB41-D042-A2C4-7F2B3C0656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76200"/>
            <a:ext cx="9144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>
                <a:solidFill>
                  <a:srgbClr val="000099"/>
                </a:solidFill>
                <a:latin typeface="Arial" panose="020B0604020202020204" pitchFamily="34" charset="0"/>
              </a:rPr>
              <a:t>Sphere of Influence</a:t>
            </a:r>
            <a:endParaRPr lang="en-GB" altLang="en-US" sz="3200" b="1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sp>
        <p:nvSpPr>
          <p:cNvPr id="37893" name="Text Box 5">
            <a:extLst>
              <a:ext uri="{FF2B5EF4-FFF2-40B4-BE49-F238E27FC236}">
                <a16:creationId xmlns:a16="http://schemas.microsoft.com/office/drawing/2014/main" id="{7BD6475E-6D2C-4F4F-909D-BE2ACA47FA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2926" y="3891549"/>
            <a:ext cx="5422231" cy="144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600" b="1" u="sng" dirty="0"/>
              <a:t>Example:  Mattel</a:t>
            </a:r>
          </a:p>
          <a:p>
            <a:pPr>
              <a:spcBef>
                <a:spcPct val="50000"/>
              </a:spcBef>
            </a:pPr>
            <a:r>
              <a:rPr lang="en-US" altLang="en-US" sz="1600" b="1" i="1" dirty="0"/>
              <a:t>Who:  suppliers, JVs and branch plants</a:t>
            </a:r>
          </a:p>
          <a:p>
            <a:pPr>
              <a:spcBef>
                <a:spcPct val="50000"/>
              </a:spcBef>
            </a:pPr>
            <a:r>
              <a:rPr lang="en-US" altLang="en-US" sz="1600" b="1" i="1" dirty="0"/>
              <a:t>What:  OSH</a:t>
            </a:r>
          </a:p>
          <a:p>
            <a:pPr>
              <a:spcBef>
                <a:spcPct val="50000"/>
              </a:spcBef>
            </a:pPr>
            <a:r>
              <a:rPr lang="en-US" altLang="en-US" sz="1600" b="1" i="1" dirty="0"/>
              <a:t>How:  focus on manufacturing processes, HR, factory design </a:t>
            </a:r>
            <a:endParaRPr lang="en-GB" altLang="en-US" sz="1600" b="1" i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875AA01-BAE8-C140-B886-13BA1B72E4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4150" y="1100222"/>
            <a:ext cx="6743700" cy="299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4392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820" name="Object 4">
            <a:extLst>
              <a:ext uri="{FF2B5EF4-FFF2-40B4-BE49-F238E27FC236}">
                <a16:creationId xmlns:a16="http://schemas.microsoft.com/office/drawing/2014/main" id="{4EBA1F46-9869-5243-811D-B982352E798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981200" y="1981201"/>
          <a:ext cx="8077200" cy="3090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8" name="Photo Editor Photo" r:id="rId4" imgW="11226800" imgH="4292600" progId="MSPhotoEd.3">
                  <p:embed/>
                </p:oleObj>
              </mc:Choice>
              <mc:Fallback>
                <p:oleObj name="Photo Editor Photo" r:id="rId4" imgW="11226800" imgH="4292600" progId="MSPhotoEd.3">
                  <p:embed/>
                  <p:pic>
                    <p:nvPicPr>
                      <p:cNvPr id="34820" name="Object 4">
                        <a:extLst>
                          <a:ext uri="{FF2B5EF4-FFF2-40B4-BE49-F238E27FC236}">
                            <a16:creationId xmlns:a16="http://schemas.microsoft.com/office/drawing/2014/main" id="{4EBA1F46-9869-5243-811D-B982352E798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81200" y="1981201"/>
                        <a:ext cx="8077200" cy="30908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21" name="Rectangle 5">
            <a:extLst>
              <a:ext uri="{FF2B5EF4-FFF2-40B4-BE49-F238E27FC236}">
                <a16:creationId xmlns:a16="http://schemas.microsoft.com/office/drawing/2014/main" id="{FD406815-D7ED-7B4D-BC36-E09A1313C0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76200"/>
            <a:ext cx="9144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200" b="1">
                <a:solidFill>
                  <a:srgbClr val="000099"/>
                </a:solidFill>
                <a:latin typeface="Arial" panose="020B0604020202020204" pitchFamily="34" charset="0"/>
              </a:rPr>
              <a:t>Sphere of Influence</a:t>
            </a:r>
            <a:endParaRPr lang="en-GB" altLang="en-US" sz="3200" b="1">
              <a:solidFill>
                <a:srgbClr val="000099"/>
              </a:solidFill>
              <a:latin typeface="Arial" panose="020B0604020202020204" pitchFamily="34" charset="0"/>
            </a:endParaRPr>
          </a:p>
        </p:txBody>
      </p:sp>
      <p:sp>
        <p:nvSpPr>
          <p:cNvPr id="34823" name="Text Box 7">
            <a:extLst>
              <a:ext uri="{FF2B5EF4-FFF2-40B4-BE49-F238E27FC236}">
                <a16:creationId xmlns:a16="http://schemas.microsoft.com/office/drawing/2014/main" id="{8163E625-8B41-244F-ABA4-9F3273706D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1295401"/>
            <a:ext cx="7315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2800" b="1" i="1">
                <a:latin typeface="Arial" panose="020B0604020202020204" pitchFamily="34" charset="0"/>
              </a:rPr>
              <a:t>How </a:t>
            </a:r>
            <a:r>
              <a:rPr lang="en-US" altLang="en-US" b="1" i="1">
                <a:latin typeface="Arial" panose="020B0604020202020204" pitchFamily="34" charset="0"/>
              </a:rPr>
              <a:t>– are those issues to be influenced?</a:t>
            </a:r>
            <a:endParaRPr lang="en-GB" altLang="en-US" b="1" i="1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1724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Заголовок 1">
            <a:extLst>
              <a:ext uri="{FF2B5EF4-FFF2-40B4-BE49-F238E27FC236}">
                <a16:creationId xmlns:a16="http://schemas.microsoft.com/office/drawing/2014/main" id="{C4B3FA89-4FE4-8549-A5C4-D02688935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ru-RU">
                <a:latin typeface="Gudea" pitchFamily="2" charset="0"/>
              </a:rPr>
              <a:t>Concerns about CSR</a:t>
            </a:r>
            <a:endParaRPr lang="ru-RU" altLang="ru-RU"/>
          </a:p>
        </p:txBody>
      </p:sp>
      <p:sp>
        <p:nvSpPr>
          <p:cNvPr id="35847" name="TextBox 5">
            <a:extLst>
              <a:ext uri="{FF2B5EF4-FFF2-40B4-BE49-F238E27FC236}">
                <a16:creationId xmlns:a16="http://schemas.microsoft.com/office/drawing/2014/main" id="{A0D7F5C4-2DBF-BB41-8AAC-71F989673C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3463" y="5741988"/>
            <a:ext cx="2817812" cy="37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ru-RU" sz="1800">
                <a:solidFill>
                  <a:srgbClr val="00B050"/>
                </a:solidFill>
                <a:latin typeface="Arial" panose="020B0604020202020204" pitchFamily="34" charset="0"/>
              </a:rPr>
              <a:t>Greenwashing?</a:t>
            </a:r>
            <a:endParaRPr lang="ru-RU" altLang="ru-RU" sz="1800">
              <a:solidFill>
                <a:srgbClr val="00B05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71ABE-9200-E544-9F58-AEA9517F01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4381" y="1585293"/>
            <a:ext cx="5384800" cy="3989040"/>
          </a:xfrm>
        </p:spPr>
        <p:txBody>
          <a:bodyPr>
            <a:normAutofit/>
          </a:bodyPr>
          <a:lstStyle/>
          <a:p>
            <a:r>
              <a:rPr lang="en-US" sz="2000" dirty="0"/>
              <a:t>The Social Responsibility of Business is to Increase its Profits  (Friedman, 1970).</a:t>
            </a:r>
            <a:br>
              <a:rPr lang="en-US" sz="2000" dirty="0"/>
            </a:br>
            <a:endParaRPr lang="en-US" sz="2000" dirty="0"/>
          </a:p>
          <a:p>
            <a:r>
              <a:rPr lang="en-US" altLang="ru-RU" sz="2000" dirty="0"/>
              <a:t>CSR allows businesses to project positive image by doing very little (</a:t>
            </a:r>
            <a:r>
              <a:rPr lang="en-US" altLang="ru-RU" sz="2000" dirty="0" err="1"/>
              <a:t>Mullerat</a:t>
            </a:r>
            <a:r>
              <a:rPr lang="en-US" altLang="ru-RU" sz="2000" dirty="0"/>
              <a:t> (2009) and Aras and Crowther (2010)</a:t>
            </a:r>
            <a:br>
              <a:rPr lang="en-US" altLang="ru-RU" sz="2000" dirty="0"/>
            </a:br>
            <a:endParaRPr lang="en-US" altLang="ru-RU" sz="2000" dirty="0"/>
          </a:p>
          <a:p>
            <a:r>
              <a:rPr lang="en-US" altLang="ru-RU" sz="2000" dirty="0"/>
              <a:t> CSR is only an effective public relations tool (</a:t>
            </a:r>
            <a:r>
              <a:rPr lang="en-US" altLang="ru-RU" sz="2000" dirty="0" err="1"/>
              <a:t>Catka</a:t>
            </a:r>
            <a:r>
              <a:rPr lang="en-US" altLang="ru-RU" sz="2000" dirty="0"/>
              <a:t> et al (2004)</a:t>
            </a:r>
            <a:endParaRPr lang="ru-RU" altLang="ru-RU" sz="2000" dirty="0"/>
          </a:p>
          <a:p>
            <a:endParaRPr lang="en-US" sz="2400" dirty="0"/>
          </a:p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17AA98E-74B6-3C45-A394-E251A0438B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7827" y="1585293"/>
            <a:ext cx="3810000" cy="21336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494BF87-2D20-5544-B19B-DF2F219D1C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77827" y="2621433"/>
            <a:ext cx="2819400" cy="288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3049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3AE9E-0766-CD44-A735-FEC8A2F5E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88495"/>
            <a:ext cx="10363200" cy="1143000"/>
          </a:xfrm>
        </p:spPr>
        <p:txBody>
          <a:bodyPr>
            <a:normAutofit/>
          </a:bodyPr>
          <a:lstStyle/>
          <a:p>
            <a:r>
              <a:rPr lang="en-US" sz="3600" dirty="0"/>
              <a:t>CSR Case Examples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94DC24-B421-CC4D-B1D2-3F5113118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2E65E-643E-7E44-B9E5-3B980C5E6933}" type="slidenum">
              <a:rPr lang="en-GB" altLang="en-US" smtClean="0"/>
              <a:pPr/>
              <a:t>21</a:t>
            </a:fld>
            <a:endParaRPr lang="en-GB" altLang="en-US"/>
          </a:p>
        </p:txBody>
      </p:sp>
      <p:sp>
        <p:nvSpPr>
          <p:cNvPr id="5" name="Объект 2">
            <a:extLst>
              <a:ext uri="{FF2B5EF4-FFF2-40B4-BE49-F238E27FC236}">
                <a16:creationId xmlns:a16="http://schemas.microsoft.com/office/drawing/2014/main" id="{AE016ABC-FFF9-0943-B378-B55278CC8962}"/>
              </a:ext>
            </a:extLst>
          </p:cNvPr>
          <p:cNvSpPr txBox="1">
            <a:spLocks/>
          </p:cNvSpPr>
          <p:nvPr/>
        </p:nvSpPr>
        <p:spPr>
          <a:xfrm>
            <a:off x="640682" y="1331495"/>
            <a:ext cx="10163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1800" dirty="0"/>
              <a:t>What is Corporate Social Responsibility (CSR)?</a:t>
            </a:r>
            <a:br>
              <a:rPr lang="en-GB" sz="1800" dirty="0"/>
            </a:br>
            <a:r>
              <a:rPr lang="en-GB" sz="1800" dirty="0"/>
              <a:t>https://</a:t>
            </a:r>
            <a:r>
              <a:rPr lang="en-GB" sz="1800" dirty="0" err="1"/>
              <a:t>www.youtube.com</a:t>
            </a:r>
            <a:r>
              <a:rPr lang="en-GB" sz="1800" dirty="0"/>
              <a:t>/</a:t>
            </a:r>
            <a:r>
              <a:rPr lang="en-GB" sz="1800" dirty="0" err="1"/>
              <a:t>watch?v</a:t>
            </a:r>
            <a:r>
              <a:rPr lang="en-GB" sz="1800" dirty="0"/>
              <a:t>=E0NkGtNU_9w</a:t>
            </a:r>
          </a:p>
          <a:p>
            <a:pPr marL="0" indent="0">
              <a:buNone/>
              <a:defRPr/>
            </a:pPr>
            <a:endParaRPr lang="en-GB" sz="1800" dirty="0"/>
          </a:p>
          <a:p>
            <a:pPr>
              <a:defRPr/>
            </a:pPr>
            <a:r>
              <a:rPr lang="en-GB" sz="1800" dirty="0"/>
              <a:t>Corporate Social Responsibility: Microsoft Case Study</a:t>
            </a:r>
            <a:br>
              <a:rPr lang="en-GB" sz="1800" dirty="0"/>
            </a:br>
            <a:r>
              <a:rPr lang="en-US" sz="1800" dirty="0">
                <a:hlinkClick r:id="rId3"/>
              </a:rPr>
              <a:t>https://www.youtube.com/watch?v=2iNmnnCwaVA</a:t>
            </a:r>
            <a:br>
              <a:rPr lang="en-US" sz="1800" dirty="0"/>
            </a:br>
            <a:r>
              <a:rPr lang="en-US" sz="1800" dirty="0"/>
              <a:t>https://</a:t>
            </a:r>
            <a:r>
              <a:rPr lang="en-US" sz="1800" dirty="0" err="1"/>
              <a:t>www.microsoft.com</a:t>
            </a:r>
            <a:r>
              <a:rPr lang="en-US" sz="1800" dirty="0"/>
              <a:t>/</a:t>
            </a:r>
            <a:r>
              <a:rPr lang="en-US" sz="1800" dirty="0" err="1"/>
              <a:t>en</a:t>
            </a:r>
            <a:r>
              <a:rPr lang="en-US" sz="1800" dirty="0"/>
              <a:t>-us/corporate-responsibility</a:t>
            </a:r>
            <a:br>
              <a:rPr lang="en-US" sz="1800" dirty="0"/>
            </a:br>
            <a:endParaRPr lang="en-US" sz="1800" dirty="0"/>
          </a:p>
          <a:p>
            <a:pPr>
              <a:defRPr/>
            </a:pPr>
            <a:r>
              <a:rPr lang="en-US" sz="1800" dirty="0"/>
              <a:t>Ikea “Soft toys”</a:t>
            </a:r>
            <a:br>
              <a:rPr lang="en-US" sz="1800" dirty="0"/>
            </a:br>
            <a:r>
              <a:rPr lang="en-US" sz="1800" dirty="0">
                <a:hlinkClick r:id="rId4"/>
              </a:rPr>
              <a:t>https://www.youtube.com/watch?v=DcxsBy2bo-M</a:t>
            </a:r>
            <a:br>
              <a:rPr lang="en-US" sz="1800" dirty="0"/>
            </a:br>
            <a:r>
              <a:rPr lang="en-US" sz="1800" dirty="0">
                <a:hlinkClick r:id="rId5"/>
              </a:rPr>
              <a:t>https://www.ikea.com/gb/en/this-is-ikea/sustainable-everyday/</a:t>
            </a:r>
            <a:br>
              <a:rPr lang="en-US" sz="1800" dirty="0"/>
            </a:br>
            <a:endParaRPr lang="en-US" sz="1800" dirty="0"/>
          </a:p>
          <a:p>
            <a:pPr>
              <a:defRPr/>
            </a:pPr>
            <a:r>
              <a:rPr lang="en-US" sz="1800" dirty="0"/>
              <a:t>Apple Computers</a:t>
            </a:r>
            <a:br>
              <a:rPr lang="en-US" sz="1800" dirty="0"/>
            </a:br>
            <a:r>
              <a:rPr lang="en-US" sz="1800" dirty="0"/>
              <a:t>https://</a:t>
            </a:r>
            <a:r>
              <a:rPr lang="en-US" sz="1800" dirty="0" err="1"/>
              <a:t>www.apple.com</a:t>
            </a:r>
            <a:r>
              <a:rPr lang="en-US" sz="1800" dirty="0"/>
              <a:t>/</a:t>
            </a:r>
            <a:r>
              <a:rPr lang="en-US" sz="1800" dirty="0" err="1"/>
              <a:t>uk</a:t>
            </a:r>
            <a:r>
              <a:rPr lang="en-US" sz="1800" dirty="0"/>
              <a:t>/supplier-responsibility/</a:t>
            </a:r>
          </a:p>
          <a:p>
            <a:pPr marL="0" indent="0">
              <a:buFont typeface="Arial" pitchFamily="34" charset="0"/>
              <a:buNone/>
              <a:defRPr/>
            </a:pPr>
            <a:endParaRPr lang="ru-RU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24716E-9DC8-4A4A-B396-2F4303ECE7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67600" y="3531312"/>
            <a:ext cx="1270000" cy="508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6B96BF4-C10F-B240-B022-8283DD922E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18931" y="2275829"/>
            <a:ext cx="2581899" cy="565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0694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026855F1-54CD-3949-83C7-D1EBA7DBB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891" y="119743"/>
            <a:ext cx="11000509" cy="1143000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/>
              <a:t>Workplace Culture &amp; its Impact on  Organisational Efficiency </a:t>
            </a:r>
            <a:br>
              <a:rPr lang="en-GB" sz="2400" b="1" dirty="0"/>
            </a:b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243935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98C7E-656B-3141-A30F-CAD98FA61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E1E2D-2619-F948-8204-F135A0095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600" dirty="0"/>
              <a:t>Video:  </a:t>
            </a:r>
            <a:r>
              <a:rPr lang="en-GB" sz="1600" dirty="0">
                <a:hlinkClick r:id="rId3"/>
              </a:rPr>
              <a:t>How to approach corporate social responsibility in a sustainable manner, step by step</a:t>
            </a:r>
            <a:endParaRPr lang="en-GB" sz="1600" dirty="0"/>
          </a:p>
          <a:p>
            <a:pPr marL="0" indent="0">
              <a:buNone/>
            </a:pPr>
            <a:br>
              <a:rPr lang="en-GB" sz="2000" dirty="0">
                <a:hlinkClick r:id="rId4"/>
              </a:rPr>
            </a:br>
            <a:r>
              <a:rPr lang="en-GB" sz="2000" dirty="0">
                <a:hlinkClick r:id="rId4"/>
              </a:rPr>
              <a:t>Corporate social responsibility &amp; Responsible business conduct</a:t>
            </a:r>
            <a:br>
              <a:rPr lang="en-GB" sz="2000" dirty="0">
                <a:hlinkClick r:id="rId4"/>
              </a:rPr>
            </a:br>
            <a:endParaRPr lang="en-US" sz="2000" dirty="0"/>
          </a:p>
          <a:p>
            <a:pPr marL="0" indent="0">
              <a:buNone/>
            </a:pPr>
            <a:r>
              <a:rPr lang="en-GB" sz="2000" dirty="0"/>
              <a:t>Research &amp; consider:</a:t>
            </a:r>
            <a:br>
              <a:rPr lang="en-GB" sz="2000" dirty="0"/>
            </a:br>
            <a:endParaRPr lang="en-GB" sz="2000" dirty="0"/>
          </a:p>
          <a:p>
            <a:pPr marL="0" indent="0">
              <a:buNone/>
            </a:pPr>
            <a:r>
              <a:rPr lang="en-GB" sz="2000" dirty="0"/>
              <a:t>What is your organisations CSR policy?</a:t>
            </a:r>
          </a:p>
          <a:p>
            <a:pPr marL="0" indent="0">
              <a:buNone/>
            </a:pPr>
            <a:r>
              <a:rPr lang="en-GB" sz="2000" dirty="0"/>
              <a:t>Where is it published?</a:t>
            </a:r>
            <a:br>
              <a:rPr lang="en-GB" sz="2000" dirty="0"/>
            </a:br>
            <a:r>
              <a:rPr lang="en-GB" sz="2000" dirty="0"/>
              <a:t>How well is it employed and promoted in the organisation?</a:t>
            </a:r>
          </a:p>
          <a:p>
            <a:pPr marL="0" indent="0">
              <a:buNone/>
            </a:pPr>
            <a:r>
              <a:rPr lang="en-GB" sz="2000" dirty="0"/>
              <a:t>Are there any areas for improvement?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Look to include CSR within your assignment – it is more relevant than you think!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BAA407-BDD3-5F43-A9E8-AAB619C1E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1625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4D38-0D0A-7E48-A9E5-A8FA96D83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B710A-C3A1-474C-8D19-86483A656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70022"/>
            <a:ext cx="10972800" cy="4668251"/>
          </a:xfrm>
        </p:spPr>
        <p:txBody>
          <a:bodyPr>
            <a:noAutofit/>
          </a:bodyPr>
          <a:lstStyle/>
          <a:p>
            <a:r>
              <a:rPr lang="en-US" sz="1000" dirty="0"/>
              <a:t>Aras, G., &amp; Crowther, D. (2010) A Handbook of Governance and Social Responsibility, Gower Publishing, UK</a:t>
            </a:r>
            <a:br>
              <a:rPr lang="en-US" sz="1000" dirty="0"/>
            </a:br>
            <a:endParaRPr lang="en-US" sz="1000" dirty="0"/>
          </a:p>
          <a:p>
            <a:r>
              <a:rPr lang="en-GB" sz="1000" dirty="0" err="1"/>
              <a:t>Bmwgroup.com</a:t>
            </a:r>
            <a:r>
              <a:rPr lang="en-GB" sz="1000" dirty="0"/>
              <a:t>. 2019. </a:t>
            </a:r>
            <a:r>
              <a:rPr lang="en-GB" sz="1000" i="1" dirty="0"/>
              <a:t>Sustainable Value Report</a:t>
            </a:r>
            <a:r>
              <a:rPr lang="en-GB" sz="1000" dirty="0"/>
              <a:t>. [online] Available at: &lt;https://</a:t>
            </a:r>
            <a:r>
              <a:rPr lang="en-GB" sz="1000" dirty="0" err="1"/>
              <a:t>www.bmwgroup.com</a:t>
            </a:r>
            <a:r>
              <a:rPr lang="en-GB" sz="1000" dirty="0"/>
              <a:t>/content/dam/</a:t>
            </a:r>
            <a:r>
              <a:rPr lang="en-GB" sz="1000" dirty="0" err="1"/>
              <a:t>grpw</a:t>
            </a:r>
            <a:r>
              <a:rPr lang="en-GB" sz="1000" dirty="0"/>
              <a:t>/websites/</a:t>
            </a:r>
            <a:r>
              <a:rPr lang="en-GB" sz="1000" dirty="0" err="1"/>
              <a:t>bmwgroup_com</a:t>
            </a:r>
            <a:r>
              <a:rPr lang="en-GB" sz="1000" dirty="0"/>
              <a:t>/responsibility/downloads/</a:t>
            </a:r>
            <a:r>
              <a:rPr lang="en-GB" sz="1000" dirty="0" err="1"/>
              <a:t>en</a:t>
            </a:r>
            <a:r>
              <a:rPr lang="en-GB" sz="1000" dirty="0"/>
              <a:t>/2020/2020-BMW-Group-SVR-2019-Englisch.pdf&gt; [Accessed 21 October 2020]</a:t>
            </a:r>
          </a:p>
          <a:p>
            <a:endParaRPr lang="en-GB" sz="1000" dirty="0"/>
          </a:p>
          <a:p>
            <a:r>
              <a:rPr lang="en-GB" sz="1000" dirty="0"/>
              <a:t>Carroll, A., 2016. Carroll’s pyramid of CSR: taking another look. </a:t>
            </a:r>
            <a:r>
              <a:rPr lang="en-GB" sz="1000" i="1" dirty="0"/>
              <a:t>International Journal of Corporate Social Responsibility</a:t>
            </a:r>
            <a:r>
              <a:rPr lang="en-GB" sz="1000" dirty="0"/>
              <a:t>, 1(1).</a:t>
            </a:r>
            <a:br>
              <a:rPr lang="en-GB" sz="1000" dirty="0"/>
            </a:br>
            <a:endParaRPr lang="en-GB" sz="1000" dirty="0"/>
          </a:p>
          <a:p>
            <a:r>
              <a:rPr lang="en-GB" sz="1000" dirty="0"/>
              <a:t>Carroll, A. and </a:t>
            </a:r>
            <a:r>
              <a:rPr lang="en-GB" sz="1000" dirty="0" err="1"/>
              <a:t>Buchholtz</a:t>
            </a:r>
            <a:r>
              <a:rPr lang="en-GB" sz="1000" dirty="0"/>
              <a:t>, A. (2003) Business and Society: Ethics and Stakeholder Management. Cengage Learning, Stamford.</a:t>
            </a:r>
            <a:br>
              <a:rPr lang="en-GB" sz="1000" dirty="0"/>
            </a:br>
            <a:endParaRPr lang="en-GB" sz="1000" dirty="0"/>
          </a:p>
          <a:p>
            <a:r>
              <a:rPr lang="en-US" sz="1000" dirty="0" err="1"/>
              <a:t>Cartka</a:t>
            </a:r>
            <a:r>
              <a:rPr lang="en-US" sz="1000" dirty="0"/>
              <a:t>, P., </a:t>
            </a:r>
            <a:r>
              <a:rPr lang="en-US" sz="1000" dirty="0" err="1"/>
              <a:t>Balzarova</a:t>
            </a:r>
            <a:r>
              <a:rPr lang="en-US" sz="1000" dirty="0"/>
              <a:t>, M.A., Bamber, C.J.  &amp; Sharp, J.M. (2004). How can SME’s effectively implement the CSR agenda? A UK case study perspective.  Corporate Social Responsibility and Environmental management.  11:140-149</a:t>
            </a:r>
            <a:endParaRPr lang="en-GB" sz="1000" dirty="0"/>
          </a:p>
          <a:p>
            <a:endParaRPr lang="en-GB" sz="1000" dirty="0"/>
          </a:p>
          <a:p>
            <a:r>
              <a:rPr lang="en-GB" sz="1000" dirty="0"/>
              <a:t>Crouch, C. and Maclean, C., 2012. </a:t>
            </a:r>
            <a:r>
              <a:rPr lang="en-GB" sz="1000" i="1" dirty="0"/>
              <a:t>The Responsible Corporation In A Global Economy</a:t>
            </a:r>
            <a:r>
              <a:rPr lang="en-GB" sz="1000" dirty="0"/>
              <a:t>. Oxford: Oxford University Press, p.1.</a:t>
            </a:r>
          </a:p>
          <a:p>
            <a:endParaRPr lang="en-GB" sz="1000" dirty="0"/>
          </a:p>
          <a:p>
            <a:r>
              <a:rPr lang="en-GB" sz="1000" dirty="0"/>
              <a:t>Donaldson, T. and T. W. </a:t>
            </a:r>
            <a:r>
              <a:rPr lang="en-GB" sz="1000" dirty="0" err="1"/>
              <a:t>Dunfee</a:t>
            </a:r>
            <a:r>
              <a:rPr lang="en-GB" sz="1000" dirty="0"/>
              <a:t>: 1994, ‘Toward a Unified Conception of Business Ethics: Integrative Social Contracts Theory’, Academy of Management Review 19, 252–284</a:t>
            </a:r>
            <a:br>
              <a:rPr lang="en-GB" sz="1000" dirty="0"/>
            </a:br>
            <a:endParaRPr lang="en-GB" sz="1000" dirty="0"/>
          </a:p>
          <a:p>
            <a:r>
              <a:rPr lang="en-GB" sz="1000" dirty="0"/>
              <a:t>Fox, T. (2004). Corporate Social Responsibility and Development: In Quest of an Agenda. Development, 47[3]. </a:t>
            </a:r>
            <a:br>
              <a:rPr lang="en-GB" sz="1000" dirty="0"/>
            </a:br>
            <a:endParaRPr lang="en-GB" sz="1000" dirty="0"/>
          </a:p>
          <a:p>
            <a:r>
              <a:rPr lang="en-US" sz="1000" dirty="0" err="1"/>
              <a:t>Mullerat</a:t>
            </a:r>
            <a:r>
              <a:rPr lang="en-US" sz="1000" dirty="0"/>
              <a:t>, R. (2009) International Corporate Social Responsibility, Kluwer Law International, Netherlands</a:t>
            </a:r>
            <a:br>
              <a:rPr lang="en-GB" sz="1000" dirty="0"/>
            </a:br>
            <a:endParaRPr lang="en-GB" sz="1000" dirty="0"/>
          </a:p>
          <a:p>
            <a:r>
              <a:rPr lang="en-GB" sz="1000" dirty="0"/>
              <a:t>Pinkston, T. S. &amp; Carroll, A. B. (1994). Corporate Citizenship </a:t>
            </a:r>
            <a:r>
              <a:rPr lang="en-GB" sz="1000" dirty="0" err="1"/>
              <a:t>Perpectives</a:t>
            </a:r>
            <a:r>
              <a:rPr lang="en-GB" sz="1000" dirty="0"/>
              <a:t> and Foreign Direct Investment in the US. Journal of Business Ethics, 13[3], p. 157-169. </a:t>
            </a:r>
          </a:p>
          <a:p>
            <a:endParaRPr lang="en-GB" sz="1000" dirty="0"/>
          </a:p>
          <a:p>
            <a:r>
              <a:rPr lang="en-GB" sz="1000" dirty="0"/>
              <a:t>Porter, M., 1985. </a:t>
            </a:r>
            <a:r>
              <a:rPr lang="en-GB" sz="1000" i="1" dirty="0"/>
              <a:t>Competitive Advantage</a:t>
            </a:r>
            <a:r>
              <a:rPr lang="en-GB" sz="1000" dirty="0"/>
              <a:t>. 2nd ed. NY: The Free Press.</a:t>
            </a:r>
          </a:p>
          <a:p>
            <a:endParaRPr lang="en-GB" sz="1000" dirty="0"/>
          </a:p>
          <a:p>
            <a:r>
              <a:rPr lang="en-GB" sz="1000" dirty="0"/>
              <a:t>Wood, </a:t>
            </a:r>
            <a:r>
              <a:rPr lang="en-GB" sz="1000" dirty="0" err="1"/>
              <a:t>Stepan</a:t>
            </a:r>
            <a:r>
              <a:rPr lang="en-GB" sz="1000" dirty="0"/>
              <a:t>, The Meaning of 'Sphere of Influence' in ISO 26000 (2011). Understanding ISO 26000: A Practical Approach to Social Responsibility 115-130. London, UK: British Standards Institution</a:t>
            </a:r>
            <a:endParaRPr lang="en-US" sz="1000" dirty="0"/>
          </a:p>
          <a:p>
            <a:pPr marL="0" indent="0">
              <a:buNone/>
            </a:pPr>
            <a:endParaRPr lang="en-GB" sz="1000" dirty="0"/>
          </a:p>
          <a:p>
            <a:r>
              <a:rPr lang="en-GB" sz="1000" dirty="0"/>
              <a:t>Singh, A., 2020. </a:t>
            </a:r>
            <a:r>
              <a:rPr lang="en-GB" sz="1000" i="1" dirty="0"/>
              <a:t>Ikea: Sustainability And Profitability Two Ends Of The Same Stick</a:t>
            </a:r>
            <a:r>
              <a:rPr lang="en-GB" sz="1000" dirty="0"/>
              <a:t>. [online] Forbes. Available at: &lt;https://</a:t>
            </a:r>
            <a:r>
              <a:rPr lang="en-GB" sz="1000" dirty="0" err="1"/>
              <a:t>www.forbes.com</a:t>
            </a:r>
            <a:r>
              <a:rPr lang="en-GB" sz="1000" dirty="0"/>
              <a:t>/sites/</a:t>
            </a:r>
            <a:r>
              <a:rPr lang="en-GB" sz="1000" dirty="0" err="1"/>
              <a:t>csr</a:t>
            </a:r>
            <a:r>
              <a:rPr lang="en-GB" sz="1000" dirty="0"/>
              <a:t>/2013/02/07/ikea-sustainability-and-profitability-two-ends-of-the-same-stick/?</a:t>
            </a:r>
            <a:r>
              <a:rPr lang="en-GB" sz="1000" dirty="0" err="1"/>
              <a:t>sh</a:t>
            </a:r>
            <a:r>
              <a:rPr lang="en-GB" sz="1000" dirty="0"/>
              <a:t>=327167ed71ba&gt; [Accessed 24 October 2020].</a:t>
            </a:r>
            <a:endParaRPr lang="en-US" sz="1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A05FCE-9758-2B4F-B775-375F43FF5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4828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14516</TotalTime>
  <Words>1581</Words>
  <Application>Microsoft Macintosh PowerPoint</Application>
  <PresentationFormat>Widescreen</PresentationFormat>
  <Paragraphs>185</Paragraphs>
  <Slides>24</Slides>
  <Notes>23</Notes>
  <HiddenSlides>1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Gudea</vt:lpstr>
      <vt:lpstr>Myriad Pro</vt:lpstr>
      <vt:lpstr>Open Sans</vt:lpstr>
      <vt:lpstr>20140311PresentationUWTSDTemplate</vt:lpstr>
      <vt:lpstr>Photo Editor Photo</vt:lpstr>
      <vt:lpstr>BA Management Skills for the Workplace BMSK5005</vt:lpstr>
      <vt:lpstr>Workplace Culture &amp; its Impact on Organisational Efficiency </vt:lpstr>
      <vt:lpstr> Workplace Culture &amp; its Impact on  Organisational Efficiency  </vt:lpstr>
      <vt:lpstr>Main Concepts of CSR</vt:lpstr>
      <vt:lpstr>Key drivers of CSR</vt:lpstr>
      <vt:lpstr>Main Concepts of CSR</vt:lpstr>
      <vt:lpstr>Pyramid of Responsibilities</vt:lpstr>
      <vt:lpstr>Main Concepts</vt:lpstr>
      <vt:lpstr>Definitions</vt:lpstr>
      <vt:lpstr>Key Issues in CSR</vt:lpstr>
      <vt:lpstr>Context Globally</vt:lpstr>
      <vt:lpstr>Stakeholder Groups</vt:lpstr>
      <vt:lpstr>PowerPoint Presentation</vt:lpstr>
      <vt:lpstr>PowerPoint Presentation</vt:lpstr>
      <vt:lpstr>Apple Computers CSR</vt:lpstr>
      <vt:lpstr>Sphere of Influence</vt:lpstr>
      <vt:lpstr>Sphere of Influence</vt:lpstr>
      <vt:lpstr>PowerPoint Presentation</vt:lpstr>
      <vt:lpstr>PowerPoint Presentation</vt:lpstr>
      <vt:lpstr>Concerns about CSR</vt:lpstr>
      <vt:lpstr>CSR Case Examples</vt:lpstr>
      <vt:lpstr> Workplace Culture &amp; its Impact on  Organisational Efficiency   </vt:lpstr>
      <vt:lpstr>Homework</vt:lpstr>
      <vt:lpstr>References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Giving and receiving feedback</dc:title>
  <dc:creator>Andrew Maund</dc:creator>
  <cp:lastModifiedBy>M Davies</cp:lastModifiedBy>
  <cp:revision>178</cp:revision>
  <dcterms:created xsi:type="dcterms:W3CDTF">2016-07-21T13:24:53Z</dcterms:created>
  <dcterms:modified xsi:type="dcterms:W3CDTF">2020-11-19T16:08:47Z</dcterms:modified>
</cp:coreProperties>
</file>