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fntdata" ContentType="application/x-fontdata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64" r:id="rId1"/>
  </p:sldMasterIdLst>
  <p:notesMasterIdLst>
    <p:notesMasterId r:id="rId20"/>
  </p:notesMasterIdLst>
  <p:sldIdLst>
    <p:sldId id="256" r:id="rId2"/>
    <p:sldId id="261" r:id="rId3"/>
    <p:sldId id="262" r:id="rId4"/>
    <p:sldId id="263" r:id="rId5"/>
    <p:sldId id="264" r:id="rId6"/>
    <p:sldId id="266" r:id="rId7"/>
    <p:sldId id="265" r:id="rId8"/>
    <p:sldId id="268" r:id="rId9"/>
    <p:sldId id="269" r:id="rId10"/>
    <p:sldId id="267" r:id="rId11"/>
    <p:sldId id="272" r:id="rId12"/>
    <p:sldId id="273" r:id="rId13"/>
    <p:sldId id="274" r:id="rId14"/>
    <p:sldId id="260" r:id="rId15"/>
    <p:sldId id="257" r:id="rId16"/>
    <p:sldId id="259" r:id="rId17"/>
    <p:sldId id="258" r:id="rId18"/>
    <p:sldId id="271" r:id="rId19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21"/>
      <p:bold r:id="rId22"/>
      <p:italic r:id="rId23"/>
      <p:boldItalic r:id="rId24"/>
    </p:embeddedFont>
    <p:embeddedFont>
      <p:font typeface="MS PGothic" panose="020B0600070205080204" pitchFamily="34" charset="-128"/>
      <p:regular r:id="rId25"/>
    </p:embeddedFont>
    <p:embeddedFont>
      <p:font typeface="Tahoma" panose="020B0604030504040204" pitchFamily="34" charset="0"/>
      <p:regular r:id="rId26"/>
      <p:bold r:id="rId27"/>
    </p:embeddedFont>
    <p:embeddedFont>
      <p:font typeface="Calibri" panose="020F0502020204030204" pitchFamily="34" charset="0"/>
      <p:regular r:id="rId28"/>
      <p:bold r:id="rId29"/>
      <p:italic r:id="rId30"/>
      <p:boldItalic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753DA0-1A28-406E-80A2-4975AD0C390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8447A-DE61-4BC8-A06A-5735C33A4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34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and tutor will have completed</a:t>
            </a:r>
            <a:r>
              <a:rPr lang="en-GB" baseline="0" dirty="0"/>
              <a:t> first exercise (frequency_chart_speed_cameras_bmps.docx)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8447A-DE61-4BC8-A06A-5735C33A4B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238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Modal Answer = one that occurs most.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8447A-DE61-4BC8-A06A-5735C33A4B3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2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10/29/2017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10/29/2017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65" r:id="rId1"/>
    <p:sldLayoutId id="2147484766" r:id="rId2"/>
    <p:sldLayoutId id="2147484767" r:id="rId3"/>
    <p:sldLayoutId id="2147484768" r:id="rId4"/>
    <p:sldLayoutId id="2147484769" r:id="rId5"/>
    <p:sldLayoutId id="2147484770" r:id="rId6"/>
    <p:sldLayoutId id="2147484771" r:id="rId7"/>
    <p:sldLayoutId id="2147484772" r:id="rId8"/>
    <p:sldLayoutId id="2147484773" r:id="rId9"/>
    <p:sldLayoutId id="2147484774" r:id="rId10"/>
    <p:sldLayoutId id="2147484775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rveygizmo.com/survey-blog/likert-scale-what-is-it-how-to-analyze-it-and-when-to-use-it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9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tgovernance.co.uk/data-protection" TargetMode="External"/><Relationship Id="rId2" Type="http://schemas.openxmlformats.org/officeDocument/2006/relationships/hyperlink" Target="https://charteredabs.org/wp-content/uploads/2015/06/Ethics-Guide-2015-Advice-and-Guidanc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936104"/>
          </a:xfrm>
        </p:spPr>
        <p:txBody>
          <a:bodyPr>
            <a:normAutofit/>
          </a:bodyPr>
          <a:lstStyle/>
          <a:p>
            <a:r>
              <a:rPr lang="en-GB" sz="3600" dirty="0"/>
              <a:t>Primary Data Sources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39552" y="1268760"/>
            <a:ext cx="7772400" cy="1470025"/>
          </a:xfrm>
        </p:spPr>
        <p:txBody>
          <a:bodyPr/>
          <a:lstStyle/>
          <a:p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80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8AB69-3E37-4551-AE17-B3F0EDB64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94122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9668B-9A42-4A69-A1F4-33EB078BAE9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Ethical implications of gathering information and matters of data protection</a:t>
            </a:r>
          </a:p>
          <a:p>
            <a:r>
              <a:rPr lang="en-GB" sz="2200" dirty="0"/>
              <a:t>Primary data sources</a:t>
            </a:r>
          </a:p>
          <a:p>
            <a:r>
              <a:rPr lang="en-GB" sz="2200" dirty="0"/>
              <a:t>Primary data methodology</a:t>
            </a:r>
          </a:p>
          <a:p>
            <a:r>
              <a:rPr lang="en-GB" sz="2200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91466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3FA82-874C-448F-9ECB-6052E170A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7FCA7-EBE0-4D21-B82D-EEA3B6D838E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sz="3000" dirty="0"/>
          </a:p>
          <a:p>
            <a:r>
              <a:rPr lang="en-GB" sz="3000" dirty="0"/>
              <a:t>“</a:t>
            </a:r>
            <a:r>
              <a:rPr lang="en-GB" sz="3000" i="1" dirty="0"/>
              <a:t>The moral principle that governs a person’s behaviour or the conducting of an activity”</a:t>
            </a:r>
          </a:p>
          <a:p>
            <a:pPr marL="0" indent="0">
              <a:buNone/>
            </a:pPr>
            <a:r>
              <a:rPr lang="en-GB" sz="3000" i="1" dirty="0"/>
              <a:t>(Oxford, 2017)</a:t>
            </a:r>
          </a:p>
        </p:txBody>
      </p:sp>
    </p:spTree>
    <p:extLst>
      <p:ext uri="{BB962C8B-B14F-4D97-AF65-F5344CB8AC3E}">
        <p14:creationId xmlns:p14="http://schemas.microsoft.com/office/powerpoint/2010/main" val="2321206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E96AD-26D1-4CE7-BD0B-8D11190D6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01C64-8909-48EC-AF71-243F59DB88D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sz="2200" dirty="0"/>
              <a:t>Ethical consideration always a important aspect in research and when handling data</a:t>
            </a:r>
          </a:p>
          <a:p>
            <a:pPr lvl="1"/>
            <a:r>
              <a:rPr lang="en-GB" sz="2200" dirty="0"/>
              <a:t>As a researcher independently (integrity)</a:t>
            </a:r>
          </a:p>
          <a:p>
            <a:pPr lvl="1"/>
            <a:r>
              <a:rPr lang="en-GB" sz="2200" dirty="0"/>
              <a:t>As a researcher in collaboration with stakeholders (humans)</a:t>
            </a:r>
          </a:p>
          <a:p>
            <a:pPr lvl="1"/>
            <a:endParaRPr lang="en-GB" sz="2200" dirty="0"/>
          </a:p>
          <a:p>
            <a:r>
              <a:rPr lang="en-GB" sz="2200" dirty="0"/>
              <a:t>Ethics need to be considered in order to:</a:t>
            </a:r>
          </a:p>
          <a:p>
            <a:pPr lvl="1"/>
            <a:r>
              <a:rPr lang="en-GB" sz="2200" dirty="0"/>
              <a:t>Ensure research methods and study findings avoid biases, discrimination, oppressive practice, injustice…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850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56AED-72F2-4E2B-B274-329B90A5E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Main principles in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CFAE5-2854-4E96-B525-57A0D32E2AE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Derived from normative and ethical theories mainly Utilitarianism and Deontology</a:t>
            </a:r>
          </a:p>
          <a:p>
            <a:pPr marL="800100" lvl="1"/>
            <a:r>
              <a:rPr lang="en-GB" sz="1800" dirty="0"/>
              <a:t>Provide principles and methods to evaluate the morality of actions</a:t>
            </a:r>
          </a:p>
          <a:p>
            <a:pPr marL="457200" lvl="1" indent="0">
              <a:buNone/>
            </a:pPr>
            <a:endParaRPr lang="en-GB" sz="2200" dirty="0"/>
          </a:p>
          <a:p>
            <a:r>
              <a:rPr lang="en-GB" sz="2200" dirty="0"/>
              <a:t>Utilitarianism</a:t>
            </a:r>
          </a:p>
          <a:p>
            <a:pPr lvl="1"/>
            <a:r>
              <a:rPr lang="en-GB" sz="2200" dirty="0"/>
              <a:t>Principle of Utility; value maximising pleasure and minimising pain/ suffering: Method to decide which actions will most likely lead to the most pleasure/ least pain (predicting outcome)</a:t>
            </a:r>
          </a:p>
        </p:txBody>
      </p:sp>
    </p:spTree>
    <p:extLst>
      <p:ext uri="{BB962C8B-B14F-4D97-AF65-F5344CB8AC3E}">
        <p14:creationId xmlns:p14="http://schemas.microsoft.com/office/powerpoint/2010/main" val="2133662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1FAE4-5BDB-4560-A41A-C33C67CDD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Main principles in ethics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00692-AF29-4CE7-8CFF-32D57390B2D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Deontology</a:t>
            </a:r>
          </a:p>
          <a:p>
            <a:pPr lvl="1"/>
            <a:r>
              <a:rPr lang="en-GB" sz="2200" dirty="0"/>
              <a:t>A duty based approach</a:t>
            </a:r>
          </a:p>
          <a:p>
            <a:pPr lvl="1"/>
            <a:r>
              <a:rPr lang="en-GB" sz="2200" dirty="0"/>
              <a:t>Persons have moral rights and responsibilities</a:t>
            </a:r>
          </a:p>
          <a:p>
            <a:pPr lvl="1"/>
            <a:r>
              <a:rPr lang="en-GB" sz="2200" dirty="0"/>
              <a:t>Persons have a ‘good will’ and ought to act in accordance with it </a:t>
            </a:r>
            <a:r>
              <a:rPr lang="en-GB" sz="2200" dirty="0">
                <a:sym typeface="Wingdings" panose="05000000000000000000" pitchFamily="2" charset="2"/>
              </a:rPr>
              <a:t> leads to doing one’s duty  following the Moral Law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74556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098F0-0D5E-4FE6-BA7B-127DF85E2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The principles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BD667-5FC8-421D-A715-7E72198F4A1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Respect for autonomy </a:t>
            </a:r>
            <a:r>
              <a:rPr lang="en-GB" sz="1800" i="1" dirty="0"/>
              <a:t>(deontology)</a:t>
            </a:r>
          </a:p>
          <a:p>
            <a:pPr lvl="1"/>
            <a:r>
              <a:rPr lang="en-GB" sz="2400" dirty="0"/>
              <a:t>Allowing people to make their own decisions, not imposing one’s own choice on them</a:t>
            </a:r>
          </a:p>
          <a:p>
            <a:pPr lvl="1"/>
            <a:r>
              <a:rPr lang="en-GB" sz="2400" dirty="0"/>
              <a:t>To consider persons privacy</a:t>
            </a:r>
          </a:p>
          <a:p>
            <a:pPr lvl="1"/>
            <a:r>
              <a:rPr lang="en-GB" sz="2400" dirty="0"/>
              <a:t>To obtain Informed consent</a:t>
            </a:r>
          </a:p>
          <a:p>
            <a:pPr lvl="1"/>
            <a:r>
              <a:rPr lang="en-GB" sz="2400" dirty="0"/>
              <a:t>To Respect the rights of individuals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9423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01C16-2626-49D7-84ED-F3CF6D5AB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The principles 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66C7F-E092-4CFC-9980-0C6386BCDFF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8112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GB" sz="2400" dirty="0"/>
              <a:t>Beneficence </a:t>
            </a:r>
            <a:r>
              <a:rPr lang="en-GB" sz="1800" i="1" dirty="0"/>
              <a:t>(utilitarian)</a:t>
            </a:r>
          </a:p>
          <a:p>
            <a:pPr lvl="1"/>
            <a:r>
              <a:rPr lang="en-GB" sz="1800" dirty="0"/>
              <a:t>Research is acceptable if it creates benefits and does not cause harm, it minimises risks of harm or discomfort, maximises possible benefits and the well being of participants</a:t>
            </a:r>
          </a:p>
          <a:p>
            <a:pPr lvl="1"/>
            <a:r>
              <a:rPr lang="en-GB" sz="1800" dirty="0"/>
              <a:t>Seldom physical harm but imposes psychological risk e.g. </a:t>
            </a:r>
          </a:p>
          <a:p>
            <a:pPr lvl="2" indent="-285750">
              <a:buFont typeface="Century Gothic" panose="020B0502020202020204" pitchFamily="34" charset="0"/>
              <a:buChar char="―"/>
            </a:pPr>
            <a:r>
              <a:rPr lang="en-GB" sz="1800" dirty="0"/>
              <a:t>Stress; </a:t>
            </a:r>
          </a:p>
          <a:p>
            <a:pPr lvl="2" indent="-285750">
              <a:buFont typeface="Century Gothic" panose="020B0502020202020204" pitchFamily="34" charset="0"/>
              <a:buChar char="―"/>
            </a:pPr>
            <a:r>
              <a:rPr lang="en-GB" sz="1800" dirty="0"/>
              <a:t>Social risk (ostracism); </a:t>
            </a:r>
          </a:p>
          <a:p>
            <a:pPr lvl="2" indent="-285750">
              <a:buFont typeface="Century Gothic" panose="020B0502020202020204" pitchFamily="34" charset="0"/>
              <a:buChar char="―"/>
            </a:pPr>
            <a:r>
              <a:rPr lang="en-GB" sz="1800" dirty="0"/>
              <a:t>Economic risk (loss of promotion or career opportunity)</a:t>
            </a:r>
          </a:p>
          <a:p>
            <a:pPr lvl="2" indent="-285750">
              <a:buFont typeface="Century Gothic" panose="020B0502020202020204" pitchFamily="34" charset="0"/>
              <a:buChar char="―"/>
            </a:pPr>
            <a:r>
              <a:rPr lang="en-GB" sz="1800" dirty="0"/>
              <a:t>Legal risk</a:t>
            </a:r>
          </a:p>
          <a:p>
            <a:pPr lvl="2" indent="-285750">
              <a:buFont typeface="Century Gothic" panose="020B0502020202020204" pitchFamily="34" charset="0"/>
              <a:buChar char="―"/>
            </a:pPr>
            <a:r>
              <a:rPr lang="en-GB" sz="1800" dirty="0"/>
              <a:t>Participants comment upon inappropriate or illegal organisational practices or individual behaviour, express worries, or seek advice.</a:t>
            </a:r>
          </a:p>
        </p:txBody>
      </p:sp>
    </p:spTree>
    <p:extLst>
      <p:ext uri="{BB962C8B-B14F-4D97-AF65-F5344CB8AC3E}">
        <p14:creationId xmlns:p14="http://schemas.microsoft.com/office/powerpoint/2010/main" val="1353596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E0769-E7F8-48D9-9BAA-C67254393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The principles 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B32D2-53BF-46F8-B6C8-8178E26F51D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GB" sz="2400" dirty="0"/>
              <a:t>Justice </a:t>
            </a:r>
          </a:p>
          <a:p>
            <a:pPr marL="857250" lvl="1" indent="-457200"/>
            <a:r>
              <a:rPr lang="en-GB" sz="2000" dirty="0"/>
              <a:t>Equals ought to be treated equally</a:t>
            </a:r>
          </a:p>
          <a:p>
            <a:pPr marL="857250" lvl="1" indent="-457200"/>
            <a:r>
              <a:rPr lang="en-GB" sz="2000" dirty="0"/>
              <a:t>Requires a scrutinized selection of research subjects to determine if there is a systemic selection of some classes simply because of their easy availability, compromised position, or their manipulability</a:t>
            </a:r>
          </a:p>
          <a:p>
            <a:pPr marL="857250" lvl="1" indent="-457200"/>
            <a:r>
              <a:rPr lang="en-GB" sz="2000" dirty="0"/>
              <a:t>Also e.g. employees should not carry the burden of research participation e.g. in terms of time, energy, disclosure of information while other groups benefit e.g. employers, researchers.</a:t>
            </a:r>
          </a:p>
          <a:p>
            <a:pPr marL="857250" lvl="1" indent="-457200"/>
            <a:endParaRPr lang="en-GB" sz="2400" b="1" dirty="0"/>
          </a:p>
          <a:p>
            <a:pPr marL="457200" indent="-457200">
              <a:buFont typeface="+mj-lt"/>
              <a:buAutoNum type="arabicPeriod" startAt="3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5966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29558-7B73-40CC-B812-F3AE70CD2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Data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CFDB7-9BF5-4BBD-A470-72C22F51EED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Data Protection Act - DPA(1998)</a:t>
            </a:r>
          </a:p>
          <a:p>
            <a:r>
              <a:rPr lang="en-GB" sz="2400" dirty="0"/>
              <a:t>The EU General Data Protection Regulation (2018)</a:t>
            </a:r>
          </a:p>
          <a:p>
            <a:r>
              <a:rPr lang="en-GB" sz="2400" dirty="0"/>
              <a:t>All organisations in the UK that collect, process or store personal information must comply with the Data Protection Act 1998 (DPA), or face fines of up to £500,000 in the event of a data breach by the  Information Commissioner's Office (ICO)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7788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6AA12-56F3-4939-922C-B1CBFC902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The eight principles of the DPA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02437-C1CD-434C-A8B3-60E47E8A5E0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Personal data is:</a:t>
            </a:r>
          </a:p>
          <a:p>
            <a:r>
              <a:rPr lang="en-GB" sz="1800" dirty="0"/>
              <a:t>Is treated fairly and lawfully;</a:t>
            </a:r>
          </a:p>
          <a:p>
            <a:r>
              <a:rPr lang="en-GB" sz="1800" dirty="0"/>
              <a:t>Is obtained and processed only for specific and specified purposes;</a:t>
            </a:r>
          </a:p>
          <a:p>
            <a:r>
              <a:rPr lang="en-GB" sz="1800" dirty="0"/>
              <a:t>Is adequate, relevant and not excessive;</a:t>
            </a:r>
          </a:p>
          <a:p>
            <a:r>
              <a:rPr lang="en-GB" sz="1800" dirty="0"/>
              <a:t>Is accurate and up to date;</a:t>
            </a:r>
          </a:p>
          <a:p>
            <a:r>
              <a:rPr lang="en-GB" sz="1800" dirty="0"/>
              <a:t>Is not retained for longer than necessary;</a:t>
            </a:r>
          </a:p>
          <a:p>
            <a:r>
              <a:rPr lang="en-GB" sz="1800" dirty="0"/>
              <a:t>Is processed in accordance with the individual’s rights;</a:t>
            </a:r>
          </a:p>
          <a:p>
            <a:r>
              <a:rPr lang="en-GB" sz="1800" dirty="0"/>
              <a:t>Is held with appropriate levels of security;</a:t>
            </a:r>
          </a:p>
          <a:p>
            <a:r>
              <a:rPr lang="en-GB" sz="1800" dirty="0"/>
              <a:t>Is not transferred abroad without ensuring adequate levels of legal protection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98853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D7C8-B1C9-4D0F-9434-3B194225F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85184"/>
            <a:ext cx="7924800" cy="1143000"/>
          </a:xfrm>
        </p:spPr>
        <p:txBody>
          <a:bodyPr/>
          <a:lstStyle/>
          <a:p>
            <a:r>
              <a:rPr lang="en-GB" sz="1800" dirty="0"/>
              <a:t>https://www.youtube.com/watch?v=HxYHQxQIRhI&amp;feature=youtu.be</a:t>
            </a:r>
          </a:p>
        </p:txBody>
      </p:sp>
      <p:pic>
        <p:nvPicPr>
          <p:cNvPr id="5" name="Content Placeholder 4" descr="Data Breach Comic">
            <a:extLst>
              <a:ext uri="{FF2B5EF4-FFF2-40B4-BE49-F238E27FC236}">
                <a16:creationId xmlns:a16="http://schemas.microsoft.com/office/drawing/2014/main" id="{5B011029-7615-4400-9006-B69BD14D346A}"/>
              </a:ext>
            </a:extLst>
          </p:cNvPr>
          <p:cNvPicPr>
            <a:picLocks noGrp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48680"/>
            <a:ext cx="4425540" cy="4114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219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9F2E2-905D-402B-ADA1-5129E1D94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340768"/>
            <a:ext cx="7924800" cy="11430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Primary Data Sources</a:t>
            </a:r>
          </a:p>
        </p:txBody>
      </p:sp>
    </p:spTree>
    <p:extLst>
      <p:ext uri="{BB962C8B-B14F-4D97-AF65-F5344CB8AC3E}">
        <p14:creationId xmlns:p14="http://schemas.microsoft.com/office/powerpoint/2010/main" val="1651575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387424"/>
            <a:ext cx="7924800" cy="1368152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What are Primary Data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3568" y="1628800"/>
            <a:ext cx="7924800" cy="4114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800" dirty="0"/>
              <a:t>Direct observation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Personal interviews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Telephone surveys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Written questionnaires and surveys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Experiments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195007"/>
            <a:ext cx="1691679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8732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solidFill>
                  <a:schemeClr val="tx2"/>
                </a:solidFill>
              </a:rPr>
              <a:t>Primary 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908720"/>
            <a:ext cx="792480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Advantages: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You control the design and the questions, so you get exactly the information you want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Sometimes the information you need cannot be obtained in any other way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You trust yourself to be a ‘reliable source’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Disadvantages:</a:t>
            </a:r>
          </a:p>
          <a:p>
            <a:pPr lvl="1">
              <a:lnSpc>
                <a:spcPct val="160000"/>
              </a:lnSpc>
            </a:pPr>
            <a:r>
              <a:rPr lang="en-GB" dirty="0"/>
              <a:t>It is time consuming and can be expensive</a:t>
            </a:r>
          </a:p>
          <a:p>
            <a:pPr lvl="1">
              <a:lnSpc>
                <a:spcPct val="160000"/>
              </a:lnSpc>
            </a:pPr>
            <a:r>
              <a:rPr lang="en-GB" dirty="0"/>
              <a:t>If the data are available elsewhere, primary data collection is a poor use of resources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237118"/>
            <a:ext cx="1691679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596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 eaLnBrk="1" hangingPunct="1"/>
            <a:r>
              <a:rPr lang="en-US" cap="none" dirty="0"/>
              <a:t>Research Methodologies</a:t>
            </a:r>
          </a:p>
        </p:txBody>
      </p:sp>
      <p:sp>
        <p:nvSpPr>
          <p:cNvPr id="21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852488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852488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sz="1000" dirty="0">
                <a:solidFill>
                  <a:srgbClr val="000000"/>
                </a:solidFill>
                <a:latin typeface="Tahoma" charset="0"/>
              </a:rPr>
              <a:t>Business Statistics: A Decision-Making Approach, 6e © 2005 Prentice-Hall, Inc.</a:t>
            </a:r>
          </a:p>
        </p:txBody>
      </p:sp>
      <p:sp>
        <p:nvSpPr>
          <p:cNvPr id="2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852488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852488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2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sz="1000">
                <a:solidFill>
                  <a:srgbClr val="000000"/>
                </a:solidFill>
                <a:latin typeface="Tahoma" charset="0"/>
              </a:rPr>
              <a:t>Chap 1-</a:t>
            </a:r>
            <a:fld id="{DC4C3F19-A13C-486D-BEFC-CD33ED56B028}" type="slidenum">
              <a:rPr lang="en-US" sz="1000">
                <a:solidFill>
                  <a:srgbClr val="000000"/>
                </a:solidFill>
                <a:latin typeface="Tahoma" charset="0"/>
              </a:rPr>
              <a:pPr eaLnBrk="1" hangingPunct="1"/>
              <a:t>16</a:t>
            </a:fld>
            <a:endParaRPr lang="en-US" sz="1000">
              <a:solidFill>
                <a:srgbClr val="000000"/>
              </a:solidFill>
              <a:latin typeface="Tahoma" charset="0"/>
            </a:endParaRPr>
          </a:p>
        </p:txBody>
      </p:sp>
      <p:sp>
        <p:nvSpPr>
          <p:cNvPr id="20488" name="Line 3"/>
          <p:cNvSpPr>
            <a:spLocks noChangeShapeType="1"/>
          </p:cNvSpPr>
          <p:nvPr/>
        </p:nvSpPr>
        <p:spPr bwMode="auto">
          <a:xfrm>
            <a:off x="6057900" y="3028941"/>
            <a:ext cx="0" cy="609600"/>
          </a:xfrm>
          <a:prstGeom prst="line">
            <a:avLst/>
          </a:prstGeom>
          <a:noFill/>
          <a:ln w="127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Wingdings" charset="2"/>
              <a:buNone/>
            </a:pPr>
            <a:endParaRPr lang="en-GB" sz="2400">
              <a:solidFill>
                <a:srgbClr val="000000"/>
              </a:solidFill>
              <a:ea typeface="ＭＳ Ｐゴシック" charset="-128"/>
            </a:endParaRPr>
          </a:p>
        </p:txBody>
      </p:sp>
      <p:sp>
        <p:nvSpPr>
          <p:cNvPr id="20490" name="Rectangle 5"/>
          <p:cNvSpPr>
            <a:spLocks noChangeArrowheads="1"/>
          </p:cNvSpPr>
          <p:nvPr/>
        </p:nvSpPr>
        <p:spPr bwMode="auto">
          <a:xfrm>
            <a:off x="609600" y="1828800"/>
            <a:ext cx="8020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Wingdings" charset="2"/>
              <a:buNone/>
            </a:pPr>
            <a:endParaRPr lang="en-US" sz="2400">
              <a:solidFill>
                <a:srgbClr val="000000"/>
              </a:solidFill>
              <a:ea typeface="ＭＳ Ｐゴシック" charset="-128"/>
            </a:endParaRPr>
          </a:p>
        </p:txBody>
      </p:sp>
      <p:sp>
        <p:nvSpPr>
          <p:cNvPr id="20491" name="Rectangle 6"/>
          <p:cNvSpPr>
            <a:spLocks noChangeArrowheads="1"/>
          </p:cNvSpPr>
          <p:nvPr/>
        </p:nvSpPr>
        <p:spPr bwMode="auto">
          <a:xfrm>
            <a:off x="3009900" y="1294704"/>
            <a:ext cx="2819400" cy="1382430"/>
          </a:xfrm>
          <a:prstGeom prst="rect">
            <a:avLst/>
          </a:prstGeom>
          <a:solidFill>
            <a:schemeClr val="bg1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lnSpc>
                <a:spcPct val="70000"/>
              </a:lnSpc>
              <a:spcBef>
                <a:spcPct val="50000"/>
              </a:spcBef>
              <a:spcAft>
                <a:spcPct val="0"/>
              </a:spcAft>
            </a:pPr>
            <a:r>
              <a:rPr lang="en-US" sz="3600" dirty="0">
                <a:solidFill>
                  <a:schemeClr val="tx2"/>
                </a:solidFill>
                <a:ea typeface="ＭＳ Ｐゴシック" charset="-128"/>
              </a:rPr>
              <a:t>Primary</a:t>
            </a:r>
          </a:p>
          <a:p>
            <a:pPr algn="ctr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</a:pPr>
            <a:r>
              <a:rPr lang="en-US" sz="2800" dirty="0">
                <a:solidFill>
                  <a:schemeClr val="tx2"/>
                </a:solidFill>
                <a:ea typeface="ＭＳ Ｐゴシック" charset="-128"/>
              </a:rPr>
              <a:t>Data Collection</a:t>
            </a:r>
          </a:p>
        </p:txBody>
      </p:sp>
      <p:sp>
        <p:nvSpPr>
          <p:cNvPr id="20493" name="Line 8"/>
          <p:cNvSpPr>
            <a:spLocks noChangeShapeType="1"/>
          </p:cNvSpPr>
          <p:nvPr/>
        </p:nvSpPr>
        <p:spPr bwMode="auto">
          <a:xfrm>
            <a:off x="4381500" y="2451091"/>
            <a:ext cx="0" cy="577850"/>
          </a:xfrm>
          <a:prstGeom prst="line">
            <a:avLst/>
          </a:prstGeom>
          <a:noFill/>
          <a:ln w="127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Wingdings" charset="2"/>
              <a:buNone/>
            </a:pPr>
            <a:endParaRPr lang="en-GB" sz="2400">
              <a:solidFill>
                <a:srgbClr val="000000"/>
              </a:solidFill>
              <a:ea typeface="ＭＳ Ｐゴシック" charset="-128"/>
            </a:endParaRPr>
          </a:p>
        </p:txBody>
      </p:sp>
      <p:sp>
        <p:nvSpPr>
          <p:cNvPr id="20494" name="Line 9"/>
          <p:cNvSpPr>
            <a:spLocks noChangeShapeType="1"/>
          </p:cNvSpPr>
          <p:nvPr/>
        </p:nvSpPr>
        <p:spPr bwMode="auto">
          <a:xfrm>
            <a:off x="3317875" y="3028941"/>
            <a:ext cx="2752725" cy="0"/>
          </a:xfrm>
          <a:prstGeom prst="line">
            <a:avLst/>
          </a:prstGeom>
          <a:noFill/>
          <a:ln w="127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Wingdings" charset="2"/>
              <a:buNone/>
            </a:pPr>
            <a:endParaRPr lang="en-GB" sz="2400">
              <a:solidFill>
                <a:srgbClr val="000000"/>
              </a:solidFill>
              <a:ea typeface="ＭＳ Ｐゴシック" charset="-128"/>
            </a:endParaRPr>
          </a:p>
        </p:txBody>
      </p:sp>
      <p:sp>
        <p:nvSpPr>
          <p:cNvPr id="20495" name="Line 10"/>
          <p:cNvSpPr>
            <a:spLocks noChangeShapeType="1"/>
          </p:cNvSpPr>
          <p:nvPr/>
        </p:nvSpPr>
        <p:spPr bwMode="auto">
          <a:xfrm>
            <a:off x="3314700" y="3028941"/>
            <a:ext cx="0" cy="508000"/>
          </a:xfrm>
          <a:prstGeom prst="line">
            <a:avLst/>
          </a:prstGeom>
          <a:noFill/>
          <a:ln w="127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Wingdings" charset="2"/>
              <a:buNone/>
            </a:pPr>
            <a:endParaRPr lang="en-GB" sz="2400">
              <a:solidFill>
                <a:srgbClr val="000000"/>
              </a:solidFill>
              <a:ea typeface="ＭＳ Ｐゴシック" charset="-128"/>
            </a:endParaRPr>
          </a:p>
        </p:txBody>
      </p:sp>
      <p:sp>
        <p:nvSpPr>
          <p:cNvPr id="20496" name="Rectangle 11"/>
          <p:cNvSpPr>
            <a:spLocks noChangeArrowheads="1"/>
          </p:cNvSpPr>
          <p:nvPr/>
        </p:nvSpPr>
        <p:spPr bwMode="auto">
          <a:xfrm>
            <a:off x="2247900" y="3562341"/>
            <a:ext cx="2362200" cy="528638"/>
          </a:xfrm>
          <a:prstGeom prst="rect">
            <a:avLst/>
          </a:prstGeom>
          <a:noFill/>
          <a:ln w="12700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800" dirty="0">
                <a:solidFill>
                  <a:schemeClr val="tx2"/>
                </a:solidFill>
                <a:ea typeface="ＭＳ Ｐゴシック" charset="-128"/>
              </a:rPr>
              <a:t>Observation</a:t>
            </a:r>
          </a:p>
        </p:txBody>
      </p:sp>
      <p:sp>
        <p:nvSpPr>
          <p:cNvPr id="20497" name="Line 12"/>
          <p:cNvSpPr>
            <a:spLocks noChangeShapeType="1"/>
          </p:cNvSpPr>
          <p:nvPr/>
        </p:nvSpPr>
        <p:spPr bwMode="auto">
          <a:xfrm>
            <a:off x="4762500" y="3028941"/>
            <a:ext cx="0" cy="1905000"/>
          </a:xfrm>
          <a:prstGeom prst="line">
            <a:avLst/>
          </a:prstGeom>
          <a:noFill/>
          <a:ln w="127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Wingdings" charset="2"/>
              <a:buNone/>
            </a:pPr>
            <a:endParaRPr lang="en-GB" sz="2400">
              <a:solidFill>
                <a:srgbClr val="000000"/>
              </a:solidFill>
              <a:ea typeface="ＭＳ Ｐゴシック" charset="-128"/>
            </a:endParaRPr>
          </a:p>
        </p:txBody>
      </p:sp>
      <p:sp>
        <p:nvSpPr>
          <p:cNvPr id="20498" name="Rectangle 13"/>
          <p:cNvSpPr>
            <a:spLocks noChangeArrowheads="1"/>
          </p:cNvSpPr>
          <p:nvPr/>
        </p:nvSpPr>
        <p:spPr bwMode="auto">
          <a:xfrm>
            <a:off x="2324100" y="4933941"/>
            <a:ext cx="3276600" cy="528638"/>
          </a:xfrm>
          <a:prstGeom prst="rect">
            <a:avLst/>
          </a:prstGeom>
          <a:noFill/>
          <a:ln w="12700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800" dirty="0">
                <a:solidFill>
                  <a:schemeClr val="tx2"/>
                </a:solidFill>
                <a:ea typeface="ＭＳ Ｐゴシック" charset="-128"/>
              </a:rPr>
              <a:t>Experimentation</a:t>
            </a:r>
          </a:p>
        </p:txBody>
      </p:sp>
      <p:sp>
        <p:nvSpPr>
          <p:cNvPr id="20499" name="Rectangle 14"/>
          <p:cNvSpPr>
            <a:spLocks noChangeArrowheads="1"/>
          </p:cNvSpPr>
          <p:nvPr/>
        </p:nvSpPr>
        <p:spPr bwMode="auto">
          <a:xfrm>
            <a:off x="5295900" y="3638541"/>
            <a:ext cx="2502768" cy="520655"/>
          </a:xfrm>
          <a:prstGeom prst="rect">
            <a:avLst/>
          </a:prstGeom>
          <a:noFill/>
          <a:ln w="12700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800" dirty="0">
                <a:solidFill>
                  <a:schemeClr val="tx2"/>
                </a:solidFill>
                <a:ea typeface="ＭＳ Ｐゴシック" charset="-128"/>
              </a:rPr>
              <a:t>Surveying</a:t>
            </a:r>
          </a:p>
        </p:txBody>
      </p:sp>
      <p:graphicFrame>
        <p:nvGraphicFramePr>
          <p:cNvPr id="20483" name="Object 3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92972685"/>
              </p:ext>
            </p:extLst>
          </p:nvPr>
        </p:nvGraphicFramePr>
        <p:xfrm>
          <a:off x="6667500" y="4019541"/>
          <a:ext cx="83820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9" name="Clip" r:id="rId3" imgW="1212840" imgH="1533240" progId="MS_ClipArt_Gallery.5">
                  <p:embed/>
                </p:oleObj>
              </mc:Choice>
              <mc:Fallback>
                <p:oleObj name="Clip" r:id="rId3" imgW="1212840" imgH="1533240" progId="MS_ClipArt_Gallery.5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7500" y="4019541"/>
                        <a:ext cx="838200" cy="106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01" name="Picture 30" descr="hh01196a[1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2952741"/>
            <a:ext cx="762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2" name="Picture 36" descr="Picture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876014"/>
            <a:ext cx="1063625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172808"/>
            <a:ext cx="1866899" cy="68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636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171400"/>
            <a:ext cx="7924800" cy="114300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Session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268760"/>
            <a:ext cx="7924800" cy="47525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Complete a short survey </a:t>
            </a:r>
            <a:br>
              <a:rPr lang="en-GB" sz="2400" dirty="0"/>
            </a:br>
            <a:r>
              <a:rPr lang="en-GB" sz="2400" dirty="0"/>
              <a:t>using </a:t>
            </a:r>
            <a:r>
              <a:rPr lang="en-GB" sz="2400" dirty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Likert Scale </a:t>
            </a:r>
            <a:r>
              <a:rPr lang="en-GB" sz="2400" dirty="0"/>
              <a:t>responses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Gather a piece of Primary Data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Store the gathered data in a Frequency Table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Input the data from the Frequency Table into Excel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Produce a Bar Chart from the data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654" y="1124744"/>
            <a:ext cx="1997001" cy="19338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7832"/>
            <a:ext cx="1907703" cy="70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7500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3BF7C-440E-476B-90D0-89710CCD6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4F03D-279D-4A08-8AE8-750EABF7955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Ethics guide, advice and guidance, 2015, </a:t>
            </a:r>
            <a:r>
              <a:rPr lang="en-GB" dirty="0">
                <a:hlinkClick r:id="rId2"/>
              </a:rPr>
              <a:t>https://charteredabs.org/wp-content/uploads/2015/06/Ethics-Guide-2015-Advice-and-Guidance.pdf</a:t>
            </a:r>
            <a:endParaRPr lang="en-GB" dirty="0"/>
          </a:p>
          <a:p>
            <a:r>
              <a:rPr lang="en-GB" dirty="0" err="1"/>
              <a:t>Lindorff</a:t>
            </a:r>
            <a:r>
              <a:rPr lang="en-GB" dirty="0"/>
              <a:t>, 2007, The Ethical Impact of Business and Organisational Research: the Forgotten Methodological Issue? The Ethical Impact of Business and Organisational Research: the Forgotten Methodological Issue?</a:t>
            </a:r>
          </a:p>
          <a:p>
            <a:r>
              <a:rPr lang="en-GB" dirty="0"/>
              <a:t>British Academy of Management, 2013, The British Academy of Management’s Code of Ethics and Best Practice</a:t>
            </a:r>
          </a:p>
          <a:p>
            <a:r>
              <a:rPr lang="en-GB" dirty="0"/>
              <a:t>Data Protection, the DPA and the EU GDPR, 2017, </a:t>
            </a:r>
            <a:r>
              <a:rPr lang="en-GB" dirty="0">
                <a:hlinkClick r:id="rId3"/>
              </a:rPr>
              <a:t>https://www.itgovernance.co.uk/data-protection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776595"/>
      </p:ext>
    </p:extLst>
  </p:cSld>
  <p:clrMapOvr>
    <a:masterClrMapping/>
  </p:clrMapOvr>
</p:sld>
</file>

<file path=ppt/theme/theme1.xml><?xml version="1.0" encoding="utf-8"?>
<a:theme xmlns:a="http://schemas.openxmlformats.org/drawingml/2006/main" name="ja_certhetheme1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ja_certhetheme1</Template>
  <TotalTime>804</TotalTime>
  <Words>814</Words>
  <Application>Microsoft Office PowerPoint</Application>
  <PresentationFormat>On-screen Show (4:3)</PresentationFormat>
  <Paragraphs>105</Paragraphs>
  <Slides>18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Wingdings</vt:lpstr>
      <vt:lpstr>Century Gothic</vt:lpstr>
      <vt:lpstr>MS PGothic</vt:lpstr>
      <vt:lpstr>Arial</vt:lpstr>
      <vt:lpstr>Tahoma</vt:lpstr>
      <vt:lpstr>Calibri</vt:lpstr>
      <vt:lpstr>ja_certhetheme1</vt:lpstr>
      <vt:lpstr>Clip</vt:lpstr>
      <vt:lpstr>EMPL4012   Researching and analysing Data</vt:lpstr>
      <vt:lpstr>Content</vt:lpstr>
      <vt:lpstr>Ethics</vt:lpstr>
      <vt:lpstr>PowerPoint Presentation</vt:lpstr>
      <vt:lpstr>Main principles in ethics</vt:lpstr>
      <vt:lpstr>Main principles in ethics</vt:lpstr>
      <vt:lpstr>The principles approach</vt:lpstr>
      <vt:lpstr>The principles approach</vt:lpstr>
      <vt:lpstr>The principles approach</vt:lpstr>
      <vt:lpstr>Data protection</vt:lpstr>
      <vt:lpstr>The eight principles of the DPA </vt:lpstr>
      <vt:lpstr>https://www.youtube.com/watch?v=HxYHQxQIRhI&amp;feature=youtu.be</vt:lpstr>
      <vt:lpstr>Primary Data Sources</vt:lpstr>
      <vt:lpstr>What are Primary Data Sources?</vt:lpstr>
      <vt:lpstr>Primary Data Sources</vt:lpstr>
      <vt:lpstr>Research Methodologies</vt:lpstr>
      <vt:lpstr>Session Exercise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Ault</dc:creator>
  <cp:lastModifiedBy>user</cp:lastModifiedBy>
  <cp:revision>47</cp:revision>
  <dcterms:created xsi:type="dcterms:W3CDTF">2013-03-02T15:52:58Z</dcterms:created>
  <dcterms:modified xsi:type="dcterms:W3CDTF">2017-10-29T09:27:58Z</dcterms:modified>
</cp:coreProperties>
</file>