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6"/>
    <p:restoredTop sz="94700"/>
  </p:normalViewPr>
  <p:slideViewPr>
    <p:cSldViewPr snapToGrid="0">
      <p:cViewPr>
        <p:scale>
          <a:sx n="69" d="100"/>
          <a:sy n="69" d="100"/>
        </p:scale>
        <p:origin x="53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A2844-1BE6-4646-B064-EB758A100101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810E61-C06C-DD4B-96FA-1094350DE7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79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810E61-C06C-DD4B-96FA-1094350DE78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458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288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27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846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970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4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582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005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734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059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697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596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033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work.com/blog/5-stages-of-the-agile-system-development-life-cycle" TargetMode="External"/><Relationship Id="rId7" Type="http://schemas.openxmlformats.org/officeDocument/2006/relationships/hyperlink" Target="https://www.w3schools.com/nodejs/nodejs_rest_api.asp" TargetMode="External"/><Relationship Id="rId2" Type="http://schemas.openxmlformats.org/officeDocument/2006/relationships/hyperlink" Target="https://resimpli.com/blog/green-building-statist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bowser.com/agile-web-development-guide/" TargetMode="External"/><Relationship Id="rId5" Type="http://schemas.openxmlformats.org/officeDocument/2006/relationships/hyperlink" Target="https://www.deloitte.com/au/en/services/economics/analysis/state-digital-adoption-construction-industry.html" TargetMode="External"/><Relationship Id="rId4" Type="http://schemas.openxmlformats.org/officeDocument/2006/relationships/hyperlink" Target="https://www.letsbuild.com/blog/the-impact-of-poor-communication-in-construction-projec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E74E4-6E56-9DF8-6996-40171F11E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7582" y="3538331"/>
            <a:ext cx="6528022" cy="2790907"/>
          </a:xfrm>
        </p:spPr>
        <p:txBody>
          <a:bodyPr>
            <a:noAutofit/>
          </a:bodyPr>
          <a:lstStyle/>
          <a:p>
            <a:r>
              <a:rPr lang="en-US" sz="2700" dirty="0"/>
              <a:t>Development of a Web-Based Platform Connecting Property Owners with Qualified Contractors </a:t>
            </a:r>
            <a:br>
              <a:rPr lang="en-US" sz="2700" dirty="0"/>
            </a:br>
            <a:r>
              <a:rPr lang="en-US" sz="2700" dirty="0"/>
              <a:t>for Self-Sufficient Off-Grid House </a:t>
            </a:r>
            <a:br>
              <a:rPr lang="en-US" sz="2700" dirty="0"/>
            </a:br>
            <a:r>
              <a:rPr lang="en-US" sz="2700" dirty="0"/>
              <a:t>Construction Projects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27CF8-BA7B-088A-4DF0-4429381FF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43200" y="0"/>
            <a:ext cx="5680963" cy="1474075"/>
          </a:xfrm>
        </p:spPr>
        <p:txBody>
          <a:bodyPr>
            <a:normAutofit/>
          </a:bodyPr>
          <a:lstStyle/>
          <a:p>
            <a:r>
              <a:rPr lang="en-US" sz="1600" dirty="0"/>
              <a:t>Presentation for Interim Viva: </a:t>
            </a:r>
            <a:r>
              <a:rPr lang="en-GB" sz="1600" kern="0" dirty="0">
                <a:latin typeface="Aptos" panose="020B0004020202020204" pitchFamily="34" charset="0"/>
                <a:cs typeface="Times New Roman" panose="02020603050405020304" pitchFamily="18" charset="0"/>
              </a:rPr>
              <a:t>Independent Project</a:t>
            </a: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ACCB6020  Mindaugas </a:t>
            </a:r>
            <a:r>
              <a:rPr lang="en-GB" sz="1600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Levinskas</a:t>
            </a:r>
            <a:r>
              <a:rPr lang="en-GB" sz="16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(2226067</a:t>
            </a:r>
            <a:r>
              <a:rPr lang="en-GB" sz="1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CF167E-ACDC-5EDC-577F-D194EA3790E8}"/>
              </a:ext>
            </a:extLst>
          </p:cNvPr>
          <p:cNvSpPr txBox="1"/>
          <p:nvPr/>
        </p:nvSpPr>
        <p:spPr>
          <a:xfrm>
            <a:off x="-3079531" y="-7462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260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A53E0-D4A0-B81D-6975-0A6A2C6D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301" y="426091"/>
            <a:ext cx="7958331" cy="731377"/>
          </a:xfrm>
        </p:spPr>
        <p:txBody>
          <a:bodyPr/>
          <a:lstStyle/>
          <a:p>
            <a:r>
              <a:rPr lang="en-US" dirty="0"/>
              <a:t>Introduction&amp; Project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4DA0C-9B3A-3945-1ECF-E2D775C4E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8250" y="1307939"/>
            <a:ext cx="7958332" cy="531277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</a:pPr>
            <a:r>
              <a:rPr lang="en-GB" sz="2400" dirty="0"/>
              <a:t>Content:</a:t>
            </a:r>
          </a:p>
          <a:p>
            <a:pPr>
              <a:lnSpc>
                <a:spcPct val="170000"/>
              </a:lnSpc>
            </a:pPr>
            <a:r>
              <a:rPr lang="en-GB" sz="2400" dirty="0"/>
              <a:t> A web-based platform connecting property owners with specialized green building contractors</a:t>
            </a:r>
            <a:endParaRPr lang="en-GB" sz="2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r>
              <a:rPr lang="en-GB" sz="2400" dirty="0"/>
              <a:t>Addresses the gap in sustainable construction marketplace [1]</a:t>
            </a:r>
          </a:p>
          <a:p>
            <a:pPr>
              <a:lnSpc>
                <a:spcPct val="170000"/>
              </a:lnSpc>
            </a:pPr>
            <a:r>
              <a:rPr lang="en-GB" sz="2400" dirty="0"/>
              <a:t>Creates communication and cost estimation for self-sufficient housing projects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 this project?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Growing demand for sustainable living solutions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Lack of specialized platforms for eco-friendly construction</a:t>
            </a: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041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D429-C754-B870-8CC4-BC3DE4228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6580" y="417222"/>
            <a:ext cx="6379137" cy="1077229"/>
          </a:xfrm>
        </p:spPr>
        <p:txBody>
          <a:bodyPr>
            <a:normAutofit/>
          </a:bodyPr>
          <a:lstStyle/>
          <a:p>
            <a:r>
              <a:rPr lang="en-GB" sz="3200" dirty="0"/>
              <a:t>Project Benefits &amp; Target Users</a:t>
            </a:r>
            <a:endParaRPr lang="en-US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9A21F-813E-ECAC-7483-C4BC8A7DA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519" y="1169043"/>
            <a:ext cx="9838481" cy="54760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Who Benefits from This Platform?</a:t>
            </a:r>
          </a:p>
          <a:p>
            <a:r>
              <a:rPr lang="en-GB" b="1" dirty="0"/>
              <a:t>Property Owners: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Easy access to qualified green building contractors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Helps with project planning and cost estimation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Competitive quotes from reviewed professionals</a:t>
            </a:r>
          </a:p>
          <a:p>
            <a:r>
              <a:rPr lang="en-GB" b="1" dirty="0"/>
              <a:t>Contractors: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Connection to clients seeking sustainable building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Expanded market reach for specialized services</a:t>
            </a:r>
          </a:p>
          <a:p>
            <a:r>
              <a:rPr lang="en-GB" b="1" dirty="0"/>
              <a:t>Industry Impact: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Promotes sustainable construction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Supports the growing green building market [2]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96208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1C890-31C7-C550-C75D-7CB2CFCC4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Aim &amp; Objectives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B13A6-F1B8-4077-588F-5E4827CE1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4937" y="1203767"/>
            <a:ext cx="8255202" cy="4846177"/>
          </a:xfrm>
        </p:spPr>
        <p:txBody>
          <a:bodyPr>
            <a:normAutofit/>
          </a:bodyPr>
          <a:lstStyle/>
          <a:p>
            <a:r>
              <a:rPr lang="en-GB" b="1" dirty="0"/>
              <a:t>Research Aim:</a:t>
            </a:r>
            <a:r>
              <a:rPr lang="en-GB" sz="1600" dirty="0"/>
              <a:t> To create, implement, and evaluate a web-based application platform that links property owners and contractors for self-sufficient home building projects.</a:t>
            </a:r>
          </a:p>
          <a:p>
            <a:r>
              <a:rPr lang="en-GB" b="1" dirty="0"/>
              <a:t>Key Objectives: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sz="1600" dirty="0"/>
              <a:t>Design and develop web application portal for clients and contractors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Implement secure user authentication.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Create integrated contact forms to get clients and contractors connected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Test platform functionality with simulated user scenarios to ensure usability and effectiveness</a:t>
            </a:r>
          </a:p>
        </p:txBody>
      </p:sp>
    </p:spTree>
    <p:extLst>
      <p:ext uri="{BB962C8B-B14F-4D97-AF65-F5344CB8AC3E}">
        <p14:creationId xmlns:p14="http://schemas.microsoft.com/office/powerpoint/2010/main" val="3132204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A22FF-8493-DF6E-CCFF-D03654FAB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568" y="154020"/>
            <a:ext cx="6041985" cy="816048"/>
          </a:xfrm>
        </p:spPr>
        <p:txBody>
          <a:bodyPr>
            <a:noAutofit/>
          </a:bodyPr>
          <a:lstStyle/>
          <a:p>
            <a:r>
              <a:rPr lang="en-GB" sz="3600" dirty="0"/>
              <a:t>Project Timeline &amp; Planning</a:t>
            </a:r>
            <a:endParaRPr lang="en-US" sz="36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4E630-FE19-9F60-A07D-72DE9B735C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83130" y="1562582"/>
            <a:ext cx="8047561" cy="4826643"/>
          </a:xfrm>
        </p:spPr>
        <p:txBody>
          <a:bodyPr>
            <a:normAutofit/>
          </a:bodyPr>
          <a:lstStyle/>
          <a:p>
            <a:r>
              <a:rPr lang="en-GB" sz="2000" b="1" dirty="0"/>
              <a:t>Key Milestones: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Research &amp; Analysis Phase			June 2025 – July 2025          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Design &amp; Development Phase		July 2025 – August 2025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Implementation &amp; Testing Phase		October 2025 – November 2025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Evaluation &amp; Documentation Phase		November 2025 – December 2025</a:t>
            </a:r>
          </a:p>
          <a:p>
            <a:r>
              <a:rPr lang="en-GB" sz="2000" b="1" dirty="0"/>
              <a:t>Project Management: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Agile development methodology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Weekly progress reviews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Regular milestone assessments [3]</a:t>
            </a:r>
          </a:p>
        </p:txBody>
      </p:sp>
    </p:spTree>
    <p:extLst>
      <p:ext uri="{BB962C8B-B14F-4D97-AF65-F5344CB8AC3E}">
        <p14:creationId xmlns:p14="http://schemas.microsoft.com/office/powerpoint/2010/main" val="3510021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06D65-F1D9-B532-3ECA-BCDCFE1DE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221" y="225706"/>
            <a:ext cx="7958331" cy="638779"/>
          </a:xfrm>
        </p:spPr>
        <p:txBody>
          <a:bodyPr/>
          <a:lstStyle/>
          <a:p>
            <a:r>
              <a:rPr lang="en-GB" b="1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07B41-BC28-5B25-0000-029CF049A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066" y="714014"/>
            <a:ext cx="10056995" cy="5984112"/>
          </a:xfrm>
        </p:spPr>
        <p:txBody>
          <a:bodyPr>
            <a:normAutofit fontScale="92500" lnSpcReduction="20000"/>
          </a:bodyPr>
          <a:lstStyle/>
          <a:p>
            <a:r>
              <a:rPr lang="en-GB" sz="2200" b="1" dirty="0"/>
              <a:t>Background &amp; Current Market Analysis</a:t>
            </a:r>
          </a:p>
          <a:p>
            <a:r>
              <a:rPr lang="en-GB" sz="2200" b="1" dirty="0"/>
              <a:t>Existing Platforms: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General marketplace platforms (TaskRabbit, HomeRun.co.uk, Costable.co.uk)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Cost estimation tools (HomeAdvisor)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Client and Service providers connection platforms (Uber, Airbnb, Upwork)</a:t>
            </a:r>
          </a:p>
          <a:p>
            <a:r>
              <a:rPr lang="en-GB" sz="2200" b="1" dirty="0"/>
              <a:t>Identified Gaps: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Most platforms focus on general home repair, not specialized green building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Lack of integrated solutions for sustainable construction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67% of construction delays due to poor client-contractor communication [4]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No dedicated platform connecting eco-conscious clients with green building specialists </a:t>
            </a:r>
          </a:p>
          <a:p>
            <a:r>
              <a:rPr lang="en-GB" sz="2200" b="1" dirty="0"/>
              <a:t>Market Opportunity: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Growing demand for sustainable living and construction market benefit for contractors "going green"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Increasing adoption of digital technologies in construction sector [5]</a:t>
            </a:r>
          </a:p>
        </p:txBody>
      </p:sp>
    </p:spTree>
    <p:extLst>
      <p:ext uri="{BB962C8B-B14F-4D97-AF65-F5344CB8AC3E}">
        <p14:creationId xmlns:p14="http://schemas.microsoft.com/office/powerpoint/2010/main" val="2365718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AD65B-266B-9447-618B-6501E74F2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600" y="483966"/>
            <a:ext cx="7958331" cy="685078"/>
          </a:xfrm>
        </p:spPr>
        <p:txBody>
          <a:bodyPr>
            <a:normAutofit/>
          </a:bodyPr>
          <a:lstStyle/>
          <a:p>
            <a:r>
              <a:rPr lang="en-GB" sz="36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Research Methodology</a:t>
            </a:r>
            <a:endParaRPr lang="en-US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DBEF8-7840-9ED1-1175-15BF9DDD8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2509" y="1169044"/>
            <a:ext cx="3731373" cy="5463250"/>
          </a:xfrm>
        </p:spPr>
        <p:txBody>
          <a:bodyPr>
            <a:normAutofit fontScale="92500" lnSpcReduction="20000"/>
          </a:bodyPr>
          <a:lstStyle/>
          <a:p>
            <a:r>
              <a:rPr lang="en-GB" sz="2200" b="1" dirty="0"/>
              <a:t>Development Approach: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Agile methodology with regular sprint cycles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Modern web development technologies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Modular design for scalability</a:t>
            </a:r>
          </a:p>
          <a:p>
            <a:r>
              <a:rPr lang="en-GB" sz="2200" b="1" dirty="0"/>
              <a:t>Research Methods:</a:t>
            </a:r>
            <a:r>
              <a:rPr lang="en-GB" sz="2200" dirty="0"/>
              <a:t> </a:t>
            </a:r>
            <a:r>
              <a:rPr lang="en-GB" sz="2200" b="1" dirty="0"/>
              <a:t>Primary Sources: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Platform development and implementation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User testing with simulated scenarios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Performance and functionality testing  [6]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F04C69-F0B9-A3B5-3F90-A9DE38E0809F}"/>
              </a:ext>
            </a:extLst>
          </p:cNvPr>
          <p:cNvSpPr txBox="1"/>
          <p:nvPr/>
        </p:nvSpPr>
        <p:spPr>
          <a:xfrm>
            <a:off x="5682746" y="2595417"/>
            <a:ext cx="4904276" cy="1936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4488" marR="0" lvl="0" indent="-344488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Secondary Sources:</a:t>
            </a:r>
          </a:p>
          <a:p>
            <a:pPr marL="344488" marR="0" lvl="0" indent="-344488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Analysis of existing marketplace platforms</a:t>
            </a:r>
          </a:p>
          <a:p>
            <a:pPr marL="344488" marR="0" lvl="0" indent="-344488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Review of construction estimation tools</a:t>
            </a:r>
          </a:p>
          <a:p>
            <a:pPr marL="344488" marR="0" lvl="0" indent="-344488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Technical evaluation of development</a:t>
            </a:r>
          </a:p>
        </p:txBody>
      </p:sp>
    </p:spTree>
    <p:extLst>
      <p:ext uri="{BB962C8B-B14F-4D97-AF65-F5344CB8AC3E}">
        <p14:creationId xmlns:p14="http://schemas.microsoft.com/office/powerpoint/2010/main" val="2873127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70D29-9F76-EBF8-C8B4-A01A6FCE4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31666" y="220212"/>
            <a:ext cx="7587438" cy="638779"/>
          </a:xfrm>
        </p:spPr>
        <p:txBody>
          <a:bodyPr/>
          <a:lstStyle/>
          <a:p>
            <a:r>
              <a:rPr lang="en-GB" dirty="0"/>
              <a:t>Platform Architecture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89267-5DF1-AEC4-3BE0-0B653DD2B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8962" y="936170"/>
            <a:ext cx="3792638" cy="5433163"/>
          </a:xfrm>
        </p:spPr>
        <p:txBody>
          <a:bodyPr>
            <a:normAutofit/>
          </a:bodyPr>
          <a:lstStyle/>
          <a:p>
            <a:r>
              <a:rPr lang="en-GB" b="1" dirty="0"/>
              <a:t>Key Components: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Property Owner connection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Contractor connection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Admin User Authentication &amp; Security</a:t>
            </a:r>
          </a:p>
          <a:p>
            <a:r>
              <a:rPr lang="en-GB" b="1" dirty="0"/>
              <a:t>Domain:</a:t>
            </a:r>
            <a:r>
              <a:rPr lang="en-GB" dirty="0"/>
              <a:t> offgridbuilders.co.uk</a:t>
            </a:r>
          </a:p>
          <a:p>
            <a:r>
              <a:rPr lang="en-GB" sz="1600" dirty="0"/>
              <a:t>System architecture shows client and contractor connection  design with secure backend services connecting both sides through admin.</a:t>
            </a:r>
          </a:p>
        </p:txBody>
      </p:sp>
      <p:pic>
        <p:nvPicPr>
          <p:cNvPr id="6" name="Picture 5" descr="A screenshot of a web site&#10;&#10;AI-generated content may be incorrect.">
            <a:extLst>
              <a:ext uri="{FF2B5EF4-FFF2-40B4-BE49-F238E27FC236}">
                <a16:creationId xmlns:a16="http://schemas.microsoft.com/office/drawing/2014/main" id="{ADCFF5A9-0358-5E6F-63CC-EE3906E6E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7927" y="286327"/>
            <a:ext cx="5643575" cy="6282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10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E0047-BFB8-A864-75D0-2EEF1F5B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8465164" cy="5801088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latin typeface="+mn-lt"/>
              </a:rPr>
              <a:t>Contractor side Side -</a:t>
            </a:r>
            <a:br>
              <a:rPr lang="en-GB" sz="1600" b="1" dirty="0">
                <a:latin typeface="+mn-lt"/>
              </a:rPr>
            </a:br>
            <a:r>
              <a:rPr lang="en-GB" sz="1600" b="1" dirty="0">
                <a:latin typeface="+mn-lt"/>
              </a:rPr>
              <a:t>Plan to get information about project </a:t>
            </a:r>
            <a:br>
              <a:rPr lang="en-GB" sz="1600" b="1" dirty="0">
                <a:latin typeface="+mn-lt"/>
              </a:rPr>
            </a:br>
            <a:br>
              <a:rPr lang="en-GB" sz="1600" b="1" dirty="0">
                <a:latin typeface="+mn-lt"/>
              </a:rPr>
            </a:br>
            <a:r>
              <a:rPr lang="en-US" sz="1600" dirty="0"/>
              <a:t>Company Information: Company name;</a:t>
            </a:r>
            <a:br>
              <a:rPr lang="en-US" sz="1600" dirty="0"/>
            </a:br>
            <a:r>
              <a:rPr lang="en-US" sz="1600" dirty="0"/>
              <a:t>Contact person name;	</a:t>
            </a:r>
            <a:br>
              <a:rPr lang="en-US" sz="1600" dirty="0"/>
            </a:br>
            <a:r>
              <a:rPr lang="en-US" sz="1600" dirty="0"/>
              <a:t>Email address	</a:t>
            </a:r>
            <a:br>
              <a:rPr lang="en-US" sz="1600" dirty="0"/>
            </a:br>
            <a:r>
              <a:rPr lang="en-US" sz="1600" dirty="0"/>
              <a:t>Phone number;	</a:t>
            </a:r>
            <a:br>
              <a:rPr lang="en-US" sz="1600" dirty="0"/>
            </a:br>
            <a:r>
              <a:rPr lang="en-US" sz="1600" dirty="0"/>
              <a:t>Business address;	City Postcode;	Experience &amp; Credentials;	Years of experience:</a:t>
            </a:r>
            <a:br>
              <a:rPr lang="en-US" sz="1600" dirty="0"/>
            </a:br>
            <a:r>
              <a:rPr lang="en-US" sz="1600" dirty="0"/>
              <a:t>Certifications and licenses;	</a:t>
            </a:r>
            <a:br>
              <a:rPr lang="en-US" sz="1600" dirty="0"/>
            </a:br>
            <a:r>
              <a:rPr lang="en-US" sz="1600" b="1" dirty="0"/>
              <a:t>Service Areas;</a:t>
            </a:r>
            <a:r>
              <a:rPr lang="en-US" sz="1600" dirty="0"/>
              <a:t>	Select all;        UK regions you serve:	</a:t>
            </a:r>
            <a:br>
              <a:rPr lang="en-US" sz="1600" dirty="0"/>
            </a:br>
            <a:r>
              <a:rPr lang="en-US" sz="1600" dirty="0"/>
              <a:t>London, Southeast England, Southwest England	, East of England, East Midlands, West Midlands, Northwest England	, Northeast England, Yorkshire and the Humber, Wales, Scotland,	Northern Ireland.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Off-Grid System Specializations;	Select all systems you can install/maintain: </a:t>
            </a:r>
            <a:r>
              <a:rPr lang="en-US" sz="1600" dirty="0"/>
              <a:t>Solar Power Systems, Wind Power Systems, Battery Storage, Rainwater Collection Septic/Composting Systems, Off-Grid Heating, Water systems, Backup Generators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About Your Company;	Company description;	Additional information;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Submit Registration.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40155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E0047-BFB8-A864-75D0-2EEF1F5B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6" y="462986"/>
            <a:ext cx="8287474" cy="6169307"/>
          </a:xfrm>
        </p:spPr>
        <p:txBody>
          <a:bodyPr>
            <a:normAutofit/>
          </a:bodyPr>
          <a:lstStyle/>
          <a:p>
            <a:pPr algn="l"/>
            <a:br>
              <a:rPr lang="en-GB" sz="1800" dirty="0"/>
            </a:b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3F0AB2-1EA4-FEC7-D93A-2E4B589E5263}"/>
              </a:ext>
            </a:extLst>
          </p:cNvPr>
          <p:cNvSpPr txBox="1"/>
          <p:nvPr/>
        </p:nvSpPr>
        <p:spPr>
          <a:xfrm>
            <a:off x="3048000" y="368932"/>
            <a:ext cx="60960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Client Side -</a:t>
            </a:r>
            <a:b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Plan to get information about project 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Property Information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Location and postal code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Land size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Property type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House Specifications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Square footage/meters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Number of bedrooms and bathrooms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Frame type and roof type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Systems Needed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☑ Solar Energy Systems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☑ Water Management Systems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☑ Heating &amp; Cooling Systems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☑ Waste Management Systems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Detailed specifications for each selected system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Timeline &amp; Budget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Project start date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Budget range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Additional project notes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Contact Information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Name, email, phone number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</a:b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Submit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364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9C0ED-FDE5-37E6-C47D-267C80121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0623" y="269441"/>
            <a:ext cx="7958331" cy="1077229"/>
          </a:xfrm>
        </p:spPr>
        <p:txBody>
          <a:bodyPr/>
          <a:lstStyle/>
          <a:p>
            <a:r>
              <a:rPr lang="en-GB" dirty="0"/>
              <a:t>UI Design Mock-ups &amp; Tech Stack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2D5BD-B851-5EF6-1CDB-890446A07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765" y="665018"/>
            <a:ext cx="9677146" cy="5624946"/>
          </a:xfrm>
        </p:spPr>
        <p:txBody>
          <a:bodyPr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b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Frontend (What users see)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HTML5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Creates the structure of web pages (like skeleton)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CSS3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Makes pages look beautiful with colours and layouts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JavaScript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Makes pages interactive (buttons work, forms submit)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Backend (Behind the scenes)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Node.js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Runs JavaScript code on the server computer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Express.js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Handles requests and sends responses (like a waiter)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Database (Data storage)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SQLite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Saves all emails in a file (like a digital filing cabinet)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Authentication (Security)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Token-based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Creates temporary keys to verify admin identity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Architecture (How it's organized)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REST API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Standard way for frontend and backend to talk     [7]</a:t>
            </a:r>
          </a:p>
        </p:txBody>
      </p:sp>
    </p:spTree>
    <p:extLst>
      <p:ext uri="{BB962C8B-B14F-4D97-AF65-F5344CB8AC3E}">
        <p14:creationId xmlns:p14="http://schemas.microsoft.com/office/powerpoint/2010/main" val="34106295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AC843-D147-1575-FA7E-DA0F6FF09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957" y="265511"/>
            <a:ext cx="7956560" cy="2570640"/>
          </a:xfrm>
        </p:spPr>
        <p:txBody>
          <a:bodyPr>
            <a:normAutofit/>
          </a:bodyPr>
          <a:lstStyle/>
          <a:p>
            <a:pPr algn="l"/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j-ea"/>
                <a:cs typeface="+mj-cs"/>
              </a:rPr>
              <a:t>UI Design</a:t>
            </a:r>
            <a:endParaRPr lang="en-GB" sz="1600" dirty="0"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148F44-2880-46FF-F506-B05EE49D2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3957" y="827913"/>
            <a:ext cx="1698990" cy="878468"/>
          </a:xfrm>
        </p:spPr>
        <p:txBody>
          <a:bodyPr/>
          <a:lstStyle/>
          <a:p>
            <a:r>
              <a:rPr lang="en-US" dirty="0"/>
              <a:t>Landing Page: </a:t>
            </a:r>
          </a:p>
        </p:txBody>
      </p:sp>
      <p:pic>
        <p:nvPicPr>
          <p:cNvPr id="5" name="Picture 4" descr="Screens screenshot of a computer screen&#10;&#10;AI-generated content may be incorrect.">
            <a:extLst>
              <a:ext uri="{FF2B5EF4-FFF2-40B4-BE49-F238E27FC236}">
                <a16:creationId xmlns:a16="http://schemas.microsoft.com/office/drawing/2014/main" id="{EF717BB7-20DD-F68C-1A63-E585F4D6CE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7215" y="265511"/>
            <a:ext cx="4743440" cy="632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07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67A08-3A1D-28DD-2C4C-9F404D4EC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390" y="447838"/>
            <a:ext cx="7958331" cy="1077229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13F333-505C-1277-5C02-63C29B097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909" y="1182254"/>
            <a:ext cx="8974997" cy="5019963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[1]  </a:t>
            </a:r>
            <a:r>
              <a:rPr lang="en-US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Rehman, Ubaid Ur &amp; </a:t>
            </a:r>
            <a:r>
              <a:rPr lang="en-US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Iatisam</a:t>
            </a:r>
            <a:r>
              <a:rPr lang="en-US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Muhammad &amp; Younas, Waqar &amp; Tariq, Noor. (2017). Review on the role of sustainability techniques in development of green building. 74-80. </a:t>
            </a:r>
            <a:endParaRPr lang="en-GB" sz="14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dirty="0"/>
              <a:t>[2] </a:t>
            </a:r>
            <a:r>
              <a:rPr lang="en-US" sz="1400" dirty="0"/>
              <a:t>Green Building Statistics: Market Growth, Impact &amp; </a:t>
            </a:r>
            <a:r>
              <a:rPr lang="en-US" sz="1400" dirty="0" err="1"/>
              <a:t>Benefits,REsimpli</a:t>
            </a:r>
            <a:r>
              <a:rPr lang="en-US" sz="1400" dirty="0"/>
              <a:t>, 2025. [Online]. Available: </a:t>
            </a:r>
            <a:r>
              <a:rPr lang="en-US" sz="1400" dirty="0">
                <a:hlinkClick r:id="rId2"/>
              </a:rPr>
              <a:t>https://resimpli.com/blog/green-building-statistics/</a:t>
            </a:r>
            <a:r>
              <a:rPr lang="en-US" sz="1400" dirty="0"/>
              <a:t>. </a:t>
            </a:r>
            <a:endParaRPr lang="en-GB" sz="1400" dirty="0">
              <a:effectLst/>
            </a:endParaRPr>
          </a:p>
          <a:p>
            <a:r>
              <a:rPr lang="en-GB" sz="1400" dirty="0"/>
              <a:t>[3] </a:t>
            </a:r>
            <a:r>
              <a:rPr lang="en-US" sz="1400" dirty="0"/>
              <a:t>5 Stages of the Agile System Development Life Cycle," Brightwork, 2024. [Online]. Available: </a:t>
            </a:r>
            <a:r>
              <a:rPr lang="en-US" sz="1400" dirty="0">
                <a:hlinkClick r:id="rId3"/>
              </a:rPr>
              <a:t>https://www.brightwork.com/blog/5-stages-of-the-agile-system-development-life-cycle</a:t>
            </a:r>
            <a:r>
              <a:rPr lang="en-US" sz="1400" dirty="0"/>
              <a:t>. </a:t>
            </a:r>
            <a:endParaRPr lang="en-GB" sz="14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ptos" panose="020B0004020202020204" pitchFamily="34" charset="0"/>
                <a:cs typeface="Times New Roman" panose="02020603050405020304" pitchFamily="18" charset="0"/>
              </a:rPr>
              <a:t>[4] </a:t>
            </a:r>
            <a:r>
              <a:rPr lang="en-US" sz="1400" dirty="0"/>
              <a:t>The Impact of Poor Communication in Construction Projects, </a:t>
            </a:r>
            <a:r>
              <a:rPr lang="en-US" sz="1400" dirty="0" err="1"/>
              <a:t>Letsbuild</a:t>
            </a:r>
            <a:r>
              <a:rPr lang="en-US" sz="1400" dirty="0"/>
              <a:t>, 2024. [Online]. Available: </a:t>
            </a:r>
            <a:r>
              <a:rPr lang="en-US" sz="1400" dirty="0">
                <a:hlinkClick r:id="rId4"/>
              </a:rPr>
              <a:t>https://www.letsbuild.com/blog/the-impact-of-poor-communication-in-construction-projects</a:t>
            </a:r>
            <a:endParaRPr lang="en-US" sz="1400" dirty="0"/>
          </a:p>
          <a:p>
            <a:r>
              <a:rPr lang="en-US" sz="1400" dirty="0"/>
              <a:t>[5] State of Digital Adoption in the Construction Industry 2025, Deloitte Australia, 2025. [Online]. Available: </a:t>
            </a:r>
            <a:r>
              <a:rPr lang="en-US" sz="1400" dirty="0">
                <a:hlinkClick r:id="rId5"/>
              </a:rPr>
              <a:t>https://www.deloitte.com/au/en/services/economics/analysis/state-digital-adoption-construction-industry.html</a:t>
            </a:r>
            <a:r>
              <a:rPr lang="en-US" sz="1400" dirty="0"/>
              <a:t>.</a:t>
            </a:r>
          </a:p>
          <a:p>
            <a:r>
              <a:rPr lang="en-US" sz="1400" dirty="0"/>
              <a:t>[6] Agile Web Development: Benefits, Tools, Challenges &amp; More, </a:t>
            </a:r>
            <a:r>
              <a:rPr lang="en-US" sz="1400" dirty="0" err="1"/>
              <a:t>Mindbowser</a:t>
            </a:r>
            <a:r>
              <a:rPr lang="en-US" sz="1400" dirty="0"/>
              <a:t>, 2024. [Online]. Available: </a:t>
            </a:r>
            <a:r>
              <a:rPr lang="en-US" sz="1400" dirty="0">
                <a:hlinkClick r:id="rId6"/>
              </a:rPr>
              <a:t>https://www.mindbowser.com/agile-web-development-guide/</a:t>
            </a:r>
            <a:r>
              <a:rPr lang="en-US" sz="1400" dirty="0"/>
              <a:t>.</a:t>
            </a:r>
          </a:p>
          <a:p>
            <a:r>
              <a:rPr lang="en-US" sz="1400" dirty="0"/>
              <a:t>[7] Node.js REST API," W3Schools. [Online]. Available: </a:t>
            </a:r>
            <a:r>
              <a:rPr lang="en-US" sz="1400" dirty="0">
                <a:hlinkClick r:id="rId7"/>
              </a:rPr>
              <a:t>https://www.w3schools.com/nodejs/nodejs_rest_api.asp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7705536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640</TotalTime>
  <Words>1175</Words>
  <Application>Microsoft Office PowerPoint</Application>
  <PresentationFormat>Widescreen</PresentationFormat>
  <Paragraphs>102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MS Shell Dlg 2</vt:lpstr>
      <vt:lpstr>Symbol</vt:lpstr>
      <vt:lpstr>Wingdings</vt:lpstr>
      <vt:lpstr>Wingdings 3</vt:lpstr>
      <vt:lpstr>Madison</vt:lpstr>
      <vt:lpstr>Development of a Web-Based Platform Connecting Property Owners with Qualified Contractors  for Self-Sufficient Off-Grid House  Construction Projects</vt:lpstr>
      <vt:lpstr>Introduction&amp; Project Overview </vt:lpstr>
      <vt:lpstr>Project Benefits &amp; Target Users</vt:lpstr>
      <vt:lpstr>Aim &amp; Objectives</vt:lpstr>
      <vt:lpstr>Project Timeline &amp; Planning</vt:lpstr>
      <vt:lpstr>Literature Review</vt:lpstr>
      <vt:lpstr>Research Methodology</vt:lpstr>
      <vt:lpstr>Platform Architecture</vt:lpstr>
      <vt:lpstr>Contractor side Side - Plan to get information about project   Company Information: Company name; Contact person name;  Email address  Phone number;  Business address; City Postcode; Experience &amp; Credentials; Years of experience: Certifications and licenses;  Service Areas; Select all;        UK regions you serve:  London, Southeast England, Southwest England , East of England, East Midlands, West Midlands, Northwest England , Northeast England, Yorkshire and the Humber, Wales, Scotland, Northern Ireland.  Off-Grid System Specializations; Select all systems you can install/maintain: Solar Power Systems, Wind Power Systems, Battery Storage, Rainwater Collection Septic/Composting Systems, Off-Grid Heating, Water systems, Backup Generators  About Your Company; Company description; Additional information;   Submit Registration.</vt:lpstr>
      <vt:lpstr> </vt:lpstr>
      <vt:lpstr>UI Design Mock-ups &amp; Tech Stack</vt:lpstr>
      <vt:lpstr>UI Design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Features and best practices associated with VPNs, DHCP, Active Directory Domain Services and Certificate Authorities</dc:title>
  <dc:creator>Mindaugas Levinskas (2226067)</dc:creator>
  <cp:lastModifiedBy>Mindaugas Levinskas</cp:lastModifiedBy>
  <cp:revision>37</cp:revision>
  <dcterms:created xsi:type="dcterms:W3CDTF">2024-04-28T20:32:44Z</dcterms:created>
  <dcterms:modified xsi:type="dcterms:W3CDTF">2025-10-29T09:37:27Z</dcterms:modified>
</cp:coreProperties>
</file>