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38"/>
  </p:notesMasterIdLst>
  <p:handoutMasterIdLst>
    <p:handoutMasterId r:id="rId39"/>
  </p:handoutMasterIdLst>
  <p:sldIdLst>
    <p:sldId id="256" r:id="rId2"/>
    <p:sldId id="334" r:id="rId3"/>
    <p:sldId id="397" r:id="rId4"/>
    <p:sldId id="398" r:id="rId5"/>
    <p:sldId id="399" r:id="rId6"/>
    <p:sldId id="400" r:id="rId7"/>
    <p:sldId id="401" r:id="rId8"/>
    <p:sldId id="402" r:id="rId9"/>
    <p:sldId id="403" r:id="rId10"/>
    <p:sldId id="404" r:id="rId11"/>
    <p:sldId id="405" r:id="rId12"/>
    <p:sldId id="406" r:id="rId13"/>
    <p:sldId id="407" r:id="rId14"/>
    <p:sldId id="408" r:id="rId15"/>
    <p:sldId id="409" r:id="rId16"/>
    <p:sldId id="410" r:id="rId17"/>
    <p:sldId id="435" r:id="rId18"/>
    <p:sldId id="385" r:id="rId19"/>
    <p:sldId id="411" r:id="rId20"/>
    <p:sldId id="412" r:id="rId21"/>
    <p:sldId id="436" r:id="rId22"/>
    <p:sldId id="437" r:id="rId23"/>
    <p:sldId id="438" r:id="rId24"/>
    <p:sldId id="414" r:id="rId25"/>
    <p:sldId id="413" r:id="rId26"/>
    <p:sldId id="415" r:id="rId27"/>
    <p:sldId id="416" r:id="rId28"/>
    <p:sldId id="439" r:id="rId29"/>
    <p:sldId id="440" r:id="rId30"/>
    <p:sldId id="441" r:id="rId31"/>
    <p:sldId id="422" r:id="rId32"/>
    <p:sldId id="443" r:id="rId33"/>
    <p:sldId id="396" r:id="rId34"/>
    <p:sldId id="434" r:id="rId35"/>
    <p:sldId id="282" r:id="rId36"/>
    <p:sldId id="310" r:id="rId37"/>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5706" autoAdjust="0"/>
  </p:normalViewPr>
  <p:slideViewPr>
    <p:cSldViewPr>
      <p:cViewPr varScale="1">
        <p:scale>
          <a:sx n="95" d="100"/>
          <a:sy n="95" d="100"/>
        </p:scale>
        <p:origin x="121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session will cover key methods used in investigating malware incidents, drawing on industry standards and EC‑Council material</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Content: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Define malware forensics and explain its importance.</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Identify various types of malware and their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behaviors</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forensic investigation process specific to malware incidents.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Learn key tools and techniques used in malware analysis.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Discuss legal and ethical considerations.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Explore emerging trends in malware research.</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3920224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why understanding malware forensics is essential in today’s cyber threat landscape.</a:t>
            </a:r>
          </a:p>
          <a:p>
            <a:pPr marL="742950" lvl="1" indent="-285750">
              <a:lnSpc>
                <a:spcPct val="115000"/>
              </a:lnSpc>
              <a:spcAft>
                <a:spcPts val="1000"/>
              </a:spcAft>
              <a:buSzPts val="1000"/>
              <a:buFont typeface="Courier New" panose="02070309020205020404" pitchFamily="49" charset="0"/>
              <a:buChar char="o"/>
              <a:tabLst>
                <a:tab pos="914400" algn="l"/>
              </a:tabLst>
            </a:pPr>
            <a:r>
              <a:rPr lang="en-US" sz="1100" dirty="0">
                <a:effectLst/>
                <a:latin typeface="Calibri" panose="020F0502020204030204" pitchFamily="34" charset="0"/>
                <a:ea typeface="Calibri" panose="020F0502020204030204" pitchFamily="34" charset="0"/>
                <a:cs typeface="Times New Roman" panose="02020603050405020304" pitchFamily="18" charset="0"/>
              </a:rPr>
              <a:t>Attackers deploy malware as a key tool to compromise cybersecurity defenses. Consequently, it is vital for forensic analysts to thoroughly understand various aspects of malware programs. This includes their functionality, modes of propagation, areas of impact, outcomes, and the diverse techniques available for their detection and analysis. Such comprehensive knowledge is essential for effectively investigating and combating malware threats.</a:t>
            </a:r>
          </a:p>
          <a:p>
            <a:pPr marL="742950" lvl="1" indent="-285750">
              <a:lnSpc>
                <a:spcPct val="115000"/>
              </a:lnSpc>
              <a:spcAft>
                <a:spcPts val="1000"/>
              </a:spcAft>
              <a:buSzPts val="1000"/>
              <a:buFont typeface="Courier New" panose="02070309020205020404" pitchFamily="49" charset="0"/>
              <a:buChar char="o"/>
              <a:tabLst>
                <a:tab pos="914400" algn="l"/>
              </a:tabLs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756086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pPr marL="628650" lvl="1" indent="-171450">
              <a:lnSpc>
                <a:spcPct val="115000"/>
              </a:lnSpc>
              <a:spcAft>
                <a:spcPts val="1000"/>
              </a:spcAft>
              <a:buSzPts val="1000"/>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Emphasize the real-world impact of malware attacks and the need for robust forensic methods.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1737806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Describe each type with examples and point out differences in propagation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3601931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advanced malware (APTs, rootkits) require specialized forensic approaches.</a:t>
            </a:r>
            <a:endParaRPr lang="en-GB"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1576151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attackers gain initial access and understanding why these vectors is crucial for forensics.</a:t>
            </a:r>
            <a:endParaRPr lang="en-GB"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1975939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Go through each stage and describe how forensic investigators can capture evidence at different points.</a:t>
            </a:r>
          </a:p>
          <a:p>
            <a:r>
              <a:rPr lang="en-US" dirty="0"/>
              <a:t>Each stage plays a crucial role in the malware’s effectiveness and ability to compromise systems while evading detection.</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2076055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forensic significance of early infection indicators.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t>Infection methods: Exploitation, social engineering, automated execution.</a:t>
            </a:r>
          </a:p>
          <a:p>
            <a:r>
              <a:rPr lang="en-US" dirty="0"/>
              <a:t>Indicators: Suspicious file behaviors and registry modifications.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2964065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how malware remains active on a system and the challenges it creates for forensic investigators.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US" dirty="0">
                <a:latin typeface="Calibri" panose="020F0502020204030204" pitchFamily="34" charset="0"/>
                <a:ea typeface="Calibri" panose="020F0502020204030204" pitchFamily="34" charset="0"/>
                <a:cs typeface="Calibri" panose="020F0502020204030204" pitchFamily="34" charset="0"/>
              </a:rPr>
              <a:t>Execution: Running the malicious payload.</a:t>
            </a:r>
          </a:p>
          <a:p>
            <a:pPr algn="just"/>
            <a:r>
              <a:rPr lang="en-US" dirty="0">
                <a:latin typeface="Calibri" panose="020F0502020204030204" pitchFamily="34" charset="0"/>
                <a:ea typeface="Calibri" panose="020F0502020204030204" pitchFamily="34" charset="0"/>
                <a:cs typeface="Calibri" panose="020F0502020204030204" pitchFamily="34" charset="0"/>
              </a:rPr>
              <a:t>Persistence techniques: Scheduled tasks, registry keys, services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10</a:t>
            </a:fld>
            <a:endParaRPr lang="en-GB" altLang="en-US"/>
          </a:p>
        </p:txBody>
      </p:sp>
    </p:spTree>
    <p:extLst>
      <p:ext uri="{BB962C8B-B14F-4D97-AF65-F5344CB8AC3E}">
        <p14:creationId xmlns:p14="http://schemas.microsoft.com/office/powerpoint/2010/main" val="799727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an overview of the forensic process and how it applies to malware investigations.</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a:latin typeface="Calibri" panose="020F0502020204030204" pitchFamily="34" charset="0"/>
                <a:ea typeface="Calibri" panose="020F0502020204030204" pitchFamily="34" charset="0"/>
                <a:cs typeface="Calibri" panose="020F0502020204030204" pitchFamily="34" charset="0"/>
              </a:rPr>
              <a:t>Phases: Identification, Collection, Analysis, Preservation, Documentation, Reporting.</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11</a:t>
            </a:fld>
            <a:endParaRPr lang="en-GB" altLang="en-US"/>
          </a:p>
        </p:txBody>
      </p:sp>
    </p:spTree>
    <p:extLst>
      <p:ext uri="{BB962C8B-B14F-4D97-AF65-F5344CB8AC3E}">
        <p14:creationId xmlns:p14="http://schemas.microsoft.com/office/powerpoint/2010/main" val="22345787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key differences when investigating malware versus static digital evidence</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latin typeface="Calibri" panose="020F0502020204030204" pitchFamily="34" charset="0"/>
                <a:ea typeface="Calibri" panose="020F0502020204030204" pitchFamily="34" charset="0"/>
                <a:cs typeface="Calibri" panose="020F0502020204030204" pitchFamily="34" charset="0"/>
              </a:rPr>
              <a:t>Specialized focus on volatile data, live system analysis, and dynamic behavior.</a:t>
            </a:r>
          </a:p>
          <a:p>
            <a:r>
              <a:rPr lang="en-US" dirty="0">
                <a:latin typeface="Calibri" panose="020F0502020204030204" pitchFamily="34" charset="0"/>
                <a:ea typeface="Calibri" panose="020F0502020204030204" pitchFamily="34" charset="0"/>
                <a:cs typeface="Calibri" panose="020F0502020204030204" pitchFamily="34" charset="0"/>
              </a:rPr>
              <a:t>Emphasis on rapid evidence collection.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178561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importance of proper evidence handling to ensure admissibility in legal proceedings.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13</a:t>
            </a:fld>
            <a:endParaRPr lang="en-GB" altLang="en-US"/>
          </a:p>
        </p:txBody>
      </p:sp>
    </p:spTree>
    <p:extLst>
      <p:ext uri="{BB962C8B-B14F-4D97-AF65-F5344CB8AC3E}">
        <p14:creationId xmlns:p14="http://schemas.microsoft.com/office/powerpoint/2010/main" val="42239556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how static analysis helps reveal embedded strings, code structure, and potential signatures without risk.</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It involves going through the executable binary code without executing it to have a better understanding of the malware and its purpose</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Tools: IDA Pro, </a:t>
            </a:r>
            <a:r>
              <a:rPr lang="en-US" dirty="0" err="1"/>
              <a:t>Ghidra</a:t>
            </a:r>
            <a:r>
              <a:rPr lang="en-US" dirty="0"/>
              <a:t>, Hex-Rays.</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It is recommended that both static and dynamic analyses be performed to obtain a detailed understanding of the functionality of the malware</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14</a:t>
            </a:fld>
            <a:endParaRPr lang="en-GB" altLang="en-US"/>
          </a:p>
        </p:txBody>
      </p:sp>
    </p:spTree>
    <p:extLst>
      <p:ext uri="{BB962C8B-B14F-4D97-AF65-F5344CB8AC3E}">
        <p14:creationId xmlns:p14="http://schemas.microsoft.com/office/powerpoint/2010/main" val="4022541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benefits and risks of dynamic analysis and demonstrate how to interpret sandbox reports.</a:t>
            </a:r>
          </a:p>
          <a:p>
            <a:r>
              <a:rPr lang="en-US" dirty="0"/>
              <a:t>It involves executing the malware code to know how it interacts with the host system and its impact on the system after infection</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a:latin typeface="Calibri" panose="020F0502020204030204" pitchFamily="34" charset="0"/>
                <a:ea typeface="Calibri" panose="020F0502020204030204" pitchFamily="34" charset="0"/>
                <a:cs typeface="Calibri" panose="020F0502020204030204" pitchFamily="34" charset="0"/>
              </a:rPr>
              <a:t>Tools: Cuckoo Sandbox, VMWare.</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dirty="0">
              <a:latin typeface="Calibri" panose="020F0502020204030204" pitchFamily="34" charset="0"/>
              <a:ea typeface="Calibri" panose="020F0502020204030204" pitchFamily="34" charset="0"/>
              <a:cs typeface="Calibri" panose="020F0502020204030204" pitchFamily="34" charset="0"/>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latin typeface="Calibri" panose="020F0502020204030204" pitchFamily="34" charset="0"/>
                <a:ea typeface="Calibri" panose="020F0502020204030204" pitchFamily="34" charset="0"/>
                <a:cs typeface="Calibri" panose="020F0502020204030204" pitchFamily="34" charset="0"/>
              </a:rPr>
              <a:t>For system baselining, investigators must take a snapshot of the baseline state of the forensic workstation prior to the malware execution</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latin typeface="Calibri" panose="020F0502020204030204" pitchFamily="34" charset="0"/>
                <a:ea typeface="Calibri" panose="020F0502020204030204" pitchFamily="34" charset="0"/>
                <a:cs typeface="Calibri" panose="020F0502020204030204" pitchFamily="34" charset="0"/>
              </a:rPr>
              <a:t>Run the malware on the Windows workstation for a certain period and take a second snapshot of the workstation</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latin typeface="Calibri" panose="020F0502020204030204" pitchFamily="34" charset="0"/>
                <a:ea typeface="Calibri" panose="020F0502020204030204" pitchFamily="34" charset="0"/>
                <a:cs typeface="Calibri" panose="020F0502020204030204" pitchFamily="34" charset="0"/>
              </a:rPr>
              <a:t>Compare the second snapshot with the baseline to detect the changes made to the system properties using tools such as </a:t>
            </a:r>
            <a:r>
              <a:rPr lang="en-US" dirty="0" err="1">
                <a:latin typeface="Calibri" panose="020F0502020204030204" pitchFamily="34" charset="0"/>
                <a:ea typeface="Calibri" panose="020F0502020204030204" pitchFamily="34" charset="0"/>
                <a:cs typeface="Calibri" panose="020F0502020204030204" pitchFamily="34" charset="0"/>
              </a:rPr>
              <a:t>WhatChanged</a:t>
            </a:r>
            <a:r>
              <a:rPr lang="en-US" dirty="0">
                <a:latin typeface="Calibri" panose="020F0502020204030204" pitchFamily="34" charset="0"/>
                <a:ea typeface="Calibri" panose="020F0502020204030204" pitchFamily="34" charset="0"/>
                <a:cs typeface="Calibri" panose="020F0502020204030204" pitchFamily="34" charset="0"/>
              </a:rPr>
              <a:t> Portable</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dirty="0">
              <a:latin typeface="Calibri" panose="020F0502020204030204" pitchFamily="34" charset="0"/>
              <a:ea typeface="Calibri" panose="020F0502020204030204" pitchFamily="34" charset="0"/>
              <a:cs typeface="Calibri" panose="020F0502020204030204" pitchFamily="34" charset="0"/>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dirty="0">
              <a:latin typeface="Calibri" panose="020F0502020204030204" pitchFamily="34" charset="0"/>
              <a:ea typeface="Calibri" panose="020F0502020204030204" pitchFamily="34" charset="0"/>
              <a:cs typeface="Calibri" panose="020F0502020204030204" pitchFamily="34" charset="0"/>
            </a:endParaRP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15</a:t>
            </a:fld>
            <a:endParaRPr lang="en-GB" altLang="en-US"/>
          </a:p>
        </p:txBody>
      </p:sp>
    </p:spTree>
    <p:extLst>
      <p:ext uri="{BB962C8B-B14F-4D97-AF65-F5344CB8AC3E}">
        <p14:creationId xmlns:p14="http://schemas.microsoft.com/office/powerpoint/2010/main" val="3727190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which method they think is more effective in various scenarios and why.</a:t>
            </a:r>
          </a:p>
          <a:p>
            <a:r>
              <a:rPr lang="en-US" dirty="0"/>
              <a:t>Static Analysis: Safer, can be done offline, limited by obfuscation.</a:t>
            </a:r>
          </a:p>
          <a:p>
            <a:r>
              <a:rPr lang="en-US" dirty="0"/>
              <a:t>Dynamic Analysis: Reveals runtime behavior, riskier, requires a secure lab.</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36426905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Explore Password Cracking/Bypassing Techniques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18</a:t>
            </a:fld>
            <a:endParaRPr lang="en-GB" altLang="en-US"/>
          </a:p>
        </p:txBody>
      </p:sp>
    </p:spTree>
    <p:extLst>
      <p:ext uri="{BB962C8B-B14F-4D97-AF65-F5344CB8AC3E}">
        <p14:creationId xmlns:p14="http://schemas.microsoft.com/office/powerpoint/2010/main" val="33601708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Importance of volatile memory analysis in capturing malware artifacts.</a:t>
            </a:r>
          </a:p>
          <a:p>
            <a:pPr algn="just"/>
            <a:r>
              <a:rPr lang="en-US" dirty="0"/>
              <a:t>Tools: Volatility Framework.</a:t>
            </a:r>
          </a:p>
          <a:p>
            <a:pPr algn="just"/>
            <a:endParaRPr lang="en-US" dirty="0"/>
          </a:p>
          <a:p>
            <a:r>
              <a:rPr lang="en-US" dirty="0"/>
              <a:t>File fingerprinting typically involves generating a unique identifier for a file through hashing algorithms</a:t>
            </a:r>
          </a:p>
          <a:p>
            <a:r>
              <a:rPr lang="en-US" dirty="0"/>
              <a:t>You can use file_fingerprinting.py, a Python script to check the integrity of the suspected malicious files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15725037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Step through a live demo or recorded session</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20</a:t>
            </a:fld>
            <a:endParaRPr lang="en-GB" altLang="en-US"/>
          </a:p>
        </p:txBody>
      </p:sp>
    </p:spTree>
    <p:extLst>
      <p:ext uri="{BB962C8B-B14F-4D97-AF65-F5344CB8AC3E}">
        <p14:creationId xmlns:p14="http://schemas.microsoft.com/office/powerpoint/2010/main" val="40931124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E11E7-DF5E-1408-DAE2-932E0DD50B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8042C2-4B95-C49F-7F12-5C9F08ADDF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4C2150-1130-8004-E2DA-3AB8C014A12C}"/>
              </a:ext>
            </a:extLst>
          </p:cNvPr>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Step through a live demo or recorded session</a:t>
            </a:r>
            <a:endParaRPr lang="en-GB" dirty="0"/>
          </a:p>
        </p:txBody>
      </p:sp>
      <p:sp>
        <p:nvSpPr>
          <p:cNvPr id="4" name="Slide Number Placeholder 3">
            <a:extLst>
              <a:ext uri="{FF2B5EF4-FFF2-40B4-BE49-F238E27FC236}">
                <a16:creationId xmlns:a16="http://schemas.microsoft.com/office/drawing/2014/main" id="{2D43621B-6834-645B-0EDE-B8F2DB2C8B36}"/>
              </a:ext>
            </a:extLst>
          </p:cNvPr>
          <p:cNvSpPr>
            <a:spLocks noGrp="1"/>
          </p:cNvSpPr>
          <p:nvPr>
            <p:ph type="sldNum" sz="quarter" idx="5"/>
          </p:nvPr>
        </p:nvSpPr>
        <p:spPr/>
        <p:txBody>
          <a:bodyPr/>
          <a:lstStyle/>
          <a:p>
            <a:pPr>
              <a:defRPr/>
            </a:pPr>
            <a:fld id="{A1522287-D24A-4D7C-923C-F620684850EC}" type="slidenum">
              <a:rPr lang="en-GB" altLang="en-US" smtClean="0"/>
              <a:pPr>
                <a:defRPr/>
              </a:pPr>
              <a:t>21</a:t>
            </a:fld>
            <a:endParaRPr lang="en-GB" altLang="en-US"/>
          </a:p>
        </p:txBody>
      </p:sp>
    </p:spTree>
    <p:extLst>
      <p:ext uri="{BB962C8B-B14F-4D97-AF65-F5344CB8AC3E}">
        <p14:creationId xmlns:p14="http://schemas.microsoft.com/office/powerpoint/2010/main" val="3778531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an attacker installs malware on the victim’s machine, it generates a registry entry </a:t>
            </a:r>
          </a:p>
          <a:p>
            <a:r>
              <a:rPr lang="en-US" dirty="0"/>
              <a:t>Consequently, various changes, such as the system becoming slower, various advertisements popping up, and so on, will be noticed </a:t>
            </a:r>
          </a:p>
          <a:p>
            <a:r>
              <a:rPr lang="en-US" dirty="0"/>
              <a:t>Use tools such as jv16 </a:t>
            </a:r>
            <a:r>
              <a:rPr lang="en-US" dirty="0" err="1"/>
              <a:t>PowerTools</a:t>
            </a:r>
            <a:r>
              <a:rPr lang="en-US" dirty="0"/>
              <a:t>, </a:t>
            </a:r>
            <a:r>
              <a:rPr lang="en-US" dirty="0" err="1"/>
              <a:t>regshot</a:t>
            </a:r>
            <a:r>
              <a:rPr lang="en-US" dirty="0"/>
              <a:t>, and Reg Organizer to examine the changes made by the malware to the system’s registry</a:t>
            </a:r>
          </a:p>
          <a:p>
            <a:endParaRPr lang="en-US" dirty="0"/>
          </a:p>
          <a:p>
            <a:r>
              <a:rPr lang="en-US" dirty="0"/>
              <a:t>Malware programs camouflage themselves as genuine Windows services or hide their processes to avoid detection</a:t>
            </a:r>
          </a:p>
          <a:p>
            <a:r>
              <a:rPr lang="en-US" dirty="0"/>
              <a:t>Some malware uses PEs to inject themselves into various processes</a:t>
            </a:r>
          </a:p>
          <a:p>
            <a:r>
              <a:rPr lang="en-US" dirty="0"/>
              <a:t>Process monitoring helps understand the processes that the malware initiates and takes over after execution</a:t>
            </a:r>
          </a:p>
          <a:p>
            <a:r>
              <a:rPr lang="en-US" dirty="0"/>
              <a:t>Use tools such as Process Monitor, Process Explorer, and </a:t>
            </a:r>
            <a:r>
              <a:rPr lang="en-US" dirty="0" err="1"/>
              <a:t>OpManager</a:t>
            </a:r>
            <a:r>
              <a:rPr lang="en-US" dirty="0"/>
              <a:t> to scan for suspicious processes</a:t>
            </a:r>
          </a:p>
          <a:p>
            <a:endParaRPr lang="en-US" dirty="0"/>
          </a:p>
          <a:p>
            <a:r>
              <a:rPr lang="en-US" dirty="0"/>
              <a:t>You can use process_usage.py, a Python script </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22</a:t>
            </a:fld>
            <a:endParaRPr lang="en-GB" altLang="en-US"/>
          </a:p>
        </p:txBody>
      </p:sp>
    </p:spTree>
    <p:extLst>
      <p:ext uri="{BB962C8B-B14F-4D97-AF65-F5344CB8AC3E}">
        <p14:creationId xmlns:p14="http://schemas.microsoft.com/office/powerpoint/2010/main" val="36331421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how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analyzing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network packets can reveal C2 (Command &amp; Control) traffic and other malicious activities</a:t>
            </a:r>
          </a:p>
          <a:p>
            <a:r>
              <a:rPr lang="en-US" dirty="0">
                <a:latin typeface="Calibri" panose="020F0502020204030204" pitchFamily="34" charset="0"/>
                <a:ea typeface="Calibri" panose="020F0502020204030204" pitchFamily="34" charset="0"/>
                <a:cs typeface="Calibri" panose="020F0502020204030204" pitchFamily="34" charset="0"/>
              </a:rPr>
              <a:t>Role of network traffic analysis in malware detection.</a:t>
            </a:r>
          </a:p>
          <a:p>
            <a:r>
              <a:rPr lang="en-US" dirty="0">
                <a:latin typeface="Calibri" panose="020F0502020204030204" pitchFamily="34" charset="0"/>
                <a:ea typeface="Calibri" panose="020F0502020204030204" pitchFamily="34" charset="0"/>
                <a:cs typeface="Calibri" panose="020F0502020204030204" pitchFamily="34" charset="0"/>
              </a:rPr>
              <a:t>Tools: Wireshark, Zeek.</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24</a:t>
            </a:fld>
            <a:endParaRPr lang="en-GB" altLang="en-US"/>
          </a:p>
        </p:txBody>
      </p:sp>
    </p:spTree>
    <p:extLst>
      <p:ext uri="{BB962C8B-B14F-4D97-AF65-F5344CB8AC3E}">
        <p14:creationId xmlns:p14="http://schemas.microsoft.com/office/powerpoint/2010/main" val="19883113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explain how it will tie together the forensic methods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25</a:t>
            </a:fld>
            <a:endParaRPr lang="en-GB" altLang="en-US"/>
          </a:p>
        </p:txBody>
      </p:sp>
    </p:spTree>
    <p:extLst>
      <p:ext uri="{BB962C8B-B14F-4D97-AF65-F5344CB8AC3E}">
        <p14:creationId xmlns:p14="http://schemas.microsoft.com/office/powerpoint/2010/main" val="24963535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https://securityintelligence.com </a:t>
            </a:r>
          </a:p>
          <a:p>
            <a:pPr marL="373063" lvl="0" indent="-285750">
              <a:lnSpc>
                <a:spcPct val="115000"/>
              </a:lnSpc>
              <a:spcAft>
                <a:spcPts val="1000"/>
              </a:spcAft>
              <a:buSzPts val="1000"/>
              <a:buFont typeface="Courier New" panose="02070309020205020404" pitchFamily="49" charset="0"/>
              <a:buChar char="o"/>
              <a:tabLst>
                <a:tab pos="914400" algn="l"/>
              </a:tabLs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73063" lvl="0"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evidence collection process and explain the importance of each step.</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26</a:t>
            </a:fld>
            <a:endParaRPr lang="en-GB" altLang="en-US"/>
          </a:p>
        </p:txBody>
      </p:sp>
    </p:spTree>
    <p:extLst>
      <p:ext uri="{BB962C8B-B14F-4D97-AF65-F5344CB8AC3E}">
        <p14:creationId xmlns:p14="http://schemas.microsoft.com/office/powerpoint/2010/main" val="2882705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how the static analysis revealed critical evidence and discuss interpretation challenges.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27</a:t>
            </a:fld>
            <a:endParaRPr lang="en-GB" altLang="en-US"/>
          </a:p>
        </p:txBody>
      </p:sp>
    </p:spTree>
    <p:extLst>
      <p:ext uri="{BB962C8B-B14F-4D97-AF65-F5344CB8AC3E}">
        <p14:creationId xmlns:p14="http://schemas.microsoft.com/office/powerpoint/2010/main" val="9604724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507125-2185-4B44-E827-BD16F1117F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AD5CDD-DC16-70E8-C588-95C96735A8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BD1C8C-9065-ADDA-04A3-6012D3893773}"/>
              </a:ext>
            </a:extLst>
          </p:cNvPr>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how the static analysis revealed critical evidence and discuss interpretation challenges.</a:t>
            </a:r>
          </a:p>
          <a:p>
            <a:endParaRPr lang="en-GB" dirty="0"/>
          </a:p>
        </p:txBody>
      </p:sp>
      <p:sp>
        <p:nvSpPr>
          <p:cNvPr id="4" name="Slide Number Placeholder 3">
            <a:extLst>
              <a:ext uri="{FF2B5EF4-FFF2-40B4-BE49-F238E27FC236}">
                <a16:creationId xmlns:a16="http://schemas.microsoft.com/office/drawing/2014/main" id="{4651FF28-E1F8-BA15-B282-C29087B78BAB}"/>
              </a:ext>
            </a:extLst>
          </p:cNvPr>
          <p:cNvSpPr>
            <a:spLocks noGrp="1"/>
          </p:cNvSpPr>
          <p:nvPr>
            <p:ph type="sldNum" sz="quarter" idx="5"/>
          </p:nvPr>
        </p:nvSpPr>
        <p:spPr/>
        <p:txBody>
          <a:bodyPr/>
          <a:lstStyle/>
          <a:p>
            <a:pPr>
              <a:defRPr/>
            </a:pPr>
            <a:fld id="{A1522287-D24A-4D7C-923C-F620684850EC}" type="slidenum">
              <a:rPr lang="en-GB" altLang="en-US" smtClean="0"/>
              <a:pPr>
                <a:defRPr/>
              </a:pPr>
              <a:t>28</a:t>
            </a:fld>
            <a:endParaRPr lang="en-GB" altLang="en-US"/>
          </a:p>
        </p:txBody>
      </p:sp>
    </p:spTree>
    <p:extLst>
      <p:ext uri="{BB962C8B-B14F-4D97-AF65-F5344CB8AC3E}">
        <p14:creationId xmlns:p14="http://schemas.microsoft.com/office/powerpoint/2010/main" val="32375267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4FF65-C736-58F5-77C8-DC643CF4C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6C2840-8642-BF16-C3BA-93A2625DA8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8B2901-BB17-E1F1-B904-2BCC46635B81}"/>
              </a:ext>
            </a:extLst>
          </p:cNvPr>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how the static analysis revealed critical evidence and discuss interpretation challenges.</a:t>
            </a:r>
          </a:p>
          <a:p>
            <a:endParaRPr lang="en-GB" dirty="0"/>
          </a:p>
        </p:txBody>
      </p:sp>
      <p:sp>
        <p:nvSpPr>
          <p:cNvPr id="4" name="Slide Number Placeholder 3">
            <a:extLst>
              <a:ext uri="{FF2B5EF4-FFF2-40B4-BE49-F238E27FC236}">
                <a16:creationId xmlns:a16="http://schemas.microsoft.com/office/drawing/2014/main" id="{6E4D6E18-0CFB-FAA6-090A-C3C8477DC171}"/>
              </a:ext>
            </a:extLst>
          </p:cNvPr>
          <p:cNvSpPr>
            <a:spLocks noGrp="1"/>
          </p:cNvSpPr>
          <p:nvPr>
            <p:ph type="sldNum" sz="quarter" idx="5"/>
          </p:nvPr>
        </p:nvSpPr>
        <p:spPr/>
        <p:txBody>
          <a:bodyPr/>
          <a:lstStyle/>
          <a:p>
            <a:pPr>
              <a:defRPr/>
            </a:pPr>
            <a:fld id="{A1522287-D24A-4D7C-923C-F620684850EC}" type="slidenum">
              <a:rPr lang="en-GB" altLang="en-US" smtClean="0"/>
              <a:pPr>
                <a:defRPr/>
              </a:pPr>
              <a:t>29</a:t>
            </a:fld>
            <a:endParaRPr lang="en-GB" altLang="en-US"/>
          </a:p>
        </p:txBody>
      </p:sp>
    </p:spTree>
    <p:extLst>
      <p:ext uri="{BB962C8B-B14F-4D97-AF65-F5344CB8AC3E}">
        <p14:creationId xmlns:p14="http://schemas.microsoft.com/office/powerpoint/2010/main" val="37507210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D06E7A-960E-AB51-D566-27DD5EC8D5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995602-C61D-3EC7-D053-786D457D0D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0617FC-3C21-959A-B4FC-1FC0964DE304}"/>
              </a:ext>
            </a:extLst>
          </p:cNvPr>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how the static analysis revealed critical evidence and discuss interpretation challenges.</a:t>
            </a:r>
          </a:p>
          <a:p>
            <a:endParaRPr lang="en-GB" dirty="0"/>
          </a:p>
        </p:txBody>
      </p:sp>
      <p:sp>
        <p:nvSpPr>
          <p:cNvPr id="4" name="Slide Number Placeholder 3">
            <a:extLst>
              <a:ext uri="{FF2B5EF4-FFF2-40B4-BE49-F238E27FC236}">
                <a16:creationId xmlns:a16="http://schemas.microsoft.com/office/drawing/2014/main" id="{F1A8EEE5-3A47-E920-5B24-9DD56F6D2057}"/>
              </a:ext>
            </a:extLst>
          </p:cNvPr>
          <p:cNvSpPr>
            <a:spLocks noGrp="1"/>
          </p:cNvSpPr>
          <p:nvPr>
            <p:ph type="sldNum" sz="quarter" idx="5"/>
          </p:nvPr>
        </p:nvSpPr>
        <p:spPr/>
        <p:txBody>
          <a:bodyPr/>
          <a:lstStyle/>
          <a:p>
            <a:pPr>
              <a:defRPr/>
            </a:pPr>
            <a:fld id="{A1522287-D24A-4D7C-923C-F620684850EC}" type="slidenum">
              <a:rPr lang="en-GB" altLang="en-US" smtClean="0"/>
              <a:pPr>
                <a:defRPr/>
              </a:pPr>
              <a:t>30</a:t>
            </a:fld>
            <a:endParaRPr lang="en-GB" altLang="en-US"/>
          </a:p>
        </p:txBody>
      </p:sp>
    </p:spTree>
    <p:extLst>
      <p:ext uri="{BB962C8B-B14F-4D97-AF65-F5344CB8AC3E}">
        <p14:creationId xmlns:p14="http://schemas.microsoft.com/office/powerpoint/2010/main" val="38495194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pursue certifications and explain how these credentials can boost their careers.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34</a:t>
            </a:fld>
            <a:endParaRPr lang="en-GB" altLang="en-US"/>
          </a:p>
        </p:txBody>
      </p:sp>
    </p:spTree>
    <p:extLst>
      <p:ext uri="{BB962C8B-B14F-4D97-AF65-F5344CB8AC3E}">
        <p14:creationId xmlns:p14="http://schemas.microsoft.com/office/powerpoint/2010/main" val="12097784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36</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9-10</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0821E-E434-84BD-611A-663ECD666133}"/>
              </a:ext>
            </a:extLst>
          </p:cNvPr>
          <p:cNvSpPr>
            <a:spLocks noGrp="1"/>
          </p:cNvSpPr>
          <p:nvPr>
            <p:ph type="title"/>
          </p:nvPr>
        </p:nvSpPr>
        <p:spPr>
          <a:xfrm>
            <a:off x="381000" y="1447800"/>
            <a:ext cx="8229600" cy="1143000"/>
          </a:xfrm>
        </p:spPr>
        <p:txBody>
          <a:bodyPr/>
          <a:lstStyle/>
          <a:p>
            <a:r>
              <a:rPr lang="en-GB" dirty="0"/>
              <a:t>Malware Forensics: Investigative Techniques &amp; Analysis</a:t>
            </a:r>
          </a:p>
        </p:txBody>
      </p:sp>
      <p:sp>
        <p:nvSpPr>
          <p:cNvPr id="3" name="Content Placeholder 2">
            <a:extLst>
              <a:ext uri="{FF2B5EF4-FFF2-40B4-BE49-F238E27FC236}">
                <a16:creationId xmlns:a16="http://schemas.microsoft.com/office/drawing/2014/main" id="{CA9A7595-8423-5EDB-5DF4-B86AF9E2D468}"/>
              </a:ext>
            </a:extLst>
          </p:cNvPr>
          <p:cNvSpPr>
            <a:spLocks noGrp="1"/>
          </p:cNvSpPr>
          <p:nvPr>
            <p:ph idx="1"/>
          </p:nvPr>
        </p:nvSpPr>
        <p:spPr>
          <a:xfrm>
            <a:off x="228600" y="3429000"/>
            <a:ext cx="8534400" cy="1782763"/>
          </a:xfrm>
        </p:spPr>
        <p:txBody>
          <a:bodyPr/>
          <a:lstStyle/>
          <a:p>
            <a:endParaRPr lang="en-GB" dirty="0"/>
          </a:p>
        </p:txBody>
      </p:sp>
    </p:spTree>
    <p:extLst>
      <p:ext uri="{BB962C8B-B14F-4D97-AF65-F5344CB8AC3E}">
        <p14:creationId xmlns:p14="http://schemas.microsoft.com/office/powerpoint/2010/main" val="3314679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86708-4729-0D5D-D69C-FEF096775883}"/>
              </a:ext>
            </a:extLst>
          </p:cNvPr>
          <p:cNvSpPr>
            <a:spLocks noGrp="1"/>
          </p:cNvSpPr>
          <p:nvPr>
            <p:ph type="title"/>
          </p:nvPr>
        </p:nvSpPr>
        <p:spPr/>
        <p:txBody>
          <a:bodyPr/>
          <a:lstStyle/>
          <a:p>
            <a:r>
              <a:rPr lang="en-GB" dirty="0"/>
              <a:t>Introduction to Malware Forensics</a:t>
            </a:r>
          </a:p>
        </p:txBody>
      </p:sp>
      <p:sp>
        <p:nvSpPr>
          <p:cNvPr id="3" name="Content Placeholder 2">
            <a:extLst>
              <a:ext uri="{FF2B5EF4-FFF2-40B4-BE49-F238E27FC236}">
                <a16:creationId xmlns:a16="http://schemas.microsoft.com/office/drawing/2014/main" id="{1C8ABE26-D2EA-D273-9B36-227282054E39}"/>
              </a:ext>
            </a:extLst>
          </p:cNvPr>
          <p:cNvSpPr>
            <a:spLocks noGrp="1"/>
          </p:cNvSpPr>
          <p:nvPr>
            <p:ph idx="1"/>
          </p:nvPr>
        </p:nvSpPr>
        <p:spPr>
          <a:xfrm>
            <a:off x="304800" y="1280318"/>
            <a:ext cx="85344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Malware is malicious software that damages or disables computer systems and gives limited or full control of the systems to the malware creator for the purpose of theft or fraud</a:t>
            </a:r>
          </a:p>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Malware programmers develop and use malware to do the following: </a:t>
            </a:r>
          </a:p>
          <a:p>
            <a:r>
              <a:rPr lang="en-US" sz="2000" dirty="0">
                <a:latin typeface="Calibri" panose="020F0502020204030204" pitchFamily="34" charset="0"/>
                <a:ea typeface="Calibri" panose="020F0502020204030204" pitchFamily="34" charset="0"/>
                <a:cs typeface="Calibri" panose="020F0502020204030204" pitchFamily="34" charset="0"/>
              </a:rPr>
              <a:t>Attack browsers and track websites visited </a:t>
            </a:r>
          </a:p>
          <a:p>
            <a:r>
              <a:rPr lang="en-US" sz="2000" dirty="0">
                <a:latin typeface="Calibri" panose="020F0502020204030204" pitchFamily="34" charset="0"/>
                <a:ea typeface="Calibri" panose="020F0502020204030204" pitchFamily="34" charset="0"/>
                <a:cs typeface="Calibri" panose="020F0502020204030204" pitchFamily="34" charset="0"/>
              </a:rPr>
              <a:t>Slow down systems and degrade system performance </a:t>
            </a:r>
          </a:p>
          <a:p>
            <a:r>
              <a:rPr lang="en-US" sz="2000" dirty="0">
                <a:latin typeface="Calibri" panose="020F0502020204030204" pitchFamily="34" charset="0"/>
                <a:ea typeface="Calibri" panose="020F0502020204030204" pitchFamily="34" charset="0"/>
                <a:cs typeface="Calibri" panose="020F0502020204030204" pitchFamily="34" charset="0"/>
              </a:rPr>
              <a:t>Cause hardware failure, rendering computers inoperable </a:t>
            </a:r>
          </a:p>
          <a:p>
            <a:r>
              <a:rPr lang="en-US" sz="2000" dirty="0">
                <a:latin typeface="Calibri" panose="020F0502020204030204" pitchFamily="34" charset="0"/>
                <a:ea typeface="Calibri" panose="020F0502020204030204" pitchFamily="34" charset="0"/>
                <a:cs typeface="Calibri" panose="020F0502020204030204" pitchFamily="34" charset="0"/>
              </a:rPr>
              <a:t>Steal personal information, including contacts </a:t>
            </a:r>
          </a:p>
          <a:p>
            <a:r>
              <a:rPr lang="en-US" sz="2000" dirty="0">
                <a:latin typeface="Calibri" panose="020F0502020204030204" pitchFamily="34" charset="0"/>
                <a:ea typeface="Calibri" panose="020F0502020204030204" pitchFamily="34" charset="0"/>
                <a:cs typeface="Calibri" panose="020F0502020204030204" pitchFamily="34" charset="0"/>
              </a:rPr>
              <a:t>Erase valuable information, resulting in substantial data loss </a:t>
            </a:r>
          </a:p>
          <a:p>
            <a:r>
              <a:rPr lang="en-US" sz="2000" dirty="0">
                <a:latin typeface="Calibri" panose="020F0502020204030204" pitchFamily="34" charset="0"/>
                <a:ea typeface="Calibri" panose="020F0502020204030204" pitchFamily="34" charset="0"/>
                <a:cs typeface="Calibri" panose="020F0502020204030204" pitchFamily="34" charset="0"/>
              </a:rPr>
              <a:t>Attack additional computer systems directly from a compromised system </a:t>
            </a:r>
          </a:p>
          <a:p>
            <a:r>
              <a:rPr lang="en-US" sz="2000" dirty="0">
                <a:latin typeface="Calibri" panose="020F0502020204030204" pitchFamily="34" charset="0"/>
                <a:ea typeface="Calibri" panose="020F0502020204030204" pitchFamily="34" charset="0"/>
                <a:cs typeface="Calibri" panose="020F0502020204030204" pitchFamily="34" charset="0"/>
              </a:rPr>
              <a:t>Spam inboxes with advertising emails</a:t>
            </a:r>
          </a:p>
          <a:p>
            <a:endParaRPr lang="en-GB" dirty="0"/>
          </a:p>
        </p:txBody>
      </p:sp>
    </p:spTree>
    <p:extLst>
      <p:ext uri="{BB962C8B-B14F-4D97-AF65-F5344CB8AC3E}">
        <p14:creationId xmlns:p14="http://schemas.microsoft.com/office/powerpoint/2010/main" val="3214233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D41D2-59CE-109C-6237-1252DEE5C351}"/>
              </a:ext>
            </a:extLst>
          </p:cNvPr>
          <p:cNvSpPr>
            <a:spLocks noGrp="1"/>
          </p:cNvSpPr>
          <p:nvPr>
            <p:ph type="title"/>
          </p:nvPr>
        </p:nvSpPr>
        <p:spPr>
          <a:xfrm>
            <a:off x="477373" y="76200"/>
            <a:ext cx="8229600" cy="685800"/>
          </a:xfrm>
        </p:spPr>
        <p:txBody>
          <a:bodyPr/>
          <a:lstStyle/>
          <a:p>
            <a:r>
              <a:rPr lang="en-US" dirty="0"/>
              <a:t>The Role of Malware in Cybercrime</a:t>
            </a:r>
            <a:endParaRPr lang="en-GB" dirty="0"/>
          </a:p>
        </p:txBody>
      </p:sp>
      <p:sp>
        <p:nvSpPr>
          <p:cNvPr id="3" name="Content Placeholder 2">
            <a:extLst>
              <a:ext uri="{FF2B5EF4-FFF2-40B4-BE49-F238E27FC236}">
                <a16:creationId xmlns:a16="http://schemas.microsoft.com/office/drawing/2014/main" id="{E0F285FA-501F-462D-2EBF-8AE07EAADF2C}"/>
              </a:ext>
            </a:extLst>
          </p:cNvPr>
          <p:cNvSpPr>
            <a:spLocks noGrp="1"/>
          </p:cNvSpPr>
          <p:nvPr>
            <p:ph idx="1"/>
          </p:nvPr>
        </p:nvSpPr>
        <p:spPr>
          <a:xfrm>
            <a:off x="324973" y="762000"/>
            <a:ext cx="8534400" cy="4906297"/>
          </a:xfrm>
        </p:spPr>
        <p:txBody>
          <a:bodyPr/>
          <a:lstStyle/>
          <a:p>
            <a:r>
              <a:rPr lang="en-US" sz="2000" dirty="0">
                <a:latin typeface="Calibri" panose="020F0502020204030204" pitchFamily="34" charset="0"/>
                <a:ea typeface="Calibri" panose="020F0502020204030204" pitchFamily="34" charset="0"/>
                <a:cs typeface="Calibri" panose="020F0502020204030204" pitchFamily="34" charset="0"/>
              </a:rPr>
              <a:t>Malware as a tool for espionage, data theft, and ransomware attacks.</a:t>
            </a:r>
          </a:p>
          <a:p>
            <a:r>
              <a:rPr lang="en-US" sz="2000" dirty="0">
                <a:latin typeface="Calibri" panose="020F0502020204030204" pitchFamily="34" charset="0"/>
                <a:ea typeface="Calibri" panose="020F0502020204030204" pitchFamily="34" charset="0"/>
                <a:cs typeface="Calibri" panose="020F0502020204030204" pitchFamily="34" charset="0"/>
              </a:rPr>
              <a:t>Impact on businesses and critical infrastructures.</a:t>
            </a:r>
          </a:p>
          <a:p>
            <a:r>
              <a:rPr lang="en-US" sz="2000" dirty="0">
                <a:latin typeface="Calibri" panose="020F0502020204030204" pitchFamily="34" charset="0"/>
                <a:ea typeface="Calibri" panose="020F0502020204030204" pitchFamily="34" charset="0"/>
                <a:cs typeface="Calibri" panose="020F0502020204030204" pitchFamily="34" charset="0"/>
              </a:rPr>
              <a:t>Cybercriminals use malware to steal data, disrupt operations, and gain unauthorized access.</a:t>
            </a:r>
          </a:p>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How Cybercriminals Use Malware</a:t>
            </a:r>
          </a:p>
          <a:p>
            <a:r>
              <a:rPr lang="en-US" sz="1800" b="1" dirty="0">
                <a:latin typeface="Calibri" panose="020F0502020204030204" pitchFamily="34" charset="0"/>
                <a:ea typeface="Calibri" panose="020F0502020204030204" pitchFamily="34" charset="0"/>
                <a:cs typeface="Calibri" panose="020F0502020204030204" pitchFamily="34" charset="0"/>
              </a:rPr>
              <a:t>Data Theft</a:t>
            </a:r>
            <a:r>
              <a:rPr lang="en-US" sz="1800" dirty="0">
                <a:latin typeface="Calibri" panose="020F0502020204030204" pitchFamily="34" charset="0"/>
                <a:ea typeface="Calibri" panose="020F0502020204030204" pitchFamily="34" charset="0"/>
                <a:cs typeface="Calibri" panose="020F0502020204030204" pitchFamily="34" charset="0"/>
              </a:rPr>
              <a:t> – Stealing personal, financial, and corporate information.</a:t>
            </a:r>
          </a:p>
          <a:p>
            <a:r>
              <a:rPr lang="en-US" sz="1800" b="1" dirty="0">
                <a:latin typeface="Calibri" panose="020F0502020204030204" pitchFamily="34" charset="0"/>
                <a:ea typeface="Calibri" panose="020F0502020204030204" pitchFamily="34" charset="0"/>
                <a:cs typeface="Calibri" panose="020F0502020204030204" pitchFamily="34" charset="0"/>
              </a:rPr>
              <a:t>Financial Fraud</a:t>
            </a:r>
            <a:r>
              <a:rPr lang="en-US" sz="1800" dirty="0">
                <a:latin typeface="Calibri" panose="020F0502020204030204" pitchFamily="34" charset="0"/>
                <a:ea typeface="Calibri" panose="020F0502020204030204" pitchFamily="34" charset="0"/>
                <a:cs typeface="Calibri" panose="020F0502020204030204" pitchFamily="34" charset="0"/>
              </a:rPr>
              <a:t> – Accessing banking credentials and making unauthorized transactions.</a:t>
            </a:r>
          </a:p>
          <a:p>
            <a:r>
              <a:rPr lang="en-US" sz="1800" b="1" dirty="0">
                <a:latin typeface="Calibri" panose="020F0502020204030204" pitchFamily="34" charset="0"/>
                <a:ea typeface="Calibri" panose="020F0502020204030204" pitchFamily="34" charset="0"/>
                <a:cs typeface="Calibri" panose="020F0502020204030204" pitchFamily="34" charset="0"/>
              </a:rPr>
              <a:t>System Disruption</a:t>
            </a:r>
            <a:r>
              <a:rPr lang="en-US" sz="1800" dirty="0">
                <a:latin typeface="Calibri" panose="020F0502020204030204" pitchFamily="34" charset="0"/>
                <a:ea typeface="Calibri" panose="020F0502020204030204" pitchFamily="34" charset="0"/>
                <a:cs typeface="Calibri" panose="020F0502020204030204" pitchFamily="34" charset="0"/>
              </a:rPr>
              <a:t> – Crashing networks, deleting files, or causing operational failures.</a:t>
            </a:r>
          </a:p>
          <a:p>
            <a:r>
              <a:rPr lang="en-US" sz="1800" b="1" dirty="0">
                <a:latin typeface="Calibri" panose="020F0502020204030204" pitchFamily="34" charset="0"/>
                <a:ea typeface="Calibri" panose="020F0502020204030204" pitchFamily="34" charset="0"/>
                <a:cs typeface="Calibri" panose="020F0502020204030204" pitchFamily="34" charset="0"/>
              </a:rPr>
              <a:t>Espionage</a:t>
            </a:r>
            <a:r>
              <a:rPr lang="en-US" sz="1800" dirty="0">
                <a:latin typeface="Calibri" panose="020F0502020204030204" pitchFamily="34" charset="0"/>
                <a:ea typeface="Calibri" panose="020F0502020204030204" pitchFamily="34" charset="0"/>
                <a:cs typeface="Calibri" panose="020F0502020204030204" pitchFamily="34" charset="0"/>
              </a:rPr>
              <a:t> – Governments and organizations use malware for spying and intelligence gathering.</a:t>
            </a:r>
          </a:p>
          <a:p>
            <a:r>
              <a:rPr lang="en-US" sz="1800" b="1" dirty="0">
                <a:latin typeface="Calibri" panose="020F0502020204030204" pitchFamily="34" charset="0"/>
                <a:ea typeface="Calibri" panose="020F0502020204030204" pitchFamily="34" charset="0"/>
                <a:cs typeface="Calibri" panose="020F0502020204030204" pitchFamily="34" charset="0"/>
              </a:rPr>
              <a:t>Extortion</a:t>
            </a:r>
            <a:r>
              <a:rPr lang="en-US" sz="1800" dirty="0">
                <a:latin typeface="Calibri" panose="020F0502020204030204" pitchFamily="34" charset="0"/>
                <a:ea typeface="Calibri" panose="020F0502020204030204" pitchFamily="34" charset="0"/>
                <a:cs typeface="Calibri" panose="020F0502020204030204" pitchFamily="34" charset="0"/>
              </a:rPr>
              <a:t> – Ransomware attacks demand payments to restore access to critical systems.</a:t>
            </a:r>
          </a:p>
          <a:p>
            <a:r>
              <a:rPr lang="en-US" sz="1800" b="1" dirty="0">
                <a:latin typeface="Calibri" panose="020F0502020204030204" pitchFamily="34" charset="0"/>
                <a:ea typeface="Calibri" panose="020F0502020204030204" pitchFamily="34" charset="0"/>
                <a:cs typeface="Calibri" panose="020F0502020204030204" pitchFamily="34" charset="0"/>
              </a:rPr>
              <a:t>DDoS Attacks</a:t>
            </a:r>
            <a:r>
              <a:rPr lang="en-US" sz="1800" dirty="0">
                <a:latin typeface="Calibri" panose="020F0502020204030204" pitchFamily="34" charset="0"/>
                <a:ea typeface="Calibri" panose="020F0502020204030204" pitchFamily="34" charset="0"/>
                <a:cs typeface="Calibri" panose="020F0502020204030204" pitchFamily="34" charset="0"/>
              </a:rPr>
              <a:t> – Using botnets to flood websites and servers with excessive traffic, causing </a:t>
            </a:r>
            <a:r>
              <a:rPr lang="en-US" sz="2000" dirty="0">
                <a:latin typeface="Calibri" panose="020F0502020204030204" pitchFamily="34" charset="0"/>
                <a:ea typeface="Calibri" panose="020F0502020204030204" pitchFamily="34" charset="0"/>
                <a:cs typeface="Calibri" panose="020F0502020204030204" pitchFamily="34" charset="0"/>
              </a:rPr>
              <a:t>downtime.</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4992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DD14B-8837-A1F2-B8E2-8E16DE250F79}"/>
              </a:ext>
            </a:extLst>
          </p:cNvPr>
          <p:cNvSpPr>
            <a:spLocks noGrp="1"/>
          </p:cNvSpPr>
          <p:nvPr>
            <p:ph type="title"/>
          </p:nvPr>
        </p:nvSpPr>
        <p:spPr>
          <a:xfrm>
            <a:off x="457200" y="0"/>
            <a:ext cx="8229600" cy="685800"/>
          </a:xfrm>
        </p:spPr>
        <p:txBody>
          <a:bodyPr/>
          <a:lstStyle/>
          <a:p>
            <a:r>
              <a:rPr lang="en-GB" dirty="0"/>
              <a:t>Types of Malware </a:t>
            </a:r>
          </a:p>
        </p:txBody>
      </p:sp>
      <p:sp>
        <p:nvSpPr>
          <p:cNvPr id="3" name="Content Placeholder 2">
            <a:extLst>
              <a:ext uri="{FF2B5EF4-FFF2-40B4-BE49-F238E27FC236}">
                <a16:creationId xmlns:a16="http://schemas.microsoft.com/office/drawing/2014/main" id="{2DD2BE56-D267-A5EE-2E68-0CA8AC1C8168}"/>
              </a:ext>
            </a:extLst>
          </p:cNvPr>
          <p:cNvSpPr>
            <a:spLocks noGrp="1"/>
          </p:cNvSpPr>
          <p:nvPr>
            <p:ph idx="1"/>
          </p:nvPr>
        </p:nvSpPr>
        <p:spPr>
          <a:xfrm>
            <a:off x="152400" y="712839"/>
            <a:ext cx="8534400" cy="1573161"/>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Viruses: Self-replicating programs attached to files.</a:t>
            </a:r>
          </a:p>
          <a:p>
            <a:pPr algn="just"/>
            <a:r>
              <a:rPr lang="en-US" dirty="0">
                <a:latin typeface="Calibri" panose="020F0502020204030204" pitchFamily="34" charset="0"/>
                <a:ea typeface="Calibri" panose="020F0502020204030204" pitchFamily="34" charset="0"/>
                <a:cs typeface="Calibri" panose="020F0502020204030204" pitchFamily="34" charset="0"/>
              </a:rPr>
              <a:t>Worms: Standalone malware that replicates over networks.</a:t>
            </a:r>
          </a:p>
          <a:p>
            <a:pPr algn="just"/>
            <a:r>
              <a:rPr lang="en-US" dirty="0">
                <a:latin typeface="Calibri" panose="020F0502020204030204" pitchFamily="34" charset="0"/>
                <a:ea typeface="Calibri" panose="020F0502020204030204" pitchFamily="34" charset="0"/>
                <a:cs typeface="Calibri" panose="020F0502020204030204" pitchFamily="34" charset="0"/>
              </a:rPr>
              <a:t>Trojans: Disguised as legitimate software.</a:t>
            </a:r>
          </a:p>
          <a:p>
            <a:endParaRPr lang="en-GB" dirty="0"/>
          </a:p>
        </p:txBody>
      </p:sp>
      <p:pic>
        <p:nvPicPr>
          <p:cNvPr id="5" name="Picture 4">
            <a:extLst>
              <a:ext uri="{FF2B5EF4-FFF2-40B4-BE49-F238E27FC236}">
                <a16:creationId xmlns:a16="http://schemas.microsoft.com/office/drawing/2014/main" id="{33C997C5-0119-50C4-7E6D-CDE209A8DDF4}"/>
              </a:ext>
            </a:extLst>
          </p:cNvPr>
          <p:cNvPicPr>
            <a:picLocks noChangeAspect="1"/>
          </p:cNvPicPr>
          <p:nvPr/>
        </p:nvPicPr>
        <p:blipFill>
          <a:blip r:embed="rId3"/>
          <a:stretch>
            <a:fillRect/>
          </a:stretch>
        </p:blipFill>
        <p:spPr>
          <a:xfrm>
            <a:off x="2133600" y="2313039"/>
            <a:ext cx="3856054" cy="3322608"/>
          </a:xfrm>
          <a:prstGeom prst="rect">
            <a:avLst/>
          </a:prstGeom>
        </p:spPr>
      </p:pic>
    </p:spTree>
    <p:extLst>
      <p:ext uri="{BB962C8B-B14F-4D97-AF65-F5344CB8AC3E}">
        <p14:creationId xmlns:p14="http://schemas.microsoft.com/office/powerpoint/2010/main" val="1463987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07E7C-64B9-ADE6-EB8C-10A99532D761}"/>
              </a:ext>
            </a:extLst>
          </p:cNvPr>
          <p:cNvSpPr>
            <a:spLocks noGrp="1"/>
          </p:cNvSpPr>
          <p:nvPr>
            <p:ph type="title"/>
          </p:nvPr>
        </p:nvSpPr>
        <p:spPr>
          <a:xfrm>
            <a:off x="152400" y="76200"/>
            <a:ext cx="8839200" cy="1143000"/>
          </a:xfrm>
        </p:spPr>
        <p:txBody>
          <a:bodyPr/>
          <a:lstStyle/>
          <a:p>
            <a:r>
              <a:rPr lang="en-US" sz="3200" dirty="0"/>
              <a:t>Different Ways for Malware to Enter a System </a:t>
            </a:r>
            <a:endParaRPr lang="en-GB" sz="3200" dirty="0"/>
          </a:p>
        </p:txBody>
      </p:sp>
      <p:pic>
        <p:nvPicPr>
          <p:cNvPr id="5" name="Content Placeholder 4">
            <a:extLst>
              <a:ext uri="{FF2B5EF4-FFF2-40B4-BE49-F238E27FC236}">
                <a16:creationId xmlns:a16="http://schemas.microsoft.com/office/drawing/2014/main" id="{04A67AA7-5D1F-BE26-A099-9121F84012F6}"/>
              </a:ext>
            </a:extLst>
          </p:cNvPr>
          <p:cNvPicPr>
            <a:picLocks noGrp="1" noChangeAspect="1"/>
          </p:cNvPicPr>
          <p:nvPr>
            <p:ph idx="1"/>
          </p:nvPr>
        </p:nvPicPr>
        <p:blipFill>
          <a:blip r:embed="rId3"/>
          <a:stretch>
            <a:fillRect/>
          </a:stretch>
        </p:blipFill>
        <p:spPr>
          <a:xfrm>
            <a:off x="246557" y="1219200"/>
            <a:ext cx="8282585" cy="4297363"/>
          </a:xfrm>
        </p:spPr>
      </p:pic>
    </p:spTree>
    <p:extLst>
      <p:ext uri="{BB962C8B-B14F-4D97-AF65-F5344CB8AC3E}">
        <p14:creationId xmlns:p14="http://schemas.microsoft.com/office/powerpoint/2010/main" val="170535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211E4-7EB2-75BD-8AE0-99CB5175433D}"/>
              </a:ext>
            </a:extLst>
          </p:cNvPr>
          <p:cNvSpPr>
            <a:spLocks noGrp="1"/>
          </p:cNvSpPr>
          <p:nvPr>
            <p:ph type="title"/>
          </p:nvPr>
        </p:nvSpPr>
        <p:spPr>
          <a:xfrm>
            <a:off x="457200" y="274638"/>
            <a:ext cx="8229600" cy="563562"/>
          </a:xfrm>
        </p:spPr>
        <p:txBody>
          <a:bodyPr/>
          <a:lstStyle/>
          <a:p>
            <a:r>
              <a:rPr lang="en-GB" dirty="0"/>
              <a:t>Components of Malware</a:t>
            </a:r>
          </a:p>
        </p:txBody>
      </p:sp>
      <p:sp>
        <p:nvSpPr>
          <p:cNvPr id="3" name="Content Placeholder 2">
            <a:extLst>
              <a:ext uri="{FF2B5EF4-FFF2-40B4-BE49-F238E27FC236}">
                <a16:creationId xmlns:a16="http://schemas.microsoft.com/office/drawing/2014/main" id="{F72339C8-787C-D621-5E8D-093758F35F42}"/>
              </a:ext>
            </a:extLst>
          </p:cNvPr>
          <p:cNvSpPr>
            <a:spLocks noGrp="1"/>
          </p:cNvSpPr>
          <p:nvPr>
            <p:ph idx="1"/>
          </p:nvPr>
        </p:nvSpPr>
        <p:spPr>
          <a:xfrm>
            <a:off x="181303" y="1066800"/>
            <a:ext cx="8781393" cy="1793272"/>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The components of a malware software depend on the requirements of the malware author who designs it for a specific target to perform intended tasks</a:t>
            </a:r>
          </a:p>
          <a:p>
            <a:r>
              <a:rPr lang="en-US" dirty="0">
                <a:latin typeface="Calibri" panose="020F0502020204030204" pitchFamily="34" charset="0"/>
                <a:ea typeface="Calibri" panose="020F0502020204030204" pitchFamily="34" charset="0"/>
                <a:cs typeface="Calibri" panose="020F0502020204030204" pitchFamily="34" charset="0"/>
              </a:rPr>
              <a:t>Exploited vulnerabilities in software.</a:t>
            </a:r>
          </a:p>
          <a:p>
            <a:endParaRPr lang="en-GB" dirty="0"/>
          </a:p>
        </p:txBody>
      </p:sp>
      <p:pic>
        <p:nvPicPr>
          <p:cNvPr id="5" name="Picture 4">
            <a:extLst>
              <a:ext uri="{FF2B5EF4-FFF2-40B4-BE49-F238E27FC236}">
                <a16:creationId xmlns:a16="http://schemas.microsoft.com/office/drawing/2014/main" id="{7134C94A-312F-6DCA-D620-DF3AB46E0E6C}"/>
              </a:ext>
            </a:extLst>
          </p:cNvPr>
          <p:cNvPicPr>
            <a:picLocks noChangeAspect="1"/>
          </p:cNvPicPr>
          <p:nvPr/>
        </p:nvPicPr>
        <p:blipFill>
          <a:blip r:embed="rId3"/>
          <a:stretch>
            <a:fillRect/>
          </a:stretch>
        </p:blipFill>
        <p:spPr>
          <a:xfrm>
            <a:off x="0" y="2971800"/>
            <a:ext cx="9144000" cy="3771539"/>
          </a:xfrm>
          <a:prstGeom prst="rect">
            <a:avLst/>
          </a:prstGeom>
        </p:spPr>
      </p:pic>
    </p:spTree>
    <p:extLst>
      <p:ext uri="{BB962C8B-B14F-4D97-AF65-F5344CB8AC3E}">
        <p14:creationId xmlns:p14="http://schemas.microsoft.com/office/powerpoint/2010/main" val="206350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06F35-CAFD-9200-84BF-67D14B2FA3DE}"/>
              </a:ext>
            </a:extLst>
          </p:cNvPr>
          <p:cNvSpPr>
            <a:spLocks noGrp="1"/>
          </p:cNvSpPr>
          <p:nvPr>
            <p:ph type="title"/>
          </p:nvPr>
        </p:nvSpPr>
        <p:spPr>
          <a:xfrm>
            <a:off x="457200" y="72759"/>
            <a:ext cx="8229600" cy="609600"/>
          </a:xfrm>
        </p:spPr>
        <p:txBody>
          <a:bodyPr/>
          <a:lstStyle/>
          <a:p>
            <a:r>
              <a:rPr lang="en-GB" dirty="0"/>
              <a:t>The Malware Life Cycle</a:t>
            </a:r>
          </a:p>
        </p:txBody>
      </p:sp>
      <p:sp>
        <p:nvSpPr>
          <p:cNvPr id="3" name="Content Placeholder 2">
            <a:extLst>
              <a:ext uri="{FF2B5EF4-FFF2-40B4-BE49-F238E27FC236}">
                <a16:creationId xmlns:a16="http://schemas.microsoft.com/office/drawing/2014/main" id="{B9655ECD-9EED-8E26-82CC-6866B018DBB5}"/>
              </a:ext>
            </a:extLst>
          </p:cNvPr>
          <p:cNvSpPr>
            <a:spLocks noGrp="1"/>
          </p:cNvSpPr>
          <p:nvPr>
            <p:ph idx="1"/>
          </p:nvPr>
        </p:nvSpPr>
        <p:spPr>
          <a:xfrm>
            <a:off x="0" y="762001"/>
            <a:ext cx="8964560" cy="533400"/>
          </a:xfrm>
        </p:spPr>
        <p:txBody>
          <a:bodyPr/>
          <a:lstStyle/>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Stages: Delivery → Infection → Execution → Persistence → Propagation → Impact.</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42321F7D-17B6-4EFC-0665-15BE7AE23BA9}"/>
              </a:ext>
            </a:extLst>
          </p:cNvPr>
          <p:cNvSpPr txBox="1"/>
          <p:nvPr/>
        </p:nvSpPr>
        <p:spPr>
          <a:xfrm>
            <a:off x="4876800" y="1371600"/>
            <a:ext cx="4087760" cy="4370427"/>
          </a:xfrm>
          <a:prstGeom prst="rect">
            <a:avLst/>
          </a:prstGeom>
          <a:noFill/>
        </p:spPr>
        <p:txBody>
          <a:bodyPr wrap="square">
            <a:spAutoFit/>
          </a:bodyPr>
          <a:lstStyle/>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Persistence</a:t>
            </a:r>
            <a:endPar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malware ensures it remains on the system after reboots or security scans.</a:t>
            </a: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It may modify system files, create scheduled tasks, or use rootkits to hide.</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Propagation</a:t>
            </a:r>
            <a:endPar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malware spreads to other systems within the network or through external devices.</a:t>
            </a: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Techniques include worm functionalities, file infections, or exploiting network vulnerabilities.</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Impact</a:t>
            </a:r>
            <a:endPar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malware executes its intended malicious actions, such as stealing data, encrypting files (ransomware), or creating botnets.</a:t>
            </a: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final goal may be financial gain, espionage, or system destruction.</a:t>
            </a:r>
          </a:p>
        </p:txBody>
      </p:sp>
      <p:sp>
        <p:nvSpPr>
          <p:cNvPr id="9" name="TextBox 8">
            <a:extLst>
              <a:ext uri="{FF2B5EF4-FFF2-40B4-BE49-F238E27FC236}">
                <a16:creationId xmlns:a16="http://schemas.microsoft.com/office/drawing/2014/main" id="{6FB6379C-C29A-A8DE-4E87-B493CF0AD658}"/>
              </a:ext>
            </a:extLst>
          </p:cNvPr>
          <p:cNvSpPr txBox="1"/>
          <p:nvPr/>
        </p:nvSpPr>
        <p:spPr>
          <a:xfrm>
            <a:off x="76200" y="1371600"/>
            <a:ext cx="4621160" cy="4154984"/>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Delivery</a:t>
            </a:r>
            <a:endPar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742950" lvl="1" indent="-285750" algn="just">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malware is delivered to the target system via email attachments, malicious websites, infected software, or USB devices.</a:t>
            </a:r>
          </a:p>
          <a:p>
            <a:pPr marL="742950" lvl="1" indent="-285750" algn="just">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Social engineering tactics, phishing, or exploit kits are often used.</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Infection</a:t>
            </a:r>
            <a:endPar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Once delivered, the malware exploits vulnerabilities in the system or tricks users into executing it.</a:t>
            </a: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It may disguise itself as legitimate software or use drive-by downloads.</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Execution</a:t>
            </a:r>
            <a:endPar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malware activates and starts running on the infected system.</a:t>
            </a:r>
          </a:p>
          <a:p>
            <a:pPr marL="685800" lvl="1" algn="just">
              <a:spcBef>
                <a:spcPct val="0"/>
              </a:spcBef>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It may use system privileges, execute scripts, or run in the background to avoid detection.</a:t>
            </a:r>
          </a:p>
        </p:txBody>
      </p:sp>
    </p:spTree>
    <p:extLst>
      <p:ext uri="{BB962C8B-B14F-4D97-AF65-F5344CB8AC3E}">
        <p14:creationId xmlns:p14="http://schemas.microsoft.com/office/powerpoint/2010/main" val="684317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D95AE-381B-A052-9338-DDBBC55C41E4}"/>
              </a:ext>
            </a:extLst>
          </p:cNvPr>
          <p:cNvSpPr>
            <a:spLocks noGrp="1"/>
          </p:cNvSpPr>
          <p:nvPr>
            <p:ph type="title"/>
          </p:nvPr>
        </p:nvSpPr>
        <p:spPr>
          <a:xfrm>
            <a:off x="553065" y="76200"/>
            <a:ext cx="8229600" cy="715962"/>
          </a:xfrm>
        </p:spPr>
        <p:txBody>
          <a:bodyPr/>
          <a:lstStyle/>
          <a:p>
            <a:r>
              <a:rPr lang="en-US" dirty="0"/>
              <a:t>Malware Analysis Challenges </a:t>
            </a:r>
            <a:endParaRPr lang="en-GB" dirty="0"/>
          </a:p>
        </p:txBody>
      </p:sp>
      <p:pic>
        <p:nvPicPr>
          <p:cNvPr id="5" name="Content Placeholder 4">
            <a:extLst>
              <a:ext uri="{FF2B5EF4-FFF2-40B4-BE49-F238E27FC236}">
                <a16:creationId xmlns:a16="http://schemas.microsoft.com/office/drawing/2014/main" id="{806BD843-9482-3700-6810-DE586372D43F}"/>
              </a:ext>
            </a:extLst>
          </p:cNvPr>
          <p:cNvPicPr>
            <a:picLocks noGrp="1" noChangeAspect="1"/>
          </p:cNvPicPr>
          <p:nvPr>
            <p:ph idx="1"/>
          </p:nvPr>
        </p:nvPicPr>
        <p:blipFill>
          <a:blip r:embed="rId3"/>
          <a:stretch>
            <a:fillRect/>
          </a:stretch>
        </p:blipFill>
        <p:spPr>
          <a:xfrm>
            <a:off x="247650" y="1125586"/>
            <a:ext cx="8534400" cy="4027390"/>
          </a:xfrm>
        </p:spPr>
      </p:pic>
    </p:spTree>
    <p:extLst>
      <p:ext uri="{BB962C8B-B14F-4D97-AF65-F5344CB8AC3E}">
        <p14:creationId xmlns:p14="http://schemas.microsoft.com/office/powerpoint/2010/main" val="366445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05DC8-807F-F416-D2C2-13582091BBF0}"/>
              </a:ext>
            </a:extLst>
          </p:cNvPr>
          <p:cNvSpPr>
            <a:spLocks noGrp="1"/>
          </p:cNvSpPr>
          <p:nvPr>
            <p:ph type="title"/>
          </p:nvPr>
        </p:nvSpPr>
        <p:spPr>
          <a:xfrm>
            <a:off x="420329" y="152400"/>
            <a:ext cx="8229600" cy="762000"/>
          </a:xfrm>
        </p:spPr>
        <p:txBody>
          <a:bodyPr/>
          <a:lstStyle/>
          <a:p>
            <a:r>
              <a:rPr lang="en-US" dirty="0"/>
              <a:t>Indicators of Malware </a:t>
            </a:r>
            <a:endParaRPr lang="en-GB" dirty="0"/>
          </a:p>
        </p:txBody>
      </p:sp>
      <p:pic>
        <p:nvPicPr>
          <p:cNvPr id="5" name="Content Placeholder 4">
            <a:extLst>
              <a:ext uri="{FF2B5EF4-FFF2-40B4-BE49-F238E27FC236}">
                <a16:creationId xmlns:a16="http://schemas.microsoft.com/office/drawing/2014/main" id="{E3B5B3B4-6767-C204-58F3-246E33726868}"/>
              </a:ext>
            </a:extLst>
          </p:cNvPr>
          <p:cNvPicPr>
            <a:picLocks noGrp="1" noChangeAspect="1"/>
          </p:cNvPicPr>
          <p:nvPr>
            <p:ph idx="1"/>
          </p:nvPr>
        </p:nvPicPr>
        <p:blipFill>
          <a:blip r:embed="rId3"/>
          <a:stretch>
            <a:fillRect/>
          </a:stretch>
        </p:blipFill>
        <p:spPr>
          <a:xfrm>
            <a:off x="228600" y="1071005"/>
            <a:ext cx="8534400" cy="3984152"/>
          </a:xfrm>
        </p:spPr>
      </p:pic>
    </p:spTree>
    <p:extLst>
      <p:ext uri="{BB962C8B-B14F-4D97-AF65-F5344CB8AC3E}">
        <p14:creationId xmlns:p14="http://schemas.microsoft.com/office/powerpoint/2010/main" val="1200783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8CA3D-33F6-0FDA-7E49-9A9895078FEF}"/>
              </a:ext>
            </a:extLst>
          </p:cNvPr>
          <p:cNvSpPr>
            <a:spLocks noGrp="1"/>
          </p:cNvSpPr>
          <p:nvPr>
            <p:ph type="title"/>
          </p:nvPr>
        </p:nvSpPr>
        <p:spPr>
          <a:xfrm>
            <a:off x="152400" y="274638"/>
            <a:ext cx="8839200" cy="1143000"/>
          </a:xfrm>
        </p:spPr>
        <p:txBody>
          <a:bodyPr/>
          <a:lstStyle/>
          <a:p>
            <a:r>
              <a:rPr lang="en-GB" dirty="0"/>
              <a:t>Preparing Testbed for Malware Analysis </a:t>
            </a:r>
          </a:p>
        </p:txBody>
      </p:sp>
      <p:pic>
        <p:nvPicPr>
          <p:cNvPr id="5" name="Content Placeholder 4">
            <a:extLst>
              <a:ext uri="{FF2B5EF4-FFF2-40B4-BE49-F238E27FC236}">
                <a16:creationId xmlns:a16="http://schemas.microsoft.com/office/drawing/2014/main" id="{EFD0BBC4-BD88-3698-99CD-75D08234069F}"/>
              </a:ext>
            </a:extLst>
          </p:cNvPr>
          <p:cNvPicPr>
            <a:picLocks noGrp="1" noChangeAspect="1"/>
          </p:cNvPicPr>
          <p:nvPr>
            <p:ph idx="1"/>
          </p:nvPr>
        </p:nvPicPr>
        <p:blipFill>
          <a:blip r:embed="rId3"/>
          <a:stretch>
            <a:fillRect/>
          </a:stretch>
        </p:blipFill>
        <p:spPr>
          <a:xfrm>
            <a:off x="152400" y="1582295"/>
            <a:ext cx="8534400" cy="3968048"/>
          </a:xfrm>
        </p:spPr>
      </p:pic>
    </p:spTree>
    <p:extLst>
      <p:ext uri="{BB962C8B-B14F-4D97-AF65-F5344CB8AC3E}">
        <p14:creationId xmlns:p14="http://schemas.microsoft.com/office/powerpoint/2010/main" val="2445584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BFDB1-6BB7-29ED-F6DE-002671E4B99A}"/>
              </a:ext>
            </a:extLst>
          </p:cNvPr>
          <p:cNvSpPr>
            <a:spLocks noGrp="1"/>
          </p:cNvSpPr>
          <p:nvPr>
            <p:ph type="title"/>
          </p:nvPr>
        </p:nvSpPr>
        <p:spPr>
          <a:xfrm>
            <a:off x="457200" y="274638"/>
            <a:ext cx="8229600" cy="715962"/>
          </a:xfrm>
        </p:spPr>
        <p:txBody>
          <a:bodyPr/>
          <a:lstStyle/>
          <a:p>
            <a:r>
              <a:rPr lang="en-US" dirty="0"/>
              <a:t>Malware Analysis Tools</a:t>
            </a:r>
          </a:p>
        </p:txBody>
      </p:sp>
      <p:pic>
        <p:nvPicPr>
          <p:cNvPr id="5" name="Content Placeholder 4">
            <a:extLst>
              <a:ext uri="{FF2B5EF4-FFF2-40B4-BE49-F238E27FC236}">
                <a16:creationId xmlns:a16="http://schemas.microsoft.com/office/drawing/2014/main" id="{F4AED6C7-9EB5-5B10-72DC-5BAEDF2CD014}"/>
              </a:ext>
            </a:extLst>
          </p:cNvPr>
          <p:cNvPicPr>
            <a:picLocks noGrp="1" noChangeAspect="1"/>
          </p:cNvPicPr>
          <p:nvPr>
            <p:ph idx="1"/>
          </p:nvPr>
        </p:nvPicPr>
        <p:blipFill>
          <a:blip r:embed="rId3"/>
          <a:stretch>
            <a:fillRect/>
          </a:stretch>
        </p:blipFill>
        <p:spPr>
          <a:xfrm>
            <a:off x="152400" y="1371600"/>
            <a:ext cx="3475971" cy="4114800"/>
          </a:xfrm>
        </p:spPr>
      </p:pic>
      <p:pic>
        <p:nvPicPr>
          <p:cNvPr id="7" name="Picture 6">
            <a:extLst>
              <a:ext uri="{FF2B5EF4-FFF2-40B4-BE49-F238E27FC236}">
                <a16:creationId xmlns:a16="http://schemas.microsoft.com/office/drawing/2014/main" id="{100BC97B-2B81-9DEC-8445-CD0D095E8824}"/>
              </a:ext>
            </a:extLst>
          </p:cNvPr>
          <p:cNvPicPr>
            <a:picLocks noChangeAspect="1"/>
          </p:cNvPicPr>
          <p:nvPr/>
        </p:nvPicPr>
        <p:blipFill>
          <a:blip r:embed="rId4"/>
          <a:stretch>
            <a:fillRect/>
          </a:stretch>
        </p:blipFill>
        <p:spPr>
          <a:xfrm>
            <a:off x="3733800" y="1366684"/>
            <a:ext cx="5282321" cy="4114800"/>
          </a:xfrm>
          <a:prstGeom prst="rect">
            <a:avLst/>
          </a:prstGeom>
        </p:spPr>
      </p:pic>
    </p:spTree>
    <p:extLst>
      <p:ext uri="{BB962C8B-B14F-4D97-AF65-F5344CB8AC3E}">
        <p14:creationId xmlns:p14="http://schemas.microsoft.com/office/powerpoint/2010/main" val="2754883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A6562-A1AE-C43E-DDBB-9EEE9A141DD4}"/>
              </a:ext>
            </a:extLst>
          </p:cNvPr>
          <p:cNvSpPr>
            <a:spLocks noGrp="1"/>
          </p:cNvSpPr>
          <p:nvPr>
            <p:ph type="title"/>
          </p:nvPr>
        </p:nvSpPr>
        <p:spPr/>
        <p:txBody>
          <a:bodyPr/>
          <a:lstStyle/>
          <a:p>
            <a:r>
              <a:rPr lang="en-GB" dirty="0"/>
              <a:t>Documentation Before Analysis</a:t>
            </a:r>
          </a:p>
        </p:txBody>
      </p:sp>
      <p:sp>
        <p:nvSpPr>
          <p:cNvPr id="3" name="Content Placeholder 2">
            <a:extLst>
              <a:ext uri="{FF2B5EF4-FFF2-40B4-BE49-F238E27FC236}">
                <a16:creationId xmlns:a16="http://schemas.microsoft.com/office/drawing/2014/main" id="{8D1A25BA-D0D7-399A-39D6-379FC2A400C1}"/>
              </a:ext>
            </a:extLst>
          </p:cNvPr>
          <p:cNvSpPr>
            <a:spLocks noGrp="1"/>
          </p:cNvSpPr>
          <p:nvPr>
            <p:ph idx="1"/>
          </p:nvPr>
        </p:nvSpPr>
        <p:spPr>
          <a:xfrm>
            <a:off x="304800" y="1066800"/>
            <a:ext cx="8534400" cy="4297363"/>
          </a:xfrm>
        </p:spPr>
        <p:txBody>
          <a:bodyPr/>
          <a:lstStyle/>
          <a:p>
            <a:pPr marL="0" indent="0" algn="just">
              <a:buNone/>
            </a:pPr>
            <a:r>
              <a:rPr lang="en-US" dirty="0">
                <a:latin typeface="Calibri" panose="020F0502020204030204" pitchFamily="34" charset="0"/>
                <a:ea typeface="Calibri" panose="020F0502020204030204" pitchFamily="34" charset="0"/>
                <a:cs typeface="Calibri" panose="020F0502020204030204" pitchFamily="34" charset="0"/>
              </a:rPr>
              <a:t>The following are some of the documentations that an investigator should prepare before analyzing any executable file:</a:t>
            </a:r>
          </a:p>
          <a:p>
            <a:pPr algn="just"/>
            <a:r>
              <a:rPr lang="en-US" dirty="0">
                <a:latin typeface="Calibri" panose="020F0502020204030204" pitchFamily="34" charset="0"/>
                <a:ea typeface="Calibri" panose="020F0502020204030204" pitchFamily="34" charset="0"/>
                <a:cs typeface="Calibri" panose="020F0502020204030204" pitchFamily="34" charset="0"/>
              </a:rPr>
              <a:t>Full path and location of the file</a:t>
            </a:r>
          </a:p>
          <a:p>
            <a:pPr algn="just"/>
            <a:r>
              <a:rPr lang="en-US" dirty="0">
                <a:latin typeface="Calibri" panose="020F0502020204030204" pitchFamily="34" charset="0"/>
                <a:ea typeface="Calibri" panose="020F0502020204030204" pitchFamily="34" charset="0"/>
                <a:cs typeface="Calibri" panose="020F0502020204030204" pitchFamily="34" charset="0"/>
              </a:rPr>
              <a:t>MAC-timestamp </a:t>
            </a:r>
          </a:p>
          <a:p>
            <a:pPr algn="just"/>
            <a:r>
              <a:rPr lang="en-US" dirty="0">
                <a:latin typeface="Calibri" panose="020F0502020204030204" pitchFamily="34" charset="0"/>
                <a:ea typeface="Calibri" panose="020F0502020204030204" pitchFamily="34" charset="0"/>
                <a:cs typeface="Calibri" panose="020F0502020204030204" pitchFamily="34" charset="0"/>
              </a:rPr>
              <a:t>The system information where file was stored, including the OS version, file system, user accounts, and IP address</a:t>
            </a:r>
          </a:p>
          <a:p>
            <a:pPr algn="just"/>
            <a:r>
              <a:rPr lang="en-US" dirty="0">
                <a:latin typeface="Calibri" panose="020F0502020204030204" pitchFamily="34" charset="0"/>
                <a:ea typeface="Calibri" panose="020F0502020204030204" pitchFamily="34" charset="0"/>
                <a:cs typeface="Calibri" panose="020F0502020204030204" pitchFamily="34" charset="0"/>
              </a:rPr>
              <a:t>References to the file within the file system or registry</a:t>
            </a:r>
          </a:p>
          <a:p>
            <a:pPr algn="just"/>
            <a:r>
              <a:rPr lang="en-US" dirty="0">
                <a:latin typeface="Calibri" panose="020F0502020204030204" pitchFamily="34" charset="0"/>
                <a:ea typeface="Calibri" panose="020F0502020204030204" pitchFamily="34" charset="0"/>
                <a:cs typeface="Calibri" panose="020F0502020204030204" pitchFamily="34" charset="0"/>
              </a:rPr>
              <a:t>Who found the file and when</a:t>
            </a:r>
          </a:p>
          <a:p>
            <a:pPr algn="just"/>
            <a:r>
              <a:rPr lang="en-US" dirty="0">
                <a:latin typeface="Calibri" panose="020F0502020204030204" pitchFamily="34" charset="0"/>
                <a:ea typeface="Calibri" panose="020F0502020204030204" pitchFamily="34" charset="0"/>
                <a:cs typeface="Calibri" panose="020F0502020204030204" pitchFamily="34" charset="0"/>
              </a:rPr>
              <a:t>Details of forensic investigation tools </a:t>
            </a:r>
          </a:p>
          <a:p>
            <a:pPr algn="just"/>
            <a:endParaRPr lang="en-US"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676175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1A9E8-9BEE-836D-3F40-643FE00D56ED}"/>
              </a:ext>
            </a:extLst>
          </p:cNvPr>
          <p:cNvSpPr>
            <a:spLocks noGrp="1"/>
          </p:cNvSpPr>
          <p:nvPr>
            <p:ph type="title"/>
          </p:nvPr>
        </p:nvSpPr>
        <p:spPr>
          <a:xfrm>
            <a:off x="513736" y="76200"/>
            <a:ext cx="8229600" cy="685800"/>
          </a:xfrm>
        </p:spPr>
        <p:txBody>
          <a:bodyPr/>
          <a:lstStyle/>
          <a:p>
            <a:r>
              <a:rPr lang="en-GB" dirty="0"/>
              <a:t>Static Analysis of Malware</a:t>
            </a:r>
          </a:p>
        </p:txBody>
      </p:sp>
      <p:sp>
        <p:nvSpPr>
          <p:cNvPr id="3" name="Content Placeholder 2">
            <a:extLst>
              <a:ext uri="{FF2B5EF4-FFF2-40B4-BE49-F238E27FC236}">
                <a16:creationId xmlns:a16="http://schemas.microsoft.com/office/drawing/2014/main" id="{2ED18B06-0ECF-42EE-91F4-D011E8992115}"/>
              </a:ext>
            </a:extLst>
          </p:cNvPr>
          <p:cNvSpPr>
            <a:spLocks noGrp="1"/>
          </p:cNvSpPr>
          <p:nvPr>
            <p:ph idx="1"/>
          </p:nvPr>
        </p:nvSpPr>
        <p:spPr>
          <a:xfrm>
            <a:off x="58398" y="766916"/>
            <a:ext cx="4397477" cy="4800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Also known as code analysis</a:t>
            </a:r>
          </a:p>
          <a:p>
            <a:pPr algn="just"/>
            <a:r>
              <a:rPr lang="en-US" sz="2000" dirty="0">
                <a:latin typeface="Calibri" panose="020F0502020204030204" pitchFamily="34" charset="0"/>
                <a:ea typeface="Calibri" panose="020F0502020204030204" pitchFamily="34" charset="0"/>
                <a:cs typeface="Calibri" panose="020F0502020204030204" pitchFamily="34" charset="0"/>
              </a:rPr>
              <a:t>Analyzing malware without executing it. so, there is no need to create a safe environment</a:t>
            </a:r>
          </a:p>
          <a:p>
            <a:pPr algn="just"/>
            <a:r>
              <a:rPr lang="en-US" sz="2000" dirty="0">
                <a:latin typeface="Calibri" panose="020F0502020204030204" pitchFamily="34" charset="0"/>
                <a:ea typeface="Calibri" panose="020F0502020204030204" pitchFamily="34" charset="0"/>
                <a:cs typeface="Calibri" panose="020F0502020204030204" pitchFamily="34" charset="0"/>
              </a:rPr>
              <a:t>Methods: Disassembly, code analysis, signature matching.</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employs different tools and techniques to quickly determine if a file is malicious</a:t>
            </a:r>
          </a:p>
          <a:p>
            <a:pPr algn="just"/>
            <a:r>
              <a:rPr lang="en-US" sz="2000" dirty="0">
                <a:latin typeface="Calibri" panose="020F0502020204030204" pitchFamily="34" charset="0"/>
                <a:ea typeface="Calibri" panose="020F0502020204030204" pitchFamily="34" charset="0"/>
                <a:cs typeface="Calibri" panose="020F0502020204030204" pitchFamily="34" charset="0"/>
              </a:rPr>
              <a:t>Analyzing the binary code provides information about the malware functionality, its network signatures, exploit packaging technique, dependencies involved, etc.</a:t>
            </a:r>
          </a:p>
          <a:p>
            <a:endParaRPr lang="en-GB" dirty="0"/>
          </a:p>
        </p:txBody>
      </p:sp>
      <p:pic>
        <p:nvPicPr>
          <p:cNvPr id="5" name="Picture 4">
            <a:extLst>
              <a:ext uri="{FF2B5EF4-FFF2-40B4-BE49-F238E27FC236}">
                <a16:creationId xmlns:a16="http://schemas.microsoft.com/office/drawing/2014/main" id="{723A9625-0F39-CDFD-67E2-216564B6C917}"/>
              </a:ext>
            </a:extLst>
          </p:cNvPr>
          <p:cNvPicPr>
            <a:picLocks noChangeAspect="1"/>
          </p:cNvPicPr>
          <p:nvPr/>
        </p:nvPicPr>
        <p:blipFill>
          <a:blip r:embed="rId3"/>
          <a:stretch>
            <a:fillRect/>
          </a:stretch>
        </p:blipFill>
        <p:spPr>
          <a:xfrm>
            <a:off x="4572000" y="1295400"/>
            <a:ext cx="4484310" cy="4114800"/>
          </a:xfrm>
          <a:prstGeom prst="rect">
            <a:avLst/>
          </a:prstGeom>
        </p:spPr>
      </p:pic>
    </p:spTree>
    <p:extLst>
      <p:ext uri="{BB962C8B-B14F-4D97-AF65-F5344CB8AC3E}">
        <p14:creationId xmlns:p14="http://schemas.microsoft.com/office/powerpoint/2010/main" val="420018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F86B4-AC39-476C-C1AF-BC06923596D5}"/>
              </a:ext>
            </a:extLst>
          </p:cNvPr>
          <p:cNvSpPr>
            <a:spLocks noGrp="1"/>
          </p:cNvSpPr>
          <p:nvPr>
            <p:ph type="title"/>
          </p:nvPr>
        </p:nvSpPr>
        <p:spPr>
          <a:xfrm>
            <a:off x="27039" y="0"/>
            <a:ext cx="8229600" cy="609600"/>
          </a:xfrm>
        </p:spPr>
        <p:txBody>
          <a:bodyPr/>
          <a:lstStyle/>
          <a:p>
            <a:r>
              <a:rPr lang="en-GB" dirty="0"/>
              <a:t>Dynamic Analysis of Malware</a:t>
            </a:r>
          </a:p>
        </p:txBody>
      </p:sp>
      <p:sp>
        <p:nvSpPr>
          <p:cNvPr id="3" name="Content Placeholder 2">
            <a:extLst>
              <a:ext uri="{FF2B5EF4-FFF2-40B4-BE49-F238E27FC236}">
                <a16:creationId xmlns:a16="http://schemas.microsoft.com/office/drawing/2014/main" id="{F18FAA57-1E84-776C-B14D-0F303522482B}"/>
              </a:ext>
            </a:extLst>
          </p:cNvPr>
          <p:cNvSpPr>
            <a:spLocks noGrp="1"/>
          </p:cNvSpPr>
          <p:nvPr>
            <p:ph idx="1"/>
          </p:nvPr>
        </p:nvSpPr>
        <p:spPr>
          <a:xfrm>
            <a:off x="228600" y="685801"/>
            <a:ext cx="8534400" cy="25146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Also known as behavioral analysis</a:t>
            </a:r>
            <a:endParaRPr lang="en-GB" dirty="0">
              <a:latin typeface="Calibri" panose="020F0502020204030204" pitchFamily="34" charset="0"/>
              <a:ea typeface="Calibri" panose="020F0502020204030204" pitchFamily="34" charset="0"/>
              <a:cs typeface="Calibri" panose="020F0502020204030204" pitchFamily="34" charset="0"/>
            </a:endParaRPr>
          </a:p>
          <a:p>
            <a:pPr algn="just"/>
            <a:r>
              <a:rPr lang="en-GB" dirty="0" err="1">
                <a:latin typeface="Calibri" panose="020F0502020204030204" pitchFamily="34" charset="0"/>
                <a:ea typeface="Calibri" panose="020F0502020204030204" pitchFamily="34" charset="0"/>
                <a:cs typeface="Calibri" panose="020F0502020204030204" pitchFamily="34" charset="0"/>
              </a:rPr>
              <a:t>Analyzing</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err="1">
                <a:latin typeface="Calibri" panose="020F0502020204030204" pitchFamily="34" charset="0"/>
                <a:ea typeface="Calibri" panose="020F0502020204030204" pitchFamily="34" charset="0"/>
                <a:cs typeface="Calibri" panose="020F0502020204030204" pitchFamily="34" charset="0"/>
              </a:rPr>
              <a:t>behavior</a:t>
            </a:r>
            <a:r>
              <a:rPr lang="en-GB" dirty="0">
                <a:latin typeface="Calibri" panose="020F0502020204030204" pitchFamily="34" charset="0"/>
                <a:ea typeface="Calibri" panose="020F0502020204030204" pitchFamily="34" charset="0"/>
                <a:cs typeface="Calibri" panose="020F0502020204030204" pitchFamily="34" charset="0"/>
              </a:rPr>
              <a:t> by executing malware in a controlled environment.</a:t>
            </a:r>
          </a:p>
          <a:p>
            <a:pPr algn="just"/>
            <a:r>
              <a:rPr lang="en-GB" dirty="0">
                <a:latin typeface="Calibri" panose="020F0502020204030204" pitchFamily="34" charset="0"/>
                <a:ea typeface="Calibri" panose="020F0502020204030204" pitchFamily="34" charset="0"/>
                <a:cs typeface="Calibri" panose="020F0502020204030204" pitchFamily="34" charset="0"/>
              </a:rPr>
              <a:t>Techniques: Sandbox execution, </a:t>
            </a:r>
            <a:r>
              <a:rPr lang="en-GB" dirty="0" err="1">
                <a:latin typeface="Calibri" panose="020F0502020204030204" pitchFamily="34" charset="0"/>
                <a:ea typeface="Calibri" panose="020F0502020204030204" pitchFamily="34" charset="0"/>
                <a:cs typeface="Calibri" panose="020F0502020204030204" pitchFamily="34" charset="0"/>
              </a:rPr>
              <a:t>behavioral</a:t>
            </a:r>
            <a:r>
              <a:rPr lang="en-GB" dirty="0">
                <a:latin typeface="Calibri" panose="020F0502020204030204" pitchFamily="34" charset="0"/>
                <a:ea typeface="Calibri" panose="020F0502020204030204" pitchFamily="34" charset="0"/>
                <a:cs typeface="Calibri" panose="020F0502020204030204" pitchFamily="34" charset="0"/>
              </a:rPr>
              <a:t> monitoring.</a:t>
            </a:r>
          </a:p>
          <a:p>
            <a:pPr algn="just"/>
            <a:r>
              <a:rPr lang="en-US" dirty="0">
                <a:latin typeface="Calibri" panose="020F0502020204030204" pitchFamily="34" charset="0"/>
                <a:ea typeface="Calibri" panose="020F0502020204030204" pitchFamily="34" charset="0"/>
                <a:cs typeface="Calibri" panose="020F0502020204030204" pitchFamily="34" charset="0"/>
              </a:rPr>
              <a:t>This type of analysis requires a safe environment such as virtual machines and sandboxes to deter the spreading of malware</a:t>
            </a:r>
          </a:p>
          <a:p>
            <a:pPr algn="just"/>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ED6EE2A9-6AFF-94B8-3D6A-4D328B387611}"/>
              </a:ext>
            </a:extLst>
          </p:cNvPr>
          <p:cNvPicPr>
            <a:picLocks noChangeAspect="1"/>
          </p:cNvPicPr>
          <p:nvPr/>
        </p:nvPicPr>
        <p:blipFill>
          <a:blip r:embed="rId3"/>
          <a:stretch>
            <a:fillRect/>
          </a:stretch>
        </p:blipFill>
        <p:spPr>
          <a:xfrm>
            <a:off x="49138" y="3429000"/>
            <a:ext cx="9045724" cy="2225233"/>
          </a:xfrm>
          <a:prstGeom prst="rect">
            <a:avLst/>
          </a:prstGeom>
        </p:spPr>
      </p:pic>
    </p:spTree>
    <p:extLst>
      <p:ext uri="{BB962C8B-B14F-4D97-AF65-F5344CB8AC3E}">
        <p14:creationId xmlns:p14="http://schemas.microsoft.com/office/powerpoint/2010/main" val="76384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72D9B-1C2B-6905-0674-6CF63A83CE98}"/>
              </a:ext>
            </a:extLst>
          </p:cNvPr>
          <p:cNvSpPr>
            <a:spLocks noGrp="1"/>
          </p:cNvSpPr>
          <p:nvPr>
            <p:ph type="title"/>
          </p:nvPr>
        </p:nvSpPr>
        <p:spPr>
          <a:xfrm>
            <a:off x="457200" y="18393"/>
            <a:ext cx="8229600" cy="743607"/>
          </a:xfrm>
        </p:spPr>
        <p:txBody>
          <a:bodyPr/>
          <a:lstStyle/>
          <a:p>
            <a:r>
              <a:rPr lang="en-US" dirty="0"/>
              <a:t>Host Integrity Monitoring</a:t>
            </a:r>
          </a:p>
        </p:txBody>
      </p:sp>
      <p:sp>
        <p:nvSpPr>
          <p:cNvPr id="3" name="Content Placeholder 2">
            <a:extLst>
              <a:ext uri="{FF2B5EF4-FFF2-40B4-BE49-F238E27FC236}">
                <a16:creationId xmlns:a16="http://schemas.microsoft.com/office/drawing/2014/main" id="{D80396E8-7FA0-72B5-6D1B-50B7A39B0069}"/>
              </a:ext>
            </a:extLst>
          </p:cNvPr>
          <p:cNvSpPr>
            <a:spLocks noGrp="1"/>
          </p:cNvSpPr>
          <p:nvPr>
            <p:ph idx="1"/>
          </p:nvPr>
        </p:nvSpPr>
        <p:spPr>
          <a:xfrm>
            <a:off x="76200" y="762001"/>
            <a:ext cx="8910484" cy="838199"/>
          </a:xfrm>
        </p:spPr>
        <p:txBody>
          <a:bodyPr/>
          <a:lstStyle/>
          <a:p>
            <a:pPr marL="0" indent="0">
              <a:buNone/>
            </a:pPr>
            <a:r>
              <a:rPr lang="en-US" dirty="0">
                <a:latin typeface="Calibri" panose="020F0502020204030204" pitchFamily="34" charset="0"/>
                <a:ea typeface="Calibri" panose="020F0502020204030204" pitchFamily="34" charset="0"/>
                <a:cs typeface="Calibri" panose="020F0502020204030204" pitchFamily="34" charset="0"/>
              </a:rPr>
              <a:t>Dynamic Analysis: Reveals runtime behavior, riskier, requires a secure lab.</a:t>
            </a:r>
          </a:p>
          <a:p>
            <a:endParaRPr lang="en-GB" dirty="0"/>
          </a:p>
        </p:txBody>
      </p:sp>
      <p:pic>
        <p:nvPicPr>
          <p:cNvPr id="5" name="Picture 4">
            <a:extLst>
              <a:ext uri="{FF2B5EF4-FFF2-40B4-BE49-F238E27FC236}">
                <a16:creationId xmlns:a16="http://schemas.microsoft.com/office/drawing/2014/main" id="{2772AA73-EAAC-0578-AFAC-D13138C28C0F}"/>
              </a:ext>
            </a:extLst>
          </p:cNvPr>
          <p:cNvPicPr>
            <a:picLocks noChangeAspect="1"/>
          </p:cNvPicPr>
          <p:nvPr/>
        </p:nvPicPr>
        <p:blipFill>
          <a:blip r:embed="rId3"/>
          <a:stretch>
            <a:fillRect/>
          </a:stretch>
        </p:blipFill>
        <p:spPr>
          <a:xfrm>
            <a:off x="157316" y="1600200"/>
            <a:ext cx="8534400" cy="3986463"/>
          </a:xfrm>
          <a:prstGeom prst="rect">
            <a:avLst/>
          </a:prstGeom>
        </p:spPr>
      </p:pic>
    </p:spTree>
    <p:extLst>
      <p:ext uri="{BB962C8B-B14F-4D97-AF65-F5344CB8AC3E}">
        <p14:creationId xmlns:p14="http://schemas.microsoft.com/office/powerpoint/2010/main" val="42767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4353C-85F1-0B61-269C-36149026BFB9}"/>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BA290717-F7F9-34E9-F72C-22502FA86614}"/>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rPr>
              <a:t>Participation link: https://www.menti.com/alc5dzqghpjd</a:t>
            </a: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qr code on a white background&#10;&#10;AI-generated content may be incorrect.">
            <a:extLst>
              <a:ext uri="{FF2B5EF4-FFF2-40B4-BE49-F238E27FC236}">
                <a16:creationId xmlns:a16="http://schemas.microsoft.com/office/drawing/2014/main" id="{DE7450E8-6A92-D68D-CF90-7E4FA53AB6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7147" y="2362200"/>
            <a:ext cx="2914650" cy="2914650"/>
          </a:xfrm>
          <a:prstGeom prst="rect">
            <a:avLst/>
          </a:prstGeom>
        </p:spPr>
      </p:pic>
    </p:spTree>
    <p:extLst>
      <p:ext uri="{BB962C8B-B14F-4D97-AF65-F5344CB8AC3E}">
        <p14:creationId xmlns:p14="http://schemas.microsoft.com/office/powerpoint/2010/main" val="11753059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
        <p:nvSpPr>
          <p:cNvPr id="3" name="Content Placeholder 2">
            <a:extLst>
              <a:ext uri="{FF2B5EF4-FFF2-40B4-BE49-F238E27FC236}">
                <a16:creationId xmlns:a16="http://schemas.microsoft.com/office/drawing/2014/main" id="{69983BEA-25CE-D91B-4808-CDA8AC176495}"/>
              </a:ext>
            </a:extLst>
          </p:cNvPr>
          <p:cNvSpPr>
            <a:spLocks noGrp="1"/>
          </p:cNvSpPr>
          <p:nvPr>
            <p:ph idx="1"/>
          </p:nvPr>
        </p:nvSpPr>
        <p:spPr>
          <a:xfrm>
            <a:off x="122208" y="3449128"/>
            <a:ext cx="8534400" cy="2163763"/>
          </a:xfrm>
        </p:spPr>
        <p:txBody>
          <a:bodyPr/>
          <a:lstStyle/>
          <a:p>
            <a:endParaRPr lang="en-GB" dirty="0"/>
          </a:p>
        </p:txBody>
      </p:sp>
    </p:spTree>
    <p:extLst>
      <p:ext uri="{BB962C8B-B14F-4D97-AF65-F5344CB8AC3E}">
        <p14:creationId xmlns:p14="http://schemas.microsoft.com/office/powerpoint/2010/main" val="30003710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B35E8-9397-08D9-C7F4-3A7B6CEB5D2A}"/>
              </a:ext>
            </a:extLst>
          </p:cNvPr>
          <p:cNvSpPr>
            <a:spLocks noGrp="1"/>
          </p:cNvSpPr>
          <p:nvPr>
            <p:ph type="title"/>
          </p:nvPr>
        </p:nvSpPr>
        <p:spPr>
          <a:xfrm>
            <a:off x="228600" y="160337"/>
            <a:ext cx="8686800" cy="754063"/>
          </a:xfrm>
        </p:spPr>
        <p:txBody>
          <a:bodyPr/>
          <a:lstStyle/>
          <a:p>
            <a:r>
              <a:rPr lang="en-US" sz="3200" dirty="0"/>
              <a:t>Static Malware Analysis: File Fingerprinting</a:t>
            </a:r>
          </a:p>
        </p:txBody>
      </p:sp>
      <p:sp>
        <p:nvSpPr>
          <p:cNvPr id="3" name="Content Placeholder 2">
            <a:extLst>
              <a:ext uri="{FF2B5EF4-FFF2-40B4-BE49-F238E27FC236}">
                <a16:creationId xmlns:a16="http://schemas.microsoft.com/office/drawing/2014/main" id="{741E09D0-6725-AF1F-0399-C870079A4F79}"/>
              </a:ext>
            </a:extLst>
          </p:cNvPr>
          <p:cNvSpPr>
            <a:spLocks noGrp="1"/>
          </p:cNvSpPr>
          <p:nvPr>
            <p:ph idx="1"/>
          </p:nvPr>
        </p:nvSpPr>
        <p:spPr>
          <a:xfrm>
            <a:off x="381000" y="914400"/>
            <a:ext cx="8534400" cy="2772697"/>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It is recommended to compute the hash value for a given binary code before carrying out the investigation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You can use the computed hash value to periodically verify if any change is made to the binary code during analysis</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use tools such as </a:t>
            </a:r>
            <a:r>
              <a:rPr lang="en-US" sz="2000" dirty="0" err="1">
                <a:latin typeface="Calibri" panose="020F0502020204030204" pitchFamily="34" charset="0"/>
                <a:ea typeface="Calibri" panose="020F0502020204030204" pitchFamily="34" charset="0"/>
                <a:cs typeface="Calibri" panose="020F0502020204030204" pitchFamily="34" charset="0"/>
              </a:rPr>
              <a:t>HashMyFiles</a:t>
            </a:r>
            <a:r>
              <a:rPr lang="en-US" sz="2000" dirty="0">
                <a:latin typeface="Calibri" panose="020F0502020204030204" pitchFamily="34" charset="0"/>
                <a:ea typeface="Calibri" panose="020F0502020204030204" pitchFamily="34" charset="0"/>
                <a:cs typeface="Calibri" panose="020F0502020204030204" pitchFamily="34" charset="0"/>
              </a:rPr>
              <a:t>, </a:t>
            </a:r>
            <a:r>
              <a:rPr lang="en-US" sz="2000" dirty="0" err="1">
                <a:latin typeface="Calibri" panose="020F0502020204030204" pitchFamily="34" charset="0"/>
                <a:ea typeface="Calibri" panose="020F0502020204030204" pitchFamily="34" charset="0"/>
                <a:cs typeface="Calibri" panose="020F0502020204030204" pitchFamily="34" charset="0"/>
              </a:rPr>
              <a:t>mimikatz</a:t>
            </a:r>
            <a:r>
              <a:rPr lang="en-US" sz="2000" dirty="0">
                <a:latin typeface="Calibri" panose="020F0502020204030204" pitchFamily="34" charset="0"/>
                <a:ea typeface="Calibri" panose="020F0502020204030204" pitchFamily="34" charset="0"/>
                <a:cs typeface="Calibri" panose="020F0502020204030204" pitchFamily="34" charset="0"/>
              </a:rPr>
              <a:t>, and </a:t>
            </a:r>
            <a:r>
              <a:rPr lang="en-US" sz="2000" dirty="0" err="1">
                <a:latin typeface="Calibri" panose="020F0502020204030204" pitchFamily="34" charset="0"/>
                <a:ea typeface="Calibri" panose="020F0502020204030204" pitchFamily="34" charset="0"/>
                <a:cs typeface="Calibri" panose="020F0502020204030204" pitchFamily="34" charset="0"/>
              </a:rPr>
              <a:t>HashCalc</a:t>
            </a:r>
            <a:r>
              <a:rPr lang="en-US" sz="2000" dirty="0">
                <a:latin typeface="Calibri" panose="020F0502020204030204" pitchFamily="34" charset="0"/>
                <a:ea typeface="Calibri" panose="020F0502020204030204" pitchFamily="34" charset="0"/>
                <a:cs typeface="Calibri" panose="020F0502020204030204" pitchFamily="34" charset="0"/>
              </a:rPr>
              <a:t> to calculate various hash values of the malware file</a:t>
            </a:r>
          </a:p>
          <a:p>
            <a:pPr algn="just"/>
            <a:r>
              <a:rPr lang="en-US" sz="2000" dirty="0">
                <a:latin typeface="Calibri" panose="020F0502020204030204" pitchFamily="34" charset="0"/>
                <a:ea typeface="Calibri" panose="020F0502020204030204" pitchFamily="34" charset="0"/>
                <a:cs typeface="Calibri" panose="020F0502020204030204" pitchFamily="34" charset="0"/>
              </a:rPr>
              <a:t>You can also compare the computed hash value with that of the identified malware stored in databases, for example, </a:t>
            </a:r>
            <a:r>
              <a:rPr lang="en-US" sz="2000" dirty="0" err="1">
                <a:latin typeface="Calibri" panose="020F0502020204030204" pitchFamily="34" charset="0"/>
                <a:ea typeface="Calibri" panose="020F0502020204030204" pitchFamily="34" charset="0"/>
                <a:cs typeface="Calibri" panose="020F0502020204030204" pitchFamily="34" charset="0"/>
              </a:rPr>
              <a:t>VirusTotal</a:t>
            </a:r>
            <a:r>
              <a:rPr lang="en-US" sz="2000" dirty="0">
                <a:latin typeface="Calibri" panose="020F0502020204030204" pitchFamily="34" charset="0"/>
                <a:ea typeface="Calibri" panose="020F0502020204030204" pitchFamily="34" charset="0"/>
                <a:cs typeface="Calibri" panose="020F0502020204030204" pitchFamily="34" charset="0"/>
              </a:rPr>
              <a:t> - an online database</a:t>
            </a:r>
          </a:p>
          <a:p>
            <a:endParaRPr lang="en-GB" dirty="0"/>
          </a:p>
        </p:txBody>
      </p:sp>
      <p:pic>
        <p:nvPicPr>
          <p:cNvPr id="5" name="Picture 4">
            <a:extLst>
              <a:ext uri="{FF2B5EF4-FFF2-40B4-BE49-F238E27FC236}">
                <a16:creationId xmlns:a16="http://schemas.microsoft.com/office/drawing/2014/main" id="{42E199FD-A8FD-AEAD-CFB2-32852DE952A3}"/>
              </a:ext>
            </a:extLst>
          </p:cNvPr>
          <p:cNvPicPr>
            <a:picLocks noChangeAspect="1"/>
          </p:cNvPicPr>
          <p:nvPr/>
        </p:nvPicPr>
        <p:blipFill>
          <a:blip r:embed="rId3"/>
          <a:stretch>
            <a:fillRect/>
          </a:stretch>
        </p:blipFill>
        <p:spPr>
          <a:xfrm>
            <a:off x="762000" y="3672349"/>
            <a:ext cx="7315200" cy="1937126"/>
          </a:xfrm>
          <a:prstGeom prst="rect">
            <a:avLst/>
          </a:prstGeom>
        </p:spPr>
      </p:pic>
    </p:spTree>
    <p:extLst>
      <p:ext uri="{BB962C8B-B14F-4D97-AF65-F5344CB8AC3E}">
        <p14:creationId xmlns:p14="http://schemas.microsoft.com/office/powerpoint/2010/main" val="313060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37180-33AF-A246-2DD2-698E89BA77C1}"/>
              </a:ext>
            </a:extLst>
          </p:cNvPr>
          <p:cNvSpPr>
            <a:spLocks noGrp="1"/>
          </p:cNvSpPr>
          <p:nvPr>
            <p:ph type="title"/>
          </p:nvPr>
        </p:nvSpPr>
        <p:spPr>
          <a:xfrm>
            <a:off x="-24581" y="76200"/>
            <a:ext cx="9067800" cy="685800"/>
          </a:xfrm>
        </p:spPr>
        <p:txBody>
          <a:bodyPr/>
          <a:lstStyle/>
          <a:p>
            <a:r>
              <a:rPr lang="en-US" sz="3200" dirty="0"/>
              <a:t>Analyzing Suspicious MS Office Document </a:t>
            </a:r>
            <a:endParaRPr lang="en-GB" sz="3200" dirty="0"/>
          </a:p>
        </p:txBody>
      </p:sp>
      <p:sp>
        <p:nvSpPr>
          <p:cNvPr id="3" name="Content Placeholder 2">
            <a:extLst>
              <a:ext uri="{FF2B5EF4-FFF2-40B4-BE49-F238E27FC236}">
                <a16:creationId xmlns:a16="http://schemas.microsoft.com/office/drawing/2014/main" id="{87D3E88E-DC8B-12EB-BDD7-E302393226EA}"/>
              </a:ext>
            </a:extLst>
          </p:cNvPr>
          <p:cNvSpPr>
            <a:spLocks noGrp="1"/>
          </p:cNvSpPr>
          <p:nvPr>
            <p:ph idx="1"/>
          </p:nvPr>
        </p:nvSpPr>
        <p:spPr>
          <a:xfrm>
            <a:off x="152400" y="914400"/>
            <a:ext cx="8534400" cy="4297363"/>
          </a:xfrm>
        </p:spPr>
        <p:txBody>
          <a:bodyPr/>
          <a:lstStyle/>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Finding Suspicious Components</a:t>
            </a:r>
          </a:p>
          <a:p>
            <a:pPr marL="857250" lvl="1" indent="-457200" algn="just">
              <a:buFont typeface="Wingdings" panose="05000000000000000000" pitchFamily="2" charset="2"/>
              <a:buChar char="§"/>
            </a:pPr>
            <a:r>
              <a:rPr lang="en-US" dirty="0">
                <a:latin typeface="Calibri" panose="020F0502020204030204" pitchFamily="34" charset="0"/>
                <a:ea typeface="Calibri" panose="020F0502020204030204" pitchFamily="34" charset="0"/>
                <a:cs typeface="Calibri" panose="020F0502020204030204" pitchFamily="34" charset="0"/>
              </a:rPr>
              <a:t>Analyze the malicious Office document with </a:t>
            </a:r>
            <a:r>
              <a:rPr lang="en-US" dirty="0" err="1">
                <a:latin typeface="Calibri" panose="020F0502020204030204" pitchFamily="34" charset="0"/>
                <a:ea typeface="Calibri" panose="020F0502020204030204" pitchFamily="34" charset="0"/>
                <a:cs typeface="Calibri" panose="020F0502020204030204" pitchFamily="34" charset="0"/>
              </a:rPr>
              <a:t>oleid</a:t>
            </a:r>
            <a:r>
              <a:rPr lang="en-US" dirty="0">
                <a:latin typeface="Calibri" panose="020F0502020204030204" pitchFamily="34" charset="0"/>
                <a:ea typeface="Calibri" panose="020F0502020204030204" pitchFamily="34" charset="0"/>
                <a:cs typeface="Calibri" panose="020F0502020204030204" pitchFamily="34" charset="0"/>
              </a:rPr>
              <a:t> to detect any specific components that can be labeled as malicious/suspicious</a:t>
            </a:r>
          </a:p>
          <a:p>
            <a:pPr marL="857250" lvl="1" indent="-457200" algn="just">
              <a:buFont typeface="Wingdings" panose="05000000000000000000" pitchFamily="2" charset="2"/>
              <a:buChar char="§"/>
            </a:pPr>
            <a:r>
              <a:rPr lang="en-US" dirty="0">
                <a:latin typeface="Calibri" panose="020F0502020204030204" pitchFamily="34" charset="0"/>
                <a:ea typeface="Calibri" panose="020F0502020204030204" pitchFamily="34" charset="0"/>
                <a:cs typeface="Calibri" panose="020F0502020204030204" pitchFamily="34" charset="0"/>
              </a:rPr>
              <a:t>To use </a:t>
            </a:r>
            <a:r>
              <a:rPr lang="en-US" dirty="0" err="1">
                <a:latin typeface="Calibri" panose="020F0502020204030204" pitchFamily="34" charset="0"/>
                <a:ea typeface="Calibri" panose="020F0502020204030204" pitchFamily="34" charset="0"/>
                <a:cs typeface="Calibri" panose="020F0502020204030204" pitchFamily="34" charset="0"/>
              </a:rPr>
              <a:t>oleid</a:t>
            </a:r>
            <a:r>
              <a:rPr lang="en-US" dirty="0">
                <a:latin typeface="Calibri" panose="020F0502020204030204" pitchFamily="34" charset="0"/>
                <a:ea typeface="Calibri" panose="020F0502020204030204" pitchFamily="34" charset="0"/>
                <a:cs typeface="Calibri" panose="020F0502020204030204" pitchFamily="34" charset="0"/>
              </a:rPr>
              <a:t>, open a new terminal on the </a:t>
            </a:r>
            <a:r>
              <a:rPr lang="en-US" dirty="0" err="1">
                <a:latin typeface="Calibri" panose="020F0502020204030204" pitchFamily="34" charset="0"/>
                <a:ea typeface="Calibri" panose="020F0502020204030204" pitchFamily="34" charset="0"/>
                <a:cs typeface="Calibri" panose="020F0502020204030204" pitchFamily="34" charset="0"/>
              </a:rPr>
              <a:t>linux</a:t>
            </a:r>
            <a:r>
              <a:rPr lang="en-US" dirty="0">
                <a:latin typeface="Calibri" panose="020F0502020204030204" pitchFamily="34" charset="0"/>
                <a:ea typeface="Calibri" panose="020F0502020204030204" pitchFamily="34" charset="0"/>
                <a:cs typeface="Calibri" panose="020F0502020204030204" pitchFamily="34" charset="0"/>
              </a:rPr>
              <a:t> (Ubuntu) workstation and enter</a:t>
            </a:r>
          </a:p>
          <a:p>
            <a:pPr marL="857250" lvl="1" indent="-457200" algn="just">
              <a:buFont typeface="Wingdings" panose="05000000000000000000" pitchFamily="2" charset="2"/>
              <a:buChar char="§"/>
            </a:pPr>
            <a:r>
              <a:rPr lang="en-US" dirty="0" err="1">
                <a:latin typeface="Calibri" panose="020F0502020204030204" pitchFamily="34" charset="0"/>
                <a:ea typeface="Calibri" panose="020F0502020204030204" pitchFamily="34" charset="0"/>
                <a:cs typeface="Calibri" panose="020F0502020204030204" pitchFamily="34" charset="0"/>
              </a:rPr>
              <a:t>oleid</a:t>
            </a:r>
            <a:r>
              <a:rPr lang="en-US" dirty="0">
                <a:latin typeface="Calibri" panose="020F0502020204030204" pitchFamily="34" charset="0"/>
                <a:ea typeface="Calibri" panose="020F0502020204030204" pitchFamily="34" charset="0"/>
                <a:cs typeface="Calibri" panose="020F0502020204030204" pitchFamily="34" charset="0"/>
              </a:rPr>
              <a:t> ‘&lt;path to the suspect document&gt;’</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Finding Macro Streams</a:t>
            </a:r>
          </a:p>
          <a:p>
            <a:pPr marL="857250" lvl="1" indent="-457200" algn="just">
              <a:buFont typeface="Wingdings" panose="05000000000000000000" pitchFamily="2" charset="2"/>
              <a:buChar char="§"/>
            </a:pPr>
            <a:r>
              <a:rPr lang="en-US" dirty="0">
                <a:latin typeface="Calibri" panose="020F0502020204030204" pitchFamily="34" charset="0"/>
                <a:ea typeface="Calibri" panose="020F0502020204030204" pitchFamily="34" charset="0"/>
                <a:cs typeface="Calibri" panose="020F0502020204030204" pitchFamily="34" charset="0"/>
              </a:rPr>
              <a:t>Parse the malicious Office document with </a:t>
            </a:r>
            <a:r>
              <a:rPr lang="en-US" dirty="0" err="1">
                <a:latin typeface="Calibri" panose="020F0502020204030204" pitchFamily="34" charset="0"/>
                <a:ea typeface="Calibri" panose="020F0502020204030204" pitchFamily="34" charset="0"/>
                <a:cs typeface="Calibri" panose="020F0502020204030204" pitchFamily="34" charset="0"/>
              </a:rPr>
              <a:t>oledump</a:t>
            </a:r>
            <a:r>
              <a:rPr lang="en-US" dirty="0">
                <a:latin typeface="Calibri" panose="020F0502020204030204" pitchFamily="34" charset="0"/>
                <a:ea typeface="Calibri" panose="020F0502020204030204" pitchFamily="34" charset="0"/>
                <a:cs typeface="Calibri" panose="020F0502020204030204" pitchFamily="34" charset="0"/>
              </a:rPr>
              <a:t> to identify the streams that contain macros </a:t>
            </a:r>
          </a:p>
          <a:p>
            <a:pPr marL="857250" lvl="1" indent="-457200" algn="just">
              <a:buFont typeface="Wingdings" panose="05000000000000000000" pitchFamily="2" charset="2"/>
              <a:buChar char="§"/>
            </a:pPr>
            <a:r>
              <a:rPr lang="en-US" dirty="0">
                <a:latin typeface="Calibri" panose="020F0502020204030204" pitchFamily="34" charset="0"/>
                <a:ea typeface="Calibri" panose="020F0502020204030204" pitchFamily="34" charset="0"/>
                <a:cs typeface="Calibri" panose="020F0502020204030204" pitchFamily="34" charset="0"/>
              </a:rPr>
              <a:t>Run the following command: python oledump.py ‘&lt;path to the suspect document&gt;’</a:t>
            </a:r>
          </a:p>
          <a:p>
            <a:pPr marL="857250" lvl="1" indent="-457200" algn="just">
              <a:buFont typeface="Wingdings" panose="05000000000000000000" pitchFamily="2" charset="2"/>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algn="just"/>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6391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70600-B713-FE75-6C93-F88B5E9C98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2D3B22-BC38-E95B-1CA1-D9D2F5E99750}"/>
              </a:ext>
            </a:extLst>
          </p:cNvPr>
          <p:cNvSpPr>
            <a:spLocks noGrp="1"/>
          </p:cNvSpPr>
          <p:nvPr>
            <p:ph type="title"/>
          </p:nvPr>
        </p:nvSpPr>
        <p:spPr>
          <a:xfrm>
            <a:off x="-24581" y="76200"/>
            <a:ext cx="9067800" cy="685800"/>
          </a:xfrm>
        </p:spPr>
        <p:txBody>
          <a:bodyPr/>
          <a:lstStyle/>
          <a:p>
            <a:r>
              <a:rPr lang="en-US" sz="3200" dirty="0"/>
              <a:t>Analyzing Suspicious MS Office Document </a:t>
            </a:r>
            <a:endParaRPr lang="en-GB" sz="3200" dirty="0"/>
          </a:p>
        </p:txBody>
      </p:sp>
      <p:sp>
        <p:nvSpPr>
          <p:cNvPr id="3" name="Content Placeholder 2">
            <a:extLst>
              <a:ext uri="{FF2B5EF4-FFF2-40B4-BE49-F238E27FC236}">
                <a16:creationId xmlns:a16="http://schemas.microsoft.com/office/drawing/2014/main" id="{8BFE53D1-D87A-4325-5926-01AA3AA54E78}"/>
              </a:ext>
            </a:extLst>
          </p:cNvPr>
          <p:cNvSpPr>
            <a:spLocks noGrp="1"/>
          </p:cNvSpPr>
          <p:nvPr>
            <p:ph idx="1"/>
          </p:nvPr>
        </p:nvSpPr>
        <p:spPr>
          <a:xfrm>
            <a:off x="100780" y="614517"/>
            <a:ext cx="8814619" cy="5176683"/>
          </a:xfrm>
        </p:spPr>
        <p:txBody>
          <a:bodyPr/>
          <a:lstStyle/>
          <a:p>
            <a:pPr marL="457200" indent="-457200" algn="just">
              <a:buFont typeface="+mj-lt"/>
              <a:buAutoNum type="arabicPeriod" startAt="3"/>
            </a:pPr>
            <a:r>
              <a:rPr lang="en-US" dirty="0">
                <a:latin typeface="Calibri" panose="020F0502020204030204" pitchFamily="34" charset="0"/>
                <a:ea typeface="Calibri" panose="020F0502020204030204" pitchFamily="34" charset="0"/>
                <a:cs typeface="Calibri" panose="020F0502020204030204" pitchFamily="34" charset="0"/>
              </a:rPr>
              <a:t>Dumping Macro Streams</a:t>
            </a:r>
          </a:p>
          <a:p>
            <a:pPr marL="857250" lvl="1" indent="-457200" algn="just">
              <a:buFont typeface="Wingdings" panose="05000000000000000000" pitchFamily="2" charset="2"/>
              <a:buChar char="§"/>
            </a:pPr>
            <a:r>
              <a:rPr lang="en-US" dirty="0">
                <a:latin typeface="Calibri" panose="020F0502020204030204" pitchFamily="34" charset="0"/>
                <a:ea typeface="Calibri" panose="020F0502020204030204" pitchFamily="34" charset="0"/>
                <a:cs typeface="Calibri" panose="020F0502020204030204" pitchFamily="34" charset="0"/>
              </a:rPr>
              <a:t>Extract the contents of any macro stream with </a:t>
            </a:r>
            <a:r>
              <a:rPr lang="en-US" dirty="0" err="1">
                <a:latin typeface="Calibri" panose="020F0502020204030204" pitchFamily="34" charset="0"/>
                <a:ea typeface="Calibri" panose="020F0502020204030204" pitchFamily="34" charset="0"/>
                <a:cs typeface="Calibri" panose="020F0502020204030204" pitchFamily="34" charset="0"/>
              </a:rPr>
              <a:t>oledump</a:t>
            </a:r>
            <a:r>
              <a:rPr lang="en-US" dirty="0">
                <a:latin typeface="Calibri" panose="020F0502020204030204" pitchFamily="34" charset="0"/>
                <a:ea typeface="Calibri" panose="020F0502020204030204" pitchFamily="34" charset="0"/>
                <a:cs typeface="Calibri" panose="020F0502020204030204" pitchFamily="34" charset="0"/>
              </a:rPr>
              <a:t> by running the following command</a:t>
            </a:r>
          </a:p>
          <a:p>
            <a:pPr marL="857250" lvl="1" indent="-457200" algn="just">
              <a:buFont typeface="Wingdings" panose="05000000000000000000" pitchFamily="2" charset="2"/>
              <a:buChar char="§"/>
            </a:pPr>
            <a:r>
              <a:rPr lang="en-US" dirty="0">
                <a:latin typeface="Calibri" panose="020F0502020204030204" pitchFamily="34" charset="0"/>
                <a:ea typeface="Calibri" panose="020F0502020204030204" pitchFamily="34" charset="0"/>
                <a:cs typeface="Calibri" panose="020F0502020204030204" pitchFamily="34" charset="0"/>
              </a:rPr>
              <a:t>python oledump.py -s &lt;stream number&gt; ‘&lt;path to the suspect document&gt;’  </a:t>
            </a:r>
          </a:p>
          <a:p>
            <a:pPr marL="457200" indent="-457200" algn="just">
              <a:buFont typeface="+mj-lt"/>
              <a:buAutoNum type="arabicPeriod" startAt="3"/>
            </a:pPr>
            <a:r>
              <a:rPr lang="en-US" dirty="0">
                <a:latin typeface="Calibri" panose="020F0502020204030204" pitchFamily="34" charset="0"/>
                <a:ea typeface="Calibri" panose="020F0502020204030204" pitchFamily="34" charset="0"/>
                <a:cs typeface="Calibri" panose="020F0502020204030204" pitchFamily="34" charset="0"/>
              </a:rPr>
              <a:t> Identifying Suspicious VBA Keywords</a:t>
            </a:r>
          </a:p>
          <a:p>
            <a:pPr marL="857250" lvl="1" indent="-457200" algn="just">
              <a:buFont typeface="Wingdings" panose="05000000000000000000" pitchFamily="2" charset="2"/>
              <a:buChar char="§"/>
            </a:pPr>
            <a:r>
              <a:rPr lang="en-US" dirty="0">
                <a:latin typeface="Calibri" panose="020F0502020204030204" pitchFamily="34" charset="0"/>
                <a:ea typeface="Calibri" panose="020F0502020204030204" pitchFamily="34" charset="0"/>
                <a:cs typeface="Calibri" panose="020F0502020204030204" pitchFamily="34" charset="0"/>
              </a:rPr>
              <a:t>Parse the malicious document with </a:t>
            </a:r>
            <a:r>
              <a:rPr lang="en-US" dirty="0" err="1">
                <a:latin typeface="Calibri" panose="020F0502020204030204" pitchFamily="34" charset="0"/>
                <a:ea typeface="Calibri" panose="020F0502020204030204" pitchFamily="34" charset="0"/>
                <a:cs typeface="Calibri" panose="020F0502020204030204" pitchFamily="34" charset="0"/>
              </a:rPr>
              <a:t>olevba</a:t>
            </a:r>
            <a:r>
              <a:rPr lang="en-US" dirty="0">
                <a:latin typeface="Calibri" panose="020F0502020204030204" pitchFamily="34" charset="0"/>
                <a:ea typeface="Calibri" panose="020F0502020204030204" pitchFamily="34" charset="0"/>
                <a:cs typeface="Calibri" panose="020F0502020204030204" pitchFamily="34" charset="0"/>
              </a:rPr>
              <a:t> to view the source code of all VBA macros and detect suspicious keywords and potential </a:t>
            </a:r>
            <a:r>
              <a:rPr lang="en-US" dirty="0" err="1">
                <a:latin typeface="Calibri" panose="020F0502020204030204" pitchFamily="34" charset="0"/>
                <a:ea typeface="Calibri" panose="020F0502020204030204" pitchFamily="34" charset="0"/>
                <a:cs typeface="Calibri" panose="020F0502020204030204" pitchFamily="34" charset="0"/>
              </a:rPr>
              <a:t>IoCs</a:t>
            </a:r>
            <a:r>
              <a:rPr lang="en-US" dirty="0">
                <a:latin typeface="Calibri" panose="020F0502020204030204" pitchFamily="34" charset="0"/>
                <a:ea typeface="Calibri" panose="020F0502020204030204" pitchFamily="34" charset="0"/>
                <a:cs typeface="Calibri" panose="020F0502020204030204" pitchFamily="34" charset="0"/>
              </a:rPr>
              <a:t> </a:t>
            </a:r>
          </a:p>
          <a:p>
            <a:pPr marL="857250" lvl="1" indent="-457200" algn="just">
              <a:buFont typeface="Wingdings" panose="05000000000000000000" pitchFamily="2" charset="2"/>
              <a:buChar char="§"/>
            </a:pPr>
            <a:r>
              <a:rPr lang="en-US" dirty="0">
                <a:latin typeface="Calibri" panose="020F0502020204030204" pitchFamily="34" charset="0"/>
                <a:ea typeface="Calibri" panose="020F0502020204030204" pitchFamily="34" charset="0"/>
                <a:cs typeface="Calibri" panose="020F0502020204030204" pitchFamily="34" charset="0"/>
              </a:rPr>
              <a:t>Run the following command: </a:t>
            </a:r>
            <a:r>
              <a:rPr lang="en-US" dirty="0" err="1">
                <a:latin typeface="Calibri" panose="020F0502020204030204" pitchFamily="34" charset="0"/>
                <a:ea typeface="Calibri" panose="020F0502020204030204" pitchFamily="34" charset="0"/>
                <a:cs typeface="Calibri" panose="020F0502020204030204" pitchFamily="34" charset="0"/>
              </a:rPr>
              <a:t>olevba</a:t>
            </a:r>
            <a:r>
              <a:rPr lang="en-US" dirty="0">
                <a:latin typeface="Calibri" panose="020F0502020204030204" pitchFamily="34" charset="0"/>
                <a:ea typeface="Calibri" panose="020F0502020204030204" pitchFamily="34" charset="0"/>
                <a:cs typeface="Calibri" panose="020F0502020204030204" pitchFamily="34" charset="0"/>
              </a:rPr>
              <a:t> ‘&lt;path to the suspect document&gt;’ </a:t>
            </a:r>
          </a:p>
          <a:p>
            <a:pPr marL="857250" lvl="1" indent="-457200" algn="just">
              <a:buFont typeface="Wingdings" panose="05000000000000000000" pitchFamily="2" charset="2"/>
              <a:buChar char="§"/>
            </a:pPr>
            <a:r>
              <a:rPr lang="en-US" dirty="0">
                <a:latin typeface="Calibri" panose="020F0502020204030204" pitchFamily="34" charset="0"/>
                <a:ea typeface="Calibri" panose="020F0502020204030204" pitchFamily="34" charset="0"/>
                <a:cs typeface="Calibri" panose="020F0502020204030204" pitchFamily="34" charset="0"/>
              </a:rPr>
              <a:t>Here, the keywords and IOCs detected by </a:t>
            </a:r>
            <a:r>
              <a:rPr lang="en-US" dirty="0" err="1">
                <a:latin typeface="Calibri" panose="020F0502020204030204" pitchFamily="34" charset="0"/>
                <a:ea typeface="Calibri" panose="020F0502020204030204" pitchFamily="34" charset="0"/>
                <a:cs typeface="Calibri" panose="020F0502020204030204" pitchFamily="34" charset="0"/>
              </a:rPr>
              <a:t>olevba</a:t>
            </a:r>
            <a:r>
              <a:rPr lang="en-US" dirty="0">
                <a:latin typeface="Calibri" panose="020F0502020204030204" pitchFamily="34" charset="0"/>
                <a:ea typeface="Calibri" panose="020F0502020204030204" pitchFamily="34" charset="0"/>
                <a:cs typeface="Calibri" panose="020F0502020204030204" pitchFamily="34" charset="0"/>
              </a:rPr>
              <a:t> show that the macros in the Word document: </a:t>
            </a:r>
          </a:p>
          <a:p>
            <a:pPr marL="1257300" lvl="2" indent="-457200" algn="just">
              <a:buFont typeface="Courier New" panose="02070309020205020404" pitchFamily="49" charset="0"/>
              <a:buChar char="o"/>
            </a:pPr>
            <a:r>
              <a:rPr lang="en-US" sz="2000" dirty="0">
                <a:latin typeface="Calibri" panose="020F0502020204030204" pitchFamily="34" charset="0"/>
                <a:ea typeface="Calibri" panose="020F0502020204030204" pitchFamily="34" charset="0"/>
                <a:cs typeface="Calibri" panose="020F0502020204030204" pitchFamily="34" charset="0"/>
              </a:rPr>
              <a:t>have AutoOpen functionality </a:t>
            </a:r>
          </a:p>
          <a:p>
            <a:pPr marL="1257300" lvl="2" indent="-457200" algn="just">
              <a:buFont typeface="Courier New" panose="02070309020205020404" pitchFamily="49" charset="0"/>
              <a:buChar char="o"/>
            </a:pPr>
            <a:r>
              <a:rPr lang="en-US" sz="2000" dirty="0">
                <a:latin typeface="Calibri" panose="020F0502020204030204" pitchFamily="34" charset="0"/>
                <a:ea typeface="Calibri" panose="020F0502020204030204" pitchFamily="34" charset="0"/>
                <a:cs typeface="Calibri" panose="020F0502020204030204" pitchFamily="34" charset="0"/>
              </a:rPr>
              <a:t>contain shellcode and strings obfuscated with Base64 and </a:t>
            </a:r>
            <a:r>
              <a:rPr lang="en-US" sz="2000" dirty="0" err="1">
                <a:latin typeface="Calibri" panose="020F0502020204030204" pitchFamily="34" charset="0"/>
                <a:ea typeface="Calibri" panose="020F0502020204030204" pitchFamily="34" charset="0"/>
                <a:cs typeface="Calibri" panose="020F0502020204030204" pitchFamily="34" charset="0"/>
              </a:rPr>
              <a:t>dridex</a:t>
            </a:r>
            <a:r>
              <a:rPr lang="en-US" sz="2000" dirty="0">
                <a:latin typeface="Calibri" panose="020F0502020204030204" pitchFamily="34" charset="0"/>
                <a:ea typeface="Calibri" panose="020F0502020204030204" pitchFamily="34" charset="0"/>
                <a:cs typeface="Calibri" panose="020F0502020204030204" pitchFamily="34" charset="0"/>
              </a:rPr>
              <a:t> </a:t>
            </a:r>
          </a:p>
          <a:p>
            <a:pPr marL="1257300" lvl="2" indent="-457200" algn="just">
              <a:buFont typeface="Courier New" panose="02070309020205020404" pitchFamily="49" charset="0"/>
              <a:buChar char="o"/>
            </a:pPr>
            <a:r>
              <a:rPr lang="en-US" sz="2000" dirty="0">
                <a:latin typeface="Calibri" panose="020F0502020204030204" pitchFamily="34" charset="0"/>
                <a:ea typeface="Calibri" panose="020F0502020204030204" pitchFamily="34" charset="0"/>
                <a:cs typeface="Calibri" panose="020F0502020204030204" pitchFamily="34" charset="0"/>
              </a:rPr>
              <a:t>might download files named test.exe and sfjozjero.exe from http://germanya.com.ec/logs and store them in the temp directory</a:t>
            </a:r>
          </a:p>
          <a:p>
            <a:pPr marL="457200" indent="-457200" algn="just">
              <a:buFont typeface="+mj-lt"/>
              <a:buAutoNum type="arabicPeriod" startAt="3"/>
            </a:pPr>
            <a:endParaRPr lang="en-US" sz="2000" dirty="0">
              <a:latin typeface="Calibri" panose="020F0502020204030204" pitchFamily="34" charset="0"/>
              <a:ea typeface="Calibri" panose="020F0502020204030204" pitchFamily="34" charset="0"/>
              <a:cs typeface="Calibri" panose="020F0502020204030204" pitchFamily="34" charset="0"/>
            </a:endParaRPr>
          </a:p>
          <a:p>
            <a:pPr algn="just"/>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624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EBD1-5202-0FE1-3687-B233F85F414F}"/>
              </a:ext>
            </a:extLst>
          </p:cNvPr>
          <p:cNvSpPr>
            <a:spLocks noGrp="1"/>
          </p:cNvSpPr>
          <p:nvPr>
            <p:ph type="title"/>
          </p:nvPr>
        </p:nvSpPr>
        <p:spPr>
          <a:xfrm>
            <a:off x="114300" y="-22123"/>
            <a:ext cx="8763000" cy="1143000"/>
          </a:xfrm>
        </p:spPr>
        <p:txBody>
          <a:bodyPr/>
          <a:lstStyle/>
          <a:p>
            <a:r>
              <a:rPr lang="en-US" sz="3200" dirty="0"/>
              <a:t>System Behavior Analysis: Monitoring Registry Artifacts </a:t>
            </a:r>
            <a:endParaRPr lang="en-GB" sz="3200" dirty="0"/>
          </a:p>
        </p:txBody>
      </p:sp>
      <p:sp>
        <p:nvSpPr>
          <p:cNvPr id="3" name="Content Placeholder 2">
            <a:extLst>
              <a:ext uri="{FF2B5EF4-FFF2-40B4-BE49-F238E27FC236}">
                <a16:creationId xmlns:a16="http://schemas.microsoft.com/office/drawing/2014/main" id="{7539573E-B0E7-EF56-6295-125C699CE1B3}"/>
              </a:ext>
            </a:extLst>
          </p:cNvPr>
          <p:cNvSpPr>
            <a:spLocks noGrp="1"/>
          </p:cNvSpPr>
          <p:nvPr>
            <p:ph idx="1"/>
          </p:nvPr>
        </p:nvSpPr>
        <p:spPr>
          <a:xfrm>
            <a:off x="228600" y="1140543"/>
            <a:ext cx="8763000" cy="2440858"/>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Malware manipulates the registry to ensure that it runs automatically whenever the computer boots, or the user logs in</a:t>
            </a:r>
          </a:p>
          <a:p>
            <a:pPr algn="just"/>
            <a:r>
              <a:rPr lang="en-US" sz="2000" dirty="0">
                <a:latin typeface="Calibri" panose="020F0502020204030204" pitchFamily="34" charset="0"/>
                <a:ea typeface="Calibri" panose="020F0502020204030204" pitchFamily="34" charset="0"/>
                <a:cs typeface="Calibri" panose="020F0502020204030204" pitchFamily="34" charset="0"/>
              </a:rPr>
              <a:t>By running the malware on a forensic workstation, you can observe its activity on the registry and look for specific keys or values that are read, created, modified, or deleted by it</a:t>
            </a:r>
          </a:p>
          <a:p>
            <a:pPr algn="just"/>
            <a:r>
              <a:rPr lang="en-US" sz="2000" dirty="0">
                <a:latin typeface="Calibri" panose="020F0502020204030204" pitchFamily="34" charset="0"/>
                <a:ea typeface="Calibri" panose="020F0502020204030204" pitchFamily="34" charset="0"/>
                <a:cs typeface="Calibri" panose="020F0502020204030204" pitchFamily="34" charset="0"/>
              </a:rPr>
              <a:t>Look for Windows AutoStart registry locations that are commonly targeted by malware to persist on the system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1DE782C5-C19E-8656-3C0F-7D463E2A2B83}"/>
              </a:ext>
            </a:extLst>
          </p:cNvPr>
          <p:cNvPicPr>
            <a:picLocks noChangeAspect="1"/>
          </p:cNvPicPr>
          <p:nvPr/>
        </p:nvPicPr>
        <p:blipFill>
          <a:blip r:embed="rId3"/>
          <a:stretch>
            <a:fillRect/>
          </a:stretch>
        </p:blipFill>
        <p:spPr>
          <a:xfrm>
            <a:off x="0" y="3962400"/>
            <a:ext cx="9144000" cy="2637693"/>
          </a:xfrm>
          <a:prstGeom prst="rect">
            <a:avLst/>
          </a:prstGeom>
        </p:spPr>
      </p:pic>
    </p:spTree>
    <p:extLst>
      <p:ext uri="{BB962C8B-B14F-4D97-AF65-F5344CB8AC3E}">
        <p14:creationId xmlns:p14="http://schemas.microsoft.com/office/powerpoint/2010/main" val="3489807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B6218-8410-9660-2B91-FE51C83369FC}"/>
              </a:ext>
            </a:extLst>
          </p:cNvPr>
          <p:cNvSpPr>
            <a:spLocks noGrp="1"/>
          </p:cNvSpPr>
          <p:nvPr>
            <p:ph type="title"/>
          </p:nvPr>
        </p:nvSpPr>
        <p:spPr/>
        <p:txBody>
          <a:bodyPr/>
          <a:lstStyle/>
          <a:p>
            <a:r>
              <a:rPr lang="en-US" dirty="0"/>
              <a:t>Key Event IDs to Monitor </a:t>
            </a:r>
            <a:endParaRPr lang="en-GB" dirty="0"/>
          </a:p>
        </p:txBody>
      </p:sp>
      <p:pic>
        <p:nvPicPr>
          <p:cNvPr id="5" name="Content Placeholder 4">
            <a:extLst>
              <a:ext uri="{FF2B5EF4-FFF2-40B4-BE49-F238E27FC236}">
                <a16:creationId xmlns:a16="http://schemas.microsoft.com/office/drawing/2014/main" id="{E18CE606-DDD7-2552-27E5-F113547AB0E1}"/>
              </a:ext>
            </a:extLst>
          </p:cNvPr>
          <p:cNvPicPr>
            <a:picLocks noGrp="1" noChangeAspect="1"/>
          </p:cNvPicPr>
          <p:nvPr>
            <p:ph idx="1"/>
          </p:nvPr>
        </p:nvPicPr>
        <p:blipFill>
          <a:blip r:embed="rId2"/>
          <a:stretch>
            <a:fillRect/>
          </a:stretch>
        </p:blipFill>
        <p:spPr>
          <a:xfrm>
            <a:off x="304800" y="1179721"/>
            <a:ext cx="8534400" cy="4071520"/>
          </a:xfrm>
        </p:spPr>
      </p:pic>
    </p:spTree>
    <p:extLst>
      <p:ext uri="{BB962C8B-B14F-4D97-AF65-F5344CB8AC3E}">
        <p14:creationId xmlns:p14="http://schemas.microsoft.com/office/powerpoint/2010/main" val="2446581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5B57F-AF19-8DA6-A56D-FCF64A875CBC}"/>
              </a:ext>
            </a:extLst>
          </p:cNvPr>
          <p:cNvSpPr>
            <a:spLocks noGrp="1"/>
          </p:cNvSpPr>
          <p:nvPr>
            <p:ph type="title"/>
          </p:nvPr>
        </p:nvSpPr>
        <p:spPr>
          <a:xfrm>
            <a:off x="152400" y="121572"/>
            <a:ext cx="8534400" cy="639762"/>
          </a:xfrm>
        </p:spPr>
        <p:txBody>
          <a:bodyPr/>
          <a:lstStyle/>
          <a:p>
            <a:r>
              <a:rPr lang="en-GB" dirty="0"/>
              <a:t>Network Forensics in Malware Analysis</a:t>
            </a:r>
          </a:p>
        </p:txBody>
      </p:sp>
      <p:sp>
        <p:nvSpPr>
          <p:cNvPr id="3" name="Content Placeholder 2">
            <a:extLst>
              <a:ext uri="{FF2B5EF4-FFF2-40B4-BE49-F238E27FC236}">
                <a16:creationId xmlns:a16="http://schemas.microsoft.com/office/drawing/2014/main" id="{18263EAA-57D9-07AC-1B99-D80DAB9AF357}"/>
              </a:ext>
            </a:extLst>
          </p:cNvPr>
          <p:cNvSpPr>
            <a:spLocks noGrp="1"/>
          </p:cNvSpPr>
          <p:nvPr>
            <p:ph idx="1"/>
          </p:nvPr>
        </p:nvSpPr>
        <p:spPr>
          <a:xfrm>
            <a:off x="304800" y="773625"/>
            <a:ext cx="8534400" cy="2807775"/>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Malware tries to communicate with the network for various activities, such as propagation, downloading malicious content, transmitting sensitive files and information, offering a remote control to attackers, etc.</a:t>
            </a:r>
          </a:p>
          <a:p>
            <a:pPr algn="just"/>
            <a:r>
              <a:rPr lang="en-US" sz="2000" dirty="0">
                <a:latin typeface="Calibri" panose="020F0502020204030204" pitchFamily="34" charset="0"/>
                <a:ea typeface="Calibri" panose="020F0502020204030204" pitchFamily="34" charset="0"/>
                <a:cs typeface="Calibri" panose="020F0502020204030204" pitchFamily="34" charset="0"/>
              </a:rPr>
              <a:t>Malware connect back to their handlers and send confidential information to the attackers</a:t>
            </a:r>
          </a:p>
          <a:p>
            <a:pPr algn="just"/>
            <a:r>
              <a:rPr lang="en-US" sz="2000" dirty="0">
                <a:latin typeface="Calibri" panose="020F0502020204030204" pitchFamily="34" charset="0"/>
                <a:ea typeface="Calibri" panose="020F0502020204030204" pitchFamily="34" charset="0"/>
                <a:cs typeface="Calibri" panose="020F0502020204030204" pitchFamily="34" charset="0"/>
              </a:rPr>
              <a:t>Use tools such as SolarWinds NetFlow Traffic Analyzer, Wireshark, and Capsa Network Analyzer to monitor network traffic going to malicious remote addresses and look for suspicious malware activities</a:t>
            </a:r>
          </a:p>
          <a:p>
            <a:endParaRPr lang="en-GB" dirty="0"/>
          </a:p>
        </p:txBody>
      </p:sp>
      <p:pic>
        <p:nvPicPr>
          <p:cNvPr id="5" name="Picture 4">
            <a:extLst>
              <a:ext uri="{FF2B5EF4-FFF2-40B4-BE49-F238E27FC236}">
                <a16:creationId xmlns:a16="http://schemas.microsoft.com/office/drawing/2014/main" id="{B6ED4196-0DF2-A1EC-0F4A-7D7D1B5D3E7F}"/>
              </a:ext>
            </a:extLst>
          </p:cNvPr>
          <p:cNvPicPr>
            <a:picLocks noChangeAspect="1"/>
          </p:cNvPicPr>
          <p:nvPr/>
        </p:nvPicPr>
        <p:blipFill>
          <a:blip r:embed="rId3"/>
          <a:stretch>
            <a:fillRect/>
          </a:stretch>
        </p:blipFill>
        <p:spPr>
          <a:xfrm>
            <a:off x="2286000" y="3429001"/>
            <a:ext cx="5791200" cy="3429000"/>
          </a:xfrm>
          <a:prstGeom prst="rect">
            <a:avLst/>
          </a:prstGeom>
        </p:spPr>
      </p:pic>
    </p:spTree>
    <p:extLst>
      <p:ext uri="{BB962C8B-B14F-4D97-AF65-F5344CB8AC3E}">
        <p14:creationId xmlns:p14="http://schemas.microsoft.com/office/powerpoint/2010/main" val="23107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C971-84FC-A9F0-FC36-0890EEB49081}"/>
              </a:ext>
            </a:extLst>
          </p:cNvPr>
          <p:cNvSpPr>
            <a:spLocks noGrp="1"/>
          </p:cNvSpPr>
          <p:nvPr>
            <p:ph type="title"/>
          </p:nvPr>
        </p:nvSpPr>
        <p:spPr>
          <a:xfrm>
            <a:off x="457200" y="29497"/>
            <a:ext cx="8229600" cy="656303"/>
          </a:xfrm>
        </p:spPr>
        <p:txBody>
          <a:bodyPr/>
          <a:lstStyle/>
          <a:p>
            <a:r>
              <a:rPr lang="en-GB" dirty="0"/>
              <a:t>Monitoring IP Addresses </a:t>
            </a:r>
          </a:p>
        </p:txBody>
      </p:sp>
      <p:sp>
        <p:nvSpPr>
          <p:cNvPr id="3" name="Content Placeholder 2">
            <a:extLst>
              <a:ext uri="{FF2B5EF4-FFF2-40B4-BE49-F238E27FC236}">
                <a16:creationId xmlns:a16="http://schemas.microsoft.com/office/drawing/2014/main" id="{13D026C2-EF43-BE00-40D5-B6658D717F1A}"/>
              </a:ext>
            </a:extLst>
          </p:cNvPr>
          <p:cNvSpPr>
            <a:spLocks noGrp="1"/>
          </p:cNvSpPr>
          <p:nvPr>
            <p:ph idx="1"/>
          </p:nvPr>
        </p:nvSpPr>
        <p:spPr>
          <a:xfrm>
            <a:off x="0" y="990600"/>
            <a:ext cx="38862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Run Wireshark on Windows forensic workstation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Execute the file that is suspected to be a malware on the workstation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Monitor the live network traffic to look for suspicious activities</a:t>
            </a:r>
          </a:p>
          <a:p>
            <a:pPr algn="just"/>
            <a:r>
              <a:rPr lang="en-US" sz="2000" dirty="0">
                <a:latin typeface="Calibri" panose="020F0502020204030204" pitchFamily="34" charset="0"/>
                <a:ea typeface="Calibri" panose="020F0502020204030204" pitchFamily="34" charset="0"/>
                <a:cs typeface="Calibri" panose="020F0502020204030204" pitchFamily="34" charset="0"/>
              </a:rPr>
              <a:t>Locate any remote IP address that the workstation is trying to communicate to</a:t>
            </a:r>
          </a:p>
          <a:p>
            <a:pPr algn="just"/>
            <a:r>
              <a:rPr lang="en-US" sz="2000" dirty="0">
                <a:latin typeface="Calibri" panose="020F0502020204030204" pitchFamily="34" charset="0"/>
                <a:ea typeface="Calibri" panose="020F0502020204030204" pitchFamily="34" charset="0"/>
                <a:cs typeface="Calibri" panose="020F0502020204030204" pitchFamily="34" charset="0"/>
              </a:rPr>
              <a:t>Scan the IP address via online malware scanning tools to know whether it is really suspicious</a:t>
            </a:r>
          </a:p>
        </p:txBody>
      </p:sp>
      <p:pic>
        <p:nvPicPr>
          <p:cNvPr id="5" name="Picture 4">
            <a:extLst>
              <a:ext uri="{FF2B5EF4-FFF2-40B4-BE49-F238E27FC236}">
                <a16:creationId xmlns:a16="http://schemas.microsoft.com/office/drawing/2014/main" id="{D9C32BA2-E2D6-3456-11D8-AE5A2EEFC9B1}"/>
              </a:ext>
            </a:extLst>
          </p:cNvPr>
          <p:cNvPicPr>
            <a:picLocks noChangeAspect="1"/>
          </p:cNvPicPr>
          <p:nvPr/>
        </p:nvPicPr>
        <p:blipFill>
          <a:blip r:embed="rId3"/>
          <a:stretch>
            <a:fillRect/>
          </a:stretch>
        </p:blipFill>
        <p:spPr>
          <a:xfrm>
            <a:off x="4084115" y="1192336"/>
            <a:ext cx="5001871" cy="3989264"/>
          </a:xfrm>
          <a:prstGeom prst="rect">
            <a:avLst/>
          </a:prstGeom>
        </p:spPr>
      </p:pic>
    </p:spTree>
    <p:extLst>
      <p:ext uri="{BB962C8B-B14F-4D97-AF65-F5344CB8AC3E}">
        <p14:creationId xmlns:p14="http://schemas.microsoft.com/office/powerpoint/2010/main" val="74717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CBB3-D0A2-986B-46FB-67234BB41D0B}"/>
              </a:ext>
            </a:extLst>
          </p:cNvPr>
          <p:cNvSpPr>
            <a:spLocks noGrp="1"/>
          </p:cNvSpPr>
          <p:nvPr>
            <p:ph type="title"/>
          </p:nvPr>
        </p:nvSpPr>
        <p:spPr>
          <a:xfrm>
            <a:off x="223684" y="228600"/>
            <a:ext cx="8767916" cy="609600"/>
          </a:xfrm>
        </p:spPr>
        <p:txBody>
          <a:bodyPr/>
          <a:lstStyle/>
          <a:p>
            <a:r>
              <a:rPr lang="en-GB" sz="3200" dirty="0"/>
              <a:t>Ransomware Analysis - </a:t>
            </a:r>
            <a:r>
              <a:rPr lang="en-GB" sz="3200" dirty="0" err="1"/>
              <a:t>BlackCat</a:t>
            </a:r>
            <a:r>
              <a:rPr lang="en-GB" sz="3200" dirty="0"/>
              <a:t> (ALPHV)</a:t>
            </a:r>
          </a:p>
        </p:txBody>
      </p:sp>
      <p:sp>
        <p:nvSpPr>
          <p:cNvPr id="3" name="Content Placeholder 2">
            <a:extLst>
              <a:ext uri="{FF2B5EF4-FFF2-40B4-BE49-F238E27FC236}">
                <a16:creationId xmlns:a16="http://schemas.microsoft.com/office/drawing/2014/main" id="{A700D28A-9045-169F-4BDF-AC260342C97D}"/>
              </a:ext>
            </a:extLst>
          </p:cNvPr>
          <p:cNvSpPr>
            <a:spLocks noGrp="1"/>
          </p:cNvSpPr>
          <p:nvPr>
            <p:ph idx="1"/>
          </p:nvPr>
        </p:nvSpPr>
        <p:spPr>
          <a:xfrm>
            <a:off x="152400" y="990600"/>
            <a:ext cx="8534400" cy="4297363"/>
          </a:xfrm>
        </p:spPr>
        <p:txBody>
          <a:bodyPr/>
          <a:lstStyle/>
          <a:p>
            <a:pPr algn="just"/>
            <a:r>
              <a:rPr lang="en-US" sz="2000" dirty="0" err="1">
                <a:latin typeface="Calibri" panose="020F0502020204030204" pitchFamily="34" charset="0"/>
                <a:ea typeface="Calibri" panose="020F0502020204030204" pitchFamily="34" charset="0"/>
                <a:cs typeface="Calibri" panose="020F0502020204030204" pitchFamily="34" charset="0"/>
              </a:rPr>
              <a:t>BlackCat</a:t>
            </a:r>
            <a:r>
              <a:rPr lang="en-US" sz="2000" dirty="0">
                <a:latin typeface="Calibri" panose="020F0502020204030204" pitchFamily="34" charset="0"/>
                <a:ea typeface="Calibri" panose="020F0502020204030204" pitchFamily="34" charset="0"/>
                <a:cs typeface="Calibri" panose="020F0502020204030204" pitchFamily="34" charset="0"/>
              </a:rPr>
              <a:t> also known as ALPHV ransomware became a highly formidable and advanced ransomware as it performs operations faster and stealthier, including some techniques to extend its lifespan</a:t>
            </a:r>
          </a:p>
          <a:p>
            <a:pPr algn="just"/>
            <a:r>
              <a:rPr lang="en-US" sz="2000" dirty="0" err="1">
                <a:latin typeface="Calibri" panose="020F0502020204030204" pitchFamily="34" charset="0"/>
                <a:ea typeface="Calibri" panose="020F0502020204030204" pitchFamily="34" charset="0"/>
                <a:cs typeface="Calibri" panose="020F0502020204030204" pitchFamily="34" charset="0"/>
              </a:rPr>
              <a:t>BlackCat</a:t>
            </a:r>
            <a:r>
              <a:rPr lang="en-US" sz="2000" dirty="0">
                <a:latin typeface="Calibri" panose="020F0502020204030204" pitchFamily="34" charset="0"/>
                <a:ea typeface="Calibri" panose="020F0502020204030204" pitchFamily="34" charset="0"/>
                <a:cs typeface="Calibri" panose="020F0502020204030204" pitchFamily="34" charset="0"/>
              </a:rPr>
              <a:t> malware usually targets government, healthcare, education, hospitality, and manufacturing sectors</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leverage </a:t>
            </a:r>
            <a:r>
              <a:rPr lang="en-US" sz="2000" dirty="0" err="1">
                <a:latin typeface="Calibri" panose="020F0502020204030204" pitchFamily="34" charset="0"/>
                <a:ea typeface="Calibri" panose="020F0502020204030204" pitchFamily="34" charset="0"/>
                <a:cs typeface="Calibri" panose="020F0502020204030204" pitchFamily="34" charset="0"/>
              </a:rPr>
              <a:t>ExMatter</a:t>
            </a:r>
            <a:r>
              <a:rPr lang="en-US" sz="2000" dirty="0">
                <a:latin typeface="Calibri" panose="020F0502020204030204" pitchFamily="34" charset="0"/>
                <a:ea typeface="Calibri" panose="020F0502020204030204" pitchFamily="34" charset="0"/>
                <a:cs typeface="Calibri" panose="020F0502020204030204" pitchFamily="34" charset="0"/>
              </a:rPr>
              <a:t>, a custom malware having self-deletion ability to automate the data exfiltration process during the operation</a:t>
            </a:r>
          </a:p>
          <a:p>
            <a:pPr algn="just"/>
            <a:r>
              <a:rPr lang="en-US" sz="2000" dirty="0" err="1">
                <a:latin typeface="Calibri" panose="020F0502020204030204" pitchFamily="34" charset="0"/>
                <a:ea typeface="Calibri" panose="020F0502020204030204" pitchFamily="34" charset="0"/>
                <a:cs typeface="Calibri" panose="020F0502020204030204" pitchFamily="34" charset="0"/>
              </a:rPr>
              <a:t>BlackCat</a:t>
            </a:r>
            <a:r>
              <a:rPr lang="en-US" sz="2000" dirty="0">
                <a:latin typeface="Calibri" panose="020F0502020204030204" pitchFamily="34" charset="0"/>
                <a:ea typeface="Calibri" panose="020F0502020204030204" pitchFamily="34" charset="0"/>
                <a:cs typeface="Calibri" panose="020F0502020204030204" pitchFamily="34" charset="0"/>
              </a:rPr>
              <a:t> has regularly been listed among the top ten most active ransomware groups by various research entities and was linked in an April 2022 FBI advisory as well</a:t>
            </a:r>
          </a:p>
          <a:p>
            <a:endParaRPr lang="en-GB" dirty="0"/>
          </a:p>
        </p:txBody>
      </p:sp>
    </p:spTree>
    <p:extLst>
      <p:ext uri="{BB962C8B-B14F-4D97-AF65-F5344CB8AC3E}">
        <p14:creationId xmlns:p14="http://schemas.microsoft.com/office/powerpoint/2010/main" val="312708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4E50-A918-6E9A-7137-FD06518BBDD2}"/>
              </a:ext>
            </a:extLst>
          </p:cNvPr>
          <p:cNvSpPr>
            <a:spLocks noGrp="1"/>
          </p:cNvSpPr>
          <p:nvPr>
            <p:ph type="title"/>
          </p:nvPr>
        </p:nvSpPr>
        <p:spPr/>
        <p:txBody>
          <a:bodyPr/>
          <a:lstStyle/>
          <a:p>
            <a:r>
              <a:rPr lang="en-GB" dirty="0" err="1"/>
              <a:t>BlackCat</a:t>
            </a:r>
            <a:r>
              <a:rPr lang="en-GB" dirty="0"/>
              <a:t> (ALPHV) Malware Analysis </a:t>
            </a:r>
          </a:p>
        </p:txBody>
      </p:sp>
      <p:sp>
        <p:nvSpPr>
          <p:cNvPr id="3" name="Content Placeholder 2">
            <a:extLst>
              <a:ext uri="{FF2B5EF4-FFF2-40B4-BE49-F238E27FC236}">
                <a16:creationId xmlns:a16="http://schemas.microsoft.com/office/drawing/2014/main" id="{4F9D4403-1A84-2501-C7F2-B53F00CD40F7}"/>
              </a:ext>
            </a:extLst>
          </p:cNvPr>
          <p:cNvSpPr>
            <a:spLocks noGrp="1"/>
          </p:cNvSpPr>
          <p:nvPr>
            <p:ph idx="1"/>
          </p:nvPr>
        </p:nvSpPr>
        <p:spPr>
          <a:xfrm>
            <a:off x="152400" y="1143000"/>
            <a:ext cx="8534400" cy="4297363"/>
          </a:xfrm>
        </p:spPr>
        <p:txBody>
          <a:bodyPr/>
          <a:lstStyle/>
          <a:p>
            <a:pPr marL="457200" indent="-457200">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Initial Access</a:t>
            </a:r>
          </a:p>
          <a:p>
            <a:pPr marL="857250" lvl="1" indent="-457200">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The malware initiates its operation by executing an obfuscated loader to decrypt AES-128 encrypted strings and their payload</a:t>
            </a:r>
          </a:p>
          <a:p>
            <a:pPr marL="857250" lvl="1" indent="-457200">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Those decrypted strings reveal the purpose of the component and indicate it is a loader </a:t>
            </a:r>
          </a:p>
          <a:p>
            <a:pPr marL="857250" lvl="1" indent="-457200">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Then the payload is executed in memory with command line arguments</a:t>
            </a:r>
          </a:p>
          <a:p>
            <a:pPr marL="857250" lvl="1" indent="-457200">
              <a:buFont typeface="Wingdings" panose="05000000000000000000" pitchFamily="2" charset="2"/>
              <a:buChar char="§"/>
            </a:pPr>
            <a:endParaRPr lang="en-US" sz="16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Discovery, Credential Access, and Privilege Escalation</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After initial access, attackers use PowerShell and Command Prompt to obtain critical information about user accounts, permissions, and domain computers </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In this stage, the Sphynx version of </a:t>
            </a:r>
            <a:r>
              <a:rPr lang="en-US" sz="1600" dirty="0" err="1">
                <a:latin typeface="Calibri" panose="020F0502020204030204" pitchFamily="34" charset="0"/>
                <a:ea typeface="Calibri" panose="020F0502020204030204" pitchFamily="34" charset="0"/>
                <a:cs typeface="Calibri" panose="020F0502020204030204" pitchFamily="34" charset="0"/>
              </a:rPr>
              <a:t>BlackCat</a:t>
            </a:r>
            <a:r>
              <a:rPr lang="en-US" sz="1600" dirty="0">
                <a:latin typeface="Calibri" panose="020F0502020204030204" pitchFamily="34" charset="0"/>
                <a:ea typeface="Calibri" panose="020F0502020204030204" pitchFamily="34" charset="0"/>
                <a:cs typeface="Calibri" panose="020F0502020204030204" pitchFamily="34" charset="0"/>
              </a:rPr>
              <a:t> conducts activities such as retrieve list of volumes to navigate, mounts the unmounted volumes, perform network discovery, creates named pipe, and creates multiple child processes of itself </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Additionally, attackers obtain the domain administrator credentials through infections using different stealer malware such as Raccoon and Vidar to perform the next stages of exploitation</a:t>
            </a:r>
            <a:endParaRPr lang="en-GB" dirty="0"/>
          </a:p>
        </p:txBody>
      </p:sp>
    </p:spTree>
    <p:extLst>
      <p:ext uri="{BB962C8B-B14F-4D97-AF65-F5344CB8AC3E}">
        <p14:creationId xmlns:p14="http://schemas.microsoft.com/office/powerpoint/2010/main" val="3536994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F00C6-9FF2-954F-1701-B72069E3EF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AA5807-AF19-6795-4A89-1163C4899881}"/>
              </a:ext>
            </a:extLst>
          </p:cNvPr>
          <p:cNvSpPr>
            <a:spLocks noGrp="1"/>
          </p:cNvSpPr>
          <p:nvPr>
            <p:ph type="title"/>
          </p:nvPr>
        </p:nvSpPr>
        <p:spPr/>
        <p:txBody>
          <a:bodyPr/>
          <a:lstStyle/>
          <a:p>
            <a:r>
              <a:rPr lang="en-GB" dirty="0" err="1"/>
              <a:t>BlackCat</a:t>
            </a:r>
            <a:r>
              <a:rPr lang="en-GB" dirty="0"/>
              <a:t> (ALPHV) Malware Analysis </a:t>
            </a:r>
          </a:p>
        </p:txBody>
      </p:sp>
      <p:sp>
        <p:nvSpPr>
          <p:cNvPr id="3" name="Content Placeholder 2">
            <a:extLst>
              <a:ext uri="{FF2B5EF4-FFF2-40B4-BE49-F238E27FC236}">
                <a16:creationId xmlns:a16="http://schemas.microsoft.com/office/drawing/2014/main" id="{ACAD92AD-3AC5-7B58-7C62-4DCDFE85D63F}"/>
              </a:ext>
            </a:extLst>
          </p:cNvPr>
          <p:cNvSpPr>
            <a:spLocks noGrp="1"/>
          </p:cNvSpPr>
          <p:nvPr>
            <p:ph idx="1"/>
          </p:nvPr>
        </p:nvSpPr>
        <p:spPr>
          <a:xfrm>
            <a:off x="152400" y="1143000"/>
            <a:ext cx="8534400" cy="4297363"/>
          </a:xfrm>
        </p:spPr>
        <p:txBody>
          <a:bodyPr/>
          <a:lstStyle/>
          <a:p>
            <a:pPr marL="457200" indent="-457200">
              <a:buFont typeface="+mj-lt"/>
              <a:buAutoNum type="arabicPeriod" startAt="3"/>
            </a:pPr>
            <a:r>
              <a:rPr lang="en-US" sz="2000" dirty="0">
                <a:latin typeface="Calibri" panose="020F0502020204030204" pitchFamily="34" charset="0"/>
                <a:ea typeface="Calibri" panose="020F0502020204030204" pitchFamily="34" charset="0"/>
                <a:cs typeface="Calibri" panose="020F0502020204030204" pitchFamily="34" charset="0"/>
              </a:rPr>
              <a:t>Defense Evasion, Persistence, and Lateral Movement</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In this stage, attackers use the remote desktop protocol (RDP) to move internally within the network</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Also, the Sphynx variant of </a:t>
            </a:r>
            <a:r>
              <a:rPr lang="en-US" sz="1600" dirty="0" err="1">
                <a:latin typeface="Calibri" panose="020F0502020204030204" pitchFamily="34" charset="0"/>
                <a:ea typeface="Calibri" panose="020F0502020204030204" pitchFamily="34" charset="0"/>
                <a:cs typeface="Calibri" panose="020F0502020204030204" pitchFamily="34" charset="0"/>
              </a:rPr>
              <a:t>BlackCat</a:t>
            </a:r>
            <a:r>
              <a:rPr lang="en-US" sz="1600" dirty="0">
                <a:latin typeface="Calibri" panose="020F0502020204030204" pitchFamily="34" charset="0"/>
                <a:ea typeface="Calibri" panose="020F0502020204030204" pitchFamily="34" charset="0"/>
                <a:cs typeface="Calibri" panose="020F0502020204030204" pitchFamily="34" charset="0"/>
              </a:rPr>
              <a:t> conducts activities such as Obtains a list of shadow copies by using WMI COM Object functions Deletes the volume shadow copies by executing: vssadmin.exe Delete Shadows /all /quiet</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Executes the following query using WMI COM object functions to obtain information about an AD environment: SELECT </a:t>
            </a:r>
            <a:r>
              <a:rPr lang="en-US" sz="1600" dirty="0" err="1">
                <a:latin typeface="Calibri" panose="020F0502020204030204" pitchFamily="34" charset="0"/>
                <a:ea typeface="Calibri" panose="020F0502020204030204" pitchFamily="34" charset="0"/>
                <a:cs typeface="Calibri" panose="020F0502020204030204" pitchFamily="34" charset="0"/>
              </a:rPr>
              <a:t>DS_cn</a:t>
            </a:r>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dirty="0" err="1">
                <a:latin typeface="Calibri" panose="020F0502020204030204" pitchFamily="34" charset="0"/>
                <a:ea typeface="Calibri" panose="020F0502020204030204" pitchFamily="34" charset="0"/>
                <a:cs typeface="Calibri" panose="020F0502020204030204" pitchFamily="34" charset="0"/>
              </a:rPr>
              <a:t>DS_dNSHostName</a:t>
            </a:r>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dirty="0" err="1">
                <a:latin typeface="Calibri" panose="020F0502020204030204" pitchFamily="34" charset="0"/>
                <a:ea typeface="Calibri" panose="020F0502020204030204" pitchFamily="34" charset="0"/>
                <a:cs typeface="Calibri" panose="020F0502020204030204" pitchFamily="34" charset="0"/>
              </a:rPr>
              <a:t>DS_userAccountControl</a:t>
            </a:r>
            <a:r>
              <a:rPr lang="en-US" sz="1600" dirty="0">
                <a:latin typeface="Calibri" panose="020F0502020204030204" pitchFamily="34" charset="0"/>
                <a:ea typeface="Calibri" panose="020F0502020204030204" pitchFamily="34" charset="0"/>
                <a:cs typeface="Calibri" panose="020F0502020204030204" pitchFamily="34" charset="0"/>
              </a:rPr>
              <a:t> FROM </a:t>
            </a:r>
            <a:r>
              <a:rPr lang="en-US" sz="1600" dirty="0" err="1">
                <a:latin typeface="Calibri" panose="020F0502020204030204" pitchFamily="34" charset="0"/>
                <a:ea typeface="Calibri" panose="020F0502020204030204" pitchFamily="34" charset="0"/>
                <a:cs typeface="Calibri" panose="020F0502020204030204" pitchFamily="34" charset="0"/>
              </a:rPr>
              <a:t>DS_computer</a:t>
            </a:r>
            <a:endParaRPr lang="en-US" sz="1600" dirty="0">
              <a:latin typeface="Calibri" panose="020F0502020204030204" pitchFamily="34" charset="0"/>
              <a:ea typeface="Calibri" panose="020F0502020204030204" pitchFamily="34" charset="0"/>
              <a:cs typeface="Calibri" panose="020F0502020204030204" pitchFamily="34" charset="0"/>
            </a:endParaRP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Additionally, attackers authenticate to Domain Controllers by using the account credentials having administrative privileges for lateral movement</a:t>
            </a:r>
          </a:p>
          <a:p>
            <a:pPr marL="857250" lvl="1" indent="-457200">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 </a:t>
            </a:r>
          </a:p>
          <a:p>
            <a:pPr marL="457200" indent="-457200">
              <a:buFont typeface="+mj-lt"/>
              <a:buAutoNum type="arabicPeriod" startAt="3"/>
            </a:pPr>
            <a:r>
              <a:rPr lang="en-US" sz="2000" dirty="0">
                <a:latin typeface="Calibri" panose="020F0502020204030204" pitchFamily="34" charset="0"/>
                <a:ea typeface="Calibri" panose="020F0502020204030204" pitchFamily="34" charset="0"/>
                <a:cs typeface="Calibri" panose="020F0502020204030204" pitchFamily="34" charset="0"/>
              </a:rPr>
              <a:t>Data Exfiltration and Covering Tracks</a:t>
            </a:r>
          </a:p>
          <a:p>
            <a:pPr marL="457200" indent="-457200">
              <a:buFont typeface="+mj-lt"/>
              <a:buAutoNum type="arabicPeriod" startAt="3"/>
            </a:pPr>
            <a:r>
              <a:rPr lang="en-US" sz="2000" dirty="0">
                <a:latin typeface="Calibri" panose="020F0502020204030204" pitchFamily="34" charset="0"/>
                <a:ea typeface="Calibri" panose="020F0502020204030204" pitchFamily="34" charset="0"/>
                <a:cs typeface="Calibri" panose="020F0502020204030204" pitchFamily="34" charset="0"/>
              </a:rPr>
              <a:t>Encrypt and Create Ransom Note</a:t>
            </a:r>
          </a:p>
          <a:p>
            <a:endParaRPr lang="en-GB" dirty="0"/>
          </a:p>
        </p:txBody>
      </p:sp>
    </p:spTree>
    <p:extLst>
      <p:ext uri="{BB962C8B-B14F-4D97-AF65-F5344CB8AC3E}">
        <p14:creationId xmlns:p14="http://schemas.microsoft.com/office/powerpoint/2010/main" val="2837482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D5D96-F795-E514-0192-67E1420869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85D553-B1DF-F4B7-AA6F-2D242FA45440}"/>
              </a:ext>
            </a:extLst>
          </p:cNvPr>
          <p:cNvSpPr>
            <a:spLocks noGrp="1"/>
          </p:cNvSpPr>
          <p:nvPr>
            <p:ph type="title"/>
          </p:nvPr>
        </p:nvSpPr>
        <p:spPr/>
        <p:txBody>
          <a:bodyPr/>
          <a:lstStyle/>
          <a:p>
            <a:r>
              <a:rPr lang="en-GB" dirty="0" err="1"/>
              <a:t>BlackCat</a:t>
            </a:r>
            <a:r>
              <a:rPr lang="en-GB" dirty="0"/>
              <a:t> (ALPHV) Malware Analysis </a:t>
            </a:r>
          </a:p>
        </p:txBody>
      </p:sp>
      <p:sp>
        <p:nvSpPr>
          <p:cNvPr id="3" name="Content Placeholder 2">
            <a:extLst>
              <a:ext uri="{FF2B5EF4-FFF2-40B4-BE49-F238E27FC236}">
                <a16:creationId xmlns:a16="http://schemas.microsoft.com/office/drawing/2014/main" id="{5DDD4551-FB65-29F0-ED65-A86ABD34B48A}"/>
              </a:ext>
            </a:extLst>
          </p:cNvPr>
          <p:cNvSpPr>
            <a:spLocks noGrp="1"/>
          </p:cNvSpPr>
          <p:nvPr>
            <p:ph idx="1"/>
          </p:nvPr>
        </p:nvSpPr>
        <p:spPr>
          <a:xfrm>
            <a:off x="167148" y="1066800"/>
            <a:ext cx="8534400" cy="2209800"/>
          </a:xfrm>
        </p:spPr>
        <p:txBody>
          <a:bodyPr/>
          <a:lstStyle/>
          <a:p>
            <a:pPr marL="457200" indent="-457200">
              <a:buFont typeface="+mj-lt"/>
              <a:buAutoNum type="arabicPeriod" startAt="4"/>
            </a:pPr>
            <a:r>
              <a:rPr lang="en-US" sz="2000" dirty="0">
                <a:latin typeface="Calibri" panose="020F0502020204030204" pitchFamily="34" charset="0"/>
                <a:ea typeface="Calibri" panose="020F0502020204030204" pitchFamily="34" charset="0"/>
                <a:cs typeface="Calibri" panose="020F0502020204030204" pitchFamily="34" charset="0"/>
              </a:rPr>
              <a:t>Data Exfiltration and Covering Tracks</a:t>
            </a:r>
          </a:p>
          <a:p>
            <a:pPr marL="857250" lvl="1" indent="-457200">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Attackers exfiltrate the sensitive data from target networks by using the </a:t>
            </a:r>
            <a:r>
              <a:rPr lang="en-US" sz="1600" dirty="0" err="1">
                <a:latin typeface="Calibri" panose="020F0502020204030204" pitchFamily="34" charset="0"/>
                <a:ea typeface="Calibri" panose="020F0502020204030204" pitchFamily="34" charset="0"/>
                <a:cs typeface="Calibri" panose="020F0502020204030204" pitchFamily="34" charset="0"/>
              </a:rPr>
              <a:t>ExMatter</a:t>
            </a:r>
            <a:r>
              <a:rPr lang="en-US" sz="1600" dirty="0">
                <a:latin typeface="Calibri" panose="020F0502020204030204" pitchFamily="34" charset="0"/>
                <a:ea typeface="Calibri" panose="020F0502020204030204" pitchFamily="34" charset="0"/>
                <a:cs typeface="Calibri" panose="020F0502020204030204" pitchFamily="34" charset="0"/>
              </a:rPr>
              <a:t>, a .NET data exfiltration tool before executing the ransomware</a:t>
            </a:r>
          </a:p>
          <a:p>
            <a:pPr marL="857250" lvl="1" indent="-457200">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Once the data exfiltration is done, </a:t>
            </a:r>
            <a:r>
              <a:rPr lang="en-US" sz="1600" dirty="0" err="1">
                <a:latin typeface="Calibri" panose="020F0502020204030204" pitchFamily="34" charset="0"/>
                <a:ea typeface="Calibri" panose="020F0502020204030204" pitchFamily="34" charset="0"/>
                <a:cs typeface="Calibri" panose="020F0502020204030204" pitchFamily="34" charset="0"/>
              </a:rPr>
              <a:t>ExMatter</a:t>
            </a:r>
            <a:r>
              <a:rPr lang="en-US" sz="1600" dirty="0">
                <a:latin typeface="Calibri" panose="020F0502020204030204" pitchFamily="34" charset="0"/>
                <a:ea typeface="Calibri" panose="020F0502020204030204" pitchFamily="34" charset="0"/>
                <a:cs typeface="Calibri" panose="020F0502020204030204" pitchFamily="34" charset="0"/>
              </a:rPr>
              <a:t> starts one of the following processes shown in the screenshots to remove its trace</a:t>
            </a:r>
          </a:p>
          <a:p>
            <a:pPr marL="857250" lvl="1" indent="-457200">
              <a:buFont typeface="Wingdings" panose="05000000000000000000" pitchFamily="2" charset="2"/>
              <a:buChar char="§"/>
            </a:pPr>
            <a:endParaRPr lang="en-US" sz="16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6EFE4AAC-E6EF-FB16-9EA8-71EC4D69E9D1}"/>
              </a:ext>
            </a:extLst>
          </p:cNvPr>
          <p:cNvPicPr>
            <a:picLocks noChangeAspect="1"/>
          </p:cNvPicPr>
          <p:nvPr/>
        </p:nvPicPr>
        <p:blipFill>
          <a:blip r:embed="rId3"/>
          <a:stretch>
            <a:fillRect/>
          </a:stretch>
        </p:blipFill>
        <p:spPr>
          <a:xfrm>
            <a:off x="838200" y="2675094"/>
            <a:ext cx="5943600" cy="3017782"/>
          </a:xfrm>
          <a:prstGeom prst="rect">
            <a:avLst/>
          </a:prstGeom>
        </p:spPr>
      </p:pic>
    </p:spTree>
    <p:extLst>
      <p:ext uri="{BB962C8B-B14F-4D97-AF65-F5344CB8AC3E}">
        <p14:creationId xmlns:p14="http://schemas.microsoft.com/office/powerpoint/2010/main" val="240368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A47A3-9A36-F09B-CC8A-1D72391BAC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50F890-A0B7-F709-BDE5-67DFF7D3AB28}"/>
              </a:ext>
            </a:extLst>
          </p:cNvPr>
          <p:cNvSpPr>
            <a:spLocks noGrp="1"/>
          </p:cNvSpPr>
          <p:nvPr>
            <p:ph type="title"/>
          </p:nvPr>
        </p:nvSpPr>
        <p:spPr/>
        <p:txBody>
          <a:bodyPr/>
          <a:lstStyle/>
          <a:p>
            <a:r>
              <a:rPr lang="en-GB" dirty="0" err="1"/>
              <a:t>BlackCat</a:t>
            </a:r>
            <a:r>
              <a:rPr lang="en-GB" dirty="0"/>
              <a:t> (ALPHV) Malware Analysis </a:t>
            </a:r>
          </a:p>
        </p:txBody>
      </p:sp>
      <p:sp>
        <p:nvSpPr>
          <p:cNvPr id="3" name="Content Placeholder 2">
            <a:extLst>
              <a:ext uri="{FF2B5EF4-FFF2-40B4-BE49-F238E27FC236}">
                <a16:creationId xmlns:a16="http://schemas.microsoft.com/office/drawing/2014/main" id="{71513CDD-BA8A-8F56-4292-1F052170D1C0}"/>
              </a:ext>
            </a:extLst>
          </p:cNvPr>
          <p:cNvSpPr>
            <a:spLocks noGrp="1"/>
          </p:cNvSpPr>
          <p:nvPr>
            <p:ph idx="1"/>
          </p:nvPr>
        </p:nvSpPr>
        <p:spPr>
          <a:xfrm>
            <a:off x="36871" y="1143000"/>
            <a:ext cx="4306529" cy="4297363"/>
          </a:xfrm>
        </p:spPr>
        <p:txBody>
          <a:bodyPr/>
          <a:lstStyle/>
          <a:p>
            <a:pPr marL="457200" indent="-457200">
              <a:buFont typeface="+mj-lt"/>
              <a:buAutoNum type="arabicPeriod" startAt="5"/>
            </a:pPr>
            <a:r>
              <a:rPr lang="en-US" sz="2000" dirty="0">
                <a:latin typeface="Calibri" panose="020F0502020204030204" pitchFamily="34" charset="0"/>
                <a:ea typeface="Calibri" panose="020F0502020204030204" pitchFamily="34" charset="0"/>
                <a:cs typeface="Calibri" panose="020F0502020204030204" pitchFamily="34" charset="0"/>
              </a:rPr>
              <a:t>Encrypt and Create Ransom Note</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After successful data exfiltration, attackers encrypt the target systems</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This is carried out by the Sphynx version of </a:t>
            </a:r>
            <a:r>
              <a:rPr lang="en-US" sz="1600" dirty="0" err="1">
                <a:latin typeface="Calibri" panose="020F0502020204030204" pitchFamily="34" charset="0"/>
                <a:ea typeface="Calibri" panose="020F0502020204030204" pitchFamily="34" charset="0"/>
                <a:cs typeface="Calibri" panose="020F0502020204030204" pitchFamily="34" charset="0"/>
              </a:rPr>
              <a:t>BlackCat</a:t>
            </a:r>
            <a:r>
              <a:rPr lang="en-US" sz="1600" dirty="0">
                <a:latin typeface="Calibri" panose="020F0502020204030204" pitchFamily="34" charset="0"/>
                <a:ea typeface="Calibri" panose="020F0502020204030204" pitchFamily="34" charset="0"/>
                <a:cs typeface="Calibri" panose="020F0502020204030204" pitchFamily="34" charset="0"/>
              </a:rPr>
              <a:t> that creates a ransom note with a name containing alphanumeric characters such as 0diX0Z.txt</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This note is created in each directory containing the encrypted files</a:t>
            </a:r>
          </a:p>
          <a:p>
            <a:pPr marL="857250" lvl="1" indent="-457200" algn="jus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Calibri" panose="020F0502020204030204" pitchFamily="34" charset="0"/>
              </a:rPr>
              <a:t>The Sphynx version encrypts the files with AES or ChaCha20 ciphers and attaches a seven-character file extension containing characters between (a to z)</a:t>
            </a:r>
          </a:p>
          <a:p>
            <a:pPr marL="857250" lvl="1" indent="-457200">
              <a:buFont typeface="Wingdings" panose="05000000000000000000" pitchFamily="2" charset="2"/>
              <a:buChar char="§"/>
            </a:pPr>
            <a:endParaRPr lang="en-US" sz="16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B554F8B9-B872-7011-5335-569137ED29E3}"/>
              </a:ext>
            </a:extLst>
          </p:cNvPr>
          <p:cNvPicPr>
            <a:picLocks noChangeAspect="1"/>
          </p:cNvPicPr>
          <p:nvPr/>
        </p:nvPicPr>
        <p:blipFill>
          <a:blip r:embed="rId3"/>
          <a:stretch>
            <a:fillRect/>
          </a:stretch>
        </p:blipFill>
        <p:spPr>
          <a:xfrm>
            <a:off x="4484093" y="1035965"/>
            <a:ext cx="4618120" cy="4511431"/>
          </a:xfrm>
          <a:prstGeom prst="rect">
            <a:avLst/>
          </a:prstGeom>
        </p:spPr>
      </p:pic>
    </p:spTree>
    <p:extLst>
      <p:ext uri="{BB962C8B-B14F-4D97-AF65-F5344CB8AC3E}">
        <p14:creationId xmlns:p14="http://schemas.microsoft.com/office/powerpoint/2010/main" val="1887506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31686-5C21-BA35-0F11-EE6CE6E185BF}"/>
              </a:ext>
            </a:extLst>
          </p:cNvPr>
          <p:cNvSpPr>
            <a:spLocks noGrp="1"/>
          </p:cNvSpPr>
          <p:nvPr>
            <p:ph type="title"/>
          </p:nvPr>
        </p:nvSpPr>
        <p:spPr>
          <a:xfrm>
            <a:off x="0" y="152400"/>
            <a:ext cx="8686800" cy="808037"/>
          </a:xfrm>
        </p:spPr>
        <p:txBody>
          <a:bodyPr/>
          <a:lstStyle/>
          <a:p>
            <a:r>
              <a:rPr lang="en-US" dirty="0"/>
              <a:t>Emerging Trends in Malware Forensics</a:t>
            </a:r>
            <a:endParaRPr lang="en-GB" dirty="0"/>
          </a:p>
        </p:txBody>
      </p:sp>
      <p:sp>
        <p:nvSpPr>
          <p:cNvPr id="3" name="Content Placeholder 2">
            <a:extLst>
              <a:ext uri="{FF2B5EF4-FFF2-40B4-BE49-F238E27FC236}">
                <a16:creationId xmlns:a16="http://schemas.microsoft.com/office/drawing/2014/main" id="{C6A4E83A-D4DA-2E72-F888-5166D8900D91}"/>
              </a:ext>
            </a:extLst>
          </p:cNvPr>
          <p:cNvSpPr>
            <a:spLocks noGrp="1"/>
          </p:cNvSpPr>
          <p:nvPr>
            <p:ph idx="1"/>
          </p:nvPr>
        </p:nvSpPr>
        <p:spPr>
          <a:xfrm>
            <a:off x="304800" y="1143000"/>
            <a:ext cx="8534400" cy="4297363"/>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Integration of AI and machine learning for anomaly detection.</a:t>
            </a:r>
          </a:p>
          <a:p>
            <a:r>
              <a:rPr lang="en-US" dirty="0">
                <a:latin typeface="Calibri" panose="020F0502020204030204" pitchFamily="34" charset="0"/>
                <a:ea typeface="Calibri" panose="020F0502020204030204" pitchFamily="34" charset="0"/>
                <a:cs typeface="Calibri" panose="020F0502020204030204" pitchFamily="34" charset="0"/>
              </a:rPr>
              <a:t>Cloud forensics challenges.</a:t>
            </a:r>
          </a:p>
          <a:p>
            <a:r>
              <a:rPr lang="en-US" dirty="0">
                <a:latin typeface="Calibri" panose="020F0502020204030204" pitchFamily="34" charset="0"/>
                <a:ea typeface="Calibri" panose="020F0502020204030204" pitchFamily="34" charset="0"/>
                <a:cs typeface="Calibri" panose="020F0502020204030204" pitchFamily="34" charset="0"/>
              </a:rPr>
              <a:t>Mobile and IoT malware investigations.</a:t>
            </a:r>
          </a:p>
          <a:p>
            <a:pPr marL="0" indent="0">
              <a:buNone/>
            </a:pPr>
            <a:endParaRPr lang="en-US"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b="1" dirty="0">
                <a:latin typeface="Calibri" panose="020F0502020204030204" pitchFamily="34" charset="0"/>
                <a:ea typeface="Calibri" panose="020F0502020204030204" pitchFamily="34" charset="0"/>
                <a:cs typeface="Calibri" panose="020F0502020204030204" pitchFamily="34" charset="0"/>
              </a:rPr>
              <a:t>Future Directions and Research Areas</a:t>
            </a:r>
          </a:p>
          <a:p>
            <a:r>
              <a:rPr lang="en-US" dirty="0">
                <a:latin typeface="Calibri" panose="020F0502020204030204" pitchFamily="34" charset="0"/>
                <a:ea typeface="Calibri" panose="020F0502020204030204" pitchFamily="34" charset="0"/>
                <a:cs typeface="Calibri" panose="020F0502020204030204" pitchFamily="34" charset="0"/>
              </a:rPr>
              <a:t>Predictive analytics in malware detection.</a:t>
            </a:r>
          </a:p>
          <a:p>
            <a:r>
              <a:rPr lang="en-US" dirty="0">
                <a:latin typeface="Calibri" panose="020F0502020204030204" pitchFamily="34" charset="0"/>
                <a:ea typeface="Calibri" panose="020F0502020204030204" pitchFamily="34" charset="0"/>
                <a:cs typeface="Calibri" panose="020F0502020204030204" pitchFamily="34" charset="0"/>
              </a:rPr>
              <a:t>Collaborative threat intelligence platforms.</a:t>
            </a:r>
          </a:p>
          <a:p>
            <a:r>
              <a:rPr lang="en-US" dirty="0">
                <a:latin typeface="Calibri" panose="020F0502020204030204" pitchFamily="34" charset="0"/>
                <a:ea typeface="Calibri" panose="020F0502020204030204" pitchFamily="34" charset="0"/>
                <a:cs typeface="Calibri" panose="020F0502020204030204" pitchFamily="34" charset="0"/>
              </a:rPr>
              <a:t>Advanced memory analysis techniques.</a:t>
            </a: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913805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3A4AF-AE34-E730-1BFC-AFE62E7B55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2A1DFB-7C70-D313-301E-86F919566CD3}"/>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6B7C9481-A4DA-CE30-4E39-87FBB072F788}"/>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rPr>
              <a:t>Participation link: https://www.menti.com/alc5dzqghpjd</a:t>
            </a: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qr code on a white background&#10;&#10;AI-generated content may be incorrect.">
            <a:extLst>
              <a:ext uri="{FF2B5EF4-FFF2-40B4-BE49-F238E27FC236}">
                <a16:creationId xmlns:a16="http://schemas.microsoft.com/office/drawing/2014/main" id="{60B82C02-1811-FEB5-ACA2-82ACABEC85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7147" y="2362200"/>
            <a:ext cx="2914650" cy="2914650"/>
          </a:xfrm>
          <a:prstGeom prst="rect">
            <a:avLst/>
          </a:prstGeom>
        </p:spPr>
      </p:pic>
    </p:spTree>
    <p:extLst>
      <p:ext uri="{BB962C8B-B14F-4D97-AF65-F5344CB8AC3E}">
        <p14:creationId xmlns:p14="http://schemas.microsoft.com/office/powerpoint/2010/main" val="4961602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DDD9-7FD8-C7AD-A85D-FA41FF4210B2}"/>
              </a:ext>
            </a:extLst>
          </p:cNvPr>
          <p:cNvSpPr>
            <a:spLocks noGrp="1"/>
          </p:cNvSpPr>
          <p:nvPr>
            <p:ph type="title"/>
          </p:nvPr>
        </p:nvSpPr>
        <p:spPr>
          <a:xfrm>
            <a:off x="457200" y="152400"/>
            <a:ext cx="8229600" cy="792162"/>
          </a:xfrm>
        </p:spPr>
        <p:txBody>
          <a:bodyPr/>
          <a:lstStyle/>
          <a:p>
            <a:r>
              <a:rPr lang="en-GB" dirty="0"/>
              <a:t>Summary</a:t>
            </a:r>
          </a:p>
        </p:txBody>
      </p:sp>
      <p:sp>
        <p:nvSpPr>
          <p:cNvPr id="3" name="Content Placeholder 2">
            <a:extLst>
              <a:ext uri="{FF2B5EF4-FFF2-40B4-BE49-F238E27FC236}">
                <a16:creationId xmlns:a16="http://schemas.microsoft.com/office/drawing/2014/main" id="{DBC28FC9-1324-D135-A10F-11E4214692C0}"/>
              </a:ext>
            </a:extLst>
          </p:cNvPr>
          <p:cNvSpPr>
            <a:spLocks noGrp="1"/>
          </p:cNvSpPr>
          <p:nvPr>
            <p:ph idx="1"/>
          </p:nvPr>
        </p:nvSpPr>
        <p:spPr>
          <a:xfrm>
            <a:off x="228600" y="1371600"/>
            <a:ext cx="8534400" cy="3870325"/>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this lecture, we discussed the malware concepts and different ways for malware to enter a system </a:t>
            </a:r>
          </a:p>
          <a:p>
            <a:pPr algn="just"/>
            <a:r>
              <a:rPr lang="en-US" sz="2000" dirty="0">
                <a:latin typeface="Calibri" panose="020F0502020204030204" pitchFamily="34" charset="0"/>
                <a:ea typeface="Calibri" panose="020F0502020204030204" pitchFamily="34" charset="0"/>
                <a:cs typeface="Calibri" panose="020F0502020204030204" pitchFamily="34" charset="0"/>
              </a:rPr>
              <a:t>Common techniques attackers use to distribute malware and various components of malware</a:t>
            </a:r>
          </a:p>
          <a:p>
            <a:pPr algn="just"/>
            <a:r>
              <a:rPr lang="en-US" sz="2000" dirty="0">
                <a:latin typeface="Calibri" panose="020F0502020204030204" pitchFamily="34" charset="0"/>
                <a:ea typeface="Calibri" panose="020F0502020204030204" pitchFamily="34" charset="0"/>
                <a:cs typeface="Calibri" panose="020F0502020204030204" pitchFamily="34" charset="0"/>
              </a:rPr>
              <a:t>Discussed malware forensics along with the types of malware analysis </a:t>
            </a:r>
          </a:p>
          <a:p>
            <a:pPr algn="just"/>
            <a:r>
              <a:rPr lang="en-US" sz="2000" dirty="0">
                <a:latin typeface="Calibri" panose="020F0502020204030204" pitchFamily="34" charset="0"/>
                <a:ea typeface="Calibri" panose="020F0502020204030204" pitchFamily="34" charset="0"/>
                <a:cs typeface="Calibri" panose="020F0502020204030204" pitchFamily="34" charset="0"/>
              </a:rPr>
              <a:t>How to analyze suspicious documents such as Word </a:t>
            </a:r>
          </a:p>
          <a:p>
            <a:pPr algn="just"/>
            <a:r>
              <a:rPr lang="en-US" sz="2000" dirty="0">
                <a:latin typeface="Calibri" panose="020F0502020204030204" pitchFamily="34" charset="0"/>
                <a:ea typeface="Calibri" panose="020F0502020204030204" pitchFamily="34" charset="0"/>
                <a:cs typeface="Calibri" panose="020F0502020204030204" pitchFamily="34" charset="0"/>
              </a:rPr>
              <a:t>Demonstrated how to perform system behavior analysis and network behavior analysis </a:t>
            </a:r>
          </a:p>
          <a:p>
            <a:pPr algn="just"/>
            <a:r>
              <a:rPr lang="en-US" sz="2000" dirty="0">
                <a:latin typeface="Calibri" panose="020F0502020204030204" pitchFamily="34" charset="0"/>
                <a:ea typeface="Calibri" panose="020F0502020204030204" pitchFamily="34" charset="0"/>
                <a:cs typeface="Calibri" panose="020F0502020204030204" pitchFamily="34" charset="0"/>
              </a:rPr>
              <a:t>Various phases involved in ransomware</a:t>
            </a:r>
            <a:endParaRPr lang="en-GB" dirty="0"/>
          </a:p>
        </p:txBody>
      </p:sp>
    </p:spTree>
    <p:extLst>
      <p:ext uri="{BB962C8B-B14F-4D97-AF65-F5344CB8AC3E}">
        <p14:creationId xmlns:p14="http://schemas.microsoft.com/office/powerpoint/2010/main" val="22591654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1CC5B-1C60-283C-CDB5-4988BDF107DD}"/>
              </a:ext>
            </a:extLst>
          </p:cNvPr>
          <p:cNvSpPr>
            <a:spLocks noGrp="1"/>
          </p:cNvSpPr>
          <p:nvPr>
            <p:ph type="title"/>
          </p:nvPr>
        </p:nvSpPr>
        <p:spPr/>
        <p:txBody>
          <a:bodyPr/>
          <a:lstStyle/>
          <a:p>
            <a:r>
              <a:rPr lang="en-GB" dirty="0"/>
              <a:t>Certification and Professional Development</a:t>
            </a:r>
          </a:p>
        </p:txBody>
      </p:sp>
      <p:sp>
        <p:nvSpPr>
          <p:cNvPr id="3" name="Content Placeholder 2">
            <a:extLst>
              <a:ext uri="{FF2B5EF4-FFF2-40B4-BE49-F238E27FC236}">
                <a16:creationId xmlns:a16="http://schemas.microsoft.com/office/drawing/2014/main" id="{9579155A-518D-4AF3-6C3F-862E078366B6}"/>
              </a:ext>
            </a:extLst>
          </p:cNvPr>
          <p:cNvSpPr>
            <a:spLocks noGrp="1"/>
          </p:cNvSpPr>
          <p:nvPr>
            <p:ph idx="1"/>
          </p:nvPr>
        </p:nvSpPr>
        <p:spPr>
          <a:xfrm>
            <a:off x="152400" y="2133600"/>
            <a:ext cx="8534400" cy="25908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Overview of relevant certifications (EC Council, SANS DFIR, GIAC, EnCase Certified Examiner).</a:t>
            </a:r>
          </a:p>
          <a:p>
            <a:pPr algn="just"/>
            <a:r>
              <a:rPr lang="en-US" dirty="0">
                <a:latin typeface="Calibri" panose="020F0502020204030204" pitchFamily="34" charset="0"/>
                <a:ea typeface="Calibri" panose="020F0502020204030204" pitchFamily="34" charset="0"/>
                <a:cs typeface="Calibri" panose="020F0502020204030204" pitchFamily="34" charset="0"/>
              </a:rPr>
              <a:t>Benefits of professional certifications in career advancement.</a:t>
            </a:r>
          </a:p>
          <a:p>
            <a:endParaRPr lang="en-GB" dirty="0"/>
          </a:p>
        </p:txBody>
      </p:sp>
    </p:spTree>
    <p:extLst>
      <p:ext uri="{BB962C8B-B14F-4D97-AF65-F5344CB8AC3E}">
        <p14:creationId xmlns:p14="http://schemas.microsoft.com/office/powerpoint/2010/main" val="5144074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953000"/>
          </a:xfrm>
        </p:spPr>
        <p:txBody>
          <a:bodyPr/>
          <a:lstStyle/>
          <a:p>
            <a:r>
              <a:rPr lang="en-GB" dirty="0"/>
              <a:t>Computer Hacking Forensic Investigator (CHFI) – EC Council certified</a:t>
            </a:r>
          </a:p>
          <a:p>
            <a:r>
              <a:rPr lang="en-GB" i="1" dirty="0"/>
              <a:t>System Forensics, Investigation and Response, Third Edition </a:t>
            </a:r>
            <a:r>
              <a:rPr lang="en-GB" dirty="0"/>
              <a:t>by Chuck </a:t>
            </a:r>
            <a:r>
              <a:rPr lang="en-GB" dirty="0" err="1"/>
              <a:t>Easttom</a:t>
            </a:r>
            <a:r>
              <a:rPr lang="en-GB" dirty="0"/>
              <a:t>. ISBN: 978-1-284-12184-1 Paperback 400 pages ● © 2019</a:t>
            </a:r>
          </a:p>
          <a:p>
            <a:r>
              <a:rPr lang="en-GB" dirty="0"/>
              <a:t>Computer Forensics,  Cybercriminals, Laws, and Evidence, Second edition by Marie-Helen Maras. ISBN: 978-1-4496-9222-3 © 2015.</a:t>
            </a:r>
          </a:p>
          <a:p>
            <a:r>
              <a:rPr lang="en-US" dirty="0"/>
              <a:t>Books: Practical Malware Analysis by Sikorski &amp; Honig, The Art of Memory Forensics.</a:t>
            </a:r>
          </a:p>
          <a:p>
            <a:r>
              <a:rPr lang="en-US" dirty="0"/>
              <a:t>Websites: EC Council, SANS, Volatility Foundation.</a:t>
            </a:r>
          </a:p>
          <a:p>
            <a:r>
              <a:rPr lang="en-US" dirty="0"/>
              <a:t>Online courses and webinars.</a:t>
            </a:r>
          </a:p>
          <a:p>
            <a:endParaRPr lang="en-GB" dirty="0"/>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3049</Words>
  <Application>Microsoft Office PowerPoint</Application>
  <PresentationFormat>On-screen Show (4:3)</PresentationFormat>
  <Paragraphs>307</Paragraphs>
  <Slides>36</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Calibri</vt:lpstr>
      <vt:lpstr>Comic Sans MS</vt:lpstr>
      <vt:lpstr>Courier New</vt:lpstr>
      <vt:lpstr>Symbol</vt:lpstr>
      <vt:lpstr>Times New Roman</vt:lpstr>
      <vt:lpstr>Wingdings</vt:lpstr>
      <vt:lpstr>Default Design</vt:lpstr>
      <vt:lpstr>PowerPoint Presentation</vt:lpstr>
      <vt:lpstr>Malware Forensics: Investigative Techniques &amp; Analysis</vt:lpstr>
      <vt:lpstr>Introduction to Malware Forensics</vt:lpstr>
      <vt:lpstr>The Role of Malware in Cybercrime</vt:lpstr>
      <vt:lpstr>Types of Malware </vt:lpstr>
      <vt:lpstr>Different Ways for Malware to Enter a System </vt:lpstr>
      <vt:lpstr>Components of Malware</vt:lpstr>
      <vt:lpstr>The Malware Life Cycle</vt:lpstr>
      <vt:lpstr>Malware Analysis Challenges </vt:lpstr>
      <vt:lpstr>Indicators of Malware </vt:lpstr>
      <vt:lpstr>Preparing Testbed for Malware Analysis </vt:lpstr>
      <vt:lpstr>Malware Analysis Tools</vt:lpstr>
      <vt:lpstr>Documentation Before Analysis</vt:lpstr>
      <vt:lpstr>Static Analysis of Malware</vt:lpstr>
      <vt:lpstr>Dynamic Analysis of Malware</vt:lpstr>
      <vt:lpstr>Host Integrity Monitoring</vt:lpstr>
      <vt:lpstr>Mentimeter</vt:lpstr>
      <vt:lpstr>Take a break We’ll rejoin in 10 minutes</vt:lpstr>
      <vt:lpstr>Static Malware Analysis: File Fingerprinting</vt:lpstr>
      <vt:lpstr>Analyzing Suspicious MS Office Document </vt:lpstr>
      <vt:lpstr>Analyzing Suspicious MS Office Document </vt:lpstr>
      <vt:lpstr>System Behavior Analysis: Monitoring Registry Artifacts </vt:lpstr>
      <vt:lpstr>Key Event IDs to Monitor </vt:lpstr>
      <vt:lpstr>Network Forensics in Malware Analysis</vt:lpstr>
      <vt:lpstr>Monitoring IP Addresses </vt:lpstr>
      <vt:lpstr>Ransomware Analysis - BlackCat (ALPHV)</vt:lpstr>
      <vt:lpstr>BlackCat (ALPHV) Malware Analysis </vt:lpstr>
      <vt:lpstr>BlackCat (ALPHV) Malware Analysis </vt:lpstr>
      <vt:lpstr>BlackCat (ALPHV) Malware Analysis </vt:lpstr>
      <vt:lpstr>BlackCat (ALPHV) Malware Analysis </vt:lpstr>
      <vt:lpstr>Emerging Trends in Malware Forensics</vt:lpstr>
      <vt:lpstr>Mentimeter</vt:lpstr>
      <vt:lpstr>Summary</vt:lpstr>
      <vt:lpstr>Certification and Professional Development</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2025-02-24T18:24:24Z</dcterms:modified>
</cp:coreProperties>
</file>