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60" r:id="rId1"/>
  </p:sldMasterIdLst>
  <p:sldIdLst>
    <p:sldId id="256" r:id="rId2"/>
    <p:sldId id="268" r:id="rId3"/>
    <p:sldId id="267" r:id="rId4"/>
    <p:sldId id="260" r:id="rId5"/>
    <p:sldId id="261" r:id="rId6"/>
    <p:sldId id="257" r:id="rId7"/>
    <p:sldId id="258" r:id="rId8"/>
    <p:sldId id="262" r:id="rId9"/>
    <p:sldId id="263" r:id="rId10"/>
    <p:sldId id="264" r:id="rId11"/>
    <p:sldId id="265" r:id="rId12"/>
    <p:sldId id="274" r:id="rId13"/>
    <p:sldId id="273" r:id="rId14"/>
    <p:sldId id="271" r:id="rId15"/>
    <p:sldId id="266" r:id="rId16"/>
  </p:sldIdLst>
  <p:sldSz cx="18288000" cy="10287000"/>
  <p:notesSz cx="6858000" cy="9144000"/>
  <p:embeddedFontLst>
    <p:embeddedFont>
      <p:font typeface="Poppins" panose="00000500000000000000" pitchFamily="2" charset="0"/>
      <p:regular r:id="rId17"/>
      <p:bold r:id="rId18"/>
      <p:italic r:id="rId19"/>
      <p:boldItalic r:id="rId20"/>
    </p:embeddedFont>
    <p:embeddedFont>
      <p:font typeface="Poppins ExtraBold" panose="00000900000000000000" pitchFamily="2" charset="0"/>
      <p:bold r:id="rId21"/>
      <p:boldItalic r:id="rId22"/>
    </p:embeddedFont>
    <p:embeddedFont>
      <p:font typeface="Poppins ExtraBold Bold" panose="020B0604020202020204" charset="0"/>
      <p:regular r:id="rId23"/>
    </p:embeddedFont>
    <p:embeddedFont>
      <p:font typeface="Poppins Medium" panose="00000600000000000000" pitchFamily="2" charset="0"/>
      <p:regular r:id="rId24"/>
      <p:italic r:id="rId25"/>
    </p:embeddedFont>
    <p:embeddedFont>
      <p:font typeface="Trebuchet MS" panose="020B0603020202020204" pitchFamily="34" charset="0"/>
      <p:regular r:id="rId26"/>
      <p:bold r:id="rId27"/>
      <p:italic r:id="rId28"/>
      <p:boldItalic r:id="rId29"/>
    </p:embeddedFont>
    <p:embeddedFont>
      <p:font typeface="Wingdings 3" panose="05040102010807070707" pitchFamily="18" charset="2"/>
      <p:regular r:id="rId30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8AA42"/>
    <a:srgbClr val="FFFFFF"/>
    <a:srgbClr val="103D3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839" autoAdjust="0"/>
    <p:restoredTop sz="94622" autoAdjust="0"/>
  </p:normalViewPr>
  <p:slideViewPr>
    <p:cSldViewPr>
      <p:cViewPr varScale="1">
        <p:scale>
          <a:sx n="46" d="100"/>
          <a:sy n="46" d="100"/>
        </p:scale>
        <p:origin x="702" y="3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font" Target="fonts/font2.fntdata"/><Relationship Id="rId26" Type="http://schemas.openxmlformats.org/officeDocument/2006/relationships/font" Target="fonts/font10.fntdata"/><Relationship Id="rId3" Type="http://schemas.openxmlformats.org/officeDocument/2006/relationships/slide" Target="slides/slide2.xml"/><Relationship Id="rId21" Type="http://schemas.openxmlformats.org/officeDocument/2006/relationships/font" Target="fonts/font5.fntdata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1.fntdata"/><Relationship Id="rId25" Type="http://schemas.openxmlformats.org/officeDocument/2006/relationships/font" Target="fonts/font9.fntdata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4.fntdata"/><Relationship Id="rId29" Type="http://schemas.openxmlformats.org/officeDocument/2006/relationships/font" Target="fonts/font13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8.fntdata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7.fntdata"/><Relationship Id="rId28" Type="http://schemas.openxmlformats.org/officeDocument/2006/relationships/font" Target="fonts/font12.fntdata"/><Relationship Id="rId10" Type="http://schemas.openxmlformats.org/officeDocument/2006/relationships/slide" Target="slides/slide9.xml"/><Relationship Id="rId19" Type="http://schemas.openxmlformats.org/officeDocument/2006/relationships/font" Target="fonts/font3.fntdata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6.fntdata"/><Relationship Id="rId27" Type="http://schemas.openxmlformats.org/officeDocument/2006/relationships/font" Target="fonts/font11.fntdata"/><Relationship Id="rId30" Type="http://schemas.openxmlformats.org/officeDocument/2006/relationships/font" Target="fonts/font14.fntdata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12700"/>
            <a:ext cx="18288000" cy="10299701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60601" y="3606801"/>
            <a:ext cx="11650404" cy="2469453"/>
          </a:xfrm>
        </p:spPr>
        <p:txBody>
          <a:bodyPr anchor="b">
            <a:noAutofit/>
          </a:bodyPr>
          <a:lstStyle>
            <a:lvl1pPr algn="r">
              <a:defRPr sz="81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60601" y="6076250"/>
            <a:ext cx="11650404" cy="164534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429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4114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800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5486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95832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58043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6003" y="4051301"/>
            <a:ext cx="12895002" cy="2739872"/>
          </a:xfrm>
        </p:spPr>
        <p:txBody>
          <a:bodyPr anchor="b"/>
          <a:lstStyle>
            <a:lvl1pPr algn="l">
              <a:defRPr sz="6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16003" y="6791172"/>
            <a:ext cx="12895002" cy="1290600"/>
          </a:xfrm>
        </p:spPr>
        <p:txBody>
          <a:bodyPr anchor="t"/>
          <a:lstStyle>
            <a:lvl1pPr marL="0" indent="0" algn="l">
              <a:buNone/>
              <a:defRPr sz="3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68580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2pPr>
            <a:lvl3pPr marL="1371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3pPr>
            <a:lvl4pPr marL="20574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4pPr>
            <a:lvl5pPr marL="27432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5pPr>
            <a:lvl6pPr marL="34290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6pPr>
            <a:lvl7pPr marL="41148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7pPr>
            <a:lvl8pPr marL="48006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8pPr>
            <a:lvl9pPr marL="54864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79952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16002" y="3240884"/>
            <a:ext cx="6276053" cy="582115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34955" y="3240884"/>
            <a:ext cx="6276051" cy="5821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42563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13618" y="3241475"/>
            <a:ext cx="6278435" cy="864393"/>
          </a:xfrm>
        </p:spPr>
        <p:txBody>
          <a:bodyPr anchor="b">
            <a:noAutofit/>
          </a:bodyPr>
          <a:lstStyle>
            <a:lvl1pPr marL="0" indent="0">
              <a:buNone/>
              <a:defRPr sz="3600" b="0"/>
            </a:lvl1pPr>
            <a:lvl2pPr marL="685800" indent="0">
              <a:buNone/>
              <a:defRPr sz="3000" b="1"/>
            </a:lvl2pPr>
            <a:lvl3pPr marL="1371600" indent="0">
              <a:buNone/>
              <a:defRPr sz="2700" b="1"/>
            </a:lvl3pPr>
            <a:lvl4pPr marL="2057400" indent="0">
              <a:buNone/>
              <a:defRPr sz="2400" b="1"/>
            </a:lvl4pPr>
            <a:lvl5pPr marL="2743200" indent="0">
              <a:buNone/>
              <a:defRPr sz="2400" b="1"/>
            </a:lvl5pPr>
            <a:lvl6pPr marL="3429000" indent="0">
              <a:buNone/>
              <a:defRPr sz="2400" b="1"/>
            </a:lvl6pPr>
            <a:lvl7pPr marL="4114800" indent="0">
              <a:buNone/>
              <a:defRPr sz="2400" b="1"/>
            </a:lvl7pPr>
            <a:lvl8pPr marL="4800600" indent="0">
              <a:buNone/>
              <a:defRPr sz="2400" b="1"/>
            </a:lvl8pPr>
            <a:lvl9pPr marL="5486400" indent="0">
              <a:buNone/>
              <a:defRPr sz="2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13618" y="4105868"/>
            <a:ext cx="6278435" cy="495617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632575" y="3241475"/>
            <a:ext cx="6278427" cy="864393"/>
          </a:xfrm>
        </p:spPr>
        <p:txBody>
          <a:bodyPr anchor="b">
            <a:noAutofit/>
          </a:bodyPr>
          <a:lstStyle>
            <a:lvl1pPr marL="0" indent="0">
              <a:buNone/>
              <a:defRPr sz="3600" b="0"/>
            </a:lvl1pPr>
            <a:lvl2pPr marL="685800" indent="0">
              <a:buNone/>
              <a:defRPr sz="3000" b="1"/>
            </a:lvl2pPr>
            <a:lvl3pPr marL="1371600" indent="0">
              <a:buNone/>
              <a:defRPr sz="2700" b="1"/>
            </a:lvl3pPr>
            <a:lvl4pPr marL="2057400" indent="0">
              <a:buNone/>
              <a:defRPr sz="2400" b="1"/>
            </a:lvl4pPr>
            <a:lvl5pPr marL="2743200" indent="0">
              <a:buNone/>
              <a:defRPr sz="2400" b="1"/>
            </a:lvl5pPr>
            <a:lvl6pPr marL="3429000" indent="0">
              <a:buNone/>
              <a:defRPr sz="2400" b="1"/>
            </a:lvl6pPr>
            <a:lvl7pPr marL="4114800" indent="0">
              <a:buNone/>
              <a:defRPr sz="2400" b="1"/>
            </a:lvl7pPr>
            <a:lvl8pPr marL="4800600" indent="0">
              <a:buNone/>
              <a:defRPr sz="2400" b="1"/>
            </a:lvl8pPr>
            <a:lvl9pPr marL="5486400" indent="0">
              <a:buNone/>
              <a:defRPr sz="2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632577" y="4105868"/>
            <a:ext cx="6278426" cy="495617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10/30/2022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72694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6001" y="914400"/>
            <a:ext cx="12895002" cy="19812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10/30/2022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94997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10/30/2022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67011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6001" y="2247906"/>
            <a:ext cx="5781792" cy="1917699"/>
          </a:xfrm>
        </p:spPr>
        <p:txBody>
          <a:bodyPr anchor="b">
            <a:normAutofit/>
          </a:bodyPr>
          <a:lstStyle>
            <a:lvl1pPr>
              <a:defRPr sz="3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40692" y="772387"/>
            <a:ext cx="6770312" cy="828965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16001" y="4165604"/>
            <a:ext cx="5781792" cy="3876674"/>
          </a:xfrm>
        </p:spPr>
        <p:txBody>
          <a:bodyPr>
            <a:normAutofit/>
          </a:bodyPr>
          <a:lstStyle>
            <a:lvl1pPr marL="0" indent="0">
              <a:buNone/>
              <a:defRPr sz="2100"/>
            </a:lvl1pPr>
            <a:lvl2pPr marL="685595" indent="0">
              <a:buNone/>
              <a:defRPr sz="2100"/>
            </a:lvl2pPr>
            <a:lvl3pPr marL="1371189" indent="0">
              <a:buNone/>
              <a:defRPr sz="1800"/>
            </a:lvl3pPr>
            <a:lvl4pPr marL="2056784" indent="0">
              <a:buNone/>
              <a:defRPr sz="1500"/>
            </a:lvl4pPr>
            <a:lvl5pPr marL="2742377" indent="0">
              <a:buNone/>
              <a:defRPr sz="1500"/>
            </a:lvl5pPr>
            <a:lvl6pPr marL="3427971" indent="0">
              <a:buNone/>
              <a:defRPr sz="1500"/>
            </a:lvl6pPr>
            <a:lvl7pPr marL="4113566" indent="0">
              <a:buNone/>
              <a:defRPr sz="1500"/>
            </a:lvl7pPr>
            <a:lvl8pPr marL="4799160" indent="0">
              <a:buNone/>
              <a:defRPr sz="1500"/>
            </a:lvl8pPr>
            <a:lvl9pPr marL="5484755" indent="0">
              <a:buNone/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40507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6002" y="7200900"/>
            <a:ext cx="12895001" cy="85010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16001" y="914400"/>
            <a:ext cx="12895002" cy="576857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/>
            </a:lvl1pPr>
            <a:lvl2pPr marL="685800" indent="0">
              <a:buNone/>
              <a:defRPr sz="2400"/>
            </a:lvl2pPr>
            <a:lvl3pPr marL="1371600" indent="0">
              <a:buNone/>
              <a:defRPr sz="2400"/>
            </a:lvl3pPr>
            <a:lvl4pPr marL="2057400" indent="0">
              <a:buNone/>
              <a:defRPr sz="2400"/>
            </a:lvl4pPr>
            <a:lvl5pPr marL="2743200" indent="0">
              <a:buNone/>
              <a:defRPr sz="2400"/>
            </a:lvl5pPr>
            <a:lvl6pPr marL="3429000" indent="0">
              <a:buNone/>
              <a:defRPr sz="2400"/>
            </a:lvl6pPr>
            <a:lvl7pPr marL="4114800" indent="0">
              <a:buNone/>
              <a:defRPr sz="2400"/>
            </a:lvl7pPr>
            <a:lvl8pPr marL="4800600" indent="0">
              <a:buNone/>
              <a:defRPr sz="2400"/>
            </a:lvl8pPr>
            <a:lvl9pPr marL="5486400" indent="0">
              <a:buNone/>
              <a:defRPr sz="24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16002" y="8051007"/>
            <a:ext cx="12895001" cy="1011036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685800" indent="0">
              <a:buNone/>
              <a:defRPr sz="1800"/>
            </a:lvl2pPr>
            <a:lvl3pPr marL="1371600" indent="0">
              <a:buNone/>
              <a:defRPr sz="1500"/>
            </a:lvl3pPr>
            <a:lvl4pPr marL="2057400" indent="0">
              <a:buNone/>
              <a:defRPr sz="1350"/>
            </a:lvl4pPr>
            <a:lvl5pPr marL="2743200" indent="0">
              <a:buNone/>
              <a:defRPr sz="1350"/>
            </a:lvl5pPr>
            <a:lvl6pPr marL="3429000" indent="0">
              <a:buNone/>
              <a:defRPr sz="1350"/>
            </a:lvl6pPr>
            <a:lvl7pPr marL="4114800" indent="0">
              <a:buNone/>
              <a:defRPr sz="1350"/>
            </a:lvl7pPr>
            <a:lvl8pPr marL="4800600" indent="0">
              <a:buNone/>
              <a:defRPr sz="1350"/>
            </a:lvl8pPr>
            <a:lvl9pPr marL="5486400" indent="0">
              <a:buNone/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23609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6003" y="914400"/>
            <a:ext cx="12895002" cy="5105400"/>
          </a:xfrm>
        </p:spPr>
        <p:txBody>
          <a:bodyPr anchor="ctr">
            <a:normAutofit/>
          </a:bodyPr>
          <a:lstStyle>
            <a:lvl1pPr algn="l">
              <a:defRPr sz="66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16003" y="6705600"/>
            <a:ext cx="12895002" cy="2356443"/>
          </a:xfrm>
        </p:spPr>
        <p:txBody>
          <a:bodyPr anchor="ctr">
            <a:normAutofit/>
          </a:bodyPr>
          <a:lstStyle>
            <a:lvl1pPr marL="0" indent="0" algn="l">
              <a:buNone/>
              <a:defRPr sz="27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68580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2pPr>
            <a:lvl3pPr marL="1371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3pPr>
            <a:lvl4pPr marL="20574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4pPr>
            <a:lvl5pPr marL="27432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5pPr>
            <a:lvl6pPr marL="34290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6pPr>
            <a:lvl7pPr marL="41148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7pPr>
            <a:lvl8pPr marL="48006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8pPr>
            <a:lvl9pPr marL="54864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86777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97001" y="914400"/>
            <a:ext cx="12141201" cy="4533900"/>
          </a:xfrm>
        </p:spPr>
        <p:txBody>
          <a:bodyPr anchor="ctr">
            <a:normAutofit/>
          </a:bodyPr>
          <a:lstStyle>
            <a:lvl1pPr algn="l">
              <a:defRPr sz="66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049209" y="5448300"/>
            <a:ext cx="10836786" cy="5715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685800" indent="0">
              <a:buFontTx/>
              <a:buNone/>
              <a:defRPr/>
            </a:lvl2pPr>
            <a:lvl3pPr marL="1371600" indent="0">
              <a:buFontTx/>
              <a:buNone/>
              <a:defRPr/>
            </a:lvl3pPr>
            <a:lvl4pPr marL="2057400" indent="0">
              <a:buFontTx/>
              <a:buNone/>
              <a:defRPr/>
            </a:lvl4pPr>
            <a:lvl5pPr marL="27432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16003" y="6705600"/>
            <a:ext cx="12895002" cy="2356443"/>
          </a:xfrm>
        </p:spPr>
        <p:txBody>
          <a:bodyPr anchor="ctr">
            <a:normAutofit/>
          </a:bodyPr>
          <a:lstStyle>
            <a:lvl1pPr marL="0" indent="0" algn="l">
              <a:buNone/>
              <a:defRPr sz="27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68580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2pPr>
            <a:lvl3pPr marL="1371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3pPr>
            <a:lvl4pPr marL="20574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4pPr>
            <a:lvl5pPr marL="27432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5pPr>
            <a:lvl6pPr marL="34290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6pPr>
            <a:lvl7pPr marL="41148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7pPr>
            <a:lvl8pPr marL="48006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8pPr>
            <a:lvl9pPr marL="54864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812805" y="1185567"/>
            <a:ext cx="914400" cy="877164"/>
          </a:xfrm>
          <a:prstGeom prst="rect">
            <a:avLst/>
          </a:prstGeom>
        </p:spPr>
        <p:txBody>
          <a:bodyPr vert="horz" lIns="137160" tIns="68580" rIns="137160" bIns="68580" rtlCol="0" anchor="ctr">
            <a:noAutofit/>
          </a:bodyPr>
          <a:lstStyle/>
          <a:p>
            <a:pPr lvl="0"/>
            <a:r>
              <a:rPr lang="en-US" sz="12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13339517" y="4329834"/>
            <a:ext cx="914400" cy="877164"/>
          </a:xfrm>
          <a:prstGeom prst="rect">
            <a:avLst/>
          </a:prstGeom>
        </p:spPr>
        <p:txBody>
          <a:bodyPr vert="horz" lIns="137160" tIns="68580" rIns="137160" bIns="68580" rtlCol="0" anchor="ctr">
            <a:noAutofit/>
          </a:bodyPr>
          <a:lstStyle/>
          <a:p>
            <a:pPr lvl="0"/>
            <a:r>
              <a:rPr lang="en-US" sz="12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sz="2700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6411791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6003" y="2897982"/>
            <a:ext cx="12895002" cy="3893190"/>
          </a:xfrm>
        </p:spPr>
        <p:txBody>
          <a:bodyPr anchor="b">
            <a:normAutofit/>
          </a:bodyPr>
          <a:lstStyle>
            <a:lvl1pPr algn="l">
              <a:defRPr sz="66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16003" y="6791172"/>
            <a:ext cx="12895002" cy="2270871"/>
          </a:xfrm>
        </p:spPr>
        <p:txBody>
          <a:bodyPr anchor="t">
            <a:normAutofit/>
          </a:bodyPr>
          <a:lstStyle>
            <a:lvl1pPr marL="0" indent="0" algn="l">
              <a:buNone/>
              <a:defRPr sz="27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68580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2pPr>
            <a:lvl3pPr marL="1371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3pPr>
            <a:lvl4pPr marL="20574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4pPr>
            <a:lvl5pPr marL="27432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5pPr>
            <a:lvl6pPr marL="34290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6pPr>
            <a:lvl7pPr marL="41148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7pPr>
            <a:lvl8pPr marL="48006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8pPr>
            <a:lvl9pPr marL="54864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29306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97001" y="914400"/>
            <a:ext cx="12141201" cy="4533900"/>
          </a:xfrm>
        </p:spPr>
        <p:txBody>
          <a:bodyPr anchor="ctr">
            <a:normAutofit/>
          </a:bodyPr>
          <a:lstStyle>
            <a:lvl1pPr algn="l">
              <a:defRPr sz="66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15999" y="6019800"/>
            <a:ext cx="12895004" cy="771372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685800" indent="0">
              <a:buFontTx/>
              <a:buNone/>
              <a:defRPr/>
            </a:lvl2pPr>
            <a:lvl3pPr marL="1371600" indent="0">
              <a:buFontTx/>
              <a:buNone/>
              <a:defRPr/>
            </a:lvl3pPr>
            <a:lvl4pPr marL="2057400" indent="0">
              <a:buFontTx/>
              <a:buNone/>
              <a:defRPr/>
            </a:lvl4pPr>
            <a:lvl5pPr marL="27432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16003" y="6791172"/>
            <a:ext cx="12895002" cy="2270871"/>
          </a:xfrm>
        </p:spPr>
        <p:txBody>
          <a:bodyPr anchor="t">
            <a:normAutofit/>
          </a:bodyPr>
          <a:lstStyle>
            <a:lvl1pPr marL="0" indent="0" algn="l">
              <a:buNone/>
              <a:defRPr sz="27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68580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2pPr>
            <a:lvl3pPr marL="1371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3pPr>
            <a:lvl4pPr marL="20574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4pPr>
            <a:lvl5pPr marL="27432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5pPr>
            <a:lvl6pPr marL="34290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6pPr>
            <a:lvl7pPr marL="41148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7pPr>
            <a:lvl8pPr marL="48006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8pPr>
            <a:lvl9pPr marL="54864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812805" y="1185567"/>
            <a:ext cx="914400" cy="877164"/>
          </a:xfrm>
          <a:prstGeom prst="rect">
            <a:avLst/>
          </a:prstGeom>
        </p:spPr>
        <p:txBody>
          <a:bodyPr vert="horz" lIns="137160" tIns="68580" rIns="137160" bIns="68580" rtlCol="0" anchor="ctr">
            <a:noAutofit/>
          </a:bodyPr>
          <a:lstStyle/>
          <a:p>
            <a:pPr lvl="0"/>
            <a:r>
              <a:rPr lang="en-US" sz="12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13339517" y="4329834"/>
            <a:ext cx="914400" cy="877164"/>
          </a:xfrm>
          <a:prstGeom prst="rect">
            <a:avLst/>
          </a:prstGeom>
        </p:spPr>
        <p:txBody>
          <a:bodyPr vert="horz" lIns="137160" tIns="68580" rIns="137160" bIns="68580" rtlCol="0" anchor="ctr">
            <a:noAutofit/>
          </a:bodyPr>
          <a:lstStyle/>
          <a:p>
            <a:pPr lvl="0"/>
            <a:r>
              <a:rPr lang="en-US" sz="12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5901423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9" y="914400"/>
            <a:ext cx="12882305" cy="4533900"/>
          </a:xfrm>
        </p:spPr>
        <p:txBody>
          <a:bodyPr anchor="ctr">
            <a:normAutofit/>
          </a:bodyPr>
          <a:lstStyle>
            <a:lvl1pPr algn="l">
              <a:defRPr sz="66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15999" y="6019800"/>
            <a:ext cx="12895004" cy="771372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3600">
                <a:solidFill>
                  <a:schemeClr val="accent1"/>
                </a:solidFill>
              </a:defRPr>
            </a:lvl1pPr>
            <a:lvl2pPr marL="685800" indent="0">
              <a:buFontTx/>
              <a:buNone/>
              <a:defRPr/>
            </a:lvl2pPr>
            <a:lvl3pPr marL="1371600" indent="0">
              <a:buFontTx/>
              <a:buNone/>
              <a:defRPr/>
            </a:lvl3pPr>
            <a:lvl4pPr marL="2057400" indent="0">
              <a:buFontTx/>
              <a:buNone/>
              <a:defRPr/>
            </a:lvl4pPr>
            <a:lvl5pPr marL="27432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16003" y="6791172"/>
            <a:ext cx="12895002" cy="2270871"/>
          </a:xfrm>
        </p:spPr>
        <p:txBody>
          <a:bodyPr anchor="t">
            <a:normAutofit/>
          </a:bodyPr>
          <a:lstStyle>
            <a:lvl1pPr marL="0" indent="0" algn="l">
              <a:buNone/>
              <a:defRPr sz="27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68580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2pPr>
            <a:lvl3pPr marL="1371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3pPr>
            <a:lvl4pPr marL="20574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4pPr>
            <a:lvl5pPr marL="27432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5pPr>
            <a:lvl6pPr marL="34290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6pPr>
            <a:lvl7pPr marL="41148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7pPr>
            <a:lvl8pPr marL="48006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8pPr>
            <a:lvl9pPr marL="54864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95305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548317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951510" y="914399"/>
            <a:ext cx="1957115" cy="787717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16003" y="914400"/>
            <a:ext cx="10590225" cy="78771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27956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12700"/>
            <a:ext cx="18288000" cy="10299701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16001" y="914400"/>
            <a:ext cx="12895002" cy="19812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16001" y="3240884"/>
            <a:ext cx="12895002" cy="5821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807700" y="9062044"/>
            <a:ext cx="1367909" cy="54768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3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10/30/2022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16001" y="9062044"/>
            <a:ext cx="9446418" cy="54768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3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2885995" y="9062044"/>
            <a:ext cx="1025009" cy="54768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350">
                <a:solidFill>
                  <a:schemeClr val="accent1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45491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685800" rtl="0" eaLnBrk="1" latinLnBrk="0" hangingPunct="1">
        <a:spcBef>
          <a:spcPct val="0"/>
        </a:spcBef>
        <a:buNone/>
        <a:defRPr sz="54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514350" indent="-514350" algn="l" defTabSz="685800" rtl="0" eaLnBrk="1" latinLnBrk="0" hangingPunct="1">
        <a:spcBef>
          <a:spcPts val="15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1114425" indent="-428625" algn="l" defTabSz="685800" rtl="0" eaLnBrk="1" latinLnBrk="0" hangingPunct="1">
        <a:spcBef>
          <a:spcPts val="15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714500" indent="-342900" algn="l" defTabSz="685800" rtl="0" eaLnBrk="1" latinLnBrk="0" hangingPunct="1">
        <a:spcBef>
          <a:spcPts val="15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2400300" indent="-342900" algn="l" defTabSz="685800" rtl="0" eaLnBrk="1" latinLnBrk="0" hangingPunct="1">
        <a:spcBef>
          <a:spcPts val="15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3086100" indent="-342900" algn="l" defTabSz="685800" rtl="0" eaLnBrk="1" latinLnBrk="0" hangingPunct="1">
        <a:spcBef>
          <a:spcPts val="15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3771900" indent="-342900" algn="l" defTabSz="685800" rtl="0" eaLnBrk="1" latinLnBrk="0" hangingPunct="1">
        <a:spcBef>
          <a:spcPts val="15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4457700" indent="-342900" algn="l" defTabSz="685800" rtl="0" eaLnBrk="1" latinLnBrk="0" hangingPunct="1">
        <a:spcBef>
          <a:spcPts val="15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5143500" indent="-342900" algn="l" defTabSz="685800" rtl="0" eaLnBrk="1" latinLnBrk="0" hangingPunct="1">
        <a:spcBef>
          <a:spcPts val="15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5829300" indent="-342900" algn="l" defTabSz="685800" rtl="0" eaLnBrk="1" latinLnBrk="0" hangingPunct="1">
        <a:spcBef>
          <a:spcPts val="15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algn="l" defTabSz="6858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2pPr>
      <a:lvl3pPr marL="1371600" algn="l" defTabSz="6858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3pPr>
      <a:lvl4pPr marL="2057400" algn="l" defTabSz="6858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algn="l" defTabSz="6858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429000" algn="l" defTabSz="6858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4114800" algn="l" defTabSz="6858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800600" algn="l" defTabSz="6858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486400" algn="l" defTabSz="6858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svg"/><Relationship Id="rId4" Type="http://schemas.openxmlformats.org/officeDocument/2006/relationships/image" Target="../media/image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0" y="7124181"/>
            <a:ext cx="2737156" cy="3162819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flipH="1" flipV="1">
            <a:off x="15550844" y="0"/>
            <a:ext cx="2737156" cy="3162819"/>
          </a:xfrm>
          <a:prstGeom prst="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0" y="2364316"/>
            <a:ext cx="18288000" cy="5139869"/>
          </a:xfrm>
          <a:prstGeom prst="rect">
            <a:avLst/>
          </a:prstGeom>
        </p:spPr>
        <p:txBody>
          <a:bodyPr wrap="square" lIns="0" tIns="0" rIns="0" bIns="0" rtlCol="0" anchor="ctr">
            <a:spAutoFit/>
          </a:bodyPr>
          <a:lstStyle/>
          <a:p>
            <a:pPr algn="ctr">
              <a:spcBef>
                <a:spcPct val="0"/>
              </a:spcBef>
            </a:pPr>
            <a:r>
              <a:rPr lang="en-US" sz="9600" dirty="0">
                <a:solidFill>
                  <a:srgbClr val="103D3E"/>
                </a:solidFill>
                <a:latin typeface="Poppins ExtraBold"/>
              </a:rPr>
              <a:t>Problem Solving and Decision Making</a:t>
            </a:r>
          </a:p>
          <a:p>
            <a:pPr algn="ctr">
              <a:spcBef>
                <a:spcPct val="0"/>
              </a:spcBef>
            </a:pPr>
            <a:r>
              <a:rPr lang="en-US" sz="1600" dirty="0">
                <a:solidFill>
                  <a:srgbClr val="103D3E"/>
                </a:solidFill>
                <a:latin typeface="Poppins ExtraBold"/>
              </a:rPr>
              <a:t>Student number 2131114</a:t>
            </a:r>
          </a:p>
          <a:p>
            <a:pPr algn="ctr">
              <a:spcBef>
                <a:spcPct val="0"/>
              </a:spcBef>
            </a:pPr>
            <a:r>
              <a:rPr lang="en-US" sz="1600" dirty="0">
                <a:solidFill>
                  <a:srgbClr val="103D3E"/>
                </a:solidFill>
                <a:latin typeface="Poppins ExtraBold"/>
              </a:rPr>
              <a:t>Name: </a:t>
            </a:r>
            <a:r>
              <a:rPr lang="en-US" sz="1600" dirty="0" err="1">
                <a:solidFill>
                  <a:srgbClr val="103D3E"/>
                </a:solidFill>
                <a:latin typeface="Poppins ExtraBold"/>
              </a:rPr>
              <a:t>Ionut</a:t>
            </a:r>
            <a:r>
              <a:rPr lang="en-US" sz="1600" dirty="0">
                <a:solidFill>
                  <a:srgbClr val="103D3E"/>
                </a:solidFill>
                <a:latin typeface="Poppins ExtraBold"/>
              </a:rPr>
              <a:t> </a:t>
            </a:r>
            <a:r>
              <a:rPr lang="en-US" sz="1600" dirty="0" err="1">
                <a:solidFill>
                  <a:srgbClr val="103D3E"/>
                </a:solidFill>
                <a:latin typeface="Poppins ExtraBold"/>
              </a:rPr>
              <a:t>Aliu</a:t>
            </a:r>
            <a:endParaRPr lang="en-US" sz="1600" dirty="0">
              <a:solidFill>
                <a:srgbClr val="103D3E"/>
              </a:solidFill>
              <a:latin typeface="Poppins ExtraBold"/>
            </a:endParaRPr>
          </a:p>
          <a:p>
            <a:pPr algn="ctr">
              <a:spcBef>
                <a:spcPct val="0"/>
              </a:spcBef>
            </a:pPr>
            <a:endParaRPr lang="en-US" sz="9600" dirty="0">
              <a:solidFill>
                <a:srgbClr val="103D3E"/>
              </a:solidFill>
              <a:latin typeface="Poppins ExtraBold"/>
            </a:endParaRPr>
          </a:p>
          <a:p>
            <a:pPr algn="ctr">
              <a:spcBef>
                <a:spcPct val="0"/>
              </a:spcBef>
            </a:pPr>
            <a:endParaRPr lang="en-US" sz="1400" dirty="0">
              <a:solidFill>
                <a:srgbClr val="103D3E"/>
              </a:solidFill>
              <a:latin typeface="Poppins ExtraBold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0" y="7124181"/>
            <a:ext cx="2737156" cy="3162819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flipH="1" flipV="1">
            <a:off x="15550844" y="0"/>
            <a:ext cx="2737156" cy="3162819"/>
          </a:xfrm>
          <a:prstGeom prst="rect">
            <a:avLst/>
          </a:prstGeom>
        </p:spPr>
      </p:pic>
      <p:grpSp>
        <p:nvGrpSpPr>
          <p:cNvPr id="4" name="Group 4">
            <a:extLst>
              <a:ext uri="{FF2B5EF4-FFF2-40B4-BE49-F238E27FC236}">
                <a16:creationId xmlns:a16="http://schemas.microsoft.com/office/drawing/2014/main" id="{3F76233B-E968-9333-2F7F-98FBD91C0317}"/>
              </a:ext>
            </a:extLst>
          </p:cNvPr>
          <p:cNvGrpSpPr/>
          <p:nvPr/>
        </p:nvGrpSpPr>
        <p:grpSpPr>
          <a:xfrm>
            <a:off x="-304800" y="1037501"/>
            <a:ext cx="974770" cy="481996"/>
            <a:chOff x="0" y="0"/>
            <a:chExt cx="256729" cy="126946"/>
          </a:xfrm>
        </p:grpSpPr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D4470BEA-395F-C966-AB11-75450A68482B}"/>
                </a:ext>
              </a:extLst>
            </p:cNvPr>
            <p:cNvSpPr/>
            <p:nvPr/>
          </p:nvSpPr>
          <p:spPr>
            <a:xfrm>
              <a:off x="0" y="0"/>
              <a:ext cx="256729" cy="126945"/>
            </a:xfrm>
            <a:custGeom>
              <a:avLst/>
              <a:gdLst/>
              <a:ahLst/>
              <a:cxnLst/>
              <a:rect l="l" t="t" r="r" b="b"/>
              <a:pathLst>
                <a:path w="256729" h="126945">
                  <a:moveTo>
                    <a:pt x="0" y="0"/>
                  </a:moveTo>
                  <a:lnTo>
                    <a:pt x="256729" y="0"/>
                  </a:lnTo>
                  <a:lnTo>
                    <a:pt x="256729" y="126945"/>
                  </a:lnTo>
                  <a:lnTo>
                    <a:pt x="0" y="126945"/>
                  </a:lnTo>
                  <a:close/>
                </a:path>
              </a:pathLst>
            </a:custGeom>
            <a:solidFill>
              <a:srgbClr val="103D3E"/>
            </a:solidFill>
          </p:spPr>
        </p:sp>
        <p:sp>
          <p:nvSpPr>
            <p:cNvPr id="6" name="TextBox 6">
              <a:extLst>
                <a:ext uri="{FF2B5EF4-FFF2-40B4-BE49-F238E27FC236}">
                  <a16:creationId xmlns:a16="http://schemas.microsoft.com/office/drawing/2014/main" id="{6843CF1E-C7B3-918F-A47C-0F8C39B17696}"/>
                </a:ext>
              </a:extLst>
            </p:cNvPr>
            <p:cNvSpPr txBox="1"/>
            <p:nvPr/>
          </p:nvSpPr>
          <p:spPr>
            <a:xfrm>
              <a:off x="0" y="-57150"/>
              <a:ext cx="812800" cy="8699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7" name="AutoShape 7">
            <a:extLst>
              <a:ext uri="{FF2B5EF4-FFF2-40B4-BE49-F238E27FC236}">
                <a16:creationId xmlns:a16="http://schemas.microsoft.com/office/drawing/2014/main" id="{E87EFE03-C249-01DA-18DD-6D0CC5646C64}"/>
              </a:ext>
            </a:extLst>
          </p:cNvPr>
          <p:cNvSpPr/>
          <p:nvPr/>
        </p:nvSpPr>
        <p:spPr>
          <a:xfrm rot="16200000">
            <a:off x="548034" y="1278499"/>
            <a:ext cx="481996" cy="0"/>
          </a:xfrm>
          <a:prstGeom prst="line">
            <a:avLst/>
          </a:prstGeom>
          <a:ln w="123825" cap="flat">
            <a:solidFill>
              <a:srgbClr val="E8AA42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6D07D67-C23A-2C45-E239-6D8EB3AC2DE4}"/>
              </a:ext>
            </a:extLst>
          </p:cNvPr>
          <p:cNvSpPr txBox="1"/>
          <p:nvPr/>
        </p:nvSpPr>
        <p:spPr>
          <a:xfrm>
            <a:off x="1028700" y="924486"/>
            <a:ext cx="7048500" cy="68217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5599"/>
              </a:lnSpc>
              <a:spcBef>
                <a:spcPct val="0"/>
              </a:spcBef>
            </a:pPr>
            <a:r>
              <a:rPr lang="en-US" sz="3999" dirty="0">
                <a:solidFill>
                  <a:srgbClr val="103D3E"/>
                </a:solidFill>
                <a:latin typeface="Poppins ExtraBold"/>
              </a:rPr>
              <a:t>Table of Contents</a:t>
            </a:r>
          </a:p>
        </p:txBody>
      </p:sp>
      <p:sp>
        <p:nvSpPr>
          <p:cNvPr id="10" name="TextBox 19">
            <a:extLst>
              <a:ext uri="{FF2B5EF4-FFF2-40B4-BE49-F238E27FC236}">
                <a16:creationId xmlns:a16="http://schemas.microsoft.com/office/drawing/2014/main" id="{7133C3CF-4028-6C7E-D29F-E643AC0E5C27}"/>
              </a:ext>
            </a:extLst>
          </p:cNvPr>
          <p:cNvSpPr txBox="1"/>
          <p:nvPr/>
        </p:nvSpPr>
        <p:spPr>
          <a:xfrm>
            <a:off x="4800600" y="2247900"/>
            <a:ext cx="6906086" cy="764081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ct val="200000"/>
              </a:lnSpc>
              <a:spcBef>
                <a:spcPct val="0"/>
              </a:spcBef>
            </a:pPr>
            <a:r>
              <a:rPr lang="en-US" sz="2799" dirty="0">
                <a:latin typeface="Poppins Medium" panose="00000600000000000000" pitchFamily="2" charset="0"/>
                <a:cs typeface="Poppins Medium" panose="00000600000000000000" pitchFamily="2" charset="0"/>
              </a:rPr>
              <a:t>Introduction</a:t>
            </a:r>
          </a:p>
          <a:p>
            <a:pPr>
              <a:lnSpc>
                <a:spcPct val="200000"/>
              </a:lnSpc>
              <a:spcBef>
                <a:spcPct val="0"/>
              </a:spcBef>
            </a:pPr>
            <a:r>
              <a:rPr lang="en-US" sz="2800" dirty="0">
                <a:latin typeface="Poppins Medium" panose="00000600000000000000" pitchFamily="2" charset="0"/>
                <a:cs typeface="Poppins Medium" panose="00000600000000000000" pitchFamily="2" charset="0"/>
              </a:rPr>
              <a:t>Impact of the problem on business</a:t>
            </a:r>
          </a:p>
          <a:p>
            <a:pPr>
              <a:lnSpc>
                <a:spcPct val="200000"/>
              </a:lnSpc>
              <a:spcBef>
                <a:spcPct val="0"/>
              </a:spcBef>
            </a:pPr>
            <a:r>
              <a:rPr lang="en-US" sz="2800" dirty="0">
                <a:latin typeface="Poppins Medium" panose="00000600000000000000" pitchFamily="2" charset="0"/>
                <a:cs typeface="Poppins Medium" panose="00000600000000000000" pitchFamily="2" charset="0"/>
              </a:rPr>
              <a:t>Impact of the problem on employees</a:t>
            </a:r>
          </a:p>
          <a:p>
            <a:pPr>
              <a:lnSpc>
                <a:spcPct val="200000"/>
              </a:lnSpc>
              <a:spcBef>
                <a:spcPct val="0"/>
              </a:spcBef>
            </a:pPr>
            <a:r>
              <a:rPr lang="en-US" sz="2800" dirty="0">
                <a:latin typeface="Poppins Medium" panose="00000600000000000000" pitchFamily="2" charset="0"/>
                <a:cs typeface="Poppins Medium" panose="00000600000000000000" pitchFamily="2" charset="0"/>
              </a:rPr>
              <a:t>PESTLE Analysis</a:t>
            </a:r>
          </a:p>
          <a:p>
            <a:pPr>
              <a:lnSpc>
                <a:spcPct val="200000"/>
              </a:lnSpc>
              <a:spcBef>
                <a:spcPct val="0"/>
              </a:spcBef>
            </a:pPr>
            <a:endParaRPr lang="en-US" sz="2800" dirty="0">
              <a:latin typeface="Poppins Medium" panose="00000600000000000000" pitchFamily="2" charset="0"/>
              <a:cs typeface="Poppins Medium" panose="00000600000000000000" pitchFamily="2" charset="0"/>
            </a:endParaRPr>
          </a:p>
          <a:p>
            <a:pPr>
              <a:lnSpc>
                <a:spcPct val="200000"/>
              </a:lnSpc>
              <a:spcBef>
                <a:spcPct val="0"/>
              </a:spcBef>
            </a:pPr>
            <a:r>
              <a:rPr lang="en-US" sz="2800" dirty="0">
                <a:latin typeface="Poppins Medium" panose="00000600000000000000" pitchFamily="2" charset="0"/>
                <a:cs typeface="Poppins Medium" panose="00000600000000000000" pitchFamily="2" charset="0"/>
              </a:rPr>
              <a:t>Fishbone Analysis</a:t>
            </a:r>
          </a:p>
          <a:p>
            <a:pPr>
              <a:lnSpc>
                <a:spcPct val="200000"/>
              </a:lnSpc>
              <a:spcBef>
                <a:spcPct val="0"/>
              </a:spcBef>
            </a:pPr>
            <a:r>
              <a:rPr lang="en-US" sz="2800" dirty="0">
                <a:latin typeface="Poppins Medium" panose="00000600000000000000" pitchFamily="2" charset="0"/>
                <a:cs typeface="Poppins Medium" panose="00000600000000000000" pitchFamily="2" charset="0"/>
              </a:rPr>
              <a:t>Alternative Analysis-PMI Analysis</a:t>
            </a:r>
          </a:p>
          <a:p>
            <a:pPr>
              <a:lnSpc>
                <a:spcPct val="200000"/>
              </a:lnSpc>
              <a:spcBef>
                <a:spcPct val="0"/>
              </a:spcBef>
            </a:pPr>
            <a:r>
              <a:rPr lang="en-US" sz="2800" dirty="0">
                <a:latin typeface="Poppins Medium" panose="00000600000000000000" pitchFamily="2" charset="0"/>
                <a:cs typeface="Poppins Medium" panose="00000600000000000000" pitchFamily="2" charset="0"/>
              </a:rPr>
              <a:t>Conclusion</a:t>
            </a:r>
          </a:p>
          <a:p>
            <a:pPr>
              <a:lnSpc>
                <a:spcPct val="200000"/>
              </a:lnSpc>
              <a:spcBef>
                <a:spcPct val="0"/>
              </a:spcBef>
            </a:pPr>
            <a:r>
              <a:rPr lang="en-US" sz="2800" dirty="0">
                <a:latin typeface="Poppins Medium" panose="00000600000000000000" pitchFamily="2" charset="0"/>
                <a:cs typeface="Poppins Medium" panose="00000600000000000000" pitchFamily="2" charset="0"/>
              </a:rPr>
              <a:t>Reference</a:t>
            </a:r>
            <a:endParaRPr lang="en-US" sz="2799" dirty="0">
              <a:latin typeface="Poppins Medium" panose="00000600000000000000" pitchFamily="2" charset="0"/>
              <a:cs typeface="Poppins Medium" panose="00000600000000000000" pitchFamily="2" charset="0"/>
            </a:endParaRPr>
          </a:p>
        </p:txBody>
      </p:sp>
      <p:sp>
        <p:nvSpPr>
          <p:cNvPr id="11" name="TextBox 19">
            <a:extLst>
              <a:ext uri="{FF2B5EF4-FFF2-40B4-BE49-F238E27FC236}">
                <a16:creationId xmlns:a16="http://schemas.microsoft.com/office/drawing/2014/main" id="{6C51801C-EFBC-06E7-21A5-296802FE2A32}"/>
              </a:ext>
            </a:extLst>
          </p:cNvPr>
          <p:cNvSpPr txBox="1"/>
          <p:nvPr/>
        </p:nvSpPr>
        <p:spPr>
          <a:xfrm>
            <a:off x="12115800" y="2244436"/>
            <a:ext cx="666750" cy="763875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ct val="200000"/>
              </a:lnSpc>
              <a:spcBef>
                <a:spcPct val="0"/>
              </a:spcBef>
            </a:pPr>
            <a:r>
              <a:rPr lang="en-US" sz="2799" dirty="0">
                <a:latin typeface="Poppins ExtraBold" panose="00000900000000000000" pitchFamily="2" charset="0"/>
                <a:cs typeface="Poppins ExtraBold" panose="00000900000000000000" pitchFamily="2" charset="0"/>
              </a:rPr>
              <a:t>03</a:t>
            </a:r>
          </a:p>
          <a:p>
            <a:pPr>
              <a:lnSpc>
                <a:spcPct val="200000"/>
              </a:lnSpc>
              <a:spcBef>
                <a:spcPct val="0"/>
              </a:spcBef>
            </a:pPr>
            <a:r>
              <a:rPr lang="en-US" sz="2799" dirty="0">
                <a:latin typeface="Poppins ExtraBold" panose="00000900000000000000" pitchFamily="2" charset="0"/>
                <a:cs typeface="Poppins ExtraBold" panose="00000900000000000000" pitchFamily="2" charset="0"/>
              </a:rPr>
              <a:t>04</a:t>
            </a:r>
          </a:p>
          <a:p>
            <a:pPr>
              <a:lnSpc>
                <a:spcPct val="200000"/>
              </a:lnSpc>
              <a:spcBef>
                <a:spcPct val="0"/>
              </a:spcBef>
            </a:pPr>
            <a:r>
              <a:rPr lang="en-US" sz="2799" dirty="0">
                <a:latin typeface="Poppins ExtraBold" panose="00000900000000000000" pitchFamily="2" charset="0"/>
                <a:cs typeface="Poppins ExtraBold" panose="00000900000000000000" pitchFamily="2" charset="0"/>
              </a:rPr>
              <a:t>06</a:t>
            </a:r>
          </a:p>
          <a:p>
            <a:pPr>
              <a:lnSpc>
                <a:spcPct val="200000"/>
              </a:lnSpc>
              <a:spcBef>
                <a:spcPct val="0"/>
              </a:spcBef>
            </a:pPr>
            <a:r>
              <a:rPr lang="en-US" sz="2799" dirty="0">
                <a:latin typeface="Poppins ExtraBold" panose="00000900000000000000" pitchFamily="2" charset="0"/>
                <a:cs typeface="Poppins ExtraBold" panose="00000900000000000000" pitchFamily="2" charset="0"/>
              </a:rPr>
              <a:t>07-08</a:t>
            </a:r>
          </a:p>
          <a:p>
            <a:pPr>
              <a:lnSpc>
                <a:spcPct val="200000"/>
              </a:lnSpc>
              <a:spcBef>
                <a:spcPct val="0"/>
              </a:spcBef>
            </a:pPr>
            <a:r>
              <a:rPr lang="en-US" sz="2799" dirty="0">
                <a:latin typeface="Poppins ExtraBold" panose="00000900000000000000" pitchFamily="2" charset="0"/>
                <a:cs typeface="Poppins ExtraBold" panose="00000900000000000000" pitchFamily="2" charset="0"/>
              </a:rPr>
              <a:t>08</a:t>
            </a:r>
          </a:p>
          <a:p>
            <a:pPr>
              <a:lnSpc>
                <a:spcPct val="200000"/>
              </a:lnSpc>
              <a:spcBef>
                <a:spcPct val="0"/>
              </a:spcBef>
            </a:pPr>
            <a:r>
              <a:rPr lang="en-US" sz="2799" dirty="0">
                <a:latin typeface="Poppins ExtraBold" panose="00000900000000000000" pitchFamily="2" charset="0"/>
                <a:cs typeface="Poppins ExtraBold" panose="00000900000000000000" pitchFamily="2" charset="0"/>
              </a:rPr>
              <a:t>09</a:t>
            </a:r>
          </a:p>
          <a:p>
            <a:pPr>
              <a:lnSpc>
                <a:spcPct val="200000"/>
              </a:lnSpc>
              <a:spcBef>
                <a:spcPct val="0"/>
              </a:spcBef>
            </a:pPr>
            <a:r>
              <a:rPr lang="en-US" sz="2799" dirty="0">
                <a:latin typeface="Poppins ExtraBold" panose="00000900000000000000" pitchFamily="2" charset="0"/>
                <a:cs typeface="Poppins ExtraBold" panose="00000900000000000000" pitchFamily="2" charset="0"/>
              </a:rPr>
              <a:t>11</a:t>
            </a:r>
          </a:p>
          <a:p>
            <a:pPr>
              <a:lnSpc>
                <a:spcPct val="200000"/>
              </a:lnSpc>
              <a:spcBef>
                <a:spcPct val="0"/>
              </a:spcBef>
            </a:pPr>
            <a:r>
              <a:rPr lang="en-US" sz="2799" dirty="0">
                <a:latin typeface="Poppins ExtraBold" panose="00000900000000000000" pitchFamily="2" charset="0"/>
                <a:cs typeface="Poppins ExtraBold" panose="00000900000000000000" pitchFamily="2" charset="0"/>
              </a:rPr>
              <a:t>12</a:t>
            </a:r>
          </a:p>
        </p:txBody>
      </p:sp>
    </p:spTree>
    <p:extLst>
      <p:ext uri="{BB962C8B-B14F-4D97-AF65-F5344CB8AC3E}">
        <p14:creationId xmlns:p14="http://schemas.microsoft.com/office/powerpoint/2010/main" val="17189505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0" y="7124181"/>
            <a:ext cx="2737156" cy="3162819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flipH="1" flipV="1">
            <a:off x="15550844" y="0"/>
            <a:ext cx="2737156" cy="316281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333375" y="1028700"/>
            <a:ext cx="974770" cy="481996"/>
            <a:chOff x="0" y="0"/>
            <a:chExt cx="256729" cy="126946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56729" cy="126945"/>
            </a:xfrm>
            <a:custGeom>
              <a:avLst/>
              <a:gdLst/>
              <a:ahLst/>
              <a:cxnLst/>
              <a:rect l="l" t="t" r="r" b="b"/>
              <a:pathLst>
                <a:path w="256729" h="126945">
                  <a:moveTo>
                    <a:pt x="0" y="0"/>
                  </a:moveTo>
                  <a:lnTo>
                    <a:pt x="256729" y="0"/>
                  </a:lnTo>
                  <a:lnTo>
                    <a:pt x="256729" y="126945"/>
                  </a:lnTo>
                  <a:lnTo>
                    <a:pt x="0" y="126945"/>
                  </a:lnTo>
                  <a:close/>
                </a:path>
              </a:pathLst>
            </a:custGeom>
            <a:solidFill>
              <a:srgbClr val="103D3E"/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0" y="-57150"/>
              <a:ext cx="812800" cy="8699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7" name="AutoShape 7"/>
          <p:cNvSpPr/>
          <p:nvPr/>
        </p:nvSpPr>
        <p:spPr>
          <a:xfrm rot="-5400000">
            <a:off x="548034" y="1278499"/>
            <a:ext cx="481996" cy="0"/>
          </a:xfrm>
          <a:prstGeom prst="line">
            <a:avLst/>
          </a:prstGeom>
          <a:ln w="123825" cap="flat">
            <a:solidFill>
              <a:srgbClr val="E8AA42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8" name="TextBox 8"/>
          <p:cNvSpPr txBox="1"/>
          <p:nvPr/>
        </p:nvSpPr>
        <p:spPr>
          <a:xfrm>
            <a:off x="1028700" y="924486"/>
            <a:ext cx="4203948" cy="6821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599"/>
              </a:lnSpc>
              <a:spcBef>
                <a:spcPct val="0"/>
              </a:spcBef>
            </a:pPr>
            <a:r>
              <a:rPr lang="en-US" sz="3999" dirty="0">
                <a:solidFill>
                  <a:srgbClr val="103D3E"/>
                </a:solidFill>
                <a:latin typeface="Poppins ExtraBold"/>
              </a:rPr>
              <a:t>Introduction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850945" y="3162819"/>
            <a:ext cx="7979500" cy="1529279"/>
            <a:chOff x="0" y="0"/>
            <a:chExt cx="5920154" cy="1134603"/>
          </a:xfr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grpSpPr>
        <p:sp>
          <p:nvSpPr>
            <p:cNvPr id="10" name="Freeform 10"/>
            <p:cNvSpPr/>
            <p:nvPr/>
          </p:nvSpPr>
          <p:spPr>
            <a:xfrm>
              <a:off x="0" y="0"/>
              <a:ext cx="5920154" cy="1134603"/>
            </a:xfrm>
            <a:custGeom>
              <a:avLst/>
              <a:gdLst/>
              <a:ahLst/>
              <a:cxnLst/>
              <a:rect l="l" t="t" r="r" b="b"/>
              <a:pathLst>
                <a:path w="5920154" h="1134603">
                  <a:moveTo>
                    <a:pt x="5795694" y="1134603"/>
                  </a:moveTo>
                  <a:lnTo>
                    <a:pt x="124460" y="1134603"/>
                  </a:lnTo>
                  <a:cubicBezTo>
                    <a:pt x="55880" y="1134603"/>
                    <a:pt x="0" y="1078723"/>
                    <a:pt x="0" y="1010143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5795694" y="0"/>
                  </a:lnTo>
                  <a:cubicBezTo>
                    <a:pt x="5864274" y="0"/>
                    <a:pt x="5920154" y="55880"/>
                    <a:pt x="5920154" y="124460"/>
                  </a:cubicBezTo>
                  <a:lnTo>
                    <a:pt x="5920154" y="1010143"/>
                  </a:lnTo>
                  <a:cubicBezTo>
                    <a:pt x="5920154" y="1078723"/>
                    <a:pt x="5864274" y="1134603"/>
                    <a:pt x="5795694" y="1134603"/>
                  </a:cubicBezTo>
                  <a:close/>
                </a:path>
              </a:pathLst>
            </a:custGeom>
            <a:solidFill>
              <a:srgbClr val="FFFCF6"/>
            </a:solidFill>
          </p:spPr>
        </p:sp>
      </p:grpSp>
      <p:sp>
        <p:nvSpPr>
          <p:cNvPr id="11" name="TextBox 11"/>
          <p:cNvSpPr txBox="1"/>
          <p:nvPr/>
        </p:nvSpPr>
        <p:spPr>
          <a:xfrm>
            <a:off x="1028700" y="3344211"/>
            <a:ext cx="7801745" cy="7950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99"/>
              </a:lnSpc>
            </a:pPr>
            <a:r>
              <a:rPr lang="en-US" sz="2799">
                <a:solidFill>
                  <a:srgbClr val="000000"/>
                </a:solidFill>
                <a:latin typeface="Poppins Medium"/>
              </a:rPr>
              <a:t>T M Lewin was established in 1898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850945" y="5539327"/>
            <a:ext cx="7979500" cy="1529279"/>
            <a:chOff x="0" y="0"/>
            <a:chExt cx="5920154" cy="1134603"/>
          </a:xfr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grpSpPr>
        <p:sp>
          <p:nvSpPr>
            <p:cNvPr id="13" name="Freeform 13"/>
            <p:cNvSpPr/>
            <p:nvPr/>
          </p:nvSpPr>
          <p:spPr>
            <a:xfrm>
              <a:off x="0" y="0"/>
              <a:ext cx="5920154" cy="1134603"/>
            </a:xfrm>
            <a:custGeom>
              <a:avLst/>
              <a:gdLst/>
              <a:ahLst/>
              <a:cxnLst/>
              <a:rect l="l" t="t" r="r" b="b"/>
              <a:pathLst>
                <a:path w="5920154" h="1134603">
                  <a:moveTo>
                    <a:pt x="5795694" y="1134603"/>
                  </a:moveTo>
                  <a:lnTo>
                    <a:pt x="124460" y="1134603"/>
                  </a:lnTo>
                  <a:cubicBezTo>
                    <a:pt x="55880" y="1134603"/>
                    <a:pt x="0" y="1078723"/>
                    <a:pt x="0" y="1010143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5795694" y="0"/>
                  </a:lnTo>
                  <a:cubicBezTo>
                    <a:pt x="5864274" y="0"/>
                    <a:pt x="5920154" y="55880"/>
                    <a:pt x="5920154" y="124460"/>
                  </a:cubicBezTo>
                  <a:lnTo>
                    <a:pt x="5920154" y="1010143"/>
                  </a:lnTo>
                  <a:cubicBezTo>
                    <a:pt x="5920154" y="1078723"/>
                    <a:pt x="5864274" y="1134603"/>
                    <a:pt x="5795694" y="1134603"/>
                  </a:cubicBezTo>
                  <a:close/>
                </a:path>
              </a:pathLst>
            </a:custGeom>
            <a:solidFill>
              <a:srgbClr val="FFFCF6"/>
            </a:solidFill>
          </p:spPr>
        </p:sp>
      </p:grpSp>
      <p:sp>
        <p:nvSpPr>
          <p:cNvPr id="14" name="TextBox 14"/>
          <p:cNvSpPr txBox="1"/>
          <p:nvPr/>
        </p:nvSpPr>
        <p:spPr>
          <a:xfrm>
            <a:off x="1066800" y="5882182"/>
            <a:ext cx="7581900" cy="86151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/>
            <a:r>
              <a:rPr lang="en-US" sz="2799" dirty="0">
                <a:solidFill>
                  <a:srgbClr val="000000"/>
                </a:solidFill>
                <a:latin typeface="Poppins Medium"/>
              </a:rPr>
              <a:t>Currently it is bought by Torque Brands and fell into administration again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9144000" y="3162819"/>
            <a:ext cx="7979500" cy="1529279"/>
            <a:chOff x="0" y="0"/>
            <a:chExt cx="5920154" cy="1134603"/>
          </a:xfr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grpSpPr>
        <p:sp>
          <p:nvSpPr>
            <p:cNvPr id="16" name="Freeform 16"/>
            <p:cNvSpPr/>
            <p:nvPr/>
          </p:nvSpPr>
          <p:spPr>
            <a:xfrm>
              <a:off x="0" y="0"/>
              <a:ext cx="5920154" cy="1134603"/>
            </a:xfrm>
            <a:custGeom>
              <a:avLst/>
              <a:gdLst/>
              <a:ahLst/>
              <a:cxnLst/>
              <a:rect l="l" t="t" r="r" b="b"/>
              <a:pathLst>
                <a:path w="5920154" h="1134603">
                  <a:moveTo>
                    <a:pt x="5795694" y="1134603"/>
                  </a:moveTo>
                  <a:lnTo>
                    <a:pt x="124460" y="1134603"/>
                  </a:lnTo>
                  <a:cubicBezTo>
                    <a:pt x="55880" y="1134603"/>
                    <a:pt x="0" y="1078723"/>
                    <a:pt x="0" y="1010143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5795694" y="0"/>
                  </a:lnTo>
                  <a:cubicBezTo>
                    <a:pt x="5864274" y="0"/>
                    <a:pt x="5920154" y="55880"/>
                    <a:pt x="5920154" y="124460"/>
                  </a:cubicBezTo>
                  <a:lnTo>
                    <a:pt x="5920154" y="1010143"/>
                  </a:lnTo>
                  <a:cubicBezTo>
                    <a:pt x="5920154" y="1078723"/>
                    <a:pt x="5864274" y="1134603"/>
                    <a:pt x="5795694" y="1134603"/>
                  </a:cubicBezTo>
                  <a:close/>
                </a:path>
              </a:pathLst>
            </a:custGeom>
            <a:solidFill>
              <a:srgbClr val="FFFCF6"/>
            </a:solidFill>
          </p:spPr>
        </p:sp>
      </p:grpSp>
      <p:sp>
        <p:nvSpPr>
          <p:cNvPr id="17" name="TextBox 17"/>
          <p:cNvSpPr txBox="1"/>
          <p:nvPr/>
        </p:nvSpPr>
        <p:spPr>
          <a:xfrm>
            <a:off x="9144000" y="3344211"/>
            <a:ext cx="7979500" cy="7950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99"/>
              </a:lnSpc>
            </a:pPr>
            <a:r>
              <a:rPr lang="en-US" sz="2799" dirty="0">
                <a:solidFill>
                  <a:srgbClr val="000000"/>
                </a:solidFill>
                <a:latin typeface="Poppins Medium"/>
              </a:rPr>
              <a:t>It went into liquidation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9144000" y="5539327"/>
            <a:ext cx="7979500" cy="1529279"/>
            <a:chOff x="0" y="0"/>
            <a:chExt cx="5920154" cy="1134603"/>
          </a:xfr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grpSpPr>
        <p:sp>
          <p:nvSpPr>
            <p:cNvPr id="19" name="Freeform 19"/>
            <p:cNvSpPr/>
            <p:nvPr/>
          </p:nvSpPr>
          <p:spPr>
            <a:xfrm>
              <a:off x="0" y="0"/>
              <a:ext cx="5920154" cy="1134603"/>
            </a:xfrm>
            <a:custGeom>
              <a:avLst/>
              <a:gdLst/>
              <a:ahLst/>
              <a:cxnLst/>
              <a:rect l="l" t="t" r="r" b="b"/>
              <a:pathLst>
                <a:path w="5920154" h="1134603">
                  <a:moveTo>
                    <a:pt x="5795694" y="1134603"/>
                  </a:moveTo>
                  <a:lnTo>
                    <a:pt x="124460" y="1134603"/>
                  </a:lnTo>
                  <a:cubicBezTo>
                    <a:pt x="55880" y="1134603"/>
                    <a:pt x="0" y="1078723"/>
                    <a:pt x="0" y="1010143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5795694" y="0"/>
                  </a:lnTo>
                  <a:cubicBezTo>
                    <a:pt x="5864274" y="0"/>
                    <a:pt x="5920154" y="55880"/>
                    <a:pt x="5920154" y="124460"/>
                  </a:cubicBezTo>
                  <a:lnTo>
                    <a:pt x="5920154" y="1010143"/>
                  </a:lnTo>
                  <a:cubicBezTo>
                    <a:pt x="5920154" y="1078723"/>
                    <a:pt x="5864274" y="1134603"/>
                    <a:pt x="5795694" y="1134603"/>
                  </a:cubicBezTo>
                  <a:close/>
                </a:path>
              </a:pathLst>
            </a:custGeom>
            <a:solidFill>
              <a:srgbClr val="FFFCF6"/>
            </a:solidFill>
          </p:spPr>
        </p:sp>
      </p:grpSp>
      <p:sp>
        <p:nvSpPr>
          <p:cNvPr id="20" name="TextBox 20"/>
          <p:cNvSpPr txBox="1"/>
          <p:nvPr/>
        </p:nvSpPr>
        <p:spPr>
          <a:xfrm>
            <a:off x="9144000" y="5856292"/>
            <a:ext cx="7979500" cy="866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799">
                <a:solidFill>
                  <a:srgbClr val="000000"/>
                </a:solidFill>
                <a:latin typeface="Poppins Medium"/>
              </a:rPr>
              <a:t>Facing complex challenges due to pandemic</a:t>
            </a:r>
          </a:p>
        </p:txBody>
      </p:sp>
      <p:grpSp>
        <p:nvGrpSpPr>
          <p:cNvPr id="21" name="Group 4">
            <a:extLst>
              <a:ext uri="{FF2B5EF4-FFF2-40B4-BE49-F238E27FC236}">
                <a16:creationId xmlns:a16="http://schemas.microsoft.com/office/drawing/2014/main" id="{6A1CECF8-63BA-823E-704F-8D0FEFD78942}"/>
              </a:ext>
            </a:extLst>
          </p:cNvPr>
          <p:cNvGrpSpPr/>
          <p:nvPr/>
        </p:nvGrpSpPr>
        <p:grpSpPr>
          <a:xfrm>
            <a:off x="-304800" y="1037501"/>
            <a:ext cx="974770" cy="481996"/>
            <a:chOff x="0" y="0"/>
            <a:chExt cx="256729" cy="126946"/>
          </a:xfrm>
        </p:grpSpPr>
        <p:sp>
          <p:nvSpPr>
            <p:cNvPr id="22" name="Freeform 5">
              <a:extLst>
                <a:ext uri="{FF2B5EF4-FFF2-40B4-BE49-F238E27FC236}">
                  <a16:creationId xmlns:a16="http://schemas.microsoft.com/office/drawing/2014/main" id="{FD2DEE56-F81A-D805-77B1-3ECBF27680E2}"/>
                </a:ext>
              </a:extLst>
            </p:cNvPr>
            <p:cNvSpPr/>
            <p:nvPr/>
          </p:nvSpPr>
          <p:spPr>
            <a:xfrm>
              <a:off x="0" y="0"/>
              <a:ext cx="256729" cy="126945"/>
            </a:xfrm>
            <a:custGeom>
              <a:avLst/>
              <a:gdLst/>
              <a:ahLst/>
              <a:cxnLst/>
              <a:rect l="l" t="t" r="r" b="b"/>
              <a:pathLst>
                <a:path w="256729" h="126945">
                  <a:moveTo>
                    <a:pt x="0" y="0"/>
                  </a:moveTo>
                  <a:lnTo>
                    <a:pt x="256729" y="0"/>
                  </a:lnTo>
                  <a:lnTo>
                    <a:pt x="256729" y="126945"/>
                  </a:lnTo>
                  <a:lnTo>
                    <a:pt x="0" y="126945"/>
                  </a:lnTo>
                  <a:close/>
                </a:path>
              </a:pathLst>
            </a:custGeom>
            <a:solidFill>
              <a:srgbClr val="103D3E"/>
            </a:solidFill>
          </p:spPr>
        </p:sp>
        <p:sp>
          <p:nvSpPr>
            <p:cNvPr id="23" name="TextBox 6">
              <a:extLst>
                <a:ext uri="{FF2B5EF4-FFF2-40B4-BE49-F238E27FC236}">
                  <a16:creationId xmlns:a16="http://schemas.microsoft.com/office/drawing/2014/main" id="{70AB7046-464D-28B5-D352-9FCA60C38AC8}"/>
                </a:ext>
              </a:extLst>
            </p:cNvPr>
            <p:cNvSpPr txBox="1"/>
            <p:nvPr/>
          </p:nvSpPr>
          <p:spPr>
            <a:xfrm>
              <a:off x="0" y="-57150"/>
              <a:ext cx="812800" cy="8699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340898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0" y="7124181"/>
            <a:ext cx="2737156" cy="3162819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flipH="1" flipV="1">
            <a:off x="15550844" y="0"/>
            <a:ext cx="2737156" cy="3162819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 rot="-5400000">
            <a:off x="548034" y="1278499"/>
            <a:ext cx="481996" cy="0"/>
          </a:xfrm>
          <a:prstGeom prst="line">
            <a:avLst/>
          </a:prstGeom>
          <a:ln w="123825" cap="flat">
            <a:solidFill>
              <a:srgbClr val="E8AA42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8" name="TextBox 8"/>
          <p:cNvSpPr txBox="1"/>
          <p:nvPr/>
        </p:nvSpPr>
        <p:spPr>
          <a:xfrm>
            <a:off x="1028700" y="924486"/>
            <a:ext cx="9085659" cy="7175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599"/>
              </a:lnSpc>
              <a:spcBef>
                <a:spcPct val="0"/>
              </a:spcBef>
            </a:pPr>
            <a:r>
              <a:rPr lang="en-US" sz="3999" dirty="0">
                <a:solidFill>
                  <a:srgbClr val="103D3E"/>
                </a:solidFill>
                <a:latin typeface="Poppins ExtraBold"/>
              </a:rPr>
              <a:t>Impact of the problem on business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028700" y="3023302"/>
            <a:ext cx="670869" cy="674241"/>
          </a:xfrm>
          <a:prstGeom prst="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884423" y="3098025"/>
            <a:ext cx="7259577" cy="5099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919"/>
              </a:lnSpc>
              <a:spcBef>
                <a:spcPct val="0"/>
              </a:spcBef>
            </a:pPr>
            <a:r>
              <a:rPr lang="en-US" sz="2799">
                <a:solidFill>
                  <a:srgbClr val="000000"/>
                </a:solidFill>
                <a:latin typeface="Poppins Medium"/>
              </a:rPr>
              <a:t>Reduced profitability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247473" y="3174683"/>
            <a:ext cx="233322" cy="3143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76"/>
              </a:lnSpc>
              <a:spcBef>
                <a:spcPct val="0"/>
              </a:spcBef>
            </a:pPr>
            <a:r>
              <a:rPr lang="en-US" sz="1697">
                <a:solidFill>
                  <a:srgbClr val="000000"/>
                </a:solidFill>
                <a:latin typeface="Poppins ExtraBold Bold"/>
              </a:rPr>
              <a:t>1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028700" y="3914841"/>
            <a:ext cx="670869" cy="674241"/>
          </a:xfrm>
          <a:prstGeom prst="rect">
            <a:avLst/>
          </a:prstGeom>
        </p:spPr>
      </p:pic>
      <p:sp>
        <p:nvSpPr>
          <p:cNvPr id="13" name="TextBox 13"/>
          <p:cNvSpPr txBox="1"/>
          <p:nvPr/>
        </p:nvSpPr>
        <p:spPr>
          <a:xfrm>
            <a:off x="1884423" y="3989563"/>
            <a:ext cx="7259577" cy="5099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919"/>
              </a:lnSpc>
              <a:spcBef>
                <a:spcPct val="0"/>
              </a:spcBef>
            </a:pPr>
            <a:r>
              <a:rPr lang="en-US" sz="2799">
                <a:solidFill>
                  <a:srgbClr val="000000"/>
                </a:solidFill>
                <a:latin typeface="Poppins Medium"/>
              </a:rPr>
              <a:t>Inability to adapt to changes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47473" y="4066222"/>
            <a:ext cx="233322" cy="3143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76"/>
              </a:lnSpc>
              <a:spcBef>
                <a:spcPct val="0"/>
              </a:spcBef>
            </a:pPr>
            <a:r>
              <a:rPr lang="en-US" sz="1697">
                <a:solidFill>
                  <a:srgbClr val="000000"/>
                </a:solidFill>
                <a:latin typeface="Poppins ExtraBold Bold"/>
              </a:rPr>
              <a:t>2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028700" y="4806380"/>
            <a:ext cx="670869" cy="674241"/>
          </a:xfrm>
          <a:prstGeom prst="rect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1884423" y="4881102"/>
            <a:ext cx="7259577" cy="5099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919"/>
              </a:lnSpc>
              <a:spcBef>
                <a:spcPct val="0"/>
              </a:spcBef>
            </a:pPr>
            <a:r>
              <a:rPr lang="en-US" sz="2799">
                <a:solidFill>
                  <a:srgbClr val="000000"/>
                </a:solidFill>
                <a:latin typeface="Poppins Medium"/>
              </a:rPr>
              <a:t>Discontinuity in business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47473" y="4957761"/>
            <a:ext cx="233322" cy="3143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76"/>
              </a:lnSpc>
              <a:spcBef>
                <a:spcPct val="0"/>
              </a:spcBef>
            </a:pPr>
            <a:r>
              <a:rPr lang="en-US" sz="1697">
                <a:solidFill>
                  <a:srgbClr val="000000"/>
                </a:solidFill>
                <a:latin typeface="Poppins ExtraBold Bold"/>
              </a:rPr>
              <a:t>3</a:t>
            </a:r>
          </a:p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028700" y="5697918"/>
            <a:ext cx="670869" cy="674241"/>
          </a:xfrm>
          <a:prstGeom prst="rect">
            <a:avLst/>
          </a:prstGeom>
        </p:spPr>
      </p:pic>
      <p:sp>
        <p:nvSpPr>
          <p:cNvPr id="19" name="TextBox 19"/>
          <p:cNvSpPr txBox="1"/>
          <p:nvPr/>
        </p:nvSpPr>
        <p:spPr>
          <a:xfrm>
            <a:off x="1884423" y="5772641"/>
            <a:ext cx="7259577" cy="5099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919"/>
              </a:lnSpc>
              <a:spcBef>
                <a:spcPct val="0"/>
              </a:spcBef>
            </a:pPr>
            <a:r>
              <a:rPr lang="en-US" sz="2799">
                <a:solidFill>
                  <a:srgbClr val="000000"/>
                </a:solidFill>
                <a:latin typeface="Poppins Medium"/>
              </a:rPr>
              <a:t>Reduced brand image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247473" y="5849299"/>
            <a:ext cx="233322" cy="3143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76"/>
              </a:lnSpc>
              <a:spcBef>
                <a:spcPct val="0"/>
              </a:spcBef>
            </a:pPr>
            <a:r>
              <a:rPr lang="en-US" sz="1697">
                <a:solidFill>
                  <a:srgbClr val="000000"/>
                </a:solidFill>
                <a:latin typeface="Poppins ExtraBold Bold"/>
              </a:rPr>
              <a:t>4</a:t>
            </a:r>
          </a:p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028700" y="6589457"/>
            <a:ext cx="670869" cy="674241"/>
          </a:xfrm>
          <a:prstGeom prst="rect">
            <a:avLst/>
          </a:prstGeom>
        </p:spPr>
      </p:pic>
      <p:sp>
        <p:nvSpPr>
          <p:cNvPr id="22" name="TextBox 22"/>
          <p:cNvSpPr txBox="1"/>
          <p:nvPr/>
        </p:nvSpPr>
        <p:spPr>
          <a:xfrm>
            <a:off x="1884423" y="6664179"/>
            <a:ext cx="7259577" cy="5099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919"/>
              </a:lnSpc>
              <a:spcBef>
                <a:spcPct val="0"/>
              </a:spcBef>
            </a:pPr>
            <a:r>
              <a:rPr lang="en-US" sz="2799">
                <a:solidFill>
                  <a:srgbClr val="000000"/>
                </a:solidFill>
                <a:latin typeface="Poppins Medium"/>
              </a:rPr>
              <a:t>Decreasing demand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247473" y="6740838"/>
            <a:ext cx="233322" cy="3143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76"/>
              </a:lnSpc>
              <a:spcBef>
                <a:spcPct val="0"/>
              </a:spcBef>
            </a:pPr>
            <a:r>
              <a:rPr lang="en-US" sz="1697">
                <a:solidFill>
                  <a:srgbClr val="000000"/>
                </a:solidFill>
                <a:latin typeface="Poppins ExtraBold Bold"/>
              </a:rPr>
              <a:t>5</a:t>
            </a:r>
          </a:p>
        </p:txBody>
      </p:sp>
      <p:pic>
        <p:nvPicPr>
          <p:cNvPr id="24" name="Picture 2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8804122" y="3023302"/>
            <a:ext cx="670869" cy="674241"/>
          </a:xfrm>
          <a:prstGeom prst="rect">
            <a:avLst/>
          </a:prstGeom>
        </p:spPr>
      </p:pic>
      <p:sp>
        <p:nvSpPr>
          <p:cNvPr id="25" name="TextBox 25"/>
          <p:cNvSpPr txBox="1"/>
          <p:nvPr/>
        </p:nvSpPr>
        <p:spPr>
          <a:xfrm>
            <a:off x="9659844" y="3098025"/>
            <a:ext cx="7259577" cy="5099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919"/>
              </a:lnSpc>
              <a:spcBef>
                <a:spcPct val="0"/>
              </a:spcBef>
            </a:pPr>
            <a:r>
              <a:rPr lang="en-US" sz="2799">
                <a:solidFill>
                  <a:srgbClr val="000000"/>
                </a:solidFill>
                <a:latin typeface="Poppins Medium"/>
              </a:rPr>
              <a:t>Loss of opportunity to grow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022895" y="3174683"/>
            <a:ext cx="233322" cy="3143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76"/>
              </a:lnSpc>
              <a:spcBef>
                <a:spcPct val="0"/>
              </a:spcBef>
            </a:pPr>
            <a:r>
              <a:rPr lang="en-US" sz="1697">
                <a:solidFill>
                  <a:srgbClr val="000000"/>
                </a:solidFill>
                <a:latin typeface="Poppins ExtraBold Bold"/>
              </a:rPr>
              <a:t>6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8804122" y="3914841"/>
            <a:ext cx="670869" cy="674241"/>
          </a:xfrm>
          <a:prstGeom prst="rect">
            <a:avLst/>
          </a:prstGeom>
        </p:spPr>
      </p:pic>
      <p:sp>
        <p:nvSpPr>
          <p:cNvPr id="28" name="TextBox 28"/>
          <p:cNvSpPr txBox="1"/>
          <p:nvPr/>
        </p:nvSpPr>
        <p:spPr>
          <a:xfrm>
            <a:off x="9659844" y="3989563"/>
            <a:ext cx="7259577" cy="5099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919"/>
              </a:lnSpc>
              <a:spcBef>
                <a:spcPct val="0"/>
              </a:spcBef>
            </a:pPr>
            <a:r>
              <a:rPr lang="en-US" sz="2799">
                <a:solidFill>
                  <a:srgbClr val="000000"/>
                </a:solidFill>
                <a:latin typeface="Poppins Medium"/>
              </a:rPr>
              <a:t>Getting irrelevant to the customer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022895" y="4066222"/>
            <a:ext cx="233322" cy="3143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76"/>
              </a:lnSpc>
              <a:spcBef>
                <a:spcPct val="0"/>
              </a:spcBef>
            </a:pPr>
            <a:r>
              <a:rPr lang="en-US" sz="1697">
                <a:solidFill>
                  <a:srgbClr val="000000"/>
                </a:solidFill>
                <a:latin typeface="Poppins ExtraBold Bold"/>
              </a:rPr>
              <a:t>7</a:t>
            </a:r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8804122" y="4806380"/>
            <a:ext cx="670869" cy="674241"/>
          </a:xfrm>
          <a:prstGeom prst="rect">
            <a:avLst/>
          </a:prstGeom>
        </p:spPr>
      </p:pic>
      <p:sp>
        <p:nvSpPr>
          <p:cNvPr id="31" name="TextBox 31"/>
          <p:cNvSpPr txBox="1"/>
          <p:nvPr/>
        </p:nvSpPr>
        <p:spPr>
          <a:xfrm>
            <a:off x="9659844" y="4881102"/>
            <a:ext cx="7259577" cy="5099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919"/>
              </a:lnSpc>
              <a:spcBef>
                <a:spcPct val="0"/>
              </a:spcBef>
            </a:pPr>
            <a:r>
              <a:rPr lang="en-US" sz="2799">
                <a:solidFill>
                  <a:srgbClr val="000000"/>
                </a:solidFill>
                <a:latin typeface="Poppins Medium"/>
              </a:rPr>
              <a:t>Possibility of insolvency again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9022895" y="4957761"/>
            <a:ext cx="233322" cy="3143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76"/>
              </a:lnSpc>
              <a:spcBef>
                <a:spcPct val="0"/>
              </a:spcBef>
            </a:pPr>
            <a:r>
              <a:rPr lang="en-US" sz="1697">
                <a:solidFill>
                  <a:srgbClr val="000000"/>
                </a:solidFill>
                <a:latin typeface="Poppins ExtraBold Bold"/>
              </a:rPr>
              <a:t>8</a:t>
            </a:r>
          </a:p>
        </p:txBody>
      </p:sp>
      <p:grpSp>
        <p:nvGrpSpPr>
          <p:cNvPr id="33" name="Group 4">
            <a:extLst>
              <a:ext uri="{FF2B5EF4-FFF2-40B4-BE49-F238E27FC236}">
                <a16:creationId xmlns:a16="http://schemas.microsoft.com/office/drawing/2014/main" id="{669D2D56-3137-45A1-A60B-DAD88ED22BB6}"/>
              </a:ext>
            </a:extLst>
          </p:cNvPr>
          <p:cNvGrpSpPr/>
          <p:nvPr/>
        </p:nvGrpSpPr>
        <p:grpSpPr>
          <a:xfrm>
            <a:off x="-304800" y="1037501"/>
            <a:ext cx="974770" cy="481996"/>
            <a:chOff x="0" y="0"/>
            <a:chExt cx="256729" cy="126946"/>
          </a:xfrm>
        </p:grpSpPr>
        <p:sp>
          <p:nvSpPr>
            <p:cNvPr id="34" name="Freeform 5">
              <a:extLst>
                <a:ext uri="{FF2B5EF4-FFF2-40B4-BE49-F238E27FC236}">
                  <a16:creationId xmlns:a16="http://schemas.microsoft.com/office/drawing/2014/main" id="{686F5147-021D-E708-0235-2AA3E6E87E27}"/>
                </a:ext>
              </a:extLst>
            </p:cNvPr>
            <p:cNvSpPr/>
            <p:nvPr/>
          </p:nvSpPr>
          <p:spPr>
            <a:xfrm>
              <a:off x="0" y="0"/>
              <a:ext cx="256729" cy="126945"/>
            </a:xfrm>
            <a:custGeom>
              <a:avLst/>
              <a:gdLst/>
              <a:ahLst/>
              <a:cxnLst/>
              <a:rect l="l" t="t" r="r" b="b"/>
              <a:pathLst>
                <a:path w="256729" h="126945">
                  <a:moveTo>
                    <a:pt x="0" y="0"/>
                  </a:moveTo>
                  <a:lnTo>
                    <a:pt x="256729" y="0"/>
                  </a:lnTo>
                  <a:lnTo>
                    <a:pt x="256729" y="126945"/>
                  </a:lnTo>
                  <a:lnTo>
                    <a:pt x="0" y="126945"/>
                  </a:lnTo>
                  <a:close/>
                </a:path>
              </a:pathLst>
            </a:custGeom>
            <a:solidFill>
              <a:srgbClr val="103D3E"/>
            </a:solidFill>
          </p:spPr>
        </p:sp>
        <p:sp>
          <p:nvSpPr>
            <p:cNvPr id="35" name="TextBox 6">
              <a:extLst>
                <a:ext uri="{FF2B5EF4-FFF2-40B4-BE49-F238E27FC236}">
                  <a16:creationId xmlns:a16="http://schemas.microsoft.com/office/drawing/2014/main" id="{BC0A57D7-B69E-B44C-1EE5-74BC5FBCBCA3}"/>
                </a:ext>
              </a:extLst>
            </p:cNvPr>
            <p:cNvSpPr txBox="1"/>
            <p:nvPr/>
          </p:nvSpPr>
          <p:spPr>
            <a:xfrm>
              <a:off x="0" y="-57150"/>
              <a:ext cx="812800" cy="8699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37" name="TextBox 36">
            <a:extLst>
              <a:ext uri="{FF2B5EF4-FFF2-40B4-BE49-F238E27FC236}">
                <a16:creationId xmlns:a16="http://schemas.microsoft.com/office/drawing/2014/main" id="{4E70F5A7-CF4A-1ED2-4257-07794A533D2E}"/>
              </a:ext>
            </a:extLst>
          </p:cNvPr>
          <p:cNvSpPr txBox="1"/>
          <p:nvPr/>
        </p:nvSpPr>
        <p:spPr>
          <a:xfrm>
            <a:off x="8641432" y="9324414"/>
            <a:ext cx="92964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US" sz="1200" b="0" i="0" dirty="0">
                <a:solidFill>
                  <a:srgbClr val="222222"/>
                </a:solidFill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Seetharaman, P., 2020. Business models shifts: Impact of Covid-19. </a:t>
            </a:r>
            <a:r>
              <a:rPr lang="en-US" sz="1200" b="0" i="1" dirty="0">
                <a:solidFill>
                  <a:srgbClr val="222222"/>
                </a:solidFill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International Journal of Information Management</a:t>
            </a:r>
            <a:r>
              <a:rPr lang="en-US" sz="1200" b="0" i="0" dirty="0">
                <a:solidFill>
                  <a:srgbClr val="222222"/>
                </a:solidFill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, </a:t>
            </a:r>
            <a:r>
              <a:rPr lang="en-US" sz="1200" b="0" i="1" dirty="0">
                <a:solidFill>
                  <a:srgbClr val="222222"/>
                </a:solidFill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54</a:t>
            </a:r>
            <a:r>
              <a:rPr lang="en-US" sz="1200" b="0" i="0" dirty="0">
                <a:solidFill>
                  <a:srgbClr val="222222"/>
                </a:solidFill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, p.102173.</a:t>
            </a:r>
          </a:p>
          <a:p>
            <a:pPr algn="r"/>
            <a:r>
              <a:rPr lang="en-US" sz="1200" b="0" i="0" dirty="0" err="1">
                <a:solidFill>
                  <a:srgbClr val="222222"/>
                </a:solidFill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Bartik</a:t>
            </a:r>
            <a:r>
              <a:rPr lang="en-US" sz="1200" b="0" i="0" dirty="0">
                <a:solidFill>
                  <a:srgbClr val="222222"/>
                </a:solidFill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, A.W., Bertrand, M., Cullen, Z., </a:t>
            </a:r>
            <a:r>
              <a:rPr lang="en-US" sz="1200" b="0" i="0" dirty="0" err="1">
                <a:solidFill>
                  <a:srgbClr val="222222"/>
                </a:solidFill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Glaeser</a:t>
            </a:r>
            <a:r>
              <a:rPr lang="en-US" sz="1200" b="0" i="0" dirty="0">
                <a:solidFill>
                  <a:srgbClr val="222222"/>
                </a:solidFill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, E.L., Luca, M. and Stanton, C., 2020. The impact of COVID-19 on small business outcomes and expectations. </a:t>
            </a:r>
            <a:r>
              <a:rPr lang="en-US" sz="1200" b="0" i="1" dirty="0">
                <a:solidFill>
                  <a:srgbClr val="222222"/>
                </a:solidFill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Proceedings of the national academy of sciences</a:t>
            </a:r>
            <a:r>
              <a:rPr lang="en-US" sz="1200" b="0" i="0" dirty="0">
                <a:solidFill>
                  <a:srgbClr val="222222"/>
                </a:solidFill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, </a:t>
            </a:r>
            <a:r>
              <a:rPr lang="en-US" sz="1200" b="0" i="1" dirty="0">
                <a:solidFill>
                  <a:srgbClr val="222222"/>
                </a:solidFill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117</a:t>
            </a:r>
            <a:r>
              <a:rPr lang="en-US" sz="1200" b="0" i="0" dirty="0">
                <a:solidFill>
                  <a:srgbClr val="222222"/>
                </a:solidFill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(30), pp.17656-17666.</a:t>
            </a:r>
            <a:endParaRPr lang="en-US" sz="1200" dirty="0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0" y="7124181"/>
            <a:ext cx="2737156" cy="3162819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flipH="1" flipV="1">
            <a:off x="15550844" y="0"/>
            <a:ext cx="2737156" cy="3162819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 rot="-5400000">
            <a:off x="548034" y="1278499"/>
            <a:ext cx="481996" cy="0"/>
          </a:xfrm>
          <a:prstGeom prst="line">
            <a:avLst/>
          </a:prstGeom>
          <a:ln w="123825" cap="flat">
            <a:solidFill>
              <a:srgbClr val="E8AA42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8" name="TextBox 8"/>
          <p:cNvSpPr txBox="1"/>
          <p:nvPr/>
        </p:nvSpPr>
        <p:spPr>
          <a:xfrm>
            <a:off x="1028700" y="924486"/>
            <a:ext cx="9635282" cy="7175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599"/>
              </a:lnSpc>
              <a:spcBef>
                <a:spcPct val="0"/>
              </a:spcBef>
            </a:pPr>
            <a:r>
              <a:rPr lang="en-US" sz="3999">
                <a:solidFill>
                  <a:srgbClr val="103D3E"/>
                </a:solidFill>
                <a:latin typeface="Poppins ExtraBold"/>
              </a:rPr>
              <a:t>Impact of the problem on employees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028700" y="2883785"/>
            <a:ext cx="670869" cy="674241"/>
          </a:xfrm>
          <a:prstGeom prst="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884423" y="2958508"/>
            <a:ext cx="9226405" cy="5099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919"/>
              </a:lnSpc>
              <a:spcBef>
                <a:spcPct val="0"/>
              </a:spcBef>
            </a:pPr>
            <a:r>
              <a:rPr lang="en-US" sz="2799">
                <a:solidFill>
                  <a:srgbClr val="000000"/>
                </a:solidFill>
                <a:latin typeface="Poppins Medium"/>
              </a:rPr>
              <a:t>Possibility of downsizing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247473" y="3035166"/>
            <a:ext cx="233322" cy="3143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76"/>
              </a:lnSpc>
              <a:spcBef>
                <a:spcPct val="0"/>
              </a:spcBef>
            </a:pPr>
            <a:r>
              <a:rPr lang="en-US" sz="1697">
                <a:solidFill>
                  <a:srgbClr val="000000"/>
                </a:solidFill>
                <a:latin typeface="Poppins ExtraBold Bold"/>
              </a:rPr>
              <a:t>1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028700" y="3775324"/>
            <a:ext cx="670869" cy="674241"/>
          </a:xfrm>
          <a:prstGeom prst="rect">
            <a:avLst/>
          </a:prstGeom>
        </p:spPr>
      </p:pic>
      <p:sp>
        <p:nvSpPr>
          <p:cNvPr id="13" name="TextBox 13"/>
          <p:cNvSpPr txBox="1"/>
          <p:nvPr/>
        </p:nvSpPr>
        <p:spPr>
          <a:xfrm>
            <a:off x="1884423" y="3850046"/>
            <a:ext cx="9226405" cy="5099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919"/>
              </a:lnSpc>
              <a:spcBef>
                <a:spcPct val="0"/>
              </a:spcBef>
            </a:pPr>
            <a:r>
              <a:rPr lang="en-US" sz="2799">
                <a:solidFill>
                  <a:srgbClr val="000000"/>
                </a:solidFill>
                <a:latin typeface="Poppins Medium"/>
              </a:rPr>
              <a:t>Increased work pressure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47473" y="3926705"/>
            <a:ext cx="233322" cy="3143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76"/>
              </a:lnSpc>
              <a:spcBef>
                <a:spcPct val="0"/>
              </a:spcBef>
            </a:pPr>
            <a:r>
              <a:rPr lang="en-US" sz="1697">
                <a:solidFill>
                  <a:srgbClr val="000000"/>
                </a:solidFill>
                <a:latin typeface="Poppins ExtraBold Bold"/>
              </a:rPr>
              <a:t>2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028700" y="4666863"/>
            <a:ext cx="670869" cy="674241"/>
          </a:xfrm>
          <a:prstGeom prst="rect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1884423" y="4741585"/>
            <a:ext cx="10998328" cy="5099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919"/>
              </a:lnSpc>
              <a:spcBef>
                <a:spcPct val="0"/>
              </a:spcBef>
            </a:pPr>
            <a:r>
              <a:rPr lang="en-US" sz="2799">
                <a:solidFill>
                  <a:srgbClr val="000000"/>
                </a:solidFill>
                <a:latin typeface="Poppins Medium"/>
              </a:rPr>
              <a:t>Concern about the health safety in office due to pandemic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47473" y="4818244"/>
            <a:ext cx="233322" cy="3143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76"/>
              </a:lnSpc>
              <a:spcBef>
                <a:spcPct val="0"/>
              </a:spcBef>
            </a:pPr>
            <a:r>
              <a:rPr lang="en-US" sz="1697">
                <a:solidFill>
                  <a:srgbClr val="000000"/>
                </a:solidFill>
                <a:latin typeface="Poppins ExtraBold Bold"/>
              </a:rPr>
              <a:t>3</a:t>
            </a:r>
          </a:p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028700" y="5558402"/>
            <a:ext cx="670869" cy="674241"/>
          </a:xfrm>
          <a:prstGeom prst="rect">
            <a:avLst/>
          </a:prstGeom>
        </p:spPr>
      </p:pic>
      <p:sp>
        <p:nvSpPr>
          <p:cNvPr id="19" name="TextBox 19"/>
          <p:cNvSpPr txBox="1"/>
          <p:nvPr/>
        </p:nvSpPr>
        <p:spPr>
          <a:xfrm>
            <a:off x="1884423" y="5633124"/>
            <a:ext cx="9226405" cy="5099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919"/>
              </a:lnSpc>
              <a:spcBef>
                <a:spcPct val="0"/>
              </a:spcBef>
            </a:pPr>
            <a:r>
              <a:rPr lang="en-US" sz="2799" dirty="0">
                <a:solidFill>
                  <a:srgbClr val="000000"/>
                </a:solidFill>
                <a:latin typeface="Poppins Medium"/>
              </a:rPr>
              <a:t>Disengagement and lower team morale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247473" y="5709782"/>
            <a:ext cx="233322" cy="3143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76"/>
              </a:lnSpc>
              <a:spcBef>
                <a:spcPct val="0"/>
              </a:spcBef>
            </a:pPr>
            <a:r>
              <a:rPr lang="en-US" sz="1697">
                <a:solidFill>
                  <a:srgbClr val="000000"/>
                </a:solidFill>
                <a:latin typeface="Poppins ExtraBold Bold"/>
              </a:rPr>
              <a:t>4</a:t>
            </a:r>
          </a:p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028700" y="6449940"/>
            <a:ext cx="670869" cy="674241"/>
          </a:xfrm>
          <a:prstGeom prst="rect">
            <a:avLst/>
          </a:prstGeom>
        </p:spPr>
      </p:pic>
      <p:sp>
        <p:nvSpPr>
          <p:cNvPr id="22" name="TextBox 22"/>
          <p:cNvSpPr txBox="1"/>
          <p:nvPr/>
        </p:nvSpPr>
        <p:spPr>
          <a:xfrm>
            <a:off x="1884423" y="6524663"/>
            <a:ext cx="14297396" cy="5099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919"/>
              </a:lnSpc>
              <a:spcBef>
                <a:spcPct val="0"/>
              </a:spcBef>
            </a:pPr>
            <a:r>
              <a:rPr lang="en-US" sz="2799">
                <a:solidFill>
                  <a:srgbClr val="000000"/>
                </a:solidFill>
                <a:latin typeface="Poppins Medium"/>
              </a:rPr>
              <a:t>Increased insecurity for job stability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247473" y="6601321"/>
            <a:ext cx="233322" cy="3143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76"/>
              </a:lnSpc>
              <a:spcBef>
                <a:spcPct val="0"/>
              </a:spcBef>
            </a:pPr>
            <a:r>
              <a:rPr lang="en-US" sz="1697">
                <a:solidFill>
                  <a:srgbClr val="000000"/>
                </a:solidFill>
                <a:latin typeface="Poppins ExtraBold Bold"/>
              </a:rPr>
              <a:t>5</a:t>
            </a:r>
          </a:p>
        </p:txBody>
      </p:sp>
      <p:grpSp>
        <p:nvGrpSpPr>
          <p:cNvPr id="24" name="Group 4">
            <a:extLst>
              <a:ext uri="{FF2B5EF4-FFF2-40B4-BE49-F238E27FC236}">
                <a16:creationId xmlns:a16="http://schemas.microsoft.com/office/drawing/2014/main" id="{9CC48978-4987-0E59-B4DD-4A0A9EABC0B4}"/>
              </a:ext>
            </a:extLst>
          </p:cNvPr>
          <p:cNvGrpSpPr/>
          <p:nvPr/>
        </p:nvGrpSpPr>
        <p:grpSpPr>
          <a:xfrm>
            <a:off x="-304800" y="1037501"/>
            <a:ext cx="974770" cy="481996"/>
            <a:chOff x="0" y="0"/>
            <a:chExt cx="256729" cy="126946"/>
          </a:xfrm>
        </p:grpSpPr>
        <p:sp>
          <p:nvSpPr>
            <p:cNvPr id="25" name="Freeform 5">
              <a:extLst>
                <a:ext uri="{FF2B5EF4-FFF2-40B4-BE49-F238E27FC236}">
                  <a16:creationId xmlns:a16="http://schemas.microsoft.com/office/drawing/2014/main" id="{8A6275AF-2620-6A80-ADF2-2F2086A637CC}"/>
                </a:ext>
              </a:extLst>
            </p:cNvPr>
            <p:cNvSpPr/>
            <p:nvPr/>
          </p:nvSpPr>
          <p:spPr>
            <a:xfrm>
              <a:off x="0" y="0"/>
              <a:ext cx="256729" cy="126945"/>
            </a:xfrm>
            <a:custGeom>
              <a:avLst/>
              <a:gdLst/>
              <a:ahLst/>
              <a:cxnLst/>
              <a:rect l="l" t="t" r="r" b="b"/>
              <a:pathLst>
                <a:path w="256729" h="126945">
                  <a:moveTo>
                    <a:pt x="0" y="0"/>
                  </a:moveTo>
                  <a:lnTo>
                    <a:pt x="256729" y="0"/>
                  </a:lnTo>
                  <a:lnTo>
                    <a:pt x="256729" y="126945"/>
                  </a:lnTo>
                  <a:lnTo>
                    <a:pt x="0" y="126945"/>
                  </a:lnTo>
                  <a:close/>
                </a:path>
              </a:pathLst>
            </a:custGeom>
            <a:solidFill>
              <a:srgbClr val="103D3E"/>
            </a:solidFill>
          </p:spPr>
        </p:sp>
        <p:sp>
          <p:nvSpPr>
            <p:cNvPr id="26" name="TextBox 6">
              <a:extLst>
                <a:ext uri="{FF2B5EF4-FFF2-40B4-BE49-F238E27FC236}">
                  <a16:creationId xmlns:a16="http://schemas.microsoft.com/office/drawing/2014/main" id="{730D6B3C-8707-8968-DA10-DAA9E8011028}"/>
                </a:ext>
              </a:extLst>
            </p:cNvPr>
            <p:cNvSpPr txBox="1"/>
            <p:nvPr/>
          </p:nvSpPr>
          <p:spPr>
            <a:xfrm>
              <a:off x="0" y="-57150"/>
              <a:ext cx="812800" cy="8699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27" name="TextBox 26">
            <a:extLst>
              <a:ext uri="{FF2B5EF4-FFF2-40B4-BE49-F238E27FC236}">
                <a16:creationId xmlns:a16="http://schemas.microsoft.com/office/drawing/2014/main" id="{63032B3F-49D6-CD79-7DC1-2E6D7B409EA2}"/>
              </a:ext>
            </a:extLst>
          </p:cNvPr>
          <p:cNvSpPr txBox="1"/>
          <p:nvPr/>
        </p:nvSpPr>
        <p:spPr>
          <a:xfrm>
            <a:off x="8610600" y="9504873"/>
            <a:ext cx="92964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US" sz="1200" b="0" i="0" dirty="0" err="1">
                <a:solidFill>
                  <a:srgbClr val="222222"/>
                </a:solidFill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Narayanamurthy</a:t>
            </a:r>
            <a:r>
              <a:rPr lang="en-US" sz="1200" b="0" i="0" dirty="0">
                <a:solidFill>
                  <a:srgbClr val="222222"/>
                </a:solidFill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, G. and Tortorella, G., 2021. Impact of COVID-19 outbreak on employee performance–moderating role of industry 4.0 base technologies. International Journal of Production Economics, 234, p.108075.</a:t>
            </a:r>
            <a:endParaRPr lang="en-US" sz="1200" dirty="0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0" y="7124181"/>
            <a:ext cx="2737156" cy="3162819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flipH="1" flipV="1">
            <a:off x="15550844" y="0"/>
            <a:ext cx="2737156" cy="3162819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 rot="-5400000">
            <a:off x="548034" y="1278499"/>
            <a:ext cx="481996" cy="0"/>
          </a:xfrm>
          <a:prstGeom prst="line">
            <a:avLst/>
          </a:prstGeom>
          <a:ln w="123825" cap="flat">
            <a:solidFill>
              <a:srgbClr val="E8AA42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8" name="Group 8"/>
          <p:cNvGrpSpPr/>
          <p:nvPr/>
        </p:nvGrpSpPr>
        <p:grpSpPr>
          <a:xfrm>
            <a:off x="1123197" y="2783278"/>
            <a:ext cx="5019501" cy="3806347"/>
            <a:chOff x="0" y="0"/>
            <a:chExt cx="967302" cy="733517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967302" cy="733517"/>
            </a:xfrm>
            <a:custGeom>
              <a:avLst/>
              <a:gdLst/>
              <a:ahLst/>
              <a:cxnLst/>
              <a:rect l="l" t="t" r="r" b="b"/>
              <a:pathLst>
                <a:path w="967302" h="733517">
                  <a:moveTo>
                    <a:pt x="78661" y="0"/>
                  </a:moveTo>
                  <a:lnTo>
                    <a:pt x="888641" y="0"/>
                  </a:lnTo>
                  <a:cubicBezTo>
                    <a:pt x="909503" y="0"/>
                    <a:pt x="929511" y="8287"/>
                    <a:pt x="944263" y="23039"/>
                  </a:cubicBezTo>
                  <a:cubicBezTo>
                    <a:pt x="959014" y="37791"/>
                    <a:pt x="967302" y="57799"/>
                    <a:pt x="967302" y="78661"/>
                  </a:cubicBezTo>
                  <a:lnTo>
                    <a:pt x="967302" y="654856"/>
                  </a:lnTo>
                  <a:cubicBezTo>
                    <a:pt x="967302" y="698299"/>
                    <a:pt x="932084" y="733517"/>
                    <a:pt x="888641" y="733517"/>
                  </a:cubicBezTo>
                  <a:lnTo>
                    <a:pt x="78661" y="733517"/>
                  </a:lnTo>
                  <a:cubicBezTo>
                    <a:pt x="57799" y="733517"/>
                    <a:pt x="37791" y="725229"/>
                    <a:pt x="23039" y="710477"/>
                  </a:cubicBezTo>
                  <a:cubicBezTo>
                    <a:pt x="8287" y="695726"/>
                    <a:pt x="0" y="675718"/>
                    <a:pt x="0" y="654856"/>
                  </a:cubicBezTo>
                  <a:lnTo>
                    <a:pt x="0" y="78661"/>
                  </a:lnTo>
                  <a:cubicBezTo>
                    <a:pt x="0" y="57799"/>
                    <a:pt x="8287" y="37791"/>
                    <a:pt x="23039" y="23039"/>
                  </a:cubicBezTo>
                  <a:cubicBezTo>
                    <a:pt x="37791" y="8287"/>
                    <a:pt x="57799" y="0"/>
                    <a:pt x="78661" y="0"/>
                  </a:cubicBezTo>
                  <a:close/>
                </a:path>
              </a:pathLst>
            </a:custGeom>
            <a:solidFill>
              <a:srgbClr val="103D3E"/>
            </a:solidFill>
          </p:spPr>
        </p:sp>
        <p:sp>
          <p:nvSpPr>
            <p:cNvPr id="10" name="TextBox 10"/>
            <p:cNvSpPr txBox="1"/>
            <p:nvPr/>
          </p:nvSpPr>
          <p:spPr>
            <a:xfrm>
              <a:off x="0" y="-57150"/>
              <a:ext cx="812800" cy="8699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4572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endParaRP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123197" y="3447110"/>
            <a:ext cx="5019501" cy="4056612"/>
            <a:chOff x="0" y="0"/>
            <a:chExt cx="967302" cy="781745"/>
          </a:xfr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grpSpPr>
        <p:sp>
          <p:nvSpPr>
            <p:cNvPr id="12" name="Freeform 12"/>
            <p:cNvSpPr/>
            <p:nvPr/>
          </p:nvSpPr>
          <p:spPr>
            <a:xfrm>
              <a:off x="0" y="0"/>
              <a:ext cx="967302" cy="781745"/>
            </a:xfrm>
            <a:custGeom>
              <a:avLst/>
              <a:gdLst/>
              <a:ahLst/>
              <a:cxnLst/>
              <a:rect l="l" t="t" r="r" b="b"/>
              <a:pathLst>
                <a:path w="967302" h="781745">
                  <a:moveTo>
                    <a:pt x="0" y="0"/>
                  </a:moveTo>
                  <a:lnTo>
                    <a:pt x="967302" y="0"/>
                  </a:lnTo>
                  <a:lnTo>
                    <a:pt x="967302" y="781745"/>
                  </a:lnTo>
                  <a:lnTo>
                    <a:pt x="0" y="781745"/>
                  </a:lnTo>
                  <a:close/>
                </a:path>
              </a:pathLst>
            </a:custGeom>
            <a:solidFill>
              <a:srgbClr val="EBE8E8"/>
            </a:solidFill>
          </p:spPr>
        </p:sp>
        <p:sp>
          <p:nvSpPr>
            <p:cNvPr id="13" name="TextBox 13"/>
            <p:cNvSpPr txBox="1"/>
            <p:nvPr/>
          </p:nvSpPr>
          <p:spPr>
            <a:xfrm>
              <a:off x="0" y="-57150"/>
              <a:ext cx="812800" cy="8699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4572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endParaRPr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1028700" y="924486"/>
            <a:ext cx="4148138" cy="7175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5599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999" b="0" i="0" u="none" strike="noStrike" kern="1200" cap="none" spc="0" normalizeH="0" baseline="0" noProof="0">
                <a:ln>
                  <a:noFill/>
                </a:ln>
                <a:solidFill>
                  <a:srgbClr val="103D3E"/>
                </a:solidFill>
                <a:effectLst/>
                <a:uLnTx/>
                <a:uFillTx/>
                <a:latin typeface="Poppins ExtraBold"/>
                <a:ea typeface="+mn-ea"/>
                <a:cs typeface="+mn-cs"/>
              </a:rPr>
              <a:t>PESTLE Analysis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123197" y="2853385"/>
            <a:ext cx="5016511" cy="5099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ts val="3919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799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oppins ExtraBold"/>
                <a:ea typeface="+mn-ea"/>
                <a:cs typeface="+mn-cs"/>
              </a:rPr>
              <a:t>Political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6425514" y="2783278"/>
            <a:ext cx="5019501" cy="3806347"/>
            <a:chOff x="0" y="0"/>
            <a:chExt cx="967302" cy="733517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967302" cy="733517"/>
            </a:xfrm>
            <a:custGeom>
              <a:avLst/>
              <a:gdLst/>
              <a:ahLst/>
              <a:cxnLst/>
              <a:rect l="l" t="t" r="r" b="b"/>
              <a:pathLst>
                <a:path w="967302" h="733517">
                  <a:moveTo>
                    <a:pt x="78661" y="0"/>
                  </a:moveTo>
                  <a:lnTo>
                    <a:pt x="888641" y="0"/>
                  </a:lnTo>
                  <a:cubicBezTo>
                    <a:pt x="909503" y="0"/>
                    <a:pt x="929511" y="8287"/>
                    <a:pt x="944263" y="23039"/>
                  </a:cubicBezTo>
                  <a:cubicBezTo>
                    <a:pt x="959014" y="37791"/>
                    <a:pt x="967302" y="57799"/>
                    <a:pt x="967302" y="78661"/>
                  </a:cubicBezTo>
                  <a:lnTo>
                    <a:pt x="967302" y="654856"/>
                  </a:lnTo>
                  <a:cubicBezTo>
                    <a:pt x="967302" y="698299"/>
                    <a:pt x="932084" y="733517"/>
                    <a:pt x="888641" y="733517"/>
                  </a:cubicBezTo>
                  <a:lnTo>
                    <a:pt x="78661" y="733517"/>
                  </a:lnTo>
                  <a:cubicBezTo>
                    <a:pt x="57799" y="733517"/>
                    <a:pt x="37791" y="725229"/>
                    <a:pt x="23039" y="710477"/>
                  </a:cubicBezTo>
                  <a:cubicBezTo>
                    <a:pt x="8287" y="695726"/>
                    <a:pt x="0" y="675718"/>
                    <a:pt x="0" y="654856"/>
                  </a:cubicBezTo>
                  <a:lnTo>
                    <a:pt x="0" y="78661"/>
                  </a:lnTo>
                  <a:cubicBezTo>
                    <a:pt x="0" y="57799"/>
                    <a:pt x="8287" y="37791"/>
                    <a:pt x="23039" y="23039"/>
                  </a:cubicBezTo>
                  <a:cubicBezTo>
                    <a:pt x="37791" y="8287"/>
                    <a:pt x="57799" y="0"/>
                    <a:pt x="78661" y="0"/>
                  </a:cubicBezTo>
                  <a:close/>
                </a:path>
              </a:pathLst>
            </a:custGeom>
            <a:solidFill>
              <a:srgbClr val="103D3E"/>
            </a:solidFill>
          </p:spPr>
        </p:sp>
        <p:sp>
          <p:nvSpPr>
            <p:cNvPr id="18" name="TextBox 18"/>
            <p:cNvSpPr txBox="1"/>
            <p:nvPr/>
          </p:nvSpPr>
          <p:spPr>
            <a:xfrm>
              <a:off x="0" y="-57150"/>
              <a:ext cx="812800" cy="8699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4572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endParaRPr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6425514" y="3447110"/>
            <a:ext cx="5019501" cy="4056612"/>
            <a:chOff x="0" y="0"/>
            <a:chExt cx="967302" cy="781745"/>
          </a:xfr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grpSpPr>
        <p:sp>
          <p:nvSpPr>
            <p:cNvPr id="20" name="Freeform 20"/>
            <p:cNvSpPr/>
            <p:nvPr/>
          </p:nvSpPr>
          <p:spPr>
            <a:xfrm>
              <a:off x="0" y="0"/>
              <a:ext cx="967302" cy="781745"/>
            </a:xfrm>
            <a:custGeom>
              <a:avLst/>
              <a:gdLst/>
              <a:ahLst/>
              <a:cxnLst/>
              <a:rect l="l" t="t" r="r" b="b"/>
              <a:pathLst>
                <a:path w="967302" h="781745">
                  <a:moveTo>
                    <a:pt x="0" y="0"/>
                  </a:moveTo>
                  <a:lnTo>
                    <a:pt x="967302" y="0"/>
                  </a:lnTo>
                  <a:lnTo>
                    <a:pt x="967302" y="781745"/>
                  </a:lnTo>
                  <a:lnTo>
                    <a:pt x="0" y="781745"/>
                  </a:lnTo>
                  <a:close/>
                </a:path>
              </a:pathLst>
            </a:custGeom>
            <a:solidFill>
              <a:srgbClr val="EBE8E8"/>
            </a:solidFill>
          </p:spPr>
        </p:sp>
        <p:sp>
          <p:nvSpPr>
            <p:cNvPr id="21" name="TextBox 21"/>
            <p:cNvSpPr txBox="1"/>
            <p:nvPr/>
          </p:nvSpPr>
          <p:spPr>
            <a:xfrm>
              <a:off x="0" y="-57150"/>
              <a:ext cx="812800" cy="8699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4572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endParaRPr>
            </a:p>
          </p:txBody>
        </p:sp>
      </p:grpSp>
      <p:sp>
        <p:nvSpPr>
          <p:cNvPr id="22" name="TextBox 22"/>
          <p:cNvSpPr txBox="1"/>
          <p:nvPr/>
        </p:nvSpPr>
        <p:spPr>
          <a:xfrm>
            <a:off x="6425514" y="2853385"/>
            <a:ext cx="5016511" cy="5099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ts val="3919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799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oppins ExtraBold"/>
                <a:ea typeface="+mn-ea"/>
                <a:cs typeface="+mn-cs"/>
              </a:rPr>
              <a:t>Economic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11727831" y="2783278"/>
            <a:ext cx="5019501" cy="3806347"/>
            <a:chOff x="0" y="0"/>
            <a:chExt cx="967302" cy="733517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967302" cy="733517"/>
            </a:xfrm>
            <a:custGeom>
              <a:avLst/>
              <a:gdLst/>
              <a:ahLst/>
              <a:cxnLst/>
              <a:rect l="l" t="t" r="r" b="b"/>
              <a:pathLst>
                <a:path w="967302" h="733517">
                  <a:moveTo>
                    <a:pt x="78661" y="0"/>
                  </a:moveTo>
                  <a:lnTo>
                    <a:pt x="888641" y="0"/>
                  </a:lnTo>
                  <a:cubicBezTo>
                    <a:pt x="909503" y="0"/>
                    <a:pt x="929511" y="8287"/>
                    <a:pt x="944263" y="23039"/>
                  </a:cubicBezTo>
                  <a:cubicBezTo>
                    <a:pt x="959014" y="37791"/>
                    <a:pt x="967302" y="57799"/>
                    <a:pt x="967302" y="78661"/>
                  </a:cubicBezTo>
                  <a:lnTo>
                    <a:pt x="967302" y="654856"/>
                  </a:lnTo>
                  <a:cubicBezTo>
                    <a:pt x="967302" y="698299"/>
                    <a:pt x="932084" y="733517"/>
                    <a:pt x="888641" y="733517"/>
                  </a:cubicBezTo>
                  <a:lnTo>
                    <a:pt x="78661" y="733517"/>
                  </a:lnTo>
                  <a:cubicBezTo>
                    <a:pt x="57799" y="733517"/>
                    <a:pt x="37791" y="725229"/>
                    <a:pt x="23039" y="710477"/>
                  </a:cubicBezTo>
                  <a:cubicBezTo>
                    <a:pt x="8287" y="695726"/>
                    <a:pt x="0" y="675718"/>
                    <a:pt x="0" y="654856"/>
                  </a:cubicBezTo>
                  <a:lnTo>
                    <a:pt x="0" y="78661"/>
                  </a:lnTo>
                  <a:cubicBezTo>
                    <a:pt x="0" y="57799"/>
                    <a:pt x="8287" y="37791"/>
                    <a:pt x="23039" y="23039"/>
                  </a:cubicBezTo>
                  <a:cubicBezTo>
                    <a:pt x="37791" y="8287"/>
                    <a:pt x="57799" y="0"/>
                    <a:pt x="78661" y="0"/>
                  </a:cubicBezTo>
                  <a:close/>
                </a:path>
              </a:pathLst>
            </a:custGeom>
            <a:solidFill>
              <a:srgbClr val="103D3E"/>
            </a:solidFill>
          </p:spPr>
        </p:sp>
        <p:sp>
          <p:nvSpPr>
            <p:cNvPr id="25" name="TextBox 25"/>
            <p:cNvSpPr txBox="1"/>
            <p:nvPr/>
          </p:nvSpPr>
          <p:spPr>
            <a:xfrm>
              <a:off x="0" y="-57150"/>
              <a:ext cx="812800" cy="8699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4572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endParaRP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11727831" y="3447110"/>
            <a:ext cx="5019501" cy="4056612"/>
            <a:chOff x="0" y="0"/>
            <a:chExt cx="967302" cy="781745"/>
          </a:xfr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grpSpPr>
        <p:sp>
          <p:nvSpPr>
            <p:cNvPr id="27" name="Freeform 27"/>
            <p:cNvSpPr/>
            <p:nvPr/>
          </p:nvSpPr>
          <p:spPr>
            <a:xfrm>
              <a:off x="0" y="0"/>
              <a:ext cx="967302" cy="781745"/>
            </a:xfrm>
            <a:custGeom>
              <a:avLst/>
              <a:gdLst/>
              <a:ahLst/>
              <a:cxnLst/>
              <a:rect l="l" t="t" r="r" b="b"/>
              <a:pathLst>
                <a:path w="967302" h="781745">
                  <a:moveTo>
                    <a:pt x="0" y="0"/>
                  </a:moveTo>
                  <a:lnTo>
                    <a:pt x="967302" y="0"/>
                  </a:lnTo>
                  <a:lnTo>
                    <a:pt x="967302" y="781745"/>
                  </a:lnTo>
                  <a:lnTo>
                    <a:pt x="0" y="781745"/>
                  </a:lnTo>
                  <a:close/>
                </a:path>
              </a:pathLst>
            </a:custGeom>
            <a:solidFill>
              <a:srgbClr val="EBE8E8"/>
            </a:solidFill>
          </p:spPr>
        </p:sp>
        <p:sp>
          <p:nvSpPr>
            <p:cNvPr id="28" name="TextBox 28"/>
            <p:cNvSpPr txBox="1"/>
            <p:nvPr/>
          </p:nvSpPr>
          <p:spPr>
            <a:xfrm>
              <a:off x="0" y="-57150"/>
              <a:ext cx="812800" cy="8699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4572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endParaRPr>
            </a:p>
          </p:txBody>
        </p:sp>
      </p:grpSp>
      <p:sp>
        <p:nvSpPr>
          <p:cNvPr id="29" name="TextBox 29"/>
          <p:cNvSpPr txBox="1"/>
          <p:nvPr/>
        </p:nvSpPr>
        <p:spPr>
          <a:xfrm>
            <a:off x="11727831" y="2853385"/>
            <a:ext cx="5016511" cy="5099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ts val="3919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799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oppins ExtraBold"/>
                <a:ea typeface="+mn-ea"/>
                <a:cs typeface="+mn-cs"/>
              </a:rPr>
              <a:t>Social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6640673" y="3739326"/>
            <a:ext cx="4611171" cy="34817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391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799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 Medium"/>
                <a:ea typeface="+mn-ea"/>
                <a:cs typeface="+mn-cs"/>
              </a:rPr>
              <a:t>- Highest inflation in 30 years</a:t>
            </a:r>
          </a:p>
          <a:p>
            <a:pPr marL="0" marR="0" lvl="0" indent="0" algn="l" defTabSz="457200" rtl="0" eaLnBrk="1" fontAlgn="auto" latinLnBrk="0" hangingPunct="1">
              <a:lnSpc>
                <a:spcPts val="391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799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 Medium"/>
                <a:ea typeface="+mn-ea"/>
                <a:cs typeface="+mn-cs"/>
              </a:rPr>
              <a:t>- Increased transport, energy, commodity prices </a:t>
            </a:r>
          </a:p>
          <a:p>
            <a:pPr marL="0" marR="0" lvl="0" indent="0" algn="l" defTabSz="457200" rtl="0" eaLnBrk="1" fontAlgn="auto" latinLnBrk="0" hangingPunct="1">
              <a:lnSpc>
                <a:spcPts val="391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799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 Medium"/>
                <a:ea typeface="+mn-ea"/>
                <a:cs typeface="+mn-cs"/>
              </a:rPr>
              <a:t>- Rising prices due to wages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1940315" y="3691701"/>
            <a:ext cx="4611171" cy="34817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391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799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 Medium"/>
                <a:ea typeface="+mn-ea"/>
                <a:cs typeface="+mn-cs"/>
              </a:rPr>
              <a:t>- Change in customers expenditure due to increasing cost of living</a:t>
            </a:r>
          </a:p>
          <a:p>
            <a:pPr marL="0" marR="0" lvl="0" indent="0" algn="l" defTabSz="457200" rtl="0" eaLnBrk="1" fontAlgn="auto" latinLnBrk="0" hangingPunct="1">
              <a:lnSpc>
                <a:spcPts val="391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799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 Medium"/>
                <a:ea typeface="+mn-ea"/>
                <a:cs typeface="+mn-cs"/>
              </a:rPr>
              <a:t>- Increasing health consciousness restricts people from going to brick and mortar stores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528537" y="3739326"/>
            <a:ext cx="4611171" cy="19958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391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799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 Medium"/>
                <a:ea typeface="+mn-ea"/>
                <a:cs typeface="+mn-cs"/>
              </a:rPr>
              <a:t>- Currently, there is no political influence that is contributing to the problem</a:t>
            </a:r>
          </a:p>
        </p:txBody>
      </p:sp>
      <p:grpSp>
        <p:nvGrpSpPr>
          <p:cNvPr id="33" name="Group 4">
            <a:extLst>
              <a:ext uri="{FF2B5EF4-FFF2-40B4-BE49-F238E27FC236}">
                <a16:creationId xmlns:a16="http://schemas.microsoft.com/office/drawing/2014/main" id="{969AEF50-5D52-92A8-21F0-D108D57C48A1}"/>
              </a:ext>
            </a:extLst>
          </p:cNvPr>
          <p:cNvGrpSpPr/>
          <p:nvPr/>
        </p:nvGrpSpPr>
        <p:grpSpPr>
          <a:xfrm>
            <a:off x="-304800" y="1037501"/>
            <a:ext cx="974770" cy="481996"/>
            <a:chOff x="0" y="0"/>
            <a:chExt cx="256729" cy="126946"/>
          </a:xfrm>
        </p:grpSpPr>
        <p:sp>
          <p:nvSpPr>
            <p:cNvPr id="34" name="Freeform 5">
              <a:extLst>
                <a:ext uri="{FF2B5EF4-FFF2-40B4-BE49-F238E27FC236}">
                  <a16:creationId xmlns:a16="http://schemas.microsoft.com/office/drawing/2014/main" id="{9139A2E2-F0DC-0C84-D139-873E2EE4966E}"/>
                </a:ext>
              </a:extLst>
            </p:cNvPr>
            <p:cNvSpPr/>
            <p:nvPr/>
          </p:nvSpPr>
          <p:spPr>
            <a:xfrm>
              <a:off x="0" y="0"/>
              <a:ext cx="256729" cy="126945"/>
            </a:xfrm>
            <a:custGeom>
              <a:avLst/>
              <a:gdLst/>
              <a:ahLst/>
              <a:cxnLst/>
              <a:rect l="l" t="t" r="r" b="b"/>
              <a:pathLst>
                <a:path w="256729" h="126945">
                  <a:moveTo>
                    <a:pt x="0" y="0"/>
                  </a:moveTo>
                  <a:lnTo>
                    <a:pt x="256729" y="0"/>
                  </a:lnTo>
                  <a:lnTo>
                    <a:pt x="256729" y="126945"/>
                  </a:lnTo>
                  <a:lnTo>
                    <a:pt x="0" y="126945"/>
                  </a:lnTo>
                  <a:close/>
                </a:path>
              </a:pathLst>
            </a:custGeom>
            <a:solidFill>
              <a:srgbClr val="103D3E"/>
            </a:solidFill>
          </p:spPr>
        </p:sp>
        <p:sp>
          <p:nvSpPr>
            <p:cNvPr id="35" name="TextBox 6">
              <a:extLst>
                <a:ext uri="{FF2B5EF4-FFF2-40B4-BE49-F238E27FC236}">
                  <a16:creationId xmlns:a16="http://schemas.microsoft.com/office/drawing/2014/main" id="{AF8F0CF9-E63B-57F1-54CD-A5D70C026B91}"/>
                </a:ext>
              </a:extLst>
            </p:cNvPr>
            <p:cNvSpPr txBox="1"/>
            <p:nvPr/>
          </p:nvSpPr>
          <p:spPr>
            <a:xfrm>
              <a:off x="0" y="-57150"/>
              <a:ext cx="812800" cy="8699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457200" rtl="0" eaLnBrk="1" fontAlgn="auto" latinLnBrk="0" hangingPunct="1">
                <a:lnSpc>
                  <a:spcPts val="2659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8471906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0" y="7124181"/>
            <a:ext cx="2737156" cy="3162819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flipH="1" flipV="1">
            <a:off x="15550844" y="0"/>
            <a:ext cx="2737156" cy="3162819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 rot="-5400000">
            <a:off x="548034" y="1278499"/>
            <a:ext cx="481996" cy="0"/>
          </a:xfrm>
          <a:prstGeom prst="line">
            <a:avLst/>
          </a:prstGeom>
          <a:ln w="123825" cap="flat">
            <a:solidFill>
              <a:srgbClr val="E8AA42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8" name="Group 8"/>
          <p:cNvGrpSpPr/>
          <p:nvPr/>
        </p:nvGrpSpPr>
        <p:grpSpPr>
          <a:xfrm>
            <a:off x="1295288" y="2575878"/>
            <a:ext cx="5019501" cy="3806347"/>
            <a:chOff x="0" y="0"/>
            <a:chExt cx="967302" cy="733517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967302" cy="733517"/>
            </a:xfrm>
            <a:custGeom>
              <a:avLst/>
              <a:gdLst/>
              <a:ahLst/>
              <a:cxnLst/>
              <a:rect l="l" t="t" r="r" b="b"/>
              <a:pathLst>
                <a:path w="967302" h="733517">
                  <a:moveTo>
                    <a:pt x="78661" y="0"/>
                  </a:moveTo>
                  <a:lnTo>
                    <a:pt x="888641" y="0"/>
                  </a:lnTo>
                  <a:cubicBezTo>
                    <a:pt x="909503" y="0"/>
                    <a:pt x="929511" y="8287"/>
                    <a:pt x="944263" y="23039"/>
                  </a:cubicBezTo>
                  <a:cubicBezTo>
                    <a:pt x="959014" y="37791"/>
                    <a:pt x="967302" y="57799"/>
                    <a:pt x="967302" y="78661"/>
                  </a:cubicBezTo>
                  <a:lnTo>
                    <a:pt x="967302" y="654856"/>
                  </a:lnTo>
                  <a:cubicBezTo>
                    <a:pt x="967302" y="698299"/>
                    <a:pt x="932084" y="733517"/>
                    <a:pt x="888641" y="733517"/>
                  </a:cubicBezTo>
                  <a:lnTo>
                    <a:pt x="78661" y="733517"/>
                  </a:lnTo>
                  <a:cubicBezTo>
                    <a:pt x="57799" y="733517"/>
                    <a:pt x="37791" y="725229"/>
                    <a:pt x="23039" y="710477"/>
                  </a:cubicBezTo>
                  <a:cubicBezTo>
                    <a:pt x="8287" y="695726"/>
                    <a:pt x="0" y="675718"/>
                    <a:pt x="0" y="654856"/>
                  </a:cubicBezTo>
                  <a:lnTo>
                    <a:pt x="0" y="78661"/>
                  </a:lnTo>
                  <a:cubicBezTo>
                    <a:pt x="0" y="57799"/>
                    <a:pt x="8287" y="37791"/>
                    <a:pt x="23039" y="23039"/>
                  </a:cubicBezTo>
                  <a:cubicBezTo>
                    <a:pt x="37791" y="8287"/>
                    <a:pt x="57799" y="0"/>
                    <a:pt x="78661" y="0"/>
                  </a:cubicBezTo>
                  <a:close/>
                </a:path>
              </a:pathLst>
            </a:custGeom>
            <a:solidFill>
              <a:srgbClr val="103D3E"/>
            </a:solidFill>
          </p:spPr>
        </p:sp>
        <p:sp>
          <p:nvSpPr>
            <p:cNvPr id="10" name="TextBox 10"/>
            <p:cNvSpPr txBox="1"/>
            <p:nvPr/>
          </p:nvSpPr>
          <p:spPr>
            <a:xfrm>
              <a:off x="0" y="-57150"/>
              <a:ext cx="812800" cy="8699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4572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endParaRP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295288" y="3239710"/>
            <a:ext cx="5019501" cy="4471411"/>
            <a:chOff x="0" y="0"/>
            <a:chExt cx="967302" cy="861680"/>
          </a:xfr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grpSpPr>
        <p:sp>
          <p:nvSpPr>
            <p:cNvPr id="12" name="Freeform 12"/>
            <p:cNvSpPr/>
            <p:nvPr/>
          </p:nvSpPr>
          <p:spPr>
            <a:xfrm>
              <a:off x="0" y="0"/>
              <a:ext cx="967302" cy="861680"/>
            </a:xfrm>
            <a:custGeom>
              <a:avLst/>
              <a:gdLst/>
              <a:ahLst/>
              <a:cxnLst/>
              <a:rect l="l" t="t" r="r" b="b"/>
              <a:pathLst>
                <a:path w="967302" h="861680">
                  <a:moveTo>
                    <a:pt x="0" y="0"/>
                  </a:moveTo>
                  <a:lnTo>
                    <a:pt x="967302" y="0"/>
                  </a:lnTo>
                  <a:lnTo>
                    <a:pt x="967302" y="861680"/>
                  </a:lnTo>
                  <a:lnTo>
                    <a:pt x="0" y="861680"/>
                  </a:lnTo>
                  <a:close/>
                </a:path>
              </a:pathLst>
            </a:custGeom>
            <a:solidFill>
              <a:srgbClr val="EBE8E8"/>
            </a:solidFill>
          </p:spPr>
        </p:sp>
        <p:sp>
          <p:nvSpPr>
            <p:cNvPr id="13" name="TextBox 13"/>
            <p:cNvSpPr txBox="1"/>
            <p:nvPr/>
          </p:nvSpPr>
          <p:spPr>
            <a:xfrm>
              <a:off x="0" y="-57150"/>
              <a:ext cx="812800" cy="8699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4572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endParaRPr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1028700" y="924486"/>
            <a:ext cx="4148138" cy="7175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5599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999" b="0" i="0" u="none" strike="noStrike" kern="1200" cap="none" spc="0" normalizeH="0" baseline="0" noProof="0">
                <a:ln>
                  <a:noFill/>
                </a:ln>
                <a:solidFill>
                  <a:srgbClr val="103D3E"/>
                </a:solidFill>
                <a:effectLst/>
                <a:uLnTx/>
                <a:uFillTx/>
                <a:latin typeface="Poppins ExtraBold"/>
                <a:ea typeface="+mn-ea"/>
                <a:cs typeface="+mn-cs"/>
              </a:rPr>
              <a:t>PESTLE Analysis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95288" y="2645985"/>
            <a:ext cx="5016511" cy="5099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ts val="3919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799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oppins ExtraBold"/>
                <a:ea typeface="+mn-ea"/>
                <a:cs typeface="+mn-cs"/>
              </a:rPr>
              <a:t>Technological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6597605" y="2575878"/>
            <a:ext cx="5019501" cy="3806347"/>
            <a:chOff x="0" y="0"/>
            <a:chExt cx="967302" cy="733517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967302" cy="733517"/>
            </a:xfrm>
            <a:custGeom>
              <a:avLst/>
              <a:gdLst/>
              <a:ahLst/>
              <a:cxnLst/>
              <a:rect l="l" t="t" r="r" b="b"/>
              <a:pathLst>
                <a:path w="967302" h="733517">
                  <a:moveTo>
                    <a:pt x="78661" y="0"/>
                  </a:moveTo>
                  <a:lnTo>
                    <a:pt x="888641" y="0"/>
                  </a:lnTo>
                  <a:cubicBezTo>
                    <a:pt x="909503" y="0"/>
                    <a:pt x="929511" y="8287"/>
                    <a:pt x="944263" y="23039"/>
                  </a:cubicBezTo>
                  <a:cubicBezTo>
                    <a:pt x="959014" y="37791"/>
                    <a:pt x="967302" y="57799"/>
                    <a:pt x="967302" y="78661"/>
                  </a:cubicBezTo>
                  <a:lnTo>
                    <a:pt x="967302" y="654856"/>
                  </a:lnTo>
                  <a:cubicBezTo>
                    <a:pt x="967302" y="698299"/>
                    <a:pt x="932084" y="733517"/>
                    <a:pt x="888641" y="733517"/>
                  </a:cubicBezTo>
                  <a:lnTo>
                    <a:pt x="78661" y="733517"/>
                  </a:lnTo>
                  <a:cubicBezTo>
                    <a:pt x="57799" y="733517"/>
                    <a:pt x="37791" y="725229"/>
                    <a:pt x="23039" y="710477"/>
                  </a:cubicBezTo>
                  <a:cubicBezTo>
                    <a:pt x="8287" y="695726"/>
                    <a:pt x="0" y="675718"/>
                    <a:pt x="0" y="654856"/>
                  </a:cubicBezTo>
                  <a:lnTo>
                    <a:pt x="0" y="78661"/>
                  </a:lnTo>
                  <a:cubicBezTo>
                    <a:pt x="0" y="57799"/>
                    <a:pt x="8287" y="37791"/>
                    <a:pt x="23039" y="23039"/>
                  </a:cubicBezTo>
                  <a:cubicBezTo>
                    <a:pt x="37791" y="8287"/>
                    <a:pt x="57799" y="0"/>
                    <a:pt x="78661" y="0"/>
                  </a:cubicBezTo>
                  <a:close/>
                </a:path>
              </a:pathLst>
            </a:custGeom>
            <a:solidFill>
              <a:srgbClr val="103D3E"/>
            </a:solidFill>
          </p:spPr>
        </p:sp>
        <p:sp>
          <p:nvSpPr>
            <p:cNvPr id="18" name="TextBox 18"/>
            <p:cNvSpPr txBox="1"/>
            <p:nvPr/>
          </p:nvSpPr>
          <p:spPr>
            <a:xfrm>
              <a:off x="0" y="-57150"/>
              <a:ext cx="812800" cy="8699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4572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endParaRPr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6597605" y="3239710"/>
            <a:ext cx="5019501" cy="4471411"/>
            <a:chOff x="0" y="0"/>
            <a:chExt cx="967302" cy="861680"/>
          </a:xfr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grpSpPr>
        <p:sp>
          <p:nvSpPr>
            <p:cNvPr id="20" name="Freeform 20"/>
            <p:cNvSpPr/>
            <p:nvPr/>
          </p:nvSpPr>
          <p:spPr>
            <a:xfrm>
              <a:off x="0" y="0"/>
              <a:ext cx="967302" cy="861680"/>
            </a:xfrm>
            <a:custGeom>
              <a:avLst/>
              <a:gdLst/>
              <a:ahLst/>
              <a:cxnLst/>
              <a:rect l="l" t="t" r="r" b="b"/>
              <a:pathLst>
                <a:path w="967302" h="861680">
                  <a:moveTo>
                    <a:pt x="0" y="0"/>
                  </a:moveTo>
                  <a:lnTo>
                    <a:pt x="967302" y="0"/>
                  </a:lnTo>
                  <a:lnTo>
                    <a:pt x="967302" y="861680"/>
                  </a:lnTo>
                  <a:lnTo>
                    <a:pt x="0" y="861680"/>
                  </a:lnTo>
                  <a:close/>
                </a:path>
              </a:pathLst>
            </a:custGeom>
            <a:solidFill>
              <a:srgbClr val="EBE8E8"/>
            </a:solidFill>
          </p:spPr>
        </p:sp>
        <p:sp>
          <p:nvSpPr>
            <p:cNvPr id="21" name="TextBox 21"/>
            <p:cNvSpPr txBox="1"/>
            <p:nvPr/>
          </p:nvSpPr>
          <p:spPr>
            <a:xfrm>
              <a:off x="0" y="-57150"/>
              <a:ext cx="812800" cy="8699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4572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endParaRPr>
            </a:p>
          </p:txBody>
        </p:sp>
      </p:grpSp>
      <p:sp>
        <p:nvSpPr>
          <p:cNvPr id="22" name="TextBox 22"/>
          <p:cNvSpPr txBox="1"/>
          <p:nvPr/>
        </p:nvSpPr>
        <p:spPr>
          <a:xfrm>
            <a:off x="6597605" y="2645985"/>
            <a:ext cx="5016511" cy="5099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ts val="3919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799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oppins ExtraBold"/>
                <a:ea typeface="+mn-ea"/>
                <a:cs typeface="+mn-cs"/>
              </a:rPr>
              <a:t>Legal 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11899921" y="2575878"/>
            <a:ext cx="5019501" cy="3806347"/>
            <a:chOff x="0" y="0"/>
            <a:chExt cx="967302" cy="733517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967302" cy="733517"/>
            </a:xfrm>
            <a:custGeom>
              <a:avLst/>
              <a:gdLst/>
              <a:ahLst/>
              <a:cxnLst/>
              <a:rect l="l" t="t" r="r" b="b"/>
              <a:pathLst>
                <a:path w="967302" h="733517">
                  <a:moveTo>
                    <a:pt x="78661" y="0"/>
                  </a:moveTo>
                  <a:lnTo>
                    <a:pt x="888641" y="0"/>
                  </a:lnTo>
                  <a:cubicBezTo>
                    <a:pt x="909503" y="0"/>
                    <a:pt x="929511" y="8287"/>
                    <a:pt x="944263" y="23039"/>
                  </a:cubicBezTo>
                  <a:cubicBezTo>
                    <a:pt x="959014" y="37791"/>
                    <a:pt x="967302" y="57799"/>
                    <a:pt x="967302" y="78661"/>
                  </a:cubicBezTo>
                  <a:lnTo>
                    <a:pt x="967302" y="654856"/>
                  </a:lnTo>
                  <a:cubicBezTo>
                    <a:pt x="967302" y="698299"/>
                    <a:pt x="932084" y="733517"/>
                    <a:pt x="888641" y="733517"/>
                  </a:cubicBezTo>
                  <a:lnTo>
                    <a:pt x="78661" y="733517"/>
                  </a:lnTo>
                  <a:cubicBezTo>
                    <a:pt x="57799" y="733517"/>
                    <a:pt x="37791" y="725229"/>
                    <a:pt x="23039" y="710477"/>
                  </a:cubicBezTo>
                  <a:cubicBezTo>
                    <a:pt x="8287" y="695726"/>
                    <a:pt x="0" y="675718"/>
                    <a:pt x="0" y="654856"/>
                  </a:cubicBezTo>
                  <a:lnTo>
                    <a:pt x="0" y="78661"/>
                  </a:lnTo>
                  <a:cubicBezTo>
                    <a:pt x="0" y="57799"/>
                    <a:pt x="8287" y="37791"/>
                    <a:pt x="23039" y="23039"/>
                  </a:cubicBezTo>
                  <a:cubicBezTo>
                    <a:pt x="37791" y="8287"/>
                    <a:pt x="57799" y="0"/>
                    <a:pt x="78661" y="0"/>
                  </a:cubicBezTo>
                  <a:close/>
                </a:path>
              </a:pathLst>
            </a:custGeom>
            <a:solidFill>
              <a:srgbClr val="103D3E"/>
            </a:solidFill>
          </p:spPr>
        </p:sp>
        <p:sp>
          <p:nvSpPr>
            <p:cNvPr id="25" name="TextBox 25"/>
            <p:cNvSpPr txBox="1"/>
            <p:nvPr/>
          </p:nvSpPr>
          <p:spPr>
            <a:xfrm>
              <a:off x="0" y="-57150"/>
              <a:ext cx="812800" cy="8699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4572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endParaRP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11899921" y="3239710"/>
            <a:ext cx="5019501" cy="4471411"/>
            <a:chOff x="0" y="0"/>
            <a:chExt cx="967302" cy="861680"/>
          </a:xfr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grpSpPr>
        <p:sp>
          <p:nvSpPr>
            <p:cNvPr id="27" name="Freeform 27"/>
            <p:cNvSpPr/>
            <p:nvPr/>
          </p:nvSpPr>
          <p:spPr>
            <a:xfrm>
              <a:off x="0" y="0"/>
              <a:ext cx="967302" cy="861680"/>
            </a:xfrm>
            <a:custGeom>
              <a:avLst/>
              <a:gdLst/>
              <a:ahLst/>
              <a:cxnLst/>
              <a:rect l="l" t="t" r="r" b="b"/>
              <a:pathLst>
                <a:path w="967302" h="861680">
                  <a:moveTo>
                    <a:pt x="0" y="0"/>
                  </a:moveTo>
                  <a:lnTo>
                    <a:pt x="967302" y="0"/>
                  </a:lnTo>
                  <a:lnTo>
                    <a:pt x="967302" y="861680"/>
                  </a:lnTo>
                  <a:lnTo>
                    <a:pt x="0" y="861680"/>
                  </a:lnTo>
                  <a:close/>
                </a:path>
              </a:pathLst>
            </a:custGeom>
            <a:solidFill>
              <a:srgbClr val="EBE8E8"/>
            </a:solidFill>
          </p:spPr>
        </p:sp>
        <p:sp>
          <p:nvSpPr>
            <p:cNvPr id="28" name="TextBox 28"/>
            <p:cNvSpPr txBox="1"/>
            <p:nvPr/>
          </p:nvSpPr>
          <p:spPr>
            <a:xfrm>
              <a:off x="0" y="-57150"/>
              <a:ext cx="812800" cy="8699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457200" rtl="0" eaLnBrk="1" fontAlgn="auto" latinLnBrk="0" hangingPunct="1">
                <a:lnSpc>
                  <a:spcPts val="2659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endParaRPr>
            </a:p>
          </p:txBody>
        </p:sp>
      </p:grpSp>
      <p:sp>
        <p:nvSpPr>
          <p:cNvPr id="29" name="TextBox 29"/>
          <p:cNvSpPr txBox="1"/>
          <p:nvPr/>
        </p:nvSpPr>
        <p:spPr>
          <a:xfrm>
            <a:off x="11899921" y="2645985"/>
            <a:ext cx="5016511" cy="5099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ts val="3919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799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oppins ExtraBold"/>
                <a:ea typeface="+mn-ea"/>
                <a:cs typeface="+mn-cs"/>
              </a:rPr>
              <a:t>Environmental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6812764" y="3531926"/>
            <a:ext cx="4611171" cy="15005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391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799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 Medium"/>
                <a:ea typeface="+mn-ea"/>
                <a:cs typeface="+mn-cs"/>
              </a:rPr>
              <a:t>- Work-from-home measures</a:t>
            </a:r>
          </a:p>
          <a:p>
            <a:pPr marL="0" marR="0" lvl="0" indent="0" algn="l" defTabSz="457200" rtl="0" eaLnBrk="1" fontAlgn="auto" latinLnBrk="0" hangingPunct="1">
              <a:lnSpc>
                <a:spcPts val="391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799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 Medium"/>
                <a:ea typeface="+mn-ea"/>
                <a:cs typeface="+mn-cs"/>
              </a:rPr>
              <a:t>- Restrictions on events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2112405" y="3484301"/>
            <a:ext cx="4611171" cy="15005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391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799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 Medium"/>
                <a:ea typeface="+mn-ea"/>
                <a:cs typeface="+mn-cs"/>
              </a:rPr>
              <a:t>- Global pandemic</a:t>
            </a:r>
          </a:p>
          <a:p>
            <a:pPr marL="0" marR="0" lvl="0" indent="0" algn="l" defTabSz="457200" rtl="0" eaLnBrk="1" fontAlgn="auto" latinLnBrk="0" hangingPunct="1">
              <a:lnSpc>
                <a:spcPts val="391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799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 Medium"/>
                <a:ea typeface="+mn-ea"/>
                <a:cs typeface="+mn-cs"/>
              </a:rPr>
              <a:t>- Concerning workplace safety due to pandemic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700628" y="3531926"/>
            <a:ext cx="4611171" cy="39770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391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799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 Medium"/>
                <a:ea typeface="+mn-ea"/>
                <a:cs typeface="+mn-cs"/>
              </a:rPr>
              <a:t>- People are switching to the virtual world to avoid the physical in the pandemic.</a:t>
            </a:r>
          </a:p>
          <a:p>
            <a:pPr marL="0" marR="0" lvl="0" indent="0" algn="l" defTabSz="457200" rtl="0" eaLnBrk="1" fontAlgn="auto" latinLnBrk="0" hangingPunct="1">
              <a:lnSpc>
                <a:spcPts val="391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799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 Medium"/>
                <a:ea typeface="+mn-ea"/>
                <a:cs typeface="+mn-cs"/>
              </a:rPr>
              <a:t>- Companies switching to e-commerce has to compete in global competition. </a:t>
            </a:r>
          </a:p>
        </p:txBody>
      </p:sp>
      <p:grpSp>
        <p:nvGrpSpPr>
          <p:cNvPr id="33" name="Group 4">
            <a:extLst>
              <a:ext uri="{FF2B5EF4-FFF2-40B4-BE49-F238E27FC236}">
                <a16:creationId xmlns:a16="http://schemas.microsoft.com/office/drawing/2014/main" id="{32C7D4C8-8A8E-137A-CA71-8A40750462CD}"/>
              </a:ext>
            </a:extLst>
          </p:cNvPr>
          <p:cNvGrpSpPr/>
          <p:nvPr/>
        </p:nvGrpSpPr>
        <p:grpSpPr>
          <a:xfrm>
            <a:off x="-304800" y="1037501"/>
            <a:ext cx="974770" cy="481996"/>
            <a:chOff x="0" y="0"/>
            <a:chExt cx="256729" cy="126946"/>
          </a:xfrm>
        </p:grpSpPr>
        <p:sp>
          <p:nvSpPr>
            <p:cNvPr id="34" name="Freeform 5">
              <a:extLst>
                <a:ext uri="{FF2B5EF4-FFF2-40B4-BE49-F238E27FC236}">
                  <a16:creationId xmlns:a16="http://schemas.microsoft.com/office/drawing/2014/main" id="{693F5B8C-4322-E494-CF79-DD7B5A9C3D89}"/>
                </a:ext>
              </a:extLst>
            </p:cNvPr>
            <p:cNvSpPr/>
            <p:nvPr/>
          </p:nvSpPr>
          <p:spPr>
            <a:xfrm>
              <a:off x="0" y="0"/>
              <a:ext cx="256729" cy="126945"/>
            </a:xfrm>
            <a:custGeom>
              <a:avLst/>
              <a:gdLst/>
              <a:ahLst/>
              <a:cxnLst/>
              <a:rect l="l" t="t" r="r" b="b"/>
              <a:pathLst>
                <a:path w="256729" h="126945">
                  <a:moveTo>
                    <a:pt x="0" y="0"/>
                  </a:moveTo>
                  <a:lnTo>
                    <a:pt x="256729" y="0"/>
                  </a:lnTo>
                  <a:lnTo>
                    <a:pt x="256729" y="126945"/>
                  </a:lnTo>
                  <a:lnTo>
                    <a:pt x="0" y="126945"/>
                  </a:lnTo>
                  <a:close/>
                </a:path>
              </a:pathLst>
            </a:custGeom>
            <a:solidFill>
              <a:srgbClr val="103D3E"/>
            </a:solidFill>
          </p:spPr>
        </p:sp>
        <p:sp>
          <p:nvSpPr>
            <p:cNvPr id="35" name="TextBox 6">
              <a:extLst>
                <a:ext uri="{FF2B5EF4-FFF2-40B4-BE49-F238E27FC236}">
                  <a16:creationId xmlns:a16="http://schemas.microsoft.com/office/drawing/2014/main" id="{B41DADFA-9032-F5D5-4B70-6FB2AE69B0B3}"/>
                </a:ext>
              </a:extLst>
            </p:cNvPr>
            <p:cNvSpPr txBox="1"/>
            <p:nvPr/>
          </p:nvSpPr>
          <p:spPr>
            <a:xfrm>
              <a:off x="0" y="-57150"/>
              <a:ext cx="812800" cy="8699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457200" rtl="0" eaLnBrk="1" fontAlgn="auto" latinLnBrk="0" hangingPunct="1">
                <a:lnSpc>
                  <a:spcPts val="2659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1869998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0" y="7124181"/>
            <a:ext cx="2737156" cy="3162819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flipH="1" flipV="1">
            <a:off x="15550844" y="0"/>
            <a:ext cx="2737156" cy="3162819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 rot="-5400000">
            <a:off x="548034" y="1278499"/>
            <a:ext cx="481996" cy="0"/>
          </a:xfrm>
          <a:prstGeom prst="line">
            <a:avLst/>
          </a:prstGeom>
          <a:ln w="123825" cap="flat">
            <a:solidFill>
              <a:srgbClr val="E8AA42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8" name="TextBox 8"/>
          <p:cNvSpPr txBox="1"/>
          <p:nvPr/>
        </p:nvSpPr>
        <p:spPr>
          <a:xfrm>
            <a:off x="1028700" y="924486"/>
            <a:ext cx="4840486" cy="6821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599"/>
              </a:lnSpc>
              <a:spcBef>
                <a:spcPct val="0"/>
              </a:spcBef>
            </a:pPr>
            <a:r>
              <a:rPr lang="en-US" sz="3999" dirty="0">
                <a:solidFill>
                  <a:srgbClr val="103D3E"/>
                </a:solidFill>
                <a:latin typeface="Poppins ExtraBold"/>
              </a:rPr>
              <a:t>Fishbone Analysis</a:t>
            </a:r>
          </a:p>
        </p:txBody>
      </p:sp>
      <p:cxnSp>
        <p:nvCxnSpPr>
          <p:cNvPr id="60" name=" 91">
            <a:extLst>
              <a:ext uri="{FF2B5EF4-FFF2-40B4-BE49-F238E27FC236}">
                <a16:creationId xmlns:a16="http://schemas.microsoft.com/office/drawing/2014/main" id="{4C137DDF-4CF9-0CB1-219B-298713434629}"/>
              </a:ext>
            </a:extLst>
          </p:cNvPr>
          <p:cNvCxnSpPr>
            <a:cxnSpLocks/>
          </p:cNvCxnSpPr>
          <p:nvPr/>
        </p:nvCxnSpPr>
        <p:spPr bwMode="auto">
          <a:xfrm>
            <a:off x="5895225" y="3679997"/>
            <a:ext cx="876062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61" name=" 92">
            <a:extLst>
              <a:ext uri="{FF2B5EF4-FFF2-40B4-BE49-F238E27FC236}">
                <a16:creationId xmlns:a16="http://schemas.microsoft.com/office/drawing/2014/main" id="{1D217B0D-E842-DFA1-4B5D-D9BBEB76C493}"/>
              </a:ext>
            </a:extLst>
          </p:cNvPr>
          <p:cNvSpPr txBox="1">
            <a:spLocks/>
          </p:cNvSpPr>
          <p:nvPr/>
        </p:nvSpPr>
        <p:spPr bwMode="auto">
          <a:xfrm>
            <a:off x="4040034" y="3402652"/>
            <a:ext cx="1829972" cy="495754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rot="0" vert="horz" wrap="square" lIns="91440" tIns="45720" rIns="91440" bIns="45720" anchor="ctr" anchorCtr="0" upright="1">
            <a:noAutofit/>
          </a:bodyPr>
          <a:lstStyle/>
          <a:p>
            <a:pPr algn="ctr"/>
            <a:r>
              <a:rPr lang="en-US" sz="1400">
                <a:latin typeface="Poppins Medium" panose="00000600000000000000" pitchFamily="2" charset="0"/>
                <a:cs typeface="Poppins Medium" panose="00000600000000000000" pitchFamily="2" charset="0"/>
              </a:rPr>
              <a:t>Lockdown restrictions</a:t>
            </a:r>
            <a:endParaRPr lang="en-US" sz="1400">
              <a:effectLst/>
              <a:latin typeface="Poppins Medium" panose="00000600000000000000" pitchFamily="2" charset="0"/>
              <a:ea typeface="Times New Roman" panose="02020603050405020304" pitchFamily="18" charset="0"/>
              <a:cs typeface="Poppins Medium" panose="00000600000000000000" pitchFamily="2" charset="0"/>
            </a:endParaRPr>
          </a:p>
        </p:txBody>
      </p:sp>
      <p:cxnSp>
        <p:nvCxnSpPr>
          <p:cNvPr id="62" name=" 93">
            <a:extLst>
              <a:ext uri="{FF2B5EF4-FFF2-40B4-BE49-F238E27FC236}">
                <a16:creationId xmlns:a16="http://schemas.microsoft.com/office/drawing/2014/main" id="{4C7F13FD-54A5-338E-51D1-82FE1FE194DB}"/>
              </a:ext>
            </a:extLst>
          </p:cNvPr>
          <p:cNvCxnSpPr>
            <a:cxnSpLocks/>
          </p:cNvCxnSpPr>
          <p:nvPr/>
        </p:nvCxnSpPr>
        <p:spPr bwMode="auto">
          <a:xfrm>
            <a:off x="6832688" y="4500765"/>
            <a:ext cx="876062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63" name=" 94">
            <a:extLst>
              <a:ext uri="{FF2B5EF4-FFF2-40B4-BE49-F238E27FC236}">
                <a16:creationId xmlns:a16="http://schemas.microsoft.com/office/drawing/2014/main" id="{E7B307F4-3733-F9EF-F9FF-953F1C011324}"/>
              </a:ext>
            </a:extLst>
          </p:cNvPr>
          <p:cNvSpPr txBox="1">
            <a:spLocks/>
          </p:cNvSpPr>
          <p:nvPr/>
        </p:nvSpPr>
        <p:spPr bwMode="auto">
          <a:xfrm>
            <a:off x="4977498" y="4223420"/>
            <a:ext cx="1829972" cy="495754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rot="0" vert="horz" wrap="square" lIns="91440" tIns="45720" rIns="91440" bIns="45720" anchor="ctr" anchorCtr="0" upright="1">
            <a:noAutofit/>
          </a:bodyPr>
          <a:lstStyle/>
          <a:p>
            <a:pPr marL="0" marR="0" algn="ctr">
              <a:spcBef>
                <a:spcPts val="0"/>
              </a:spcBef>
              <a:spcAft>
                <a:spcPts val="0"/>
              </a:spcAft>
            </a:pPr>
            <a:r>
              <a:rPr lang="en-US" sz="1400" dirty="0">
                <a:latin typeface="Poppins Medium" panose="00000600000000000000" pitchFamily="2" charset="0"/>
                <a:ea typeface="Times New Roman" panose="02020603050405020304" pitchFamily="18" charset="0"/>
                <a:cs typeface="Poppins Medium" panose="00000600000000000000" pitchFamily="2" charset="0"/>
              </a:rPr>
              <a:t>Supply chain issues</a:t>
            </a:r>
            <a:endParaRPr lang="en-US" sz="1400" dirty="0">
              <a:effectLst/>
              <a:latin typeface="Poppins Medium" panose="00000600000000000000" pitchFamily="2" charset="0"/>
              <a:ea typeface="Times New Roman" panose="02020603050405020304" pitchFamily="18" charset="0"/>
              <a:cs typeface="Poppins Medium" panose="00000600000000000000" pitchFamily="2" charset="0"/>
            </a:endParaRPr>
          </a:p>
        </p:txBody>
      </p:sp>
      <p:cxnSp>
        <p:nvCxnSpPr>
          <p:cNvPr id="66" name=" 97">
            <a:extLst>
              <a:ext uri="{FF2B5EF4-FFF2-40B4-BE49-F238E27FC236}">
                <a16:creationId xmlns:a16="http://schemas.microsoft.com/office/drawing/2014/main" id="{20ADD6FD-BDF1-F6A8-A91B-D16F74F29622}"/>
              </a:ext>
            </a:extLst>
          </p:cNvPr>
          <p:cNvCxnSpPr>
            <a:cxnSpLocks/>
          </p:cNvCxnSpPr>
          <p:nvPr/>
        </p:nvCxnSpPr>
        <p:spPr bwMode="auto">
          <a:xfrm>
            <a:off x="9704285" y="3660063"/>
            <a:ext cx="876062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67" name=" 98">
            <a:extLst>
              <a:ext uri="{FF2B5EF4-FFF2-40B4-BE49-F238E27FC236}">
                <a16:creationId xmlns:a16="http://schemas.microsoft.com/office/drawing/2014/main" id="{72839E04-D4D1-E87E-60DE-6E2548798701}"/>
              </a:ext>
            </a:extLst>
          </p:cNvPr>
          <p:cNvSpPr txBox="1">
            <a:spLocks/>
          </p:cNvSpPr>
          <p:nvPr/>
        </p:nvSpPr>
        <p:spPr bwMode="auto">
          <a:xfrm>
            <a:off x="7849095" y="3402652"/>
            <a:ext cx="1829972" cy="495754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rot="0" vert="horz" wrap="square" lIns="91440" tIns="45720" rIns="91440" bIns="45720" anchor="ctr" anchorCtr="0" upright="1">
            <a:noAutofit/>
          </a:bodyPr>
          <a:lstStyle/>
          <a:p>
            <a:pPr marL="0" marR="0" algn="ctr">
              <a:spcBef>
                <a:spcPts val="0"/>
              </a:spcBef>
              <a:spcAft>
                <a:spcPts val="0"/>
              </a:spcAft>
            </a:pPr>
            <a:r>
              <a:rPr lang="en-US" sz="1400" dirty="0">
                <a:effectLst/>
                <a:latin typeface="Poppins Medium" panose="00000600000000000000" pitchFamily="2" charset="0"/>
                <a:ea typeface="Times New Roman" panose="02020603050405020304" pitchFamily="18" charset="0"/>
                <a:cs typeface="Poppins Medium" panose="00000600000000000000" pitchFamily="2" charset="0"/>
              </a:rPr>
              <a:t> Health concerned</a:t>
            </a:r>
          </a:p>
        </p:txBody>
      </p:sp>
      <p:cxnSp>
        <p:nvCxnSpPr>
          <p:cNvPr id="68" name=" 99">
            <a:extLst>
              <a:ext uri="{FF2B5EF4-FFF2-40B4-BE49-F238E27FC236}">
                <a16:creationId xmlns:a16="http://schemas.microsoft.com/office/drawing/2014/main" id="{2011F2F1-C8B6-6632-5644-760C1FE6B497}"/>
              </a:ext>
            </a:extLst>
          </p:cNvPr>
          <p:cNvCxnSpPr>
            <a:cxnSpLocks/>
          </p:cNvCxnSpPr>
          <p:nvPr/>
        </p:nvCxnSpPr>
        <p:spPr bwMode="auto">
          <a:xfrm>
            <a:off x="10742622" y="4480830"/>
            <a:ext cx="876062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69" name=" 100">
            <a:extLst>
              <a:ext uri="{FF2B5EF4-FFF2-40B4-BE49-F238E27FC236}">
                <a16:creationId xmlns:a16="http://schemas.microsoft.com/office/drawing/2014/main" id="{96D0880D-AC08-990B-B0A3-3F935A0002C4}"/>
              </a:ext>
            </a:extLst>
          </p:cNvPr>
          <p:cNvSpPr txBox="1">
            <a:spLocks/>
          </p:cNvSpPr>
          <p:nvPr/>
        </p:nvSpPr>
        <p:spPr bwMode="auto">
          <a:xfrm>
            <a:off x="8887432" y="4223420"/>
            <a:ext cx="1829972" cy="495754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rot="0" vert="horz" wrap="square" lIns="91440" tIns="45720" rIns="91440" bIns="45720" anchor="ctr" anchorCtr="0" upright="1">
            <a:noAutofit/>
          </a:bodyPr>
          <a:lstStyle/>
          <a:p>
            <a:pPr marL="0" marR="0" algn="ctr">
              <a:spcBef>
                <a:spcPts val="0"/>
              </a:spcBef>
              <a:spcAft>
                <a:spcPts val="0"/>
              </a:spcAft>
            </a:pPr>
            <a:r>
              <a:rPr lang="en-US" sz="1400" dirty="0">
                <a:effectLst/>
                <a:latin typeface="Poppins Medium" panose="00000600000000000000" pitchFamily="2" charset="0"/>
                <a:ea typeface="Times New Roman" panose="02020603050405020304" pitchFamily="18" charset="0"/>
                <a:cs typeface="Poppins Medium" panose="00000600000000000000" pitchFamily="2" charset="0"/>
              </a:rPr>
              <a:t> Restrictions in running errands </a:t>
            </a:r>
          </a:p>
        </p:txBody>
      </p:sp>
      <p:cxnSp>
        <p:nvCxnSpPr>
          <p:cNvPr id="70" name=" 101">
            <a:extLst>
              <a:ext uri="{FF2B5EF4-FFF2-40B4-BE49-F238E27FC236}">
                <a16:creationId xmlns:a16="http://schemas.microsoft.com/office/drawing/2014/main" id="{0FB9A142-D6A9-063D-D9E8-D84314CC0914}"/>
              </a:ext>
            </a:extLst>
          </p:cNvPr>
          <p:cNvCxnSpPr>
            <a:cxnSpLocks/>
          </p:cNvCxnSpPr>
          <p:nvPr/>
        </p:nvCxnSpPr>
        <p:spPr bwMode="auto">
          <a:xfrm>
            <a:off x="11696532" y="5234862"/>
            <a:ext cx="876062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71" name=" 102">
            <a:extLst>
              <a:ext uri="{FF2B5EF4-FFF2-40B4-BE49-F238E27FC236}">
                <a16:creationId xmlns:a16="http://schemas.microsoft.com/office/drawing/2014/main" id="{B6AFFEA6-045F-656F-7671-8DDE8C008FC1}"/>
              </a:ext>
            </a:extLst>
          </p:cNvPr>
          <p:cNvSpPr txBox="1">
            <a:spLocks/>
          </p:cNvSpPr>
          <p:nvPr/>
        </p:nvSpPr>
        <p:spPr bwMode="auto">
          <a:xfrm>
            <a:off x="9841341" y="4977451"/>
            <a:ext cx="1829972" cy="495754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rot="0" vert="horz" wrap="square" lIns="91440" tIns="45720" rIns="91440" bIns="45720" anchor="ctr" anchorCtr="0" upright="1">
            <a:noAutofit/>
          </a:bodyPr>
          <a:lstStyle/>
          <a:p>
            <a:pPr marL="0" marR="0" algn="ctr">
              <a:spcBef>
                <a:spcPts val="0"/>
              </a:spcBef>
              <a:spcAft>
                <a:spcPts val="0"/>
              </a:spcAft>
            </a:pPr>
            <a:r>
              <a:rPr lang="en-US" sz="1400" dirty="0">
                <a:effectLst/>
                <a:latin typeface="Poppins Medium" panose="00000600000000000000" pitchFamily="2" charset="0"/>
                <a:ea typeface="Times New Roman" panose="02020603050405020304" pitchFamily="18" charset="0"/>
                <a:cs typeface="Poppins Medium" panose="00000600000000000000" pitchFamily="2" charset="0"/>
              </a:rPr>
              <a:t> </a:t>
            </a:r>
            <a:r>
              <a:rPr lang="en-US" sz="1400" dirty="0">
                <a:latin typeface="Poppins Medium" panose="00000600000000000000" pitchFamily="2" charset="0"/>
                <a:ea typeface="Times New Roman" panose="02020603050405020304" pitchFamily="18" charset="0"/>
                <a:cs typeface="Poppins Medium" panose="00000600000000000000" pitchFamily="2" charset="0"/>
              </a:rPr>
              <a:t>Global Pandemic</a:t>
            </a:r>
            <a:endParaRPr lang="en-US" sz="1400" dirty="0">
              <a:effectLst/>
              <a:latin typeface="Poppins Medium" panose="00000600000000000000" pitchFamily="2" charset="0"/>
              <a:ea typeface="Times New Roman" panose="02020603050405020304" pitchFamily="18" charset="0"/>
              <a:cs typeface="Poppins Medium" panose="00000600000000000000" pitchFamily="2" charset="0"/>
            </a:endParaRPr>
          </a:p>
        </p:txBody>
      </p:sp>
      <p:cxnSp>
        <p:nvCxnSpPr>
          <p:cNvPr id="74" name=" 105">
            <a:extLst>
              <a:ext uri="{FF2B5EF4-FFF2-40B4-BE49-F238E27FC236}">
                <a16:creationId xmlns:a16="http://schemas.microsoft.com/office/drawing/2014/main" id="{DBFF9350-B21A-82A2-516B-F28BB58CF734}"/>
              </a:ext>
            </a:extLst>
          </p:cNvPr>
          <p:cNvCxnSpPr>
            <a:cxnSpLocks/>
          </p:cNvCxnSpPr>
          <p:nvPr/>
        </p:nvCxnSpPr>
        <p:spPr bwMode="auto">
          <a:xfrm>
            <a:off x="9126457" y="7075738"/>
            <a:ext cx="876062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75" name=" 106">
            <a:extLst>
              <a:ext uri="{FF2B5EF4-FFF2-40B4-BE49-F238E27FC236}">
                <a16:creationId xmlns:a16="http://schemas.microsoft.com/office/drawing/2014/main" id="{FBCD84AB-5FC0-DCCE-5C9A-21DB17198695}"/>
              </a:ext>
            </a:extLst>
          </p:cNvPr>
          <p:cNvSpPr txBox="1">
            <a:spLocks/>
          </p:cNvSpPr>
          <p:nvPr/>
        </p:nvSpPr>
        <p:spPr bwMode="auto">
          <a:xfrm>
            <a:off x="7271267" y="6818327"/>
            <a:ext cx="1829972" cy="495754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rot="0" vert="horz" wrap="square" lIns="91440" tIns="45720" rIns="91440" bIns="45720" anchor="ctr" anchorCtr="0" upright="1">
            <a:noAutofit/>
          </a:bodyPr>
          <a:lstStyle/>
          <a:p>
            <a:pPr algn="ctr" fontAlgn="base"/>
            <a:r>
              <a:rPr lang="en-US" sz="1400">
                <a:solidFill>
                  <a:srgbClr val="000000"/>
                </a:solidFill>
                <a:latin typeface="Poppins Medium" panose="00000600000000000000" pitchFamily="2" charset="0"/>
                <a:cs typeface="Poppins Medium" panose="00000600000000000000" pitchFamily="2" charset="0"/>
              </a:rPr>
              <a:t>Increasing cost of living</a:t>
            </a:r>
            <a:endParaRPr lang="en-US" sz="1400" dirty="0">
              <a:solidFill>
                <a:srgbClr val="000000"/>
              </a:solidFill>
              <a:latin typeface="Poppins Medium" panose="00000600000000000000" pitchFamily="2" charset="0"/>
              <a:cs typeface="Poppins Medium" panose="00000600000000000000" pitchFamily="2" charset="0"/>
            </a:endParaRPr>
          </a:p>
        </p:txBody>
      </p:sp>
      <p:cxnSp>
        <p:nvCxnSpPr>
          <p:cNvPr id="76" name=" 107">
            <a:extLst>
              <a:ext uri="{FF2B5EF4-FFF2-40B4-BE49-F238E27FC236}">
                <a16:creationId xmlns:a16="http://schemas.microsoft.com/office/drawing/2014/main" id="{B45A8E06-904E-9953-A2CD-C004E4BC7E04}"/>
              </a:ext>
            </a:extLst>
          </p:cNvPr>
          <p:cNvCxnSpPr>
            <a:cxnSpLocks/>
          </p:cNvCxnSpPr>
          <p:nvPr/>
        </p:nvCxnSpPr>
        <p:spPr bwMode="auto">
          <a:xfrm>
            <a:off x="8264649" y="7829769"/>
            <a:ext cx="876062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77" name=" 108">
            <a:extLst>
              <a:ext uri="{FF2B5EF4-FFF2-40B4-BE49-F238E27FC236}">
                <a16:creationId xmlns:a16="http://schemas.microsoft.com/office/drawing/2014/main" id="{E1DEE727-4349-4911-FFD3-98ADB905AFA0}"/>
              </a:ext>
            </a:extLst>
          </p:cNvPr>
          <p:cNvSpPr txBox="1">
            <a:spLocks/>
          </p:cNvSpPr>
          <p:nvPr/>
        </p:nvSpPr>
        <p:spPr bwMode="auto">
          <a:xfrm>
            <a:off x="6409459" y="7572359"/>
            <a:ext cx="1829972" cy="495754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rot="0" vert="horz" wrap="square" lIns="91440" tIns="45720" rIns="91440" bIns="45720" anchor="ctr" anchorCtr="0" upright="1">
            <a:noAutofit/>
          </a:bodyPr>
          <a:lstStyle/>
          <a:p>
            <a:pPr algn="ctr" fontAlgn="base"/>
            <a:r>
              <a:rPr lang="en-US" sz="1400">
                <a:solidFill>
                  <a:srgbClr val="000000"/>
                </a:solidFill>
                <a:latin typeface="Poppins Medium" panose="00000600000000000000" pitchFamily="2" charset="0"/>
                <a:cs typeface="Poppins Medium" panose="00000600000000000000" pitchFamily="2" charset="0"/>
              </a:rPr>
              <a:t>High inflation rate</a:t>
            </a:r>
            <a:endParaRPr lang="en-US" sz="1400" dirty="0">
              <a:solidFill>
                <a:srgbClr val="000000"/>
              </a:solidFill>
              <a:latin typeface="Poppins Medium" panose="00000600000000000000" pitchFamily="2" charset="0"/>
              <a:cs typeface="Poppins Medium" panose="00000600000000000000" pitchFamily="2" charset="0"/>
            </a:endParaRPr>
          </a:p>
        </p:txBody>
      </p:sp>
      <p:cxnSp>
        <p:nvCxnSpPr>
          <p:cNvPr id="80" name=" 111">
            <a:extLst>
              <a:ext uri="{FF2B5EF4-FFF2-40B4-BE49-F238E27FC236}">
                <a16:creationId xmlns:a16="http://schemas.microsoft.com/office/drawing/2014/main" id="{4ECC7020-62FF-8F11-2ADD-3E446FFF9432}"/>
              </a:ext>
            </a:extLst>
          </p:cNvPr>
          <p:cNvCxnSpPr>
            <a:cxnSpLocks/>
          </p:cNvCxnSpPr>
          <p:nvPr/>
        </p:nvCxnSpPr>
        <p:spPr bwMode="auto">
          <a:xfrm>
            <a:off x="4890878" y="7035870"/>
            <a:ext cx="876062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81" name=" 112">
            <a:extLst>
              <a:ext uri="{FF2B5EF4-FFF2-40B4-BE49-F238E27FC236}">
                <a16:creationId xmlns:a16="http://schemas.microsoft.com/office/drawing/2014/main" id="{1146E94C-99D6-DCBF-EEE2-765CA114FCBC}"/>
              </a:ext>
            </a:extLst>
          </p:cNvPr>
          <p:cNvSpPr txBox="1">
            <a:spLocks/>
          </p:cNvSpPr>
          <p:nvPr/>
        </p:nvSpPr>
        <p:spPr bwMode="auto">
          <a:xfrm>
            <a:off x="3035688" y="6778459"/>
            <a:ext cx="1829972" cy="495754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rot="0" vert="horz" wrap="square" lIns="91440" tIns="45720" rIns="91440" bIns="45720" anchor="ctr" anchorCtr="0" upright="1">
            <a:noAutofit/>
          </a:bodyPr>
          <a:lstStyle/>
          <a:p>
            <a:pPr algn="ctr"/>
            <a:r>
              <a:rPr lang="en-US" sz="1400">
                <a:latin typeface="Poppins Medium" panose="00000600000000000000" pitchFamily="2" charset="0"/>
                <a:cs typeface="Poppins Medium" panose="00000600000000000000" pitchFamily="2" charset="0"/>
              </a:rPr>
              <a:t>restrictions on events</a:t>
            </a:r>
            <a:endParaRPr lang="en-US" sz="1400">
              <a:effectLst/>
              <a:latin typeface="Poppins Medium" panose="00000600000000000000" pitchFamily="2" charset="0"/>
              <a:ea typeface="Times New Roman" panose="02020603050405020304" pitchFamily="18" charset="0"/>
              <a:cs typeface="Poppins Medium" panose="00000600000000000000" pitchFamily="2" charset="0"/>
            </a:endParaRPr>
          </a:p>
        </p:txBody>
      </p:sp>
      <p:cxnSp>
        <p:nvCxnSpPr>
          <p:cNvPr id="82" name=" 113">
            <a:extLst>
              <a:ext uri="{FF2B5EF4-FFF2-40B4-BE49-F238E27FC236}">
                <a16:creationId xmlns:a16="http://schemas.microsoft.com/office/drawing/2014/main" id="{3E7AD6F4-3D3B-08B7-4996-65A22F8AEC5E}"/>
              </a:ext>
            </a:extLst>
          </p:cNvPr>
          <p:cNvCxnSpPr>
            <a:cxnSpLocks/>
          </p:cNvCxnSpPr>
          <p:nvPr/>
        </p:nvCxnSpPr>
        <p:spPr bwMode="auto">
          <a:xfrm>
            <a:off x="4029070" y="7789901"/>
            <a:ext cx="876062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83" name=" 114">
            <a:extLst>
              <a:ext uri="{FF2B5EF4-FFF2-40B4-BE49-F238E27FC236}">
                <a16:creationId xmlns:a16="http://schemas.microsoft.com/office/drawing/2014/main" id="{CD909693-0EEA-7590-8F84-92EACF177A81}"/>
              </a:ext>
            </a:extLst>
          </p:cNvPr>
          <p:cNvSpPr txBox="1">
            <a:spLocks/>
          </p:cNvSpPr>
          <p:nvPr/>
        </p:nvSpPr>
        <p:spPr bwMode="auto">
          <a:xfrm>
            <a:off x="2173880" y="7532490"/>
            <a:ext cx="1829972" cy="495754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rot="0" vert="horz" wrap="square" lIns="91440" tIns="45720" rIns="91440" bIns="45720" anchor="ctr" anchorCtr="0" upright="1">
            <a:noAutofit/>
          </a:bodyPr>
          <a:lstStyle/>
          <a:p>
            <a:pPr algn="ctr"/>
            <a:r>
              <a:rPr lang="en-US" sz="1400" dirty="0">
                <a:latin typeface="Poppins Medium" panose="00000600000000000000" pitchFamily="2" charset="0"/>
                <a:ea typeface="Times New Roman" panose="02020603050405020304" pitchFamily="18" charset="0"/>
                <a:cs typeface="Poppins Medium" panose="00000600000000000000" pitchFamily="2" charset="0"/>
              </a:rPr>
              <a:t>work-from-home measures</a:t>
            </a:r>
            <a:endParaRPr lang="en-US" sz="1400" dirty="0">
              <a:effectLst/>
              <a:latin typeface="Poppins Medium" panose="00000600000000000000" pitchFamily="2" charset="0"/>
              <a:ea typeface="Times New Roman" panose="02020603050405020304" pitchFamily="18" charset="0"/>
              <a:cs typeface="Poppins Medium" panose="00000600000000000000" pitchFamily="2" charset="0"/>
            </a:endParaRPr>
          </a:p>
        </p:txBody>
      </p:sp>
      <p:sp>
        <p:nvSpPr>
          <p:cNvPr id="85" name=" 152">
            <a:extLst>
              <a:ext uri="{FF2B5EF4-FFF2-40B4-BE49-F238E27FC236}">
                <a16:creationId xmlns:a16="http://schemas.microsoft.com/office/drawing/2014/main" id="{3C777146-0EEF-4E23-AFDA-B4B2E436B02D}"/>
              </a:ext>
            </a:extLst>
          </p:cNvPr>
          <p:cNvSpPr>
            <a:spLocks/>
          </p:cNvSpPr>
          <p:nvPr/>
        </p:nvSpPr>
        <p:spPr bwMode="auto">
          <a:xfrm>
            <a:off x="5275731" y="2430212"/>
            <a:ext cx="1723616" cy="664761"/>
          </a:xfrm>
          <a:prstGeom prst="rect">
            <a:avLst/>
          </a:prstGeom>
          <a:solidFill>
            <a:srgbClr val="103D3E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ctr" anchorCtr="0" upright="1">
            <a:noAutofit/>
          </a:bodyPr>
          <a:lstStyle/>
          <a:p>
            <a:pPr marL="0" marR="0" algn="ctr">
              <a:spcBef>
                <a:spcPts val="0"/>
              </a:spcBef>
              <a:spcAft>
                <a:spcPts val="0"/>
              </a:spcAft>
            </a:pPr>
            <a:r>
              <a:rPr lang="en-US" sz="1400" b="1" dirty="0">
                <a:solidFill>
                  <a:schemeClr val="bg1"/>
                </a:solidFill>
                <a:effectLst/>
                <a:latin typeface="Poppins Medium" panose="00000600000000000000" pitchFamily="2" charset="0"/>
                <a:ea typeface="Times New Roman" panose="02020603050405020304" pitchFamily="18" charset="0"/>
                <a:cs typeface="Poppins Medium" panose="00000600000000000000" pitchFamily="2" charset="0"/>
              </a:rPr>
              <a:t> Obstruc</a:t>
            </a:r>
            <a:r>
              <a:rPr lang="en-US" sz="1400" b="1" dirty="0">
                <a:solidFill>
                  <a:schemeClr val="bg1"/>
                </a:solidFill>
                <a:latin typeface="Poppins Medium" panose="00000600000000000000" pitchFamily="2" charset="0"/>
                <a:ea typeface="Times New Roman" panose="02020603050405020304" pitchFamily="18" charset="0"/>
                <a:cs typeface="Poppins Medium" panose="00000600000000000000" pitchFamily="2" charset="0"/>
              </a:rPr>
              <a:t>t business operations</a:t>
            </a:r>
            <a:endParaRPr lang="en-US" sz="1400" dirty="0">
              <a:solidFill>
                <a:schemeClr val="bg1"/>
              </a:solidFill>
              <a:effectLst/>
              <a:latin typeface="Poppins Medium" panose="00000600000000000000" pitchFamily="2" charset="0"/>
              <a:ea typeface="Times New Roman" panose="02020603050405020304" pitchFamily="18" charset="0"/>
              <a:cs typeface="Poppins Medium" panose="00000600000000000000" pitchFamily="2" charset="0"/>
            </a:endParaRPr>
          </a:p>
        </p:txBody>
      </p:sp>
      <p:sp>
        <p:nvSpPr>
          <p:cNvPr id="86" name=" 154">
            <a:extLst>
              <a:ext uri="{FF2B5EF4-FFF2-40B4-BE49-F238E27FC236}">
                <a16:creationId xmlns:a16="http://schemas.microsoft.com/office/drawing/2014/main" id="{49AA2206-2D5C-3807-7D77-FD0A37C5E9B5}"/>
              </a:ext>
            </a:extLst>
          </p:cNvPr>
          <p:cNvSpPr>
            <a:spLocks/>
          </p:cNvSpPr>
          <p:nvPr/>
        </p:nvSpPr>
        <p:spPr bwMode="auto">
          <a:xfrm>
            <a:off x="9144000" y="2430212"/>
            <a:ext cx="1723616" cy="664761"/>
          </a:xfrm>
          <a:prstGeom prst="rect">
            <a:avLst/>
          </a:prstGeom>
          <a:solidFill>
            <a:srgbClr val="103D3E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ctr" anchorCtr="0" upright="1">
            <a:noAutofit/>
          </a:bodyPr>
          <a:lstStyle/>
          <a:p>
            <a:pPr marL="0" marR="0" algn="ctr">
              <a:spcBef>
                <a:spcPts val="0"/>
              </a:spcBef>
              <a:spcAft>
                <a:spcPts val="0"/>
              </a:spcAft>
            </a:pPr>
            <a:r>
              <a:rPr lang="en-US" sz="1400" b="1" dirty="0">
                <a:solidFill>
                  <a:schemeClr val="bg1"/>
                </a:solidFill>
                <a:effectLst/>
                <a:latin typeface="Poppins Medium" panose="00000600000000000000" pitchFamily="2" charset="0"/>
                <a:ea typeface="Times New Roman" panose="02020603050405020304" pitchFamily="18" charset="0"/>
                <a:cs typeface="Poppins Medium" panose="00000600000000000000" pitchFamily="2" charset="0"/>
              </a:rPr>
              <a:t>Customer avoiding physical stores</a:t>
            </a:r>
          </a:p>
        </p:txBody>
      </p:sp>
      <p:cxnSp>
        <p:nvCxnSpPr>
          <p:cNvPr id="87" name=" 156">
            <a:extLst>
              <a:ext uri="{FF2B5EF4-FFF2-40B4-BE49-F238E27FC236}">
                <a16:creationId xmlns:a16="http://schemas.microsoft.com/office/drawing/2014/main" id="{9F34981D-6BF5-C00B-CEBF-3A45A7B2D6C2}"/>
              </a:ext>
            </a:extLst>
          </p:cNvPr>
          <p:cNvCxnSpPr>
            <a:cxnSpLocks/>
          </p:cNvCxnSpPr>
          <p:nvPr/>
        </p:nvCxnSpPr>
        <p:spPr bwMode="auto">
          <a:xfrm>
            <a:off x="2087709" y="5699415"/>
            <a:ext cx="12287445" cy="0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9" name=" 158">
            <a:extLst>
              <a:ext uri="{FF2B5EF4-FFF2-40B4-BE49-F238E27FC236}">
                <a16:creationId xmlns:a16="http://schemas.microsoft.com/office/drawing/2014/main" id="{0B686014-2030-DD0A-0694-689EF102A121}"/>
              </a:ext>
            </a:extLst>
          </p:cNvPr>
          <p:cNvCxnSpPr>
            <a:cxnSpLocks/>
          </p:cNvCxnSpPr>
          <p:nvPr/>
        </p:nvCxnSpPr>
        <p:spPr bwMode="auto">
          <a:xfrm>
            <a:off x="6137540" y="3101907"/>
            <a:ext cx="3105141" cy="2596641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90" name=" 159">
            <a:extLst>
              <a:ext uri="{FF2B5EF4-FFF2-40B4-BE49-F238E27FC236}">
                <a16:creationId xmlns:a16="http://schemas.microsoft.com/office/drawing/2014/main" id="{778B2193-967C-D5F3-A8F6-82694F632C02}"/>
              </a:ext>
            </a:extLst>
          </p:cNvPr>
          <p:cNvCxnSpPr>
            <a:cxnSpLocks/>
          </p:cNvCxnSpPr>
          <p:nvPr/>
        </p:nvCxnSpPr>
        <p:spPr bwMode="auto">
          <a:xfrm>
            <a:off x="10005809" y="3101907"/>
            <a:ext cx="3153385" cy="2596641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91" name=" 160">
            <a:extLst>
              <a:ext uri="{FF2B5EF4-FFF2-40B4-BE49-F238E27FC236}">
                <a16:creationId xmlns:a16="http://schemas.microsoft.com/office/drawing/2014/main" id="{8D425FA1-446D-1454-DE8C-33E07E95D71F}"/>
              </a:ext>
            </a:extLst>
          </p:cNvPr>
          <p:cNvSpPr>
            <a:spLocks/>
          </p:cNvSpPr>
          <p:nvPr/>
        </p:nvSpPr>
        <p:spPr bwMode="auto">
          <a:xfrm>
            <a:off x="3558694" y="8339390"/>
            <a:ext cx="1723616" cy="682962"/>
          </a:xfrm>
          <a:prstGeom prst="rect">
            <a:avLst/>
          </a:prstGeom>
          <a:solidFill>
            <a:srgbClr val="103D3E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ctr" anchorCtr="0" upright="1">
            <a:noAutofit/>
          </a:bodyPr>
          <a:lstStyle/>
          <a:p>
            <a:pPr marL="0" marR="0" algn="ctr">
              <a:spcBef>
                <a:spcPts val="0"/>
              </a:spcBef>
              <a:spcAft>
                <a:spcPts val="0"/>
              </a:spcAft>
            </a:pPr>
            <a:r>
              <a:rPr lang="en-US" sz="1400" b="1" dirty="0">
                <a:solidFill>
                  <a:schemeClr val="bg1"/>
                </a:solidFill>
                <a:effectLst/>
                <a:latin typeface="Poppins Medium" panose="00000600000000000000" pitchFamily="2" charset="0"/>
                <a:ea typeface="Times New Roman" panose="02020603050405020304" pitchFamily="18" charset="0"/>
                <a:cs typeface="Poppins Medium" panose="00000600000000000000" pitchFamily="2" charset="0"/>
              </a:rPr>
              <a:t> Declining demand for suits &amp; formal wear</a:t>
            </a:r>
            <a:endParaRPr lang="en-US" sz="1400" dirty="0">
              <a:solidFill>
                <a:schemeClr val="bg1"/>
              </a:solidFill>
              <a:effectLst/>
              <a:latin typeface="Poppins Medium" panose="00000600000000000000" pitchFamily="2" charset="0"/>
              <a:ea typeface="Times New Roman" panose="02020603050405020304" pitchFamily="18" charset="0"/>
              <a:cs typeface="Poppins Medium" panose="00000600000000000000" pitchFamily="2" charset="0"/>
            </a:endParaRPr>
          </a:p>
        </p:txBody>
      </p:sp>
      <p:cxnSp>
        <p:nvCxnSpPr>
          <p:cNvPr id="92" name=" 162">
            <a:extLst>
              <a:ext uri="{FF2B5EF4-FFF2-40B4-BE49-F238E27FC236}">
                <a16:creationId xmlns:a16="http://schemas.microsoft.com/office/drawing/2014/main" id="{6A28F53E-96C0-78BE-EF61-B01AEE6184FB}"/>
              </a:ext>
            </a:extLst>
          </p:cNvPr>
          <p:cNvCxnSpPr>
            <a:cxnSpLocks/>
          </p:cNvCxnSpPr>
          <p:nvPr/>
        </p:nvCxnSpPr>
        <p:spPr bwMode="auto">
          <a:xfrm flipV="1">
            <a:off x="4420502" y="5698548"/>
            <a:ext cx="2784978" cy="2633909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93" name=" 163">
            <a:extLst>
              <a:ext uri="{FF2B5EF4-FFF2-40B4-BE49-F238E27FC236}">
                <a16:creationId xmlns:a16="http://schemas.microsoft.com/office/drawing/2014/main" id="{042FCE6F-DDCE-B1CE-302A-A6C7ECD919DE}"/>
              </a:ext>
            </a:extLst>
          </p:cNvPr>
          <p:cNvSpPr>
            <a:spLocks/>
          </p:cNvSpPr>
          <p:nvPr/>
        </p:nvSpPr>
        <p:spPr bwMode="auto">
          <a:xfrm>
            <a:off x="7809623" y="8339390"/>
            <a:ext cx="1722520" cy="682962"/>
          </a:xfrm>
          <a:prstGeom prst="rect">
            <a:avLst/>
          </a:prstGeom>
          <a:solidFill>
            <a:srgbClr val="103D3E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ctr" anchorCtr="0" upright="1">
            <a:noAutofit/>
          </a:bodyPr>
          <a:lstStyle/>
          <a:p>
            <a:pPr algn="ctr" rtl="0">
              <a:spcBef>
                <a:spcPts val="0"/>
              </a:spcBef>
              <a:spcAft>
                <a:spcPts val="0"/>
              </a:spcAft>
            </a:pPr>
            <a:r>
              <a:rPr lang="en-US" sz="1400" b="1" u="none" strike="noStrike">
                <a:solidFill>
                  <a:schemeClr val="bg1"/>
                </a:solidFill>
                <a:effectLst/>
                <a:latin typeface="Poppins Medium" panose="00000600000000000000" pitchFamily="2" charset="0"/>
                <a:cs typeface="Poppins Medium" panose="00000600000000000000" pitchFamily="2" charset="0"/>
              </a:rPr>
              <a:t>Change in customer spending </a:t>
            </a:r>
            <a:endParaRPr lang="en-US" sz="1400" b="1" dirty="0">
              <a:solidFill>
                <a:schemeClr val="bg1"/>
              </a:solidFill>
              <a:effectLst/>
              <a:latin typeface="Poppins Medium" panose="00000600000000000000" pitchFamily="2" charset="0"/>
              <a:cs typeface="Poppins Medium" panose="00000600000000000000" pitchFamily="2" charset="0"/>
            </a:endParaRPr>
          </a:p>
        </p:txBody>
      </p:sp>
      <p:cxnSp>
        <p:nvCxnSpPr>
          <p:cNvPr id="94" name=" 165">
            <a:extLst>
              <a:ext uri="{FF2B5EF4-FFF2-40B4-BE49-F238E27FC236}">
                <a16:creationId xmlns:a16="http://schemas.microsoft.com/office/drawing/2014/main" id="{71626A51-1779-0298-3BD7-BDF98E20BA96}"/>
              </a:ext>
            </a:extLst>
          </p:cNvPr>
          <p:cNvCxnSpPr>
            <a:cxnSpLocks/>
          </p:cNvCxnSpPr>
          <p:nvPr/>
        </p:nvCxnSpPr>
        <p:spPr bwMode="auto">
          <a:xfrm flipV="1">
            <a:off x="8671431" y="5698548"/>
            <a:ext cx="2886948" cy="2633909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95" name=" 166">
            <a:extLst>
              <a:ext uri="{FF2B5EF4-FFF2-40B4-BE49-F238E27FC236}">
                <a16:creationId xmlns:a16="http://schemas.microsoft.com/office/drawing/2014/main" id="{FB461EF7-A432-DB05-EF62-BC3ABEBC51D4}"/>
              </a:ext>
            </a:extLst>
          </p:cNvPr>
          <p:cNvSpPr>
            <a:spLocks/>
          </p:cNvSpPr>
          <p:nvPr/>
        </p:nvSpPr>
        <p:spPr bwMode="auto">
          <a:xfrm>
            <a:off x="14311560" y="5041587"/>
            <a:ext cx="1776246" cy="288612"/>
          </a:xfrm>
          <a:prstGeom prst="rect">
            <a:avLst/>
          </a:prstGeom>
          <a:noFill/>
          <a:ln w="10160">
            <a:solidFill>
              <a:srgbClr val="FFFFFF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rot="0" vert="horz" wrap="square" lIns="91440" tIns="45720" rIns="91440" bIns="45720" anchor="ctr" anchorCtr="0" upright="1">
            <a:noAutofit/>
          </a:bodyPr>
          <a:lstStyle/>
          <a:p>
            <a:pPr marL="0" marR="0" algn="ctr">
              <a:spcBef>
                <a:spcPts val="0"/>
              </a:spcBef>
              <a:spcAft>
                <a:spcPts val="0"/>
              </a:spcAft>
            </a:pPr>
            <a:r>
              <a:rPr lang="en-US" sz="1400">
                <a:effectLst/>
                <a:latin typeface="Poppins Medium" panose="00000600000000000000" pitchFamily="2" charset="0"/>
                <a:ea typeface="Times New Roman" panose="02020603050405020304" pitchFamily="18" charset="0"/>
                <a:cs typeface="Poppins Medium" panose="00000600000000000000" pitchFamily="2" charset="0"/>
              </a:rPr>
              <a:t> </a:t>
            </a:r>
          </a:p>
        </p:txBody>
      </p:sp>
      <p:sp>
        <p:nvSpPr>
          <p:cNvPr id="96" name=" 168">
            <a:extLst>
              <a:ext uri="{FF2B5EF4-FFF2-40B4-BE49-F238E27FC236}">
                <a16:creationId xmlns:a16="http://schemas.microsoft.com/office/drawing/2014/main" id="{0C2507D1-5B8E-A5D9-2418-95F48AECE4D5}"/>
              </a:ext>
            </a:extLst>
          </p:cNvPr>
          <p:cNvSpPr txBox="1">
            <a:spLocks/>
          </p:cNvSpPr>
          <p:nvPr/>
        </p:nvSpPr>
        <p:spPr bwMode="auto">
          <a:xfrm>
            <a:off x="14391600" y="5168992"/>
            <a:ext cx="2057333" cy="1044377"/>
          </a:xfrm>
          <a:prstGeom prst="rect">
            <a:avLst/>
          </a:prstGeom>
          <a:solidFill>
            <a:srgbClr val="E8AA42"/>
          </a:solidFill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</p:spPr>
        <p:txBody>
          <a:bodyPr rot="0" vert="horz" wrap="square" lIns="91440" tIns="45720" rIns="91440" bIns="45720" anchor="ctr" anchorCtr="0" upright="1">
            <a:noAutofit/>
          </a:bodyPr>
          <a:lstStyle/>
          <a:p>
            <a:pPr marL="0" marR="0" algn="ctr">
              <a:spcBef>
                <a:spcPts val="0"/>
              </a:spcBef>
              <a:spcAft>
                <a:spcPts val="0"/>
              </a:spcAft>
            </a:pPr>
            <a:r>
              <a:rPr lang="en-GB" sz="1400" b="1" dirty="0">
                <a:effectLst/>
                <a:latin typeface="Poppins Medium" panose="00000600000000000000" pitchFamily="2" charset="0"/>
                <a:ea typeface="Times New Roman" panose="02020603050405020304" pitchFamily="18" charset="0"/>
                <a:cs typeface="Poppins Medium" panose="00000600000000000000" pitchFamily="2" charset="0"/>
              </a:rPr>
              <a:t> Reduction in sales</a:t>
            </a:r>
            <a:endParaRPr lang="en-US" sz="1400" dirty="0">
              <a:effectLst/>
              <a:latin typeface="Poppins Medium" panose="00000600000000000000" pitchFamily="2" charset="0"/>
              <a:ea typeface="Times New Roman" panose="02020603050405020304" pitchFamily="18" charset="0"/>
              <a:cs typeface="Poppins Medium" panose="00000600000000000000" pitchFamily="2" charset="0"/>
            </a:endParaRPr>
          </a:p>
        </p:txBody>
      </p:sp>
      <p:grpSp>
        <p:nvGrpSpPr>
          <p:cNvPr id="9" name="Group 4">
            <a:extLst>
              <a:ext uri="{FF2B5EF4-FFF2-40B4-BE49-F238E27FC236}">
                <a16:creationId xmlns:a16="http://schemas.microsoft.com/office/drawing/2014/main" id="{3039D835-1801-BB37-AB4D-0F6E3789A997}"/>
              </a:ext>
            </a:extLst>
          </p:cNvPr>
          <p:cNvGrpSpPr/>
          <p:nvPr/>
        </p:nvGrpSpPr>
        <p:grpSpPr>
          <a:xfrm>
            <a:off x="-304800" y="1037501"/>
            <a:ext cx="974770" cy="481996"/>
            <a:chOff x="0" y="0"/>
            <a:chExt cx="256729" cy="126946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499A738F-F827-58FB-AB3C-AE22D11B20FF}"/>
                </a:ext>
              </a:extLst>
            </p:cNvPr>
            <p:cNvSpPr/>
            <p:nvPr/>
          </p:nvSpPr>
          <p:spPr>
            <a:xfrm>
              <a:off x="0" y="0"/>
              <a:ext cx="256729" cy="126945"/>
            </a:xfrm>
            <a:custGeom>
              <a:avLst/>
              <a:gdLst/>
              <a:ahLst/>
              <a:cxnLst/>
              <a:rect l="l" t="t" r="r" b="b"/>
              <a:pathLst>
                <a:path w="256729" h="126945">
                  <a:moveTo>
                    <a:pt x="0" y="0"/>
                  </a:moveTo>
                  <a:lnTo>
                    <a:pt x="256729" y="0"/>
                  </a:lnTo>
                  <a:lnTo>
                    <a:pt x="256729" y="126945"/>
                  </a:lnTo>
                  <a:lnTo>
                    <a:pt x="0" y="126945"/>
                  </a:lnTo>
                  <a:close/>
                </a:path>
              </a:pathLst>
            </a:custGeom>
            <a:solidFill>
              <a:srgbClr val="103D3E"/>
            </a:solidFill>
          </p:spPr>
        </p:sp>
        <p:sp>
          <p:nvSpPr>
            <p:cNvPr id="11" name="TextBox 6">
              <a:extLst>
                <a:ext uri="{FF2B5EF4-FFF2-40B4-BE49-F238E27FC236}">
                  <a16:creationId xmlns:a16="http://schemas.microsoft.com/office/drawing/2014/main" id="{771C89CB-66D8-E1BA-3DFD-5E3E0CAAF914}"/>
                </a:ext>
              </a:extLst>
            </p:cNvPr>
            <p:cNvSpPr txBox="1"/>
            <p:nvPr/>
          </p:nvSpPr>
          <p:spPr>
            <a:xfrm>
              <a:off x="0" y="-57150"/>
              <a:ext cx="812800" cy="8699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0" y="7124181"/>
            <a:ext cx="2737156" cy="3162819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flipH="1" flipV="1">
            <a:off x="15550844" y="0"/>
            <a:ext cx="2737156" cy="3162819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 rot="-5400000">
            <a:off x="548034" y="1278499"/>
            <a:ext cx="481996" cy="0"/>
          </a:xfrm>
          <a:prstGeom prst="line">
            <a:avLst/>
          </a:prstGeom>
          <a:ln w="123825" cap="flat">
            <a:solidFill>
              <a:srgbClr val="E8AA42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8" name="TextBox 8"/>
          <p:cNvSpPr txBox="1"/>
          <p:nvPr/>
        </p:nvSpPr>
        <p:spPr>
          <a:xfrm>
            <a:off x="1028700" y="924486"/>
            <a:ext cx="4217763" cy="68217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5599"/>
              </a:lnSpc>
              <a:spcBef>
                <a:spcPct val="0"/>
              </a:spcBef>
            </a:pPr>
            <a:r>
              <a:rPr lang="en-US" sz="3999" dirty="0">
                <a:solidFill>
                  <a:srgbClr val="103D3E"/>
                </a:solidFill>
                <a:latin typeface="Poppins ExtraBold"/>
              </a:rPr>
              <a:t>Alternative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1028700" y="2606354"/>
            <a:ext cx="7775422" cy="3806347"/>
            <a:chOff x="0" y="0"/>
            <a:chExt cx="1498392" cy="733517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1498392" cy="733517"/>
            </a:xfrm>
            <a:custGeom>
              <a:avLst/>
              <a:gdLst/>
              <a:ahLst/>
              <a:cxnLst/>
              <a:rect l="l" t="t" r="r" b="b"/>
              <a:pathLst>
                <a:path w="1498392" h="733517">
                  <a:moveTo>
                    <a:pt x="50780" y="0"/>
                  </a:moveTo>
                  <a:lnTo>
                    <a:pt x="1447612" y="0"/>
                  </a:lnTo>
                  <a:cubicBezTo>
                    <a:pt x="1475657" y="0"/>
                    <a:pt x="1498392" y="22735"/>
                    <a:pt x="1498392" y="50780"/>
                  </a:cubicBezTo>
                  <a:lnTo>
                    <a:pt x="1498392" y="682736"/>
                  </a:lnTo>
                  <a:cubicBezTo>
                    <a:pt x="1498392" y="710781"/>
                    <a:pt x="1475657" y="733517"/>
                    <a:pt x="1447612" y="733517"/>
                  </a:cubicBezTo>
                  <a:lnTo>
                    <a:pt x="50780" y="733517"/>
                  </a:lnTo>
                  <a:cubicBezTo>
                    <a:pt x="22735" y="733517"/>
                    <a:pt x="0" y="710781"/>
                    <a:pt x="0" y="682736"/>
                  </a:cubicBezTo>
                  <a:lnTo>
                    <a:pt x="0" y="50780"/>
                  </a:lnTo>
                  <a:cubicBezTo>
                    <a:pt x="0" y="22735"/>
                    <a:pt x="22735" y="0"/>
                    <a:pt x="50780" y="0"/>
                  </a:cubicBezTo>
                  <a:close/>
                </a:path>
              </a:pathLst>
            </a:custGeom>
            <a:solidFill>
              <a:srgbClr val="103D3E"/>
            </a:solidFill>
          </p:spPr>
        </p:sp>
        <p:sp>
          <p:nvSpPr>
            <p:cNvPr id="11" name="TextBox 11"/>
            <p:cNvSpPr txBox="1"/>
            <p:nvPr/>
          </p:nvSpPr>
          <p:spPr>
            <a:xfrm>
              <a:off x="0" y="-57150"/>
              <a:ext cx="812800" cy="8699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028700" y="3879707"/>
            <a:ext cx="7775422" cy="4471411"/>
            <a:chOff x="0" y="0"/>
            <a:chExt cx="1498392" cy="86168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498392" cy="861680"/>
            </a:xfrm>
            <a:custGeom>
              <a:avLst/>
              <a:gdLst/>
              <a:ahLst/>
              <a:cxnLst/>
              <a:rect l="l" t="t" r="r" b="b"/>
              <a:pathLst>
                <a:path w="1498392" h="861680">
                  <a:moveTo>
                    <a:pt x="0" y="0"/>
                  </a:moveTo>
                  <a:lnTo>
                    <a:pt x="1498392" y="0"/>
                  </a:lnTo>
                  <a:lnTo>
                    <a:pt x="1498392" y="861680"/>
                  </a:lnTo>
                  <a:lnTo>
                    <a:pt x="0" y="861680"/>
                  </a:lnTo>
                  <a:close/>
                </a:path>
              </a:pathLst>
            </a:custGeom>
            <a:solidFill>
              <a:srgbClr val="EBE8E8"/>
            </a:solidFill>
          </p:spPr>
        </p:sp>
        <p:sp>
          <p:nvSpPr>
            <p:cNvPr id="14" name="TextBox 14"/>
            <p:cNvSpPr txBox="1"/>
            <p:nvPr/>
          </p:nvSpPr>
          <p:spPr>
            <a:xfrm>
              <a:off x="0" y="-57150"/>
              <a:ext cx="812800" cy="8699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5" name="TextBox 15"/>
          <p:cNvSpPr txBox="1"/>
          <p:nvPr/>
        </p:nvSpPr>
        <p:spPr>
          <a:xfrm>
            <a:off x="1028700" y="2895480"/>
            <a:ext cx="7775422" cy="5099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19"/>
              </a:lnSpc>
              <a:spcBef>
                <a:spcPct val="0"/>
              </a:spcBef>
            </a:pPr>
            <a:r>
              <a:rPr lang="en-US" sz="2799">
                <a:solidFill>
                  <a:srgbClr val="FFFFFF"/>
                </a:solidFill>
                <a:latin typeface="Poppins ExtraBold"/>
              </a:rPr>
              <a:t>E-commerce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1009" y="4171922"/>
            <a:ext cx="7122663" cy="39770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7200" indent="-457200">
              <a:lnSpc>
                <a:spcPts val="3919"/>
              </a:lnSpc>
              <a:buFont typeface="Arial" panose="020B0604020202020204" pitchFamily="34" charset="0"/>
              <a:buChar char="•"/>
            </a:pPr>
            <a:r>
              <a:rPr lang="en-US" sz="2799" dirty="0">
                <a:solidFill>
                  <a:srgbClr val="000000"/>
                </a:solidFill>
                <a:latin typeface="Poppins Medium"/>
              </a:rPr>
              <a:t>An e-commerce website can be built where the customer can purchase their necessary products online. </a:t>
            </a:r>
          </a:p>
          <a:p>
            <a:pPr marL="457200" indent="-457200">
              <a:lnSpc>
                <a:spcPts val="3919"/>
              </a:lnSpc>
              <a:buFont typeface="Arial" panose="020B0604020202020204" pitchFamily="34" charset="0"/>
              <a:buChar char="•"/>
            </a:pPr>
            <a:r>
              <a:rPr lang="en-US" sz="2799" dirty="0">
                <a:solidFill>
                  <a:srgbClr val="000000"/>
                </a:solidFill>
                <a:latin typeface="Poppins Medium"/>
              </a:rPr>
              <a:t>It will enable them to stay at home while making purchases. It will reduce health-related concerns. There are also other options - supplying to e-commerce websites. 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9483878" y="2573463"/>
            <a:ext cx="7775422" cy="3806347"/>
            <a:chOff x="0" y="0"/>
            <a:chExt cx="1498392" cy="733517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1498392" cy="733517"/>
            </a:xfrm>
            <a:custGeom>
              <a:avLst/>
              <a:gdLst/>
              <a:ahLst/>
              <a:cxnLst/>
              <a:rect l="l" t="t" r="r" b="b"/>
              <a:pathLst>
                <a:path w="1498392" h="733517">
                  <a:moveTo>
                    <a:pt x="50780" y="0"/>
                  </a:moveTo>
                  <a:lnTo>
                    <a:pt x="1447612" y="0"/>
                  </a:lnTo>
                  <a:cubicBezTo>
                    <a:pt x="1475657" y="0"/>
                    <a:pt x="1498392" y="22735"/>
                    <a:pt x="1498392" y="50780"/>
                  </a:cubicBezTo>
                  <a:lnTo>
                    <a:pt x="1498392" y="682736"/>
                  </a:lnTo>
                  <a:cubicBezTo>
                    <a:pt x="1498392" y="710781"/>
                    <a:pt x="1475657" y="733517"/>
                    <a:pt x="1447612" y="733517"/>
                  </a:cubicBezTo>
                  <a:lnTo>
                    <a:pt x="50780" y="733517"/>
                  </a:lnTo>
                  <a:cubicBezTo>
                    <a:pt x="22735" y="733517"/>
                    <a:pt x="0" y="710781"/>
                    <a:pt x="0" y="682736"/>
                  </a:cubicBezTo>
                  <a:lnTo>
                    <a:pt x="0" y="50780"/>
                  </a:lnTo>
                  <a:cubicBezTo>
                    <a:pt x="0" y="22735"/>
                    <a:pt x="22735" y="0"/>
                    <a:pt x="50780" y="0"/>
                  </a:cubicBezTo>
                  <a:close/>
                </a:path>
              </a:pathLst>
            </a:custGeom>
            <a:solidFill>
              <a:srgbClr val="103D3E"/>
            </a:solidFill>
          </p:spPr>
        </p:sp>
        <p:sp>
          <p:nvSpPr>
            <p:cNvPr id="19" name="TextBox 19"/>
            <p:cNvSpPr txBox="1"/>
            <p:nvPr/>
          </p:nvSpPr>
          <p:spPr>
            <a:xfrm>
              <a:off x="0" y="-57150"/>
              <a:ext cx="812800" cy="8699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9483878" y="3879707"/>
            <a:ext cx="7775422" cy="4471411"/>
            <a:chOff x="0" y="0"/>
            <a:chExt cx="1498392" cy="861680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1498392" cy="861680"/>
            </a:xfrm>
            <a:custGeom>
              <a:avLst/>
              <a:gdLst/>
              <a:ahLst/>
              <a:cxnLst/>
              <a:rect l="l" t="t" r="r" b="b"/>
              <a:pathLst>
                <a:path w="1498392" h="861680">
                  <a:moveTo>
                    <a:pt x="0" y="0"/>
                  </a:moveTo>
                  <a:lnTo>
                    <a:pt x="1498392" y="0"/>
                  </a:lnTo>
                  <a:lnTo>
                    <a:pt x="1498392" y="861680"/>
                  </a:lnTo>
                  <a:lnTo>
                    <a:pt x="0" y="861680"/>
                  </a:lnTo>
                  <a:close/>
                </a:path>
              </a:pathLst>
            </a:custGeom>
            <a:solidFill>
              <a:srgbClr val="EBE8E8"/>
            </a:solidFill>
          </p:spPr>
        </p:sp>
        <p:sp>
          <p:nvSpPr>
            <p:cNvPr id="22" name="TextBox 22"/>
            <p:cNvSpPr txBox="1"/>
            <p:nvPr/>
          </p:nvSpPr>
          <p:spPr>
            <a:xfrm>
              <a:off x="0" y="-57150"/>
              <a:ext cx="812800" cy="8699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3" name="TextBox 23"/>
          <p:cNvSpPr txBox="1"/>
          <p:nvPr/>
        </p:nvSpPr>
        <p:spPr>
          <a:xfrm>
            <a:off x="9483878" y="2895480"/>
            <a:ext cx="7775422" cy="5099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19"/>
              </a:lnSpc>
              <a:spcBef>
                <a:spcPct val="0"/>
              </a:spcBef>
            </a:pPr>
            <a:r>
              <a:rPr lang="en-US" sz="2799">
                <a:solidFill>
                  <a:srgbClr val="FFFFFF"/>
                </a:solidFill>
                <a:latin typeface="Poppins ExtraBold"/>
              </a:rPr>
              <a:t>New product line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950844" y="3922087"/>
            <a:ext cx="7015365" cy="44766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7200" indent="-457200">
              <a:lnSpc>
                <a:spcPts val="3919"/>
              </a:lnSpc>
              <a:buFont typeface="Arial" panose="020B0604020202020204" pitchFamily="34" charset="0"/>
              <a:buChar char="•"/>
            </a:pPr>
            <a:r>
              <a:rPr lang="en-US" sz="2799" dirty="0">
                <a:solidFill>
                  <a:srgbClr val="000000"/>
                </a:solidFill>
                <a:latin typeface="Poppins Medium"/>
              </a:rPr>
              <a:t>As the demand for formalwear is drastically decreasing, the company can switch to other product lines. </a:t>
            </a:r>
          </a:p>
          <a:p>
            <a:pPr marL="457200" indent="-457200">
              <a:lnSpc>
                <a:spcPts val="3919"/>
              </a:lnSpc>
              <a:buFont typeface="Arial" panose="020B0604020202020204" pitchFamily="34" charset="0"/>
              <a:buChar char="•"/>
            </a:pPr>
            <a:r>
              <a:rPr lang="en-US" sz="2799" dirty="0">
                <a:solidFill>
                  <a:srgbClr val="000000"/>
                </a:solidFill>
                <a:latin typeface="Poppins Medium"/>
              </a:rPr>
              <a:t>It may include T-shirts and trousers. There is a high demand for them now. In addition, it has become more necessary than formal due to staying at home. </a:t>
            </a:r>
          </a:p>
        </p:txBody>
      </p:sp>
      <p:grpSp>
        <p:nvGrpSpPr>
          <p:cNvPr id="25" name="Group 4">
            <a:extLst>
              <a:ext uri="{FF2B5EF4-FFF2-40B4-BE49-F238E27FC236}">
                <a16:creationId xmlns:a16="http://schemas.microsoft.com/office/drawing/2014/main" id="{3095CDAF-9F8A-D59B-DDF5-9C8D99E3621C}"/>
              </a:ext>
            </a:extLst>
          </p:cNvPr>
          <p:cNvGrpSpPr/>
          <p:nvPr/>
        </p:nvGrpSpPr>
        <p:grpSpPr>
          <a:xfrm>
            <a:off x="-304800" y="1037501"/>
            <a:ext cx="974770" cy="481996"/>
            <a:chOff x="0" y="0"/>
            <a:chExt cx="256729" cy="126946"/>
          </a:xfrm>
        </p:grpSpPr>
        <p:sp>
          <p:nvSpPr>
            <p:cNvPr id="26" name="Freeform 5">
              <a:extLst>
                <a:ext uri="{FF2B5EF4-FFF2-40B4-BE49-F238E27FC236}">
                  <a16:creationId xmlns:a16="http://schemas.microsoft.com/office/drawing/2014/main" id="{D2BB897F-0578-C60D-4FCD-F960F2A1AF00}"/>
                </a:ext>
              </a:extLst>
            </p:cNvPr>
            <p:cNvSpPr/>
            <p:nvPr/>
          </p:nvSpPr>
          <p:spPr>
            <a:xfrm>
              <a:off x="0" y="0"/>
              <a:ext cx="256729" cy="126945"/>
            </a:xfrm>
            <a:custGeom>
              <a:avLst/>
              <a:gdLst/>
              <a:ahLst/>
              <a:cxnLst/>
              <a:rect l="l" t="t" r="r" b="b"/>
              <a:pathLst>
                <a:path w="256729" h="126945">
                  <a:moveTo>
                    <a:pt x="0" y="0"/>
                  </a:moveTo>
                  <a:lnTo>
                    <a:pt x="256729" y="0"/>
                  </a:lnTo>
                  <a:lnTo>
                    <a:pt x="256729" y="126945"/>
                  </a:lnTo>
                  <a:lnTo>
                    <a:pt x="0" y="126945"/>
                  </a:lnTo>
                  <a:close/>
                </a:path>
              </a:pathLst>
            </a:custGeom>
            <a:solidFill>
              <a:srgbClr val="103D3E"/>
            </a:solidFill>
          </p:spPr>
        </p:sp>
        <p:sp>
          <p:nvSpPr>
            <p:cNvPr id="27" name="TextBox 6">
              <a:extLst>
                <a:ext uri="{FF2B5EF4-FFF2-40B4-BE49-F238E27FC236}">
                  <a16:creationId xmlns:a16="http://schemas.microsoft.com/office/drawing/2014/main" id="{254BF076-EF05-683E-1E01-011AF75CD145}"/>
                </a:ext>
              </a:extLst>
            </p:cNvPr>
            <p:cNvSpPr txBox="1"/>
            <p:nvPr/>
          </p:nvSpPr>
          <p:spPr>
            <a:xfrm>
              <a:off x="0" y="-57150"/>
              <a:ext cx="812800" cy="8699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0" y="7124181"/>
            <a:ext cx="2737156" cy="3162819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flipH="1" flipV="1">
            <a:off x="15550844" y="0"/>
            <a:ext cx="2737156" cy="3162819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 rot="-5400000">
            <a:off x="548034" y="1278499"/>
            <a:ext cx="481996" cy="0"/>
          </a:xfrm>
          <a:prstGeom prst="line">
            <a:avLst/>
          </a:prstGeom>
          <a:ln w="123825" cap="flat">
            <a:solidFill>
              <a:srgbClr val="E8AA42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8" name="TextBox 8"/>
          <p:cNvSpPr txBox="1"/>
          <p:nvPr/>
        </p:nvSpPr>
        <p:spPr>
          <a:xfrm>
            <a:off x="1028700" y="924486"/>
            <a:ext cx="12633489" cy="6821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599"/>
              </a:lnSpc>
              <a:spcBef>
                <a:spcPct val="0"/>
              </a:spcBef>
            </a:pPr>
            <a:r>
              <a:rPr lang="en-US" sz="3999" dirty="0">
                <a:solidFill>
                  <a:srgbClr val="103D3E"/>
                </a:solidFill>
                <a:latin typeface="Poppins ExtraBold"/>
              </a:rPr>
              <a:t>Alternative Analysis: E-commerce-PMI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1028700" y="2838330"/>
            <a:ext cx="7775422" cy="749606"/>
            <a:chOff x="0" y="0"/>
            <a:chExt cx="1498392" cy="144456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1498392" cy="144456"/>
            </a:xfrm>
            <a:custGeom>
              <a:avLst/>
              <a:gdLst/>
              <a:ahLst/>
              <a:cxnLst/>
              <a:rect l="l" t="t" r="r" b="b"/>
              <a:pathLst>
                <a:path w="1498392" h="144456">
                  <a:moveTo>
                    <a:pt x="50780" y="0"/>
                  </a:moveTo>
                  <a:lnTo>
                    <a:pt x="1447612" y="0"/>
                  </a:lnTo>
                  <a:cubicBezTo>
                    <a:pt x="1475657" y="0"/>
                    <a:pt x="1498392" y="22735"/>
                    <a:pt x="1498392" y="50780"/>
                  </a:cubicBezTo>
                  <a:lnTo>
                    <a:pt x="1498392" y="93675"/>
                  </a:lnTo>
                  <a:cubicBezTo>
                    <a:pt x="1498392" y="121721"/>
                    <a:pt x="1475657" y="144456"/>
                    <a:pt x="1447612" y="144456"/>
                  </a:cubicBezTo>
                  <a:lnTo>
                    <a:pt x="50780" y="144456"/>
                  </a:lnTo>
                  <a:cubicBezTo>
                    <a:pt x="22735" y="144456"/>
                    <a:pt x="0" y="121721"/>
                    <a:pt x="0" y="93675"/>
                  </a:cubicBezTo>
                  <a:lnTo>
                    <a:pt x="0" y="50780"/>
                  </a:lnTo>
                  <a:cubicBezTo>
                    <a:pt x="0" y="22735"/>
                    <a:pt x="22735" y="0"/>
                    <a:pt x="50780" y="0"/>
                  </a:cubicBezTo>
                  <a:close/>
                </a:path>
              </a:pathLst>
            </a:custGeom>
            <a:solidFill>
              <a:srgbClr val="103D3E"/>
            </a:solidFill>
          </p:spPr>
        </p:sp>
        <p:sp>
          <p:nvSpPr>
            <p:cNvPr id="11" name="TextBox 11"/>
            <p:cNvSpPr txBox="1"/>
            <p:nvPr/>
          </p:nvSpPr>
          <p:spPr>
            <a:xfrm>
              <a:off x="0" y="-57150"/>
              <a:ext cx="812800" cy="8699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1028700" y="2895480"/>
            <a:ext cx="7775422" cy="5099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19"/>
              </a:lnSpc>
              <a:spcBef>
                <a:spcPct val="0"/>
              </a:spcBef>
            </a:pPr>
            <a:r>
              <a:rPr lang="en-US" sz="2799">
                <a:solidFill>
                  <a:srgbClr val="FFFFFF"/>
                </a:solidFill>
                <a:latin typeface="Poppins ExtraBold"/>
              </a:rPr>
              <a:t>Pros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9483878" y="2838330"/>
            <a:ext cx="7775422" cy="749606"/>
            <a:chOff x="0" y="0"/>
            <a:chExt cx="1498392" cy="144456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1498392" cy="144456"/>
            </a:xfrm>
            <a:custGeom>
              <a:avLst/>
              <a:gdLst/>
              <a:ahLst/>
              <a:cxnLst/>
              <a:rect l="l" t="t" r="r" b="b"/>
              <a:pathLst>
                <a:path w="1498392" h="144456">
                  <a:moveTo>
                    <a:pt x="50780" y="0"/>
                  </a:moveTo>
                  <a:lnTo>
                    <a:pt x="1447612" y="0"/>
                  </a:lnTo>
                  <a:cubicBezTo>
                    <a:pt x="1475657" y="0"/>
                    <a:pt x="1498392" y="22735"/>
                    <a:pt x="1498392" y="50780"/>
                  </a:cubicBezTo>
                  <a:lnTo>
                    <a:pt x="1498392" y="93675"/>
                  </a:lnTo>
                  <a:cubicBezTo>
                    <a:pt x="1498392" y="121721"/>
                    <a:pt x="1475657" y="144456"/>
                    <a:pt x="1447612" y="144456"/>
                  </a:cubicBezTo>
                  <a:lnTo>
                    <a:pt x="50780" y="144456"/>
                  </a:lnTo>
                  <a:cubicBezTo>
                    <a:pt x="22735" y="144456"/>
                    <a:pt x="0" y="121721"/>
                    <a:pt x="0" y="93675"/>
                  </a:cubicBezTo>
                  <a:lnTo>
                    <a:pt x="0" y="50780"/>
                  </a:lnTo>
                  <a:cubicBezTo>
                    <a:pt x="0" y="22735"/>
                    <a:pt x="22735" y="0"/>
                    <a:pt x="50780" y="0"/>
                  </a:cubicBezTo>
                  <a:close/>
                </a:path>
              </a:pathLst>
            </a:custGeom>
            <a:solidFill>
              <a:srgbClr val="103D3E"/>
            </a:solidFill>
          </p:spPr>
        </p:sp>
        <p:sp>
          <p:nvSpPr>
            <p:cNvPr id="15" name="TextBox 15"/>
            <p:cNvSpPr txBox="1"/>
            <p:nvPr/>
          </p:nvSpPr>
          <p:spPr>
            <a:xfrm>
              <a:off x="0" y="-57150"/>
              <a:ext cx="812800" cy="8699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6" name="TextBox 16"/>
          <p:cNvSpPr txBox="1"/>
          <p:nvPr/>
        </p:nvSpPr>
        <p:spPr>
          <a:xfrm>
            <a:off x="9483878" y="2895480"/>
            <a:ext cx="7775422" cy="5099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19"/>
              </a:lnSpc>
              <a:spcBef>
                <a:spcPct val="0"/>
              </a:spcBef>
            </a:pPr>
            <a:r>
              <a:rPr lang="en-US" sz="2799">
                <a:solidFill>
                  <a:srgbClr val="FFFFFF"/>
                </a:solidFill>
                <a:latin typeface="Poppins ExtraBold"/>
              </a:rPr>
              <a:t>Cons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28700" y="3854233"/>
            <a:ext cx="7775422" cy="41827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04519" lvl="1" indent="-302260">
              <a:lnSpc>
                <a:spcPts val="5599"/>
              </a:lnSpc>
              <a:buFont typeface="Arial"/>
              <a:buChar char="•"/>
            </a:pPr>
            <a:r>
              <a:rPr lang="en-US" sz="2799">
                <a:solidFill>
                  <a:srgbClr val="000000"/>
                </a:solidFill>
                <a:latin typeface="Poppins Medium"/>
              </a:rPr>
              <a:t>Enable online purchase</a:t>
            </a:r>
          </a:p>
          <a:p>
            <a:pPr marL="604519" lvl="1" indent="-302260">
              <a:lnSpc>
                <a:spcPts val="5599"/>
              </a:lnSpc>
              <a:buFont typeface="Arial"/>
              <a:buChar char="•"/>
            </a:pPr>
            <a:r>
              <a:rPr lang="en-US" sz="2799">
                <a:solidFill>
                  <a:srgbClr val="000000"/>
                </a:solidFill>
                <a:latin typeface="Poppins Medium"/>
              </a:rPr>
              <a:t>Does not require physical contact</a:t>
            </a:r>
          </a:p>
          <a:p>
            <a:pPr marL="604519" lvl="1" indent="-302260">
              <a:lnSpc>
                <a:spcPts val="5599"/>
              </a:lnSpc>
              <a:buFont typeface="Arial"/>
              <a:buChar char="•"/>
            </a:pPr>
            <a:r>
              <a:rPr lang="en-US" sz="2799">
                <a:solidFill>
                  <a:srgbClr val="000000"/>
                </a:solidFill>
                <a:latin typeface="Poppins Medium"/>
              </a:rPr>
              <a:t>Ability to promote through discount easily</a:t>
            </a:r>
          </a:p>
          <a:p>
            <a:pPr marL="604519" lvl="1" indent="-302260">
              <a:lnSpc>
                <a:spcPts val="5599"/>
              </a:lnSpc>
              <a:buFont typeface="Arial"/>
              <a:buChar char="•"/>
            </a:pPr>
            <a:r>
              <a:rPr lang="en-US" sz="2799">
                <a:solidFill>
                  <a:srgbClr val="000000"/>
                </a:solidFill>
                <a:latin typeface="Poppins Medium"/>
              </a:rPr>
              <a:t>Lower overhead expenses</a:t>
            </a:r>
          </a:p>
          <a:p>
            <a:pPr marL="604519" lvl="1" indent="-302260">
              <a:lnSpc>
                <a:spcPts val="5599"/>
              </a:lnSpc>
              <a:buFont typeface="Arial"/>
              <a:buChar char="•"/>
            </a:pPr>
            <a:r>
              <a:rPr lang="en-US" sz="2799">
                <a:solidFill>
                  <a:srgbClr val="000000"/>
                </a:solidFill>
                <a:latin typeface="Poppins Medium"/>
              </a:rPr>
              <a:t>24/7 selling opportunities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483878" y="3854233"/>
            <a:ext cx="7775422" cy="48875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04519" lvl="1" indent="-302260">
              <a:lnSpc>
                <a:spcPts val="5599"/>
              </a:lnSpc>
              <a:buFont typeface="Arial"/>
              <a:buChar char="•"/>
            </a:pPr>
            <a:r>
              <a:rPr lang="en-US" sz="2799">
                <a:solidFill>
                  <a:srgbClr val="000000"/>
                </a:solidFill>
                <a:latin typeface="Poppins Medium"/>
              </a:rPr>
              <a:t>It can be expensive</a:t>
            </a:r>
          </a:p>
          <a:p>
            <a:pPr marL="604519" lvl="1" indent="-302260">
              <a:lnSpc>
                <a:spcPts val="5599"/>
              </a:lnSpc>
              <a:buFont typeface="Arial"/>
              <a:buChar char="•"/>
            </a:pPr>
            <a:r>
              <a:rPr lang="en-US" sz="2799">
                <a:solidFill>
                  <a:srgbClr val="000000"/>
                </a:solidFill>
                <a:latin typeface="Poppins Medium"/>
              </a:rPr>
              <a:t>Time consuming</a:t>
            </a:r>
          </a:p>
          <a:p>
            <a:pPr marL="604519" lvl="1" indent="-302260">
              <a:lnSpc>
                <a:spcPts val="5599"/>
              </a:lnSpc>
              <a:buFont typeface="Arial"/>
              <a:buChar char="•"/>
            </a:pPr>
            <a:r>
              <a:rPr lang="en-US" sz="2799">
                <a:solidFill>
                  <a:srgbClr val="000000"/>
                </a:solidFill>
                <a:latin typeface="Poppins Medium"/>
              </a:rPr>
              <a:t>Lower traffic in the beginning</a:t>
            </a:r>
          </a:p>
          <a:p>
            <a:pPr marL="604519" lvl="1" indent="-302260">
              <a:lnSpc>
                <a:spcPts val="5599"/>
              </a:lnSpc>
              <a:buFont typeface="Arial"/>
              <a:buChar char="•"/>
            </a:pPr>
            <a:r>
              <a:rPr lang="en-US" sz="2799">
                <a:solidFill>
                  <a:srgbClr val="000000"/>
                </a:solidFill>
                <a:latin typeface="Poppins Medium"/>
              </a:rPr>
              <a:t>Third-party commercial sites demand commission</a:t>
            </a:r>
          </a:p>
          <a:p>
            <a:pPr marL="604519" lvl="1" indent="-302260">
              <a:lnSpc>
                <a:spcPts val="5599"/>
              </a:lnSpc>
              <a:buFont typeface="Arial"/>
              <a:buChar char="•"/>
            </a:pPr>
            <a:r>
              <a:rPr lang="en-US" sz="2799">
                <a:solidFill>
                  <a:srgbClr val="000000"/>
                </a:solidFill>
                <a:latin typeface="Poppins Medium"/>
              </a:rPr>
              <a:t>Requires more employee for delivery and other tasks</a:t>
            </a:r>
          </a:p>
        </p:txBody>
      </p:sp>
      <p:grpSp>
        <p:nvGrpSpPr>
          <p:cNvPr id="22" name="Group 4">
            <a:extLst>
              <a:ext uri="{FF2B5EF4-FFF2-40B4-BE49-F238E27FC236}">
                <a16:creationId xmlns:a16="http://schemas.microsoft.com/office/drawing/2014/main" id="{189A54DF-E02E-658A-3E39-D869D977A459}"/>
              </a:ext>
            </a:extLst>
          </p:cNvPr>
          <p:cNvGrpSpPr/>
          <p:nvPr/>
        </p:nvGrpSpPr>
        <p:grpSpPr>
          <a:xfrm>
            <a:off x="-304800" y="1037501"/>
            <a:ext cx="974770" cy="481996"/>
            <a:chOff x="0" y="0"/>
            <a:chExt cx="256729" cy="126946"/>
          </a:xfrm>
        </p:grpSpPr>
        <p:sp>
          <p:nvSpPr>
            <p:cNvPr id="23" name="Freeform 5">
              <a:extLst>
                <a:ext uri="{FF2B5EF4-FFF2-40B4-BE49-F238E27FC236}">
                  <a16:creationId xmlns:a16="http://schemas.microsoft.com/office/drawing/2014/main" id="{1FBCD2D6-93E8-2BAD-B157-413FC43384EE}"/>
                </a:ext>
              </a:extLst>
            </p:cNvPr>
            <p:cNvSpPr/>
            <p:nvPr/>
          </p:nvSpPr>
          <p:spPr>
            <a:xfrm>
              <a:off x="0" y="0"/>
              <a:ext cx="256729" cy="126945"/>
            </a:xfrm>
            <a:custGeom>
              <a:avLst/>
              <a:gdLst/>
              <a:ahLst/>
              <a:cxnLst/>
              <a:rect l="l" t="t" r="r" b="b"/>
              <a:pathLst>
                <a:path w="256729" h="126945">
                  <a:moveTo>
                    <a:pt x="0" y="0"/>
                  </a:moveTo>
                  <a:lnTo>
                    <a:pt x="256729" y="0"/>
                  </a:lnTo>
                  <a:lnTo>
                    <a:pt x="256729" y="126945"/>
                  </a:lnTo>
                  <a:lnTo>
                    <a:pt x="0" y="126945"/>
                  </a:lnTo>
                  <a:close/>
                </a:path>
              </a:pathLst>
            </a:custGeom>
            <a:solidFill>
              <a:srgbClr val="103D3E"/>
            </a:solidFill>
          </p:spPr>
        </p:sp>
        <p:sp>
          <p:nvSpPr>
            <p:cNvPr id="24" name="TextBox 6">
              <a:extLst>
                <a:ext uri="{FF2B5EF4-FFF2-40B4-BE49-F238E27FC236}">
                  <a16:creationId xmlns:a16="http://schemas.microsoft.com/office/drawing/2014/main" id="{E0265E27-9111-EA78-8746-CBC037DAE382}"/>
                </a:ext>
              </a:extLst>
            </p:cNvPr>
            <p:cNvSpPr txBox="1"/>
            <p:nvPr/>
          </p:nvSpPr>
          <p:spPr>
            <a:xfrm>
              <a:off x="0" y="-57150"/>
              <a:ext cx="812800" cy="8699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26" name="TextBox 25">
            <a:extLst>
              <a:ext uri="{FF2B5EF4-FFF2-40B4-BE49-F238E27FC236}">
                <a16:creationId xmlns:a16="http://schemas.microsoft.com/office/drawing/2014/main" id="{6A3F6415-46AC-836E-7FCE-16DF7702CC67}"/>
              </a:ext>
            </a:extLst>
          </p:cNvPr>
          <p:cNvSpPr txBox="1"/>
          <p:nvPr/>
        </p:nvSpPr>
        <p:spPr>
          <a:xfrm>
            <a:off x="7962900" y="9362514"/>
            <a:ext cx="92964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US" sz="1200" b="0" i="0" dirty="0">
                <a:solidFill>
                  <a:srgbClr val="222222"/>
                </a:solidFill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Taher, G., 2021. E-commerce: advantages and limitations. </a:t>
            </a:r>
            <a:r>
              <a:rPr lang="en-US" sz="1200" b="0" i="1" dirty="0">
                <a:solidFill>
                  <a:srgbClr val="222222"/>
                </a:solidFill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International Journal of Academic Research in Accounting Finance and Management Sciences</a:t>
            </a:r>
            <a:r>
              <a:rPr lang="en-US" sz="1200" b="0" i="0" dirty="0">
                <a:solidFill>
                  <a:srgbClr val="222222"/>
                </a:solidFill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, </a:t>
            </a:r>
            <a:r>
              <a:rPr lang="en-US" sz="1200" b="0" i="1" dirty="0">
                <a:solidFill>
                  <a:srgbClr val="222222"/>
                </a:solidFill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11</a:t>
            </a:r>
            <a:r>
              <a:rPr lang="en-US" sz="1200" b="0" i="0" dirty="0">
                <a:solidFill>
                  <a:srgbClr val="222222"/>
                </a:solidFill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(1), pp.153-165.</a:t>
            </a:r>
            <a:endParaRPr lang="en-US" sz="1200" dirty="0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0" y="7124181"/>
            <a:ext cx="2737156" cy="3162819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flipH="1" flipV="1">
            <a:off x="15550844" y="0"/>
            <a:ext cx="2737156" cy="3162819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 rot="-5400000">
            <a:off x="548034" y="1278499"/>
            <a:ext cx="481996" cy="0"/>
          </a:xfrm>
          <a:prstGeom prst="line">
            <a:avLst/>
          </a:prstGeom>
          <a:ln w="123825" cap="flat">
            <a:solidFill>
              <a:srgbClr val="E8AA42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8" name="TextBox 8"/>
          <p:cNvSpPr txBox="1"/>
          <p:nvPr/>
        </p:nvSpPr>
        <p:spPr>
          <a:xfrm>
            <a:off x="1028700" y="924486"/>
            <a:ext cx="12633489" cy="14003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599"/>
              </a:lnSpc>
              <a:spcBef>
                <a:spcPct val="0"/>
              </a:spcBef>
            </a:pPr>
            <a:r>
              <a:rPr lang="en-US" sz="3999" dirty="0">
                <a:solidFill>
                  <a:srgbClr val="103D3E"/>
                </a:solidFill>
                <a:latin typeface="Poppins ExtraBold"/>
              </a:rPr>
              <a:t>Alternative Analysis: New product line-PMI Analysis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1012304" y="2761590"/>
            <a:ext cx="7775422" cy="749606"/>
            <a:chOff x="0" y="0"/>
            <a:chExt cx="1498392" cy="144456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1498392" cy="144456"/>
            </a:xfrm>
            <a:custGeom>
              <a:avLst/>
              <a:gdLst/>
              <a:ahLst/>
              <a:cxnLst/>
              <a:rect l="l" t="t" r="r" b="b"/>
              <a:pathLst>
                <a:path w="1498392" h="144456">
                  <a:moveTo>
                    <a:pt x="50780" y="0"/>
                  </a:moveTo>
                  <a:lnTo>
                    <a:pt x="1447612" y="0"/>
                  </a:lnTo>
                  <a:cubicBezTo>
                    <a:pt x="1475657" y="0"/>
                    <a:pt x="1498392" y="22735"/>
                    <a:pt x="1498392" y="50780"/>
                  </a:cubicBezTo>
                  <a:lnTo>
                    <a:pt x="1498392" y="93675"/>
                  </a:lnTo>
                  <a:cubicBezTo>
                    <a:pt x="1498392" y="121721"/>
                    <a:pt x="1475657" y="144456"/>
                    <a:pt x="1447612" y="144456"/>
                  </a:cubicBezTo>
                  <a:lnTo>
                    <a:pt x="50780" y="144456"/>
                  </a:lnTo>
                  <a:cubicBezTo>
                    <a:pt x="22735" y="144456"/>
                    <a:pt x="0" y="121721"/>
                    <a:pt x="0" y="93675"/>
                  </a:cubicBezTo>
                  <a:lnTo>
                    <a:pt x="0" y="50780"/>
                  </a:lnTo>
                  <a:cubicBezTo>
                    <a:pt x="0" y="22735"/>
                    <a:pt x="22735" y="0"/>
                    <a:pt x="50780" y="0"/>
                  </a:cubicBezTo>
                  <a:close/>
                </a:path>
              </a:pathLst>
            </a:custGeom>
            <a:solidFill>
              <a:srgbClr val="103D3E"/>
            </a:solidFill>
          </p:spPr>
        </p:sp>
        <p:sp>
          <p:nvSpPr>
            <p:cNvPr id="11" name="TextBox 11"/>
            <p:cNvSpPr txBox="1"/>
            <p:nvPr/>
          </p:nvSpPr>
          <p:spPr>
            <a:xfrm>
              <a:off x="0" y="-57150"/>
              <a:ext cx="812800" cy="8699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1028700" y="2895480"/>
            <a:ext cx="7775422" cy="5099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19"/>
              </a:lnSpc>
              <a:spcBef>
                <a:spcPct val="0"/>
              </a:spcBef>
            </a:pPr>
            <a:r>
              <a:rPr lang="en-US" sz="2799">
                <a:solidFill>
                  <a:srgbClr val="FFFFFF"/>
                </a:solidFill>
                <a:latin typeface="Poppins ExtraBold"/>
              </a:rPr>
              <a:t>Pros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9483878" y="2838330"/>
            <a:ext cx="7775422" cy="749606"/>
            <a:chOff x="0" y="0"/>
            <a:chExt cx="1498392" cy="144456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1498392" cy="144456"/>
            </a:xfrm>
            <a:custGeom>
              <a:avLst/>
              <a:gdLst/>
              <a:ahLst/>
              <a:cxnLst/>
              <a:rect l="l" t="t" r="r" b="b"/>
              <a:pathLst>
                <a:path w="1498392" h="144456">
                  <a:moveTo>
                    <a:pt x="50780" y="0"/>
                  </a:moveTo>
                  <a:lnTo>
                    <a:pt x="1447612" y="0"/>
                  </a:lnTo>
                  <a:cubicBezTo>
                    <a:pt x="1475657" y="0"/>
                    <a:pt x="1498392" y="22735"/>
                    <a:pt x="1498392" y="50780"/>
                  </a:cubicBezTo>
                  <a:lnTo>
                    <a:pt x="1498392" y="93675"/>
                  </a:lnTo>
                  <a:cubicBezTo>
                    <a:pt x="1498392" y="121721"/>
                    <a:pt x="1475657" y="144456"/>
                    <a:pt x="1447612" y="144456"/>
                  </a:cubicBezTo>
                  <a:lnTo>
                    <a:pt x="50780" y="144456"/>
                  </a:lnTo>
                  <a:cubicBezTo>
                    <a:pt x="22735" y="144456"/>
                    <a:pt x="0" y="121721"/>
                    <a:pt x="0" y="93675"/>
                  </a:cubicBezTo>
                  <a:lnTo>
                    <a:pt x="0" y="50780"/>
                  </a:lnTo>
                  <a:cubicBezTo>
                    <a:pt x="0" y="22735"/>
                    <a:pt x="22735" y="0"/>
                    <a:pt x="50780" y="0"/>
                  </a:cubicBezTo>
                  <a:close/>
                </a:path>
              </a:pathLst>
            </a:custGeom>
            <a:solidFill>
              <a:srgbClr val="103D3E"/>
            </a:solidFill>
          </p:spPr>
        </p:sp>
        <p:sp>
          <p:nvSpPr>
            <p:cNvPr id="15" name="TextBox 15"/>
            <p:cNvSpPr txBox="1"/>
            <p:nvPr/>
          </p:nvSpPr>
          <p:spPr>
            <a:xfrm>
              <a:off x="0" y="-57150"/>
              <a:ext cx="812800" cy="8699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6" name="TextBox 16"/>
          <p:cNvSpPr txBox="1"/>
          <p:nvPr/>
        </p:nvSpPr>
        <p:spPr>
          <a:xfrm>
            <a:off x="9483878" y="2895480"/>
            <a:ext cx="7775422" cy="5099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19"/>
              </a:lnSpc>
              <a:spcBef>
                <a:spcPct val="0"/>
              </a:spcBef>
            </a:pPr>
            <a:r>
              <a:rPr lang="en-US" sz="2799">
                <a:solidFill>
                  <a:srgbClr val="FFFFFF"/>
                </a:solidFill>
                <a:latin typeface="Poppins ExtraBold"/>
              </a:rPr>
              <a:t>Cons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28700" y="3854233"/>
            <a:ext cx="7775422" cy="27935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04519" lvl="1" indent="-302260">
              <a:lnSpc>
                <a:spcPts val="5599"/>
              </a:lnSpc>
              <a:buFont typeface="Arial"/>
              <a:buChar char="•"/>
            </a:pPr>
            <a:r>
              <a:rPr lang="en-US" sz="2799" dirty="0">
                <a:solidFill>
                  <a:srgbClr val="000000"/>
                </a:solidFill>
                <a:latin typeface="Poppins Medium"/>
              </a:rPr>
              <a:t>Enables scalability(+4)</a:t>
            </a:r>
          </a:p>
          <a:p>
            <a:pPr marL="604519" lvl="1" indent="-302260">
              <a:lnSpc>
                <a:spcPts val="5599"/>
              </a:lnSpc>
              <a:buFont typeface="Arial"/>
              <a:buChar char="•"/>
            </a:pPr>
            <a:r>
              <a:rPr lang="en-US" sz="2799" dirty="0">
                <a:solidFill>
                  <a:srgbClr val="000000"/>
                </a:solidFill>
                <a:latin typeface="Poppins Medium"/>
              </a:rPr>
              <a:t>Opportunity of growth (+4)</a:t>
            </a:r>
          </a:p>
          <a:p>
            <a:pPr marL="604519" lvl="1" indent="-302260">
              <a:lnSpc>
                <a:spcPts val="5599"/>
              </a:lnSpc>
              <a:buFont typeface="Arial"/>
              <a:buChar char="•"/>
            </a:pPr>
            <a:r>
              <a:rPr lang="en-US" sz="2799" dirty="0">
                <a:solidFill>
                  <a:srgbClr val="000000"/>
                </a:solidFill>
                <a:latin typeface="Poppins Medium"/>
              </a:rPr>
              <a:t>Expand customer base (+4)</a:t>
            </a:r>
          </a:p>
          <a:p>
            <a:pPr marL="302259" lvl="1">
              <a:lnSpc>
                <a:spcPts val="5599"/>
              </a:lnSpc>
            </a:pPr>
            <a:r>
              <a:rPr lang="en-US" sz="2799" dirty="0">
                <a:solidFill>
                  <a:srgbClr val="000000"/>
                </a:solidFill>
                <a:latin typeface="Poppins Medium"/>
              </a:rPr>
              <a:t>Total(+12)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483878" y="3854233"/>
            <a:ext cx="7775422" cy="35116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04519" lvl="1" indent="-302260">
              <a:lnSpc>
                <a:spcPts val="5599"/>
              </a:lnSpc>
              <a:buFont typeface="Arial"/>
              <a:buChar char="•"/>
            </a:pPr>
            <a:r>
              <a:rPr lang="en-US" sz="2799" dirty="0">
                <a:solidFill>
                  <a:srgbClr val="000000"/>
                </a:solidFill>
                <a:latin typeface="Poppins Medium"/>
              </a:rPr>
              <a:t>Expensive setup cost(5)</a:t>
            </a:r>
          </a:p>
          <a:p>
            <a:pPr marL="604519" lvl="1" indent="-302260">
              <a:lnSpc>
                <a:spcPts val="5599"/>
              </a:lnSpc>
              <a:buFont typeface="Arial"/>
              <a:buChar char="•"/>
            </a:pPr>
            <a:r>
              <a:rPr lang="en-US" sz="2799" dirty="0">
                <a:solidFill>
                  <a:srgbClr val="000000"/>
                </a:solidFill>
                <a:latin typeface="Poppins Medium"/>
              </a:rPr>
              <a:t>Requires market research(3)</a:t>
            </a:r>
          </a:p>
          <a:p>
            <a:pPr marL="604519" lvl="1" indent="-302260">
              <a:lnSpc>
                <a:spcPts val="5599"/>
              </a:lnSpc>
              <a:buFont typeface="Arial"/>
              <a:buChar char="•"/>
            </a:pPr>
            <a:r>
              <a:rPr lang="en-US" sz="2799" dirty="0">
                <a:solidFill>
                  <a:srgbClr val="000000"/>
                </a:solidFill>
                <a:latin typeface="Poppins Medium"/>
              </a:rPr>
              <a:t>Requires long time to setup(2)</a:t>
            </a:r>
          </a:p>
          <a:p>
            <a:pPr marL="604519" lvl="1" indent="-302260">
              <a:lnSpc>
                <a:spcPts val="5599"/>
              </a:lnSpc>
              <a:buFont typeface="Arial"/>
              <a:buChar char="•"/>
            </a:pPr>
            <a:r>
              <a:rPr lang="en-US" sz="2799" dirty="0">
                <a:solidFill>
                  <a:srgbClr val="000000"/>
                </a:solidFill>
                <a:latin typeface="Poppins Medium"/>
              </a:rPr>
              <a:t>High marketing cost(3)</a:t>
            </a:r>
          </a:p>
          <a:p>
            <a:pPr marL="302259" lvl="1">
              <a:lnSpc>
                <a:spcPts val="5599"/>
              </a:lnSpc>
            </a:pPr>
            <a:r>
              <a:rPr lang="en-US" sz="2799" dirty="0">
                <a:solidFill>
                  <a:srgbClr val="000000"/>
                </a:solidFill>
                <a:latin typeface="Poppins Medium"/>
              </a:rPr>
              <a:t>Total (13)</a:t>
            </a:r>
          </a:p>
        </p:txBody>
      </p:sp>
      <p:grpSp>
        <p:nvGrpSpPr>
          <p:cNvPr id="22" name="Group 4">
            <a:extLst>
              <a:ext uri="{FF2B5EF4-FFF2-40B4-BE49-F238E27FC236}">
                <a16:creationId xmlns:a16="http://schemas.microsoft.com/office/drawing/2014/main" id="{40A17EDA-E45D-C49A-E74B-735E0F18F5EF}"/>
              </a:ext>
            </a:extLst>
          </p:cNvPr>
          <p:cNvGrpSpPr/>
          <p:nvPr/>
        </p:nvGrpSpPr>
        <p:grpSpPr>
          <a:xfrm>
            <a:off x="-304800" y="1037501"/>
            <a:ext cx="974770" cy="481996"/>
            <a:chOff x="0" y="0"/>
            <a:chExt cx="256729" cy="126946"/>
          </a:xfrm>
        </p:grpSpPr>
        <p:sp>
          <p:nvSpPr>
            <p:cNvPr id="23" name="Freeform 5">
              <a:extLst>
                <a:ext uri="{FF2B5EF4-FFF2-40B4-BE49-F238E27FC236}">
                  <a16:creationId xmlns:a16="http://schemas.microsoft.com/office/drawing/2014/main" id="{61CB879B-FB2E-682B-9596-5C1E905FB300}"/>
                </a:ext>
              </a:extLst>
            </p:cNvPr>
            <p:cNvSpPr/>
            <p:nvPr/>
          </p:nvSpPr>
          <p:spPr>
            <a:xfrm>
              <a:off x="0" y="0"/>
              <a:ext cx="256729" cy="126945"/>
            </a:xfrm>
            <a:custGeom>
              <a:avLst/>
              <a:gdLst/>
              <a:ahLst/>
              <a:cxnLst/>
              <a:rect l="l" t="t" r="r" b="b"/>
              <a:pathLst>
                <a:path w="256729" h="126945">
                  <a:moveTo>
                    <a:pt x="0" y="0"/>
                  </a:moveTo>
                  <a:lnTo>
                    <a:pt x="256729" y="0"/>
                  </a:lnTo>
                  <a:lnTo>
                    <a:pt x="256729" y="126945"/>
                  </a:lnTo>
                  <a:lnTo>
                    <a:pt x="0" y="126945"/>
                  </a:lnTo>
                  <a:close/>
                </a:path>
              </a:pathLst>
            </a:custGeom>
            <a:solidFill>
              <a:srgbClr val="103D3E"/>
            </a:solidFill>
          </p:spPr>
        </p:sp>
        <p:sp>
          <p:nvSpPr>
            <p:cNvPr id="24" name="TextBox 6">
              <a:extLst>
                <a:ext uri="{FF2B5EF4-FFF2-40B4-BE49-F238E27FC236}">
                  <a16:creationId xmlns:a16="http://schemas.microsoft.com/office/drawing/2014/main" id="{A9609970-823F-5018-088B-1484DA7DDD35}"/>
                </a:ext>
              </a:extLst>
            </p:cNvPr>
            <p:cNvSpPr txBox="1"/>
            <p:nvPr/>
          </p:nvSpPr>
          <p:spPr>
            <a:xfrm>
              <a:off x="0" y="-57150"/>
              <a:ext cx="812800" cy="8699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25" name="TextBox 24">
            <a:extLst>
              <a:ext uri="{FF2B5EF4-FFF2-40B4-BE49-F238E27FC236}">
                <a16:creationId xmlns:a16="http://schemas.microsoft.com/office/drawing/2014/main" id="{4DD252A3-9DF8-73C8-E3D2-1A264317DF5B}"/>
              </a:ext>
            </a:extLst>
          </p:cNvPr>
          <p:cNvSpPr txBox="1"/>
          <p:nvPr/>
        </p:nvSpPr>
        <p:spPr>
          <a:xfrm>
            <a:off x="7962900" y="9362514"/>
            <a:ext cx="92964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US" sz="1200" b="0" i="0" dirty="0">
                <a:solidFill>
                  <a:srgbClr val="222222"/>
                </a:solidFill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Yano-Fong, D., 1988. Advantages and disadvantages of product-line management. Nursing Management, 19(5), pp.27-33.</a:t>
            </a:r>
            <a:endParaRPr lang="en-US" sz="1200" dirty="0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7C5328E-8036-2357-138D-58AD230AE65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70926" y="6473397"/>
            <a:ext cx="7773074" cy="3440086"/>
          </a:xfrm>
          <a:prstGeom prst="rect">
            <a:avLst/>
          </a:prstGeom>
        </p:spPr>
      </p:pic>
      <p:sp>
        <p:nvSpPr>
          <p:cNvPr id="19" name="Title 18">
            <a:extLst>
              <a:ext uri="{FF2B5EF4-FFF2-40B4-BE49-F238E27FC236}">
                <a16:creationId xmlns:a16="http://schemas.microsoft.com/office/drawing/2014/main" id="{7C520856-70BC-6DC3-4075-AB7965CF98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2585" y="5800097"/>
            <a:ext cx="6332922" cy="1470025"/>
          </a:xfrm>
        </p:spPr>
        <p:txBody>
          <a:bodyPr/>
          <a:lstStyle/>
          <a:p>
            <a:r>
              <a:rPr lang="en-US" sz="3200" dirty="0">
                <a:solidFill>
                  <a:schemeClr val="bg1"/>
                </a:solidFill>
              </a:rPr>
              <a:t>Interesting</a:t>
            </a:r>
          </a:p>
        </p:txBody>
      </p:sp>
      <p:sp>
        <p:nvSpPr>
          <p:cNvPr id="20" name="Subtitle 19">
            <a:extLst>
              <a:ext uri="{FF2B5EF4-FFF2-40B4-BE49-F238E27FC236}">
                <a16:creationId xmlns:a16="http://schemas.microsoft.com/office/drawing/2014/main" id="{13DA14B5-A09E-AE5F-A516-30C81FFFC79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62972" y="7423032"/>
            <a:ext cx="6400800" cy="1752600"/>
          </a:xfrm>
        </p:spPr>
        <p:txBody>
          <a:bodyPr>
            <a:normAutofit fontScale="77500" lnSpcReduction="20000"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Opportunity to develop (2)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Understanding culture (3)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Money implications(-3)</a:t>
            </a:r>
          </a:p>
          <a:p>
            <a:r>
              <a:rPr lang="en-US" dirty="0">
                <a:solidFill>
                  <a:schemeClr val="tx1"/>
                </a:solidFill>
              </a:rPr>
              <a:t>Total= 2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63852D-EB22-B853-B8DB-AE154DA850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05101" y="914400"/>
            <a:ext cx="5605902" cy="1981200"/>
          </a:xfrm>
        </p:spPr>
        <p:txBody>
          <a:bodyPr>
            <a:normAutofit/>
          </a:bodyPr>
          <a:lstStyle/>
          <a:p>
            <a:r>
              <a:rPr lang="en-US" dirty="0"/>
              <a:t>Results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394192-30D2-EE02-5E0E-719AB40054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15400" y="2879271"/>
            <a:ext cx="6096659" cy="58211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The scores are:</a:t>
            </a:r>
          </a:p>
          <a:p>
            <a:r>
              <a:rPr lang="en-US" dirty="0"/>
              <a:t>+12</a:t>
            </a:r>
          </a:p>
          <a:p>
            <a:r>
              <a:rPr lang="en-US" dirty="0"/>
              <a:t>-13                                                                                                </a:t>
            </a:r>
          </a:p>
          <a:p>
            <a:r>
              <a:rPr lang="en-US" dirty="0"/>
              <a:t>+2</a:t>
            </a:r>
          </a:p>
          <a:p>
            <a:pPr marL="0" indent="0">
              <a:buNone/>
            </a:pPr>
            <a:r>
              <a:rPr lang="en-US" dirty="0"/>
              <a:t>=1</a:t>
            </a:r>
          </a:p>
          <a:p>
            <a:pPr marL="0" indent="0">
              <a:buNone/>
            </a:pPr>
            <a:r>
              <a:rPr lang="en-GB" dirty="0"/>
              <a:t>The outcome is: to reduce the cost                                                                                                 and to invest in market research in                          order to be able to sell the new product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Picture 4" descr="Pencil and abacus">
            <a:extLst>
              <a:ext uri="{FF2B5EF4-FFF2-40B4-BE49-F238E27FC236}">
                <a16:creationId xmlns:a16="http://schemas.microsoft.com/office/drawing/2014/main" id="{137D4698-2AAC-B111-63D4-7A92BA323BA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522" r="17968"/>
          <a:stretch/>
        </p:blipFill>
        <p:spPr>
          <a:xfrm>
            <a:off x="20" y="-1"/>
            <a:ext cx="8092420" cy="10287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1263894" cy="8499231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3777152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0" y="7124181"/>
            <a:ext cx="2737156" cy="3162819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flipH="1" flipV="1">
            <a:off x="15550844" y="0"/>
            <a:ext cx="2737156" cy="316281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333375" y="1089888"/>
            <a:ext cx="974770" cy="481996"/>
            <a:chOff x="0" y="0"/>
            <a:chExt cx="256729" cy="126946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56729" cy="126945"/>
            </a:xfrm>
            <a:custGeom>
              <a:avLst/>
              <a:gdLst/>
              <a:ahLst/>
              <a:cxnLst/>
              <a:rect l="l" t="t" r="r" b="b"/>
              <a:pathLst>
                <a:path w="256729" h="126945">
                  <a:moveTo>
                    <a:pt x="0" y="0"/>
                  </a:moveTo>
                  <a:lnTo>
                    <a:pt x="256729" y="0"/>
                  </a:lnTo>
                  <a:lnTo>
                    <a:pt x="256729" y="126945"/>
                  </a:lnTo>
                  <a:lnTo>
                    <a:pt x="0" y="126945"/>
                  </a:lnTo>
                  <a:close/>
                </a:path>
              </a:pathLst>
            </a:custGeom>
            <a:solidFill>
              <a:srgbClr val="103D3E"/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0" y="-57150"/>
              <a:ext cx="812800" cy="8699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7" name="AutoShape 7"/>
          <p:cNvSpPr/>
          <p:nvPr/>
        </p:nvSpPr>
        <p:spPr>
          <a:xfrm rot="-5400000">
            <a:off x="548034" y="1278499"/>
            <a:ext cx="481996" cy="0"/>
          </a:xfrm>
          <a:prstGeom prst="line">
            <a:avLst/>
          </a:prstGeom>
          <a:ln w="123825" cap="flat">
            <a:solidFill>
              <a:srgbClr val="E8AA42"/>
            </a:solidFill>
            <a:prstDash val="solid"/>
            <a:headEnd type="none" w="sm" len="sm"/>
            <a:tailEnd type="none" w="sm" len="sm"/>
          </a:ln>
        </p:spPr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10644759" y="1028700"/>
            <a:ext cx="6614541" cy="8229600"/>
          </a:xfrm>
          <a:prstGeom prst="rect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28700" y="924486"/>
            <a:ext cx="12633489" cy="7175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599"/>
              </a:lnSpc>
              <a:spcBef>
                <a:spcPct val="0"/>
              </a:spcBef>
            </a:pPr>
            <a:r>
              <a:rPr lang="en-US" sz="3999">
                <a:solidFill>
                  <a:srgbClr val="103D3E"/>
                </a:solidFill>
                <a:latin typeface="Poppins ExtraBold"/>
              </a:rPr>
              <a:t>Conclusion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28700" y="2085340"/>
            <a:ext cx="8991921" cy="58959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359"/>
              </a:lnSpc>
            </a:pPr>
            <a:r>
              <a:rPr lang="en-US" sz="2799">
                <a:solidFill>
                  <a:srgbClr val="000000"/>
                </a:solidFill>
                <a:latin typeface="Poppins Medium"/>
              </a:rPr>
              <a:t>E-commerce can be the best way to accelerate a company's sales. Most customers are afraid of physical contact in traditional stores, so e-commerce will be a great way to keep them safe and let them shop from home. Although establishing a website can be expensive, the overhead expenses will be reduced significantly. It will also help to increase its customer base and enable 24/7 sales opportunities. </a:t>
            </a:r>
          </a:p>
          <a:p>
            <a:pPr>
              <a:lnSpc>
                <a:spcPts val="3359"/>
              </a:lnSpc>
            </a:pPr>
            <a:endParaRPr lang="en-US" sz="2799">
              <a:solidFill>
                <a:srgbClr val="000000"/>
              </a:solidFill>
              <a:latin typeface="Poppins Medium"/>
            </a:endParaRPr>
          </a:p>
          <a:p>
            <a:pPr algn="just">
              <a:lnSpc>
                <a:spcPts val="3359"/>
              </a:lnSpc>
            </a:pPr>
            <a:r>
              <a:rPr lang="en-US" sz="2799">
                <a:solidFill>
                  <a:srgbClr val="000000"/>
                </a:solidFill>
                <a:latin typeface="Poppins Medium"/>
              </a:rPr>
              <a:t>T M Lewin can also please their products in every e-commerce site to increase their visibility. It will help them to increase their sales while being on the top of the mind of their customers. 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0" y="7124181"/>
            <a:ext cx="2737156" cy="3162819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flipH="1" flipV="1">
            <a:off x="15550844" y="0"/>
            <a:ext cx="2737156" cy="3162819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 rot="-5400000">
            <a:off x="548034" y="1278499"/>
            <a:ext cx="481996" cy="0"/>
          </a:xfrm>
          <a:prstGeom prst="line">
            <a:avLst/>
          </a:prstGeom>
          <a:ln w="123825" cap="flat">
            <a:solidFill>
              <a:srgbClr val="E8AA42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8" name="TextBox 8"/>
          <p:cNvSpPr txBox="1"/>
          <p:nvPr/>
        </p:nvSpPr>
        <p:spPr>
          <a:xfrm>
            <a:off x="1028700" y="924486"/>
            <a:ext cx="12633489" cy="6821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599"/>
              </a:lnSpc>
              <a:spcBef>
                <a:spcPct val="0"/>
              </a:spcBef>
            </a:pPr>
            <a:r>
              <a:rPr lang="en-US" sz="3999" dirty="0">
                <a:solidFill>
                  <a:srgbClr val="103D3E"/>
                </a:solidFill>
                <a:latin typeface="Poppins ExtraBold"/>
              </a:rPr>
              <a:t>Reference</a:t>
            </a:r>
          </a:p>
        </p:txBody>
      </p:sp>
      <p:grpSp>
        <p:nvGrpSpPr>
          <p:cNvPr id="22" name="Group 4">
            <a:extLst>
              <a:ext uri="{FF2B5EF4-FFF2-40B4-BE49-F238E27FC236}">
                <a16:creationId xmlns:a16="http://schemas.microsoft.com/office/drawing/2014/main" id="{40A17EDA-E45D-C49A-E74B-735E0F18F5EF}"/>
              </a:ext>
            </a:extLst>
          </p:cNvPr>
          <p:cNvGrpSpPr/>
          <p:nvPr/>
        </p:nvGrpSpPr>
        <p:grpSpPr>
          <a:xfrm>
            <a:off x="-304800" y="1037501"/>
            <a:ext cx="974770" cy="481996"/>
            <a:chOff x="0" y="0"/>
            <a:chExt cx="256729" cy="126946"/>
          </a:xfrm>
        </p:grpSpPr>
        <p:sp>
          <p:nvSpPr>
            <p:cNvPr id="23" name="Freeform 5">
              <a:extLst>
                <a:ext uri="{FF2B5EF4-FFF2-40B4-BE49-F238E27FC236}">
                  <a16:creationId xmlns:a16="http://schemas.microsoft.com/office/drawing/2014/main" id="{61CB879B-FB2E-682B-9596-5C1E905FB300}"/>
                </a:ext>
              </a:extLst>
            </p:cNvPr>
            <p:cNvSpPr/>
            <p:nvPr/>
          </p:nvSpPr>
          <p:spPr>
            <a:xfrm>
              <a:off x="0" y="0"/>
              <a:ext cx="256729" cy="126945"/>
            </a:xfrm>
            <a:custGeom>
              <a:avLst/>
              <a:gdLst/>
              <a:ahLst/>
              <a:cxnLst/>
              <a:rect l="l" t="t" r="r" b="b"/>
              <a:pathLst>
                <a:path w="256729" h="126945">
                  <a:moveTo>
                    <a:pt x="0" y="0"/>
                  </a:moveTo>
                  <a:lnTo>
                    <a:pt x="256729" y="0"/>
                  </a:lnTo>
                  <a:lnTo>
                    <a:pt x="256729" y="126945"/>
                  </a:lnTo>
                  <a:lnTo>
                    <a:pt x="0" y="126945"/>
                  </a:lnTo>
                  <a:close/>
                </a:path>
              </a:pathLst>
            </a:custGeom>
            <a:solidFill>
              <a:srgbClr val="103D3E"/>
            </a:solidFill>
          </p:spPr>
        </p:sp>
        <p:sp>
          <p:nvSpPr>
            <p:cNvPr id="24" name="TextBox 6">
              <a:extLst>
                <a:ext uri="{FF2B5EF4-FFF2-40B4-BE49-F238E27FC236}">
                  <a16:creationId xmlns:a16="http://schemas.microsoft.com/office/drawing/2014/main" id="{A9609970-823F-5018-088B-1484DA7DDD35}"/>
                </a:ext>
              </a:extLst>
            </p:cNvPr>
            <p:cNvSpPr txBox="1"/>
            <p:nvPr/>
          </p:nvSpPr>
          <p:spPr>
            <a:xfrm>
              <a:off x="0" y="-57150"/>
              <a:ext cx="812800" cy="8699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78A84B5C-A301-08AA-0561-0E65CC013BC0}"/>
              </a:ext>
            </a:extLst>
          </p:cNvPr>
          <p:cNvSpPr txBox="1"/>
          <p:nvPr/>
        </p:nvSpPr>
        <p:spPr>
          <a:xfrm>
            <a:off x="881963" y="2019300"/>
            <a:ext cx="15240000" cy="56938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14350" indent="-514350">
              <a:buFont typeface="Wingdings" panose="05000000000000000000" pitchFamily="2" charset="2"/>
              <a:buChar char="§"/>
            </a:pPr>
            <a:r>
              <a:rPr lang="en-US" sz="2800" b="0" i="0" dirty="0">
                <a:solidFill>
                  <a:srgbClr val="222222"/>
                </a:solidFill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Seetharaman, P., 2020. Business models shifts: Impact of Covid-19. </a:t>
            </a:r>
            <a:r>
              <a:rPr lang="en-US" sz="2800" b="0" i="1" dirty="0">
                <a:solidFill>
                  <a:srgbClr val="222222"/>
                </a:solidFill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International Journal of Information Management</a:t>
            </a:r>
            <a:r>
              <a:rPr lang="en-US" sz="2800" b="0" i="0" dirty="0">
                <a:solidFill>
                  <a:srgbClr val="222222"/>
                </a:solidFill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, </a:t>
            </a:r>
            <a:r>
              <a:rPr lang="en-US" sz="2800" b="0" i="1" dirty="0">
                <a:solidFill>
                  <a:srgbClr val="222222"/>
                </a:solidFill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54</a:t>
            </a:r>
            <a:r>
              <a:rPr lang="en-US" sz="2800" b="0" i="0" dirty="0">
                <a:solidFill>
                  <a:srgbClr val="222222"/>
                </a:solidFill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, p.102173.</a:t>
            </a:r>
          </a:p>
          <a:p>
            <a:pPr marL="514350" indent="-514350">
              <a:buFont typeface="Wingdings" panose="05000000000000000000" pitchFamily="2" charset="2"/>
              <a:buChar char="§"/>
            </a:pPr>
            <a:r>
              <a:rPr lang="en-US" sz="2800" b="0" i="0" dirty="0" err="1">
                <a:solidFill>
                  <a:srgbClr val="222222"/>
                </a:solidFill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Bartik</a:t>
            </a:r>
            <a:r>
              <a:rPr lang="en-US" sz="2800" b="0" i="0" dirty="0">
                <a:solidFill>
                  <a:srgbClr val="222222"/>
                </a:solidFill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, A.W., Bertrand, M., Cullen, Z., </a:t>
            </a:r>
            <a:r>
              <a:rPr lang="en-US" sz="2800" b="0" i="0" dirty="0" err="1">
                <a:solidFill>
                  <a:srgbClr val="222222"/>
                </a:solidFill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Glaeser</a:t>
            </a:r>
            <a:r>
              <a:rPr lang="en-US" sz="2800" b="0" i="0" dirty="0">
                <a:solidFill>
                  <a:srgbClr val="222222"/>
                </a:solidFill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, E.L., Luca, M. and Stanton, C., 2020. The impact of COVID-19 on small business outcomes and expectations. </a:t>
            </a:r>
            <a:r>
              <a:rPr lang="en-US" sz="2800" b="0" i="1" dirty="0">
                <a:solidFill>
                  <a:srgbClr val="222222"/>
                </a:solidFill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Proceedings of the national academy of sciences</a:t>
            </a:r>
            <a:r>
              <a:rPr lang="en-US" sz="2800" b="0" i="0" dirty="0">
                <a:solidFill>
                  <a:srgbClr val="222222"/>
                </a:solidFill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, </a:t>
            </a:r>
            <a:r>
              <a:rPr lang="en-US" sz="2800" b="0" i="1" dirty="0">
                <a:solidFill>
                  <a:srgbClr val="222222"/>
                </a:solidFill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117</a:t>
            </a:r>
            <a:r>
              <a:rPr lang="en-US" sz="2800" b="0" i="0" dirty="0">
                <a:solidFill>
                  <a:srgbClr val="222222"/>
                </a:solidFill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(30), pp.17656-17666.</a:t>
            </a:r>
          </a:p>
          <a:p>
            <a:pPr marL="514350" indent="-514350">
              <a:buFont typeface="Wingdings" panose="05000000000000000000" pitchFamily="2" charset="2"/>
              <a:buChar char="§"/>
            </a:pPr>
            <a:r>
              <a:rPr lang="en-US" sz="2800" b="0" i="0" dirty="0" err="1">
                <a:solidFill>
                  <a:srgbClr val="222222"/>
                </a:solidFill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Narayanamurthy</a:t>
            </a:r>
            <a:r>
              <a:rPr lang="en-US" sz="2800" b="0" i="0" dirty="0">
                <a:solidFill>
                  <a:srgbClr val="222222"/>
                </a:solidFill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, G. and Tortorella, G., 2021. Impact of COVID-19 outbreak on employee performance–moderating role of industry 4.0 base technologies. </a:t>
            </a:r>
            <a:r>
              <a:rPr lang="en-US" sz="2800" b="0" i="1" dirty="0">
                <a:solidFill>
                  <a:srgbClr val="222222"/>
                </a:solidFill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International Journal of Production Economics</a:t>
            </a:r>
            <a:r>
              <a:rPr lang="en-US" sz="2800" b="0" i="0" dirty="0">
                <a:solidFill>
                  <a:srgbClr val="222222"/>
                </a:solidFill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, </a:t>
            </a:r>
            <a:r>
              <a:rPr lang="en-US" sz="2800" b="0" i="1" dirty="0">
                <a:solidFill>
                  <a:srgbClr val="222222"/>
                </a:solidFill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234</a:t>
            </a:r>
            <a:r>
              <a:rPr lang="en-US" sz="2800" b="0" i="0" dirty="0">
                <a:solidFill>
                  <a:srgbClr val="222222"/>
                </a:solidFill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, p.108075.</a:t>
            </a:r>
          </a:p>
          <a:p>
            <a:pPr marL="514350" indent="-514350">
              <a:buFont typeface="Wingdings" panose="05000000000000000000" pitchFamily="2" charset="2"/>
              <a:buChar char="§"/>
            </a:pPr>
            <a:r>
              <a:rPr lang="en-US" sz="2800" b="0" i="0" dirty="0">
                <a:solidFill>
                  <a:srgbClr val="222222"/>
                </a:solidFill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Taher, G., 2021. E-commerce: advantages and limitations. </a:t>
            </a:r>
            <a:r>
              <a:rPr lang="en-US" sz="2800" b="0" i="1" dirty="0">
                <a:solidFill>
                  <a:srgbClr val="222222"/>
                </a:solidFill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International Journal of Academic Research in Accounting Finance and Management Sciences</a:t>
            </a:r>
            <a:r>
              <a:rPr lang="en-US" sz="2800" b="0" i="0" dirty="0">
                <a:solidFill>
                  <a:srgbClr val="222222"/>
                </a:solidFill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, </a:t>
            </a:r>
            <a:r>
              <a:rPr lang="en-US" sz="2800" b="0" i="1" dirty="0">
                <a:solidFill>
                  <a:srgbClr val="222222"/>
                </a:solidFill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11</a:t>
            </a:r>
            <a:r>
              <a:rPr lang="en-US" sz="2800" b="0" i="0" dirty="0">
                <a:solidFill>
                  <a:srgbClr val="222222"/>
                </a:solidFill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(1), pp.153-165.</a:t>
            </a:r>
          </a:p>
          <a:p>
            <a:pPr marL="514350" indent="-514350">
              <a:buFont typeface="Wingdings" panose="05000000000000000000" pitchFamily="2" charset="2"/>
              <a:buChar char="§"/>
            </a:pPr>
            <a:r>
              <a:rPr lang="en-US" sz="2800" b="0" i="0" dirty="0">
                <a:solidFill>
                  <a:srgbClr val="222222"/>
                </a:solidFill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Yano-Fong, D., 1988. Advantages and disadvantages of product-line management. </a:t>
            </a:r>
            <a:r>
              <a:rPr lang="en-US" sz="2800" b="0" i="1" dirty="0">
                <a:solidFill>
                  <a:srgbClr val="222222"/>
                </a:solidFill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Nursing Management</a:t>
            </a:r>
            <a:r>
              <a:rPr lang="en-US" sz="2800" b="0" i="0" dirty="0">
                <a:solidFill>
                  <a:srgbClr val="222222"/>
                </a:solidFill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, </a:t>
            </a:r>
            <a:r>
              <a:rPr lang="en-US" sz="2800" b="0" i="1" dirty="0">
                <a:solidFill>
                  <a:srgbClr val="222222"/>
                </a:solidFill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19</a:t>
            </a:r>
            <a:r>
              <a:rPr lang="en-US" sz="2800" b="0" i="0" dirty="0">
                <a:solidFill>
                  <a:srgbClr val="222222"/>
                </a:solidFill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(5), pp.27-33.</a:t>
            </a:r>
            <a:endParaRPr lang="en-US" sz="2800" dirty="0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80614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0" y="7124181"/>
            <a:ext cx="2737156" cy="3162819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flipH="1" flipV="1">
            <a:off x="15550844" y="0"/>
            <a:ext cx="2737156" cy="316281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486400" y="4259026"/>
            <a:ext cx="7315200" cy="1768948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79</TotalTime>
  <Words>1047</Words>
  <Application>Microsoft Office PowerPoint</Application>
  <PresentationFormat>Custom</PresentationFormat>
  <Paragraphs>149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4" baseType="lpstr">
      <vt:lpstr>Poppins ExtraBold Bold</vt:lpstr>
      <vt:lpstr>Wingdings 3</vt:lpstr>
      <vt:lpstr>Poppins</vt:lpstr>
      <vt:lpstr>Poppins ExtraBold</vt:lpstr>
      <vt:lpstr>Wingdings</vt:lpstr>
      <vt:lpstr>Trebuchet MS</vt:lpstr>
      <vt:lpstr>Arial</vt:lpstr>
      <vt:lpstr>Poppins Medium</vt:lpstr>
      <vt:lpstr>Facet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Interesting</vt:lpstr>
      <vt:lpstr>Results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Question &amp; Hypothesis</dc:title>
  <cp:lastModifiedBy>Ovidiu - Catalin Apostol</cp:lastModifiedBy>
  <cp:revision>13</cp:revision>
  <dcterms:created xsi:type="dcterms:W3CDTF">2006-08-16T00:00:00Z</dcterms:created>
  <dcterms:modified xsi:type="dcterms:W3CDTF">2022-10-30T17:42:11Z</dcterms:modified>
  <dc:identifier>DAFPxLJP55U</dc:identifier>
</cp:coreProperties>
</file>