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312" r:id="rId6"/>
    <p:sldId id="260" r:id="rId7"/>
    <p:sldId id="261" r:id="rId8"/>
    <p:sldId id="262" r:id="rId9"/>
    <p:sldId id="263" r:id="rId10"/>
    <p:sldId id="264" r:id="rId11"/>
    <p:sldId id="265" r:id="rId12"/>
    <p:sldId id="266" r:id="rId13"/>
    <p:sldId id="267" r:id="rId14"/>
    <p:sldId id="286" r:id="rId15"/>
    <p:sldId id="268" r:id="rId16"/>
    <p:sldId id="269" r:id="rId17"/>
    <p:sldId id="270" r:id="rId18"/>
    <p:sldId id="272" r:id="rId19"/>
    <p:sldId id="273" r:id="rId20"/>
    <p:sldId id="287" r:id="rId21"/>
    <p:sldId id="274" r:id="rId22"/>
    <p:sldId id="275" r:id="rId23"/>
    <p:sldId id="277" r:id="rId24"/>
    <p:sldId id="278" r:id="rId25"/>
    <p:sldId id="279" r:id="rId26"/>
    <p:sldId id="280" r:id="rId27"/>
    <p:sldId id="281" r:id="rId28"/>
    <p:sldId id="282" r:id="rId29"/>
    <p:sldId id="283" r:id="rId30"/>
    <p:sldId id="284" r:id="rId31"/>
    <p:sldId id="285"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9" r:id="rId49"/>
    <p:sldId id="310" r:id="rId50"/>
    <p:sldId id="311" r:id="rId51"/>
    <p:sldId id="304" r:id="rId52"/>
    <p:sldId id="305" r:id="rId53"/>
    <p:sldId id="306" r:id="rId54"/>
    <p:sldId id="307" r:id="rId55"/>
    <p:sldId id="308" r:id="rId56"/>
    <p:sldId id="313" r:id="rId57"/>
    <p:sldId id="314" r:id="rId58"/>
    <p:sldId id="315" r:id="rId59"/>
    <p:sldId id="316" r:id="rId60"/>
    <p:sldId id="317" r:id="rId61"/>
    <p:sldId id="329" r:id="rId62"/>
    <p:sldId id="330" r:id="rId63"/>
    <p:sldId id="318" r:id="rId64"/>
    <p:sldId id="319" r:id="rId65"/>
    <p:sldId id="320" r:id="rId66"/>
    <p:sldId id="321" r:id="rId67"/>
    <p:sldId id="322" r:id="rId68"/>
    <p:sldId id="323" r:id="rId69"/>
    <p:sldId id="324" r:id="rId70"/>
    <p:sldId id="325" r:id="rId71"/>
    <p:sldId id="326" r:id="rId72"/>
    <p:sldId id="327" r:id="rId73"/>
    <p:sldId id="328" r:id="rId74"/>
    <p:sldId id="331" r:id="rId75"/>
    <p:sldId id="332" r:id="rId76"/>
    <p:sldId id="334" r:id="rId77"/>
    <p:sldId id="335" r:id="rId78"/>
    <p:sldId id="336" r:id="rId79"/>
    <p:sldId id="338" r:id="rId80"/>
    <p:sldId id="342" r:id="rId81"/>
    <p:sldId id="343" r:id="rId82"/>
    <p:sldId id="348" r:id="rId83"/>
    <p:sldId id="344" r:id="rId84"/>
    <p:sldId id="345" r:id="rId85"/>
    <p:sldId id="346" r:id="rId86"/>
    <p:sldId id="347" r:id="rId8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sorterViewPr>
    <p:cViewPr>
      <p:scale>
        <a:sx n="100" d="100"/>
        <a:sy n="100" d="100"/>
      </p:scale>
      <p:origin x="0" y="839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heme" Target="theme/theme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8E27F3E-F10E-47D6-B422-EFB2F1F14445}" type="datetimeFigureOut">
              <a:rPr lang="en-GB" smtClean="0"/>
              <a:t>22/10/2015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2835674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E27F3E-F10E-47D6-B422-EFB2F1F14445}" type="datetimeFigureOut">
              <a:rPr lang="en-GB" smtClean="0"/>
              <a:t>22/10/2015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3704529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8E27F3E-F10E-47D6-B422-EFB2F1F14445}" type="datetimeFigureOut">
              <a:rPr lang="en-GB" smtClean="0"/>
              <a:t>22/10/2015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460188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8E27F3E-F10E-47D6-B422-EFB2F1F14445}" type="datetimeFigureOut">
              <a:rPr lang="en-GB" smtClean="0"/>
              <a:t>22/10/2015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200150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8E27F3E-F10E-47D6-B422-EFB2F1F14445}" type="datetimeFigureOut">
              <a:rPr lang="en-GB" smtClean="0"/>
              <a:t>22/10/2015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3334913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8E27F3E-F10E-47D6-B422-EFB2F1F14445}" type="datetimeFigureOut">
              <a:rPr lang="en-GB" smtClean="0"/>
              <a:t>22/10/2015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46769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E27F3E-F10E-47D6-B422-EFB2F1F14445}" type="datetimeFigureOut">
              <a:rPr lang="en-GB" smtClean="0"/>
              <a:t>22/10/2015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2028775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E27F3E-F10E-47D6-B422-EFB2F1F14445}" type="datetimeFigureOut">
              <a:rPr lang="en-GB" smtClean="0"/>
              <a:t>22/10/2015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1209194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E27F3E-F10E-47D6-B422-EFB2F1F14445}" type="datetimeFigureOut">
              <a:rPr lang="en-GB" smtClean="0"/>
              <a:t>22/10/2015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785729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E27F3E-F10E-47D6-B422-EFB2F1F14445}" type="datetimeFigureOut">
              <a:rPr lang="en-GB" smtClean="0"/>
              <a:t>22/10/2015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3655307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E27F3E-F10E-47D6-B422-EFB2F1F14445}" type="datetimeFigureOut">
              <a:rPr lang="en-GB" smtClean="0"/>
              <a:t>22/10/2015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4052932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E27F3E-F10E-47D6-B422-EFB2F1F14445}" type="datetimeFigureOut">
              <a:rPr lang="en-GB" smtClean="0"/>
              <a:t>22/10/2015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2B7B6D-5A43-40A5-9C1F-4DD701662227}" type="slidenum">
              <a:rPr lang="en-GB" smtClean="0"/>
              <a:t>‹#›</a:t>
            </a:fld>
            <a:endParaRPr lang="en-GB"/>
          </a:p>
        </p:txBody>
      </p:sp>
    </p:spTree>
    <p:extLst>
      <p:ext uri="{BB962C8B-B14F-4D97-AF65-F5344CB8AC3E}">
        <p14:creationId xmlns:p14="http://schemas.microsoft.com/office/powerpoint/2010/main" val="2753579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Wind Energy</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8872029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Wind?</a:t>
            </a:r>
            <a:endParaRPr lang="en-GB" dirty="0"/>
          </a:p>
        </p:txBody>
      </p:sp>
      <p:sp>
        <p:nvSpPr>
          <p:cNvPr id="3" name="Content Placeholder 2"/>
          <p:cNvSpPr>
            <a:spLocks noGrp="1"/>
          </p:cNvSpPr>
          <p:nvPr>
            <p:ph idx="1"/>
          </p:nvPr>
        </p:nvSpPr>
        <p:spPr/>
        <p:txBody>
          <a:bodyPr/>
          <a:lstStyle/>
          <a:p>
            <a:r>
              <a:rPr lang="en-GB" dirty="0" smtClean="0"/>
              <a:t>Wind is caused by the movement of atmospheric air masses as a result of variations in atmospheric pressure caused by the result of differences in the solar heating of different parts of the earth’s surface</a:t>
            </a:r>
            <a:endParaRPr lang="en-GB" dirty="0"/>
          </a:p>
        </p:txBody>
      </p:sp>
    </p:spTree>
    <p:extLst>
      <p:ext uri="{BB962C8B-B14F-4D97-AF65-F5344CB8AC3E}">
        <p14:creationId xmlns:p14="http://schemas.microsoft.com/office/powerpoint/2010/main" val="9813127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and Power in the Wind</a:t>
            </a:r>
            <a:endParaRPr lang="en-GB" dirty="0"/>
          </a:p>
        </p:txBody>
      </p:sp>
      <p:sp>
        <p:nvSpPr>
          <p:cNvPr id="3" name="Content Placeholder 2"/>
          <p:cNvSpPr>
            <a:spLocks noGrp="1"/>
          </p:cNvSpPr>
          <p:nvPr>
            <p:ph idx="1"/>
          </p:nvPr>
        </p:nvSpPr>
        <p:spPr/>
        <p:txBody>
          <a:bodyPr/>
          <a:lstStyle/>
          <a:p>
            <a:r>
              <a:rPr lang="en-GB" dirty="0" smtClean="0"/>
              <a:t>Energy contained in wind is its kinetic energy</a:t>
            </a:r>
          </a:p>
          <a:p>
            <a:endParaRPr lang="en-GB" dirty="0"/>
          </a:p>
          <a:p>
            <a:r>
              <a:rPr lang="en-GB" dirty="0" smtClean="0"/>
              <a:t>Kinetic energy = ½mv</a:t>
            </a:r>
            <a:r>
              <a:rPr lang="en-GB" baseline="30000" dirty="0" smtClean="0"/>
              <a:t>2</a:t>
            </a:r>
            <a:endParaRPr lang="en-GB" dirty="0" smtClean="0"/>
          </a:p>
          <a:p>
            <a:pPr marL="0" indent="0">
              <a:buNone/>
            </a:pPr>
            <a:r>
              <a:rPr lang="en-GB" dirty="0" smtClean="0"/>
              <a:t>    m = mass in (Kg)</a:t>
            </a:r>
          </a:p>
          <a:p>
            <a:pPr marL="0" indent="0">
              <a:buNone/>
            </a:pPr>
            <a:r>
              <a:rPr lang="en-GB" dirty="0"/>
              <a:t> </a:t>
            </a:r>
            <a:r>
              <a:rPr lang="en-GB" dirty="0" smtClean="0"/>
              <a:t>   v = velocity in m/s</a:t>
            </a:r>
            <a:endParaRPr lang="en-GB" dirty="0"/>
          </a:p>
        </p:txBody>
      </p:sp>
    </p:spTree>
    <p:extLst>
      <p:ext uri="{BB962C8B-B14F-4D97-AF65-F5344CB8AC3E}">
        <p14:creationId xmlns:p14="http://schemas.microsoft.com/office/powerpoint/2010/main" val="16741749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Calculation of Kinetic Energy in Wind</a:t>
            </a:r>
            <a:endParaRPr lang="en-GB" dirty="0"/>
          </a:p>
        </p:txBody>
      </p:sp>
      <p:sp>
        <p:nvSpPr>
          <p:cNvPr id="3" name="Content Placeholder 2"/>
          <p:cNvSpPr>
            <a:spLocks noGrp="1"/>
          </p:cNvSpPr>
          <p:nvPr>
            <p:ph idx="1"/>
          </p:nvPr>
        </p:nvSpPr>
        <p:spPr/>
        <p:txBody>
          <a:bodyPr/>
          <a:lstStyle/>
          <a:p>
            <a:pPr marL="0" indent="0">
              <a:buNone/>
            </a:pPr>
            <a:r>
              <a:rPr lang="en-GB" dirty="0" smtClean="0"/>
              <a:t>Imagine air travels through a cylinder 10m long at 10m/s.  Therefore the volume of air that will pass through the ring is V= 10</a:t>
            </a:r>
            <a:r>
              <a:rPr lang="en-GB" baseline="30000" dirty="0" smtClean="0"/>
              <a:t>2 </a:t>
            </a:r>
            <a:r>
              <a:rPr lang="en-GB" dirty="0" smtClean="0"/>
              <a:t>Length = 10m</a:t>
            </a:r>
          </a:p>
          <a:p>
            <a:pPr marL="0" indent="0">
              <a:buNone/>
            </a:pPr>
            <a:endParaRPr lang="en-GB" dirty="0"/>
          </a:p>
          <a:p>
            <a:pPr marL="0" indent="0">
              <a:buNone/>
            </a:pPr>
            <a:r>
              <a:rPr lang="en-GB" dirty="0" smtClean="0"/>
              <a:t>Volume of air = 100 x 10 = 1000 m</a:t>
            </a:r>
            <a:r>
              <a:rPr lang="en-GB" baseline="30000" dirty="0" smtClean="0"/>
              <a:t>3</a:t>
            </a:r>
            <a:r>
              <a:rPr lang="en-GB" dirty="0" smtClean="0"/>
              <a:t> per second</a:t>
            </a:r>
            <a:endParaRPr lang="en-GB" dirty="0"/>
          </a:p>
        </p:txBody>
      </p:sp>
    </p:spTree>
    <p:extLst>
      <p:ext uri="{BB962C8B-B14F-4D97-AF65-F5344CB8AC3E}">
        <p14:creationId xmlns:p14="http://schemas.microsoft.com/office/powerpoint/2010/main" val="8819581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7200"/>
            <a:ext cx="8604448" cy="594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22269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and Power in the Wind</a:t>
            </a:r>
            <a:endParaRPr lang="en-GB" dirty="0"/>
          </a:p>
        </p:txBody>
      </p:sp>
      <p:sp>
        <p:nvSpPr>
          <p:cNvPr id="3" name="Content Placeholder 2"/>
          <p:cNvSpPr>
            <a:spLocks noGrp="1"/>
          </p:cNvSpPr>
          <p:nvPr>
            <p:ph idx="1"/>
          </p:nvPr>
        </p:nvSpPr>
        <p:spPr/>
        <p:txBody>
          <a:bodyPr/>
          <a:lstStyle/>
          <a:p>
            <a:pPr marL="0" indent="0">
              <a:buNone/>
            </a:pPr>
            <a:r>
              <a:rPr lang="en-GB" dirty="0" smtClean="0"/>
              <a:t>If you take 1000m</a:t>
            </a:r>
            <a:r>
              <a:rPr lang="en-GB" baseline="30000" dirty="0" smtClean="0"/>
              <a:t>3</a:t>
            </a:r>
            <a:r>
              <a:rPr lang="en-GB" dirty="0" smtClean="0"/>
              <a:t> volume and multiply by the density of air </a:t>
            </a:r>
            <a:r>
              <a:rPr lang="el-GR" dirty="0" smtClean="0"/>
              <a:t>ρ</a:t>
            </a:r>
            <a:r>
              <a:rPr lang="en-GB" dirty="0" smtClean="0"/>
              <a:t> we obtain the mass of the air flowing through the ring per second.  In other words</a:t>
            </a:r>
          </a:p>
          <a:p>
            <a:pPr marL="0" indent="0">
              <a:buNone/>
            </a:pPr>
            <a:r>
              <a:rPr lang="en-GB" dirty="0"/>
              <a:t>	</a:t>
            </a:r>
            <a:r>
              <a:rPr lang="en-GB" dirty="0" smtClean="0"/>
              <a:t>m = </a:t>
            </a:r>
            <a:r>
              <a:rPr lang="el-GR" dirty="0" smtClean="0"/>
              <a:t>ρ</a:t>
            </a:r>
            <a:r>
              <a:rPr lang="en-GB" dirty="0" smtClean="0"/>
              <a:t>AV</a:t>
            </a:r>
          </a:p>
          <a:p>
            <a:pPr marL="0" indent="0">
              <a:buNone/>
            </a:pPr>
            <a:r>
              <a:rPr lang="el-GR" dirty="0" smtClean="0"/>
              <a:t>Ρ</a:t>
            </a:r>
            <a:r>
              <a:rPr lang="en-GB" dirty="0" smtClean="0"/>
              <a:t> = density of air</a:t>
            </a:r>
          </a:p>
          <a:p>
            <a:pPr marL="0" indent="0">
              <a:buNone/>
            </a:pPr>
            <a:r>
              <a:rPr lang="en-GB" dirty="0" smtClean="0"/>
              <a:t>A = area</a:t>
            </a:r>
          </a:p>
          <a:p>
            <a:pPr marL="0" indent="0">
              <a:buNone/>
            </a:pPr>
            <a:r>
              <a:rPr lang="en-GB" dirty="0" smtClean="0"/>
              <a:t>V = velocity</a:t>
            </a:r>
            <a:endParaRPr lang="en-GB" dirty="0"/>
          </a:p>
        </p:txBody>
      </p:sp>
    </p:spTree>
    <p:extLst>
      <p:ext uri="{BB962C8B-B14F-4D97-AF65-F5344CB8AC3E}">
        <p14:creationId xmlns:p14="http://schemas.microsoft.com/office/powerpoint/2010/main" val="22034045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of Wind Turbine</a:t>
            </a:r>
            <a:endParaRPr lang="en-GB" dirty="0"/>
          </a:p>
        </p:txBody>
      </p:sp>
      <p:sp>
        <p:nvSpPr>
          <p:cNvPr id="3" name="Content Placeholder 2"/>
          <p:cNvSpPr>
            <a:spLocks noGrp="1"/>
          </p:cNvSpPr>
          <p:nvPr>
            <p:ph idx="1"/>
          </p:nvPr>
        </p:nvSpPr>
        <p:spPr>
          <a:xfrm>
            <a:off x="251520" y="1600200"/>
            <a:ext cx="8640960" cy="4925144"/>
          </a:xfrm>
        </p:spPr>
        <p:txBody>
          <a:bodyPr>
            <a:normAutofit fontScale="92500" lnSpcReduction="10000"/>
          </a:bodyPr>
          <a:lstStyle/>
          <a:p>
            <a:pPr marL="514350" indent="-514350">
              <a:buAutoNum type="arabicPeriod"/>
            </a:pPr>
            <a:r>
              <a:rPr lang="en-GB" dirty="0" smtClean="0"/>
              <a:t>Is the axis of rotation parallel or perpendicular to the airstream</a:t>
            </a:r>
          </a:p>
          <a:p>
            <a:pPr marL="514350" indent="-514350">
              <a:buAutoNum type="arabicPeriod"/>
            </a:pPr>
            <a:r>
              <a:rPr lang="en-GB" dirty="0" smtClean="0"/>
              <a:t>Is the predominant force lift or drag?</a:t>
            </a:r>
          </a:p>
          <a:p>
            <a:pPr marL="514350" indent="-514350">
              <a:buAutoNum type="arabicPeriod"/>
            </a:pPr>
            <a:r>
              <a:rPr lang="en-GB" dirty="0" smtClean="0"/>
              <a:t>What is the solidity?</a:t>
            </a:r>
          </a:p>
          <a:p>
            <a:pPr marL="514350" indent="-514350">
              <a:buAutoNum type="arabicPeriod"/>
            </a:pPr>
            <a:r>
              <a:rPr lang="en-GB" dirty="0" smtClean="0"/>
              <a:t>What is the purpose of the turbine?</a:t>
            </a:r>
          </a:p>
          <a:p>
            <a:pPr marL="514350" indent="-514350">
              <a:buAutoNum type="arabicPeriod"/>
            </a:pPr>
            <a:r>
              <a:rPr lang="en-GB" dirty="0" smtClean="0"/>
              <a:t>Is the frequency of rotation controlled to be constant, or does it vary with wind speed?</a:t>
            </a:r>
          </a:p>
          <a:p>
            <a:pPr marL="514350" indent="-514350">
              <a:buAutoNum type="arabicPeriod"/>
            </a:pPr>
            <a:r>
              <a:rPr lang="en-GB" dirty="0" smtClean="0"/>
              <a:t>Is the mechanical shaft directly coupled to its generator, or is the connection through an intermediate step that acts as a smoothing device?</a:t>
            </a:r>
          </a:p>
        </p:txBody>
      </p:sp>
    </p:spTree>
    <p:extLst>
      <p:ext uri="{BB962C8B-B14F-4D97-AF65-F5344CB8AC3E}">
        <p14:creationId xmlns:p14="http://schemas.microsoft.com/office/powerpoint/2010/main" val="33922096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Horizontal Axis Machines</a:t>
            </a:r>
            <a:endParaRPr lang="en-GB" dirty="0"/>
          </a:p>
        </p:txBody>
      </p:sp>
      <p:sp>
        <p:nvSpPr>
          <p:cNvPr id="3" name="Content Placeholder 2"/>
          <p:cNvSpPr>
            <a:spLocks noGrp="1"/>
          </p:cNvSpPr>
          <p:nvPr>
            <p:ph idx="1"/>
          </p:nvPr>
        </p:nvSpPr>
        <p:spPr/>
        <p:txBody>
          <a:bodyPr/>
          <a:lstStyle/>
          <a:p>
            <a:r>
              <a:rPr lang="en-GB" dirty="0" smtClean="0"/>
              <a:t>The dominant driving force is lift</a:t>
            </a:r>
          </a:p>
          <a:p>
            <a:r>
              <a:rPr lang="en-GB" dirty="0" smtClean="0"/>
              <a:t>Blades on the rotor may be in the front or behind</a:t>
            </a:r>
          </a:p>
          <a:p>
            <a:r>
              <a:rPr lang="en-GB" dirty="0" smtClean="0"/>
              <a:t>Wind veers frequently in a horizontal plane, and the rotor must turn in the horizontal plane to follow the wind without oscillation</a:t>
            </a:r>
            <a:endParaRPr lang="en-GB" dirty="0"/>
          </a:p>
        </p:txBody>
      </p:sp>
    </p:spTree>
    <p:extLst>
      <p:ext uri="{BB962C8B-B14F-4D97-AF65-F5344CB8AC3E}">
        <p14:creationId xmlns:p14="http://schemas.microsoft.com/office/powerpoint/2010/main" val="5046312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Horizontal Axis Machines</a:t>
            </a:r>
            <a:endParaRPr lang="en-GB" dirty="0"/>
          </a:p>
        </p:txBody>
      </p:sp>
      <p:sp>
        <p:nvSpPr>
          <p:cNvPr id="3" name="Content Placeholder 2"/>
          <p:cNvSpPr>
            <a:spLocks noGrp="1"/>
          </p:cNvSpPr>
          <p:nvPr>
            <p:ph idx="1"/>
          </p:nvPr>
        </p:nvSpPr>
        <p:spPr>
          <a:xfrm>
            <a:off x="251520" y="1600200"/>
            <a:ext cx="8568952" cy="4997152"/>
          </a:xfrm>
        </p:spPr>
        <p:txBody>
          <a:bodyPr>
            <a:normAutofit lnSpcReduction="10000"/>
          </a:bodyPr>
          <a:lstStyle/>
          <a:p>
            <a:r>
              <a:rPr lang="en-GB" dirty="0" smtClean="0"/>
              <a:t>Two and three-bladed rotors are common for electricity generation</a:t>
            </a:r>
          </a:p>
          <a:p>
            <a:r>
              <a:rPr lang="en-GB" dirty="0" smtClean="0"/>
              <a:t>The three-bladed rotors operate more ‘smoothly’ and, generally, more quietly than two-bladed</a:t>
            </a:r>
          </a:p>
          <a:p>
            <a:r>
              <a:rPr lang="en-GB" dirty="0" smtClean="0"/>
              <a:t>Gearing and generators are usually at the top of the tower in a nacelle</a:t>
            </a:r>
          </a:p>
          <a:p>
            <a:r>
              <a:rPr lang="en-GB" dirty="0" smtClean="0"/>
              <a:t>Multi blade rotors, having large starting torque in light winds are used for water pumping and other low frequency mechanical power</a:t>
            </a:r>
            <a:endParaRPr lang="en-GB" dirty="0"/>
          </a:p>
        </p:txBody>
      </p:sp>
    </p:spTree>
    <p:extLst>
      <p:ext uri="{BB962C8B-B14F-4D97-AF65-F5344CB8AC3E}">
        <p14:creationId xmlns:p14="http://schemas.microsoft.com/office/powerpoint/2010/main" val="19979267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By turning about a vertical axis, a machine can accept wind from any direction without adjustment</a:t>
            </a:r>
          </a:p>
          <a:p>
            <a:r>
              <a:rPr lang="en-GB" dirty="0" smtClean="0"/>
              <a:t>An expectation for vertical-axis wind turbine generators is to have gearboxes and generators at ground level</a:t>
            </a:r>
          </a:p>
          <a:p>
            <a:r>
              <a:rPr lang="en-GB" dirty="0" smtClean="0"/>
              <a:t>A major advantage of vertical-axis machines is to eliminate gravity-induced stress/strain cycles</a:t>
            </a:r>
          </a:p>
          <a:p>
            <a:r>
              <a:rPr lang="en-GB" dirty="0" smtClean="0"/>
              <a:t>However, for larger vertical-axis machines, the high torque of the main shaft requires it to be short, so generators are not at ground level</a:t>
            </a:r>
            <a:endParaRPr lang="en-GB" dirty="0"/>
          </a:p>
        </p:txBody>
      </p:sp>
    </p:spTree>
    <p:extLst>
      <p:ext uri="{BB962C8B-B14F-4D97-AF65-F5344CB8AC3E}">
        <p14:creationId xmlns:p14="http://schemas.microsoft.com/office/powerpoint/2010/main" val="6109151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pPr marL="0" indent="0">
              <a:buNone/>
            </a:pPr>
            <a:r>
              <a:rPr lang="en-GB" b="1" u="sng" dirty="0" smtClean="0"/>
              <a:t>Disadvantages are</a:t>
            </a:r>
            <a:r>
              <a:rPr lang="en-GB" dirty="0" smtClean="0"/>
              <a:t>: -</a:t>
            </a:r>
          </a:p>
          <a:p>
            <a:pPr marL="514350" indent="-514350">
              <a:buAutoNum type="arabicPeriod"/>
            </a:pPr>
            <a:r>
              <a:rPr lang="en-GB" dirty="0" smtClean="0"/>
              <a:t>Many machines suffer from fatigue failures arising from the many natural resonances in </a:t>
            </a:r>
            <a:r>
              <a:rPr lang="en-GB" smtClean="0"/>
              <a:t>the structures</a:t>
            </a:r>
            <a:endParaRPr lang="en-GB" dirty="0" smtClean="0"/>
          </a:p>
          <a:p>
            <a:pPr marL="514350" indent="-514350">
              <a:buAutoNum type="arabicPeriod"/>
            </a:pPr>
            <a:r>
              <a:rPr lang="en-GB" dirty="0" smtClean="0"/>
              <a:t>The rotational torque from the wind varies periodically within each cycle, and thus unwanted power periodicities appear at the output</a:t>
            </a:r>
            <a:endParaRPr lang="en-GB" dirty="0"/>
          </a:p>
        </p:txBody>
      </p:sp>
    </p:spTree>
    <p:extLst>
      <p:ext uri="{BB962C8B-B14F-4D97-AF65-F5344CB8AC3E}">
        <p14:creationId xmlns:p14="http://schemas.microsoft.com/office/powerpoint/2010/main" val="6486475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Cup anemometer</a:t>
            </a:r>
          </a:p>
          <a:p>
            <a:pPr marL="514350" indent="-514350">
              <a:buAutoNum type="arabicPeriod"/>
            </a:pPr>
            <a:r>
              <a:rPr lang="en-GB" dirty="0" err="1" smtClean="0"/>
              <a:t>Savonius</a:t>
            </a:r>
            <a:r>
              <a:rPr lang="en-GB" dirty="0" smtClean="0"/>
              <a:t> rotor</a:t>
            </a:r>
          </a:p>
          <a:p>
            <a:pPr marL="514350" indent="-514350">
              <a:buAutoNum type="arabicPeriod"/>
            </a:pPr>
            <a:r>
              <a:rPr lang="en-GB" dirty="0" err="1" smtClean="0"/>
              <a:t>Darrieus</a:t>
            </a:r>
            <a:r>
              <a:rPr lang="en-GB" dirty="0" smtClean="0"/>
              <a:t> rotor</a:t>
            </a:r>
          </a:p>
          <a:p>
            <a:pPr marL="514350" indent="-514350">
              <a:buAutoNum type="arabicPeriod"/>
            </a:pPr>
            <a:r>
              <a:rPr lang="en-GB" dirty="0" smtClean="0"/>
              <a:t>Musgrove rotor</a:t>
            </a:r>
          </a:p>
          <a:p>
            <a:pPr marL="514350" indent="-514350">
              <a:buAutoNum type="arabicPeriod"/>
            </a:pPr>
            <a:r>
              <a:rPr lang="en-GB" dirty="0" smtClean="0"/>
              <a:t>Evans rotor</a:t>
            </a:r>
            <a:endParaRPr lang="en-GB" dirty="0"/>
          </a:p>
        </p:txBody>
      </p:sp>
    </p:spTree>
    <p:extLst>
      <p:ext uri="{BB962C8B-B14F-4D97-AF65-F5344CB8AC3E}">
        <p14:creationId xmlns:p14="http://schemas.microsoft.com/office/powerpoint/2010/main" val="18588181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r>
              <a:rPr lang="en-GB" b="1" u="sng" dirty="0" err="1" smtClean="0"/>
              <a:t>Savonius</a:t>
            </a:r>
            <a:r>
              <a:rPr lang="en-GB" b="1" u="sng" dirty="0" smtClean="0"/>
              <a:t> rotor</a:t>
            </a:r>
            <a:r>
              <a:rPr lang="en-GB" dirty="0" smtClean="0"/>
              <a:t>: - (1) Works by a complicated motor of the wind through and around the two curved sheet </a:t>
            </a:r>
            <a:r>
              <a:rPr lang="en-GB" dirty="0" err="1" smtClean="0"/>
              <a:t>airfoils</a:t>
            </a:r>
            <a:r>
              <a:rPr lang="en-GB" dirty="0" smtClean="0"/>
              <a:t>.  (2) Driving force is principally drag. (3) Construction is simple and inexpensive.  (4) The large solidity produces large starting torque</a:t>
            </a:r>
            <a:endParaRPr lang="en-GB" b="1" u="sng" dirty="0"/>
          </a:p>
        </p:txBody>
      </p:sp>
    </p:spTree>
    <p:extLst>
      <p:ext uri="{BB962C8B-B14F-4D97-AF65-F5344CB8AC3E}">
        <p14:creationId xmlns:p14="http://schemas.microsoft.com/office/powerpoint/2010/main" val="23573577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Savonius</a:t>
            </a:r>
            <a:r>
              <a:rPr lang="en-GB" dirty="0" smtClean="0"/>
              <a:t> Rotor</a:t>
            </a:r>
            <a:endParaRPr lang="en-GB" dirty="0"/>
          </a:p>
        </p:txBody>
      </p:sp>
      <p:pic>
        <p:nvPicPr>
          <p:cNvPr id="2050" name="Picture 2" descr="C:\Users\Andrew.FAD-ATHORN-L\Pictures\Savonius rotor.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3568" y="1600200"/>
            <a:ext cx="8064895"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17587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r>
              <a:rPr lang="en-GB" b="1" u="sng" dirty="0" err="1" smtClean="0"/>
              <a:t>Darrieus</a:t>
            </a:r>
            <a:r>
              <a:rPr lang="en-GB" b="1" u="sng" dirty="0" smtClean="0"/>
              <a:t> rotor</a:t>
            </a:r>
            <a:r>
              <a:rPr lang="en-GB" dirty="0" smtClean="0"/>
              <a:t>: - has two or three thin curved  blades with an </a:t>
            </a:r>
            <a:r>
              <a:rPr lang="en-GB" dirty="0" err="1" smtClean="0"/>
              <a:t>airfoil</a:t>
            </a:r>
            <a:r>
              <a:rPr lang="en-GB" dirty="0" smtClean="0"/>
              <a:t> section. (1) The shape is structurally efficient one, well suited to coping with the relatively high centrifugal forces acting on the blades. (2) However, the unusual shape means the blades are difficult to manufacture, transport and install</a:t>
            </a:r>
            <a:endParaRPr lang="en-GB" b="1" u="sng" dirty="0"/>
          </a:p>
        </p:txBody>
      </p:sp>
    </p:spTree>
    <p:extLst>
      <p:ext uri="{BB962C8B-B14F-4D97-AF65-F5344CB8AC3E}">
        <p14:creationId xmlns:p14="http://schemas.microsoft.com/office/powerpoint/2010/main" val="2248119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Darrieus</a:t>
            </a:r>
            <a:r>
              <a:rPr lang="en-GB" dirty="0" smtClean="0"/>
              <a:t> Rotor</a:t>
            </a:r>
            <a:endParaRPr lang="en-GB" dirty="0"/>
          </a:p>
        </p:txBody>
      </p:sp>
      <p:pic>
        <p:nvPicPr>
          <p:cNvPr id="1026" name="Picture 2" descr="C:\Users\Andrew.FAD-ATHORN-L\Pictures\Rotor.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136904"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65868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r>
              <a:rPr lang="en-GB" b="1" u="sng" dirty="0" smtClean="0"/>
              <a:t>Musgrove rotor</a:t>
            </a:r>
            <a:r>
              <a:rPr lang="en-GB" dirty="0" smtClean="0"/>
              <a:t>: - the blades on this form of rotor are vertical for normal power generation, but the tip turns about a horizontal point for control or shutdown.  They are designed with a failsafe mechanism that enables shutdown in strong winds</a:t>
            </a:r>
            <a:endParaRPr lang="en-GB" b="1" u="sng" dirty="0"/>
          </a:p>
        </p:txBody>
      </p:sp>
    </p:spTree>
    <p:extLst>
      <p:ext uri="{BB962C8B-B14F-4D97-AF65-F5344CB8AC3E}">
        <p14:creationId xmlns:p14="http://schemas.microsoft.com/office/powerpoint/2010/main" val="20639867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 of the Number of Blades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Speed of rotation of a wind turbine measured in rpm or radians per second (rad</a:t>
                </a:r>
                <a:r>
                  <a:rPr lang="en-GB" baseline="30000" dirty="0" smtClean="0"/>
                  <a:t>s-1</a:t>
                </a:r>
                <a:r>
                  <a:rPr lang="en-GB" dirty="0" smtClean="0"/>
                  <a:t>).  The </a:t>
                </a:r>
                <a:r>
                  <a:rPr lang="en-GB" b="1" dirty="0" smtClean="0"/>
                  <a:t>rotation speed</a:t>
                </a:r>
                <a:r>
                  <a:rPr lang="en-GB" dirty="0" smtClean="0"/>
                  <a:t> is represented by N and </a:t>
                </a:r>
                <a:r>
                  <a:rPr lang="en-GB" b="1" dirty="0" smtClean="0"/>
                  <a:t>angular velocity</a:t>
                </a:r>
                <a:r>
                  <a:rPr lang="en-GB" dirty="0" smtClean="0"/>
                  <a:t> is represented by </a:t>
                </a:r>
                <a:r>
                  <a:rPr lang="el-GR" dirty="0" smtClean="0"/>
                  <a:t>Ω</a:t>
                </a:r>
                <a:endParaRPr lang="en-GB" dirty="0" smtClean="0"/>
              </a:p>
              <a:p>
                <a:pPr marL="0" indent="0">
                  <a:buNone/>
                </a:pPr>
                <a:endParaRPr lang="en-GB" dirty="0"/>
              </a:p>
              <a:p>
                <a:pPr marL="0" indent="0">
                  <a:buNone/>
                </a:pPr>
                <a:r>
                  <a:rPr lang="en-GB" dirty="0" smtClean="0"/>
                  <a:t>1 rpm = </a:t>
                </a:r>
                <a14:m>
                  <m:oMath xmlns:m="http://schemas.openxmlformats.org/officeDocument/2006/math">
                    <m:f>
                      <m:fPr>
                        <m:ctrlPr>
                          <a:rPr lang="en-GB" i="1" smtClean="0">
                            <a:latin typeface="Cambria Math"/>
                          </a:rPr>
                        </m:ctrlPr>
                      </m:fPr>
                      <m:num>
                        <m:r>
                          <a:rPr lang="en-GB" b="0" i="1" smtClean="0">
                            <a:latin typeface="Cambria Math"/>
                          </a:rPr>
                          <m:t>2</m:t>
                        </m:r>
                        <m:r>
                          <a:rPr lang="en-GB" b="0" i="1" smtClean="0">
                            <a:latin typeface="Cambria Math"/>
                            <a:ea typeface="Cambria Math"/>
                          </a:rPr>
                          <m:t>𝜋</m:t>
                        </m:r>
                      </m:num>
                      <m:den>
                        <m:r>
                          <a:rPr lang="en-GB" b="0" i="1" smtClean="0">
                            <a:latin typeface="Cambria Math"/>
                          </a:rPr>
                          <m:t>60</m:t>
                        </m:r>
                      </m:den>
                    </m:f>
                  </m:oMath>
                </a14:m>
                <a:r>
                  <a:rPr lang="en-GB" dirty="0" smtClean="0"/>
                  <a:t> rad</a:t>
                </a:r>
                <a:r>
                  <a:rPr lang="en-GB" baseline="30000" dirty="0" smtClean="0"/>
                  <a:t>s-1</a:t>
                </a:r>
                <a:r>
                  <a:rPr lang="en-GB" dirty="0" smtClean="0"/>
                  <a:t> = 0.10472 rad</a:t>
                </a:r>
                <a:r>
                  <a:rPr lang="en-GB" baseline="30000" dirty="0" smtClean="0"/>
                  <a:t>s-1</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r="-1704"/>
                </a:stretch>
              </a:blipFill>
            </p:spPr>
            <p:txBody>
              <a:bodyPr/>
              <a:lstStyle/>
              <a:p>
                <a:r>
                  <a:rPr lang="en-GB">
                    <a:noFill/>
                  </a:rPr>
                  <a:t> </a:t>
                </a:r>
              </a:p>
            </p:txBody>
          </p:sp>
        </mc:Fallback>
      </mc:AlternateContent>
    </p:spTree>
    <p:extLst>
      <p:ext uri="{BB962C8B-B14F-4D97-AF65-F5344CB8AC3E}">
        <p14:creationId xmlns:p14="http://schemas.microsoft.com/office/powerpoint/2010/main" val="309659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Another measure of a wind turbine’s speed is its </a:t>
            </a:r>
            <a:r>
              <a:rPr lang="en-GB" b="1" dirty="0" smtClean="0"/>
              <a:t>tip speed</a:t>
            </a:r>
            <a:r>
              <a:rPr lang="en-GB" dirty="0" smtClean="0"/>
              <a:t>, U, which is the tangential velocity of the rotor at the tip of the blades, measured in metres per second.  It is the product of the angular velocity, </a:t>
            </a:r>
            <a:r>
              <a:rPr lang="el-GR" dirty="0" smtClean="0"/>
              <a:t>Ω</a:t>
            </a:r>
            <a:r>
              <a:rPr lang="en-GB" dirty="0" smtClean="0"/>
              <a:t> of the rotor and the </a:t>
            </a:r>
            <a:r>
              <a:rPr lang="en-GB" b="1" dirty="0" smtClean="0"/>
              <a:t>tip radius</a:t>
            </a:r>
            <a:r>
              <a:rPr lang="en-GB" dirty="0" smtClean="0"/>
              <a:t>, R (m)</a:t>
            </a:r>
          </a:p>
          <a:p>
            <a:pPr marL="0" indent="0">
              <a:buNone/>
            </a:pPr>
            <a:endParaRPr lang="en-GB" dirty="0"/>
          </a:p>
          <a:p>
            <a:pPr marL="0" indent="0">
              <a:buNone/>
            </a:pPr>
            <a:r>
              <a:rPr lang="en-GB" dirty="0" smtClean="0"/>
              <a:t>	U = </a:t>
            </a:r>
            <a:r>
              <a:rPr lang="el-GR" dirty="0" smtClean="0"/>
              <a:t>Ω</a:t>
            </a:r>
            <a:r>
              <a:rPr lang="en-GB" dirty="0" smtClean="0"/>
              <a:t>R</a:t>
            </a:r>
            <a:endParaRPr lang="en-GB" dirty="0"/>
          </a:p>
        </p:txBody>
      </p:sp>
    </p:spTree>
    <p:extLst>
      <p:ext uri="{BB962C8B-B14F-4D97-AF65-F5344CB8AC3E}">
        <p14:creationId xmlns:p14="http://schemas.microsoft.com/office/powerpoint/2010/main" val="11399381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By dividing the tip speed, U, by the </a:t>
            </a:r>
            <a:r>
              <a:rPr lang="en-GB" b="1" dirty="0" smtClean="0"/>
              <a:t>undisturbed wind velocity</a:t>
            </a:r>
            <a:r>
              <a:rPr lang="en-GB" dirty="0" smtClean="0"/>
              <a:t>, V</a:t>
            </a:r>
            <a:r>
              <a:rPr lang="en-GB" baseline="-25000" dirty="0" smtClean="0"/>
              <a:t>o</a:t>
            </a:r>
            <a:r>
              <a:rPr lang="en-GB" dirty="0" smtClean="0"/>
              <a:t>, upstream of the rotor, we obtain a non-dimensional ratio known as the </a:t>
            </a:r>
            <a:r>
              <a:rPr lang="en-GB" b="1" dirty="0" smtClean="0"/>
              <a:t>tip speed ratio</a:t>
            </a:r>
            <a:r>
              <a:rPr lang="en-GB" dirty="0" smtClean="0"/>
              <a:t> which is usually symbolised by (</a:t>
            </a:r>
            <a:r>
              <a:rPr lang="el-GR" dirty="0" smtClean="0"/>
              <a:t>λ</a:t>
            </a:r>
            <a:r>
              <a:rPr lang="en-GB" dirty="0" smtClean="0"/>
              <a:t>).  This ratio provides us with a useful measure with which to compare wind turbines of different characteristics</a:t>
            </a:r>
            <a:endParaRPr lang="en-GB" dirty="0"/>
          </a:p>
        </p:txBody>
      </p:sp>
    </p:spTree>
    <p:extLst>
      <p:ext uri="{BB962C8B-B14F-4D97-AF65-F5344CB8AC3E}">
        <p14:creationId xmlns:p14="http://schemas.microsoft.com/office/powerpoint/2010/main" val="41685153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	Tip Speed Ratio</a:t>
                </a:r>
              </a:p>
              <a:p>
                <a:pPr marL="0" indent="0">
                  <a:buNone/>
                </a:pPr>
                <a:endParaRPr lang="en-GB" dirty="0"/>
              </a:p>
              <a:p>
                <a:pPr marL="0" indent="0">
                  <a:buNone/>
                </a:pPr>
                <a:r>
                  <a:rPr lang="en-GB" dirty="0" smtClean="0"/>
                  <a:t>	</a:t>
                </a:r>
                <a:r>
                  <a:rPr lang="el-GR" sz="4000" dirty="0" smtClean="0"/>
                  <a:t>λ</a:t>
                </a:r>
                <a:r>
                  <a:rPr lang="en-GB" sz="4000" dirty="0" smtClean="0"/>
                  <a:t> = </a:t>
                </a:r>
                <a14:m>
                  <m:oMath xmlns:m="http://schemas.openxmlformats.org/officeDocument/2006/math">
                    <m:f>
                      <m:fPr>
                        <m:ctrlPr>
                          <a:rPr lang="en-GB" sz="4000" i="1" smtClean="0">
                            <a:latin typeface="Cambria Math"/>
                          </a:rPr>
                        </m:ctrlPr>
                      </m:fPr>
                      <m:num>
                        <m:r>
                          <a:rPr lang="en-GB" sz="4000" b="0" i="1" smtClean="0">
                            <a:latin typeface="Cambria Math"/>
                          </a:rPr>
                          <m:t>𝑢</m:t>
                        </m:r>
                      </m:num>
                      <m:den>
                        <m:r>
                          <a:rPr lang="en-GB" sz="4000" b="0" i="1" smtClean="0">
                            <a:latin typeface="Cambria Math"/>
                          </a:rPr>
                          <m:t>𝑣</m:t>
                        </m:r>
                      </m:den>
                    </m:f>
                  </m:oMath>
                </a14:m>
                <a:r>
                  <a:rPr lang="en-GB" sz="4000" dirty="0" smtClean="0"/>
                  <a:t> = </a:t>
                </a:r>
                <a14:m>
                  <m:oMath xmlns:m="http://schemas.openxmlformats.org/officeDocument/2006/math">
                    <m:f>
                      <m:fPr>
                        <m:ctrlPr>
                          <a:rPr lang="en-GB" sz="4000" i="1" smtClean="0">
                            <a:latin typeface="Cambria Math"/>
                          </a:rPr>
                        </m:ctrlPr>
                      </m:fPr>
                      <m:num>
                        <m:r>
                          <m:rPr>
                            <m:sty m:val="p"/>
                          </m:rPr>
                          <a:rPr lang="el-GR" sz="4000" i="1" smtClean="0">
                            <a:latin typeface="Cambria Math"/>
                          </a:rPr>
                          <m:t>Ω</m:t>
                        </m:r>
                        <m:r>
                          <a:rPr lang="en-GB" sz="4000" b="0" i="1" smtClean="0">
                            <a:latin typeface="Cambria Math"/>
                          </a:rPr>
                          <m:t>𝑅</m:t>
                        </m:r>
                      </m:num>
                      <m:den>
                        <m:r>
                          <a:rPr lang="en-GB" sz="4000" b="0" i="1" smtClean="0">
                            <a:latin typeface="Cambria Math"/>
                          </a:rPr>
                          <m:t>𝑣</m:t>
                        </m:r>
                      </m:den>
                    </m:f>
                  </m:oMath>
                </a14:m>
                <a:endParaRPr lang="en-GB" sz="40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t="-1752"/>
                </a:stretch>
              </a:blipFill>
            </p:spPr>
            <p:txBody>
              <a:bodyPr/>
              <a:lstStyle/>
              <a:p>
                <a:r>
                  <a:rPr lang="en-GB">
                    <a:noFill/>
                  </a:rPr>
                  <a:t> </a:t>
                </a:r>
              </a:p>
            </p:txBody>
          </p:sp>
        </mc:Fallback>
      </mc:AlternateContent>
    </p:spTree>
    <p:extLst>
      <p:ext uri="{BB962C8B-B14F-4D97-AF65-F5344CB8AC3E}">
        <p14:creationId xmlns:p14="http://schemas.microsoft.com/office/powerpoint/2010/main" val="25958826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A wind turbine of a particular design can operate over a range of tip speed ratios, but will usually operate with its best efficiency at a particular tip speed ratio</a:t>
            </a:r>
          </a:p>
          <a:p>
            <a:r>
              <a:rPr lang="en-GB" dirty="0" smtClean="0"/>
              <a:t>The optimum tip speed ratio for a given wind turbine rotor will depend upon both the number of blades and the width of each blade</a:t>
            </a:r>
            <a:endParaRPr lang="en-GB" dirty="0"/>
          </a:p>
        </p:txBody>
      </p:sp>
    </p:spTree>
    <p:extLst>
      <p:ext uri="{BB962C8B-B14F-4D97-AF65-F5344CB8AC3E}">
        <p14:creationId xmlns:p14="http://schemas.microsoft.com/office/powerpoint/2010/main" val="16388220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pPr marL="514350" indent="-514350">
              <a:buAutoNum type="arabicPeriod"/>
            </a:pPr>
            <a:r>
              <a:rPr lang="en-GB" b="1" u="sng" dirty="0" smtClean="0"/>
              <a:t>Solidity</a:t>
            </a:r>
            <a:r>
              <a:rPr lang="en-GB" dirty="0" smtClean="0"/>
              <a:t> describes the fraction of the swept area that is solid</a:t>
            </a:r>
            <a:endParaRPr lang="en-GB" b="1" u="sng" dirty="0" smtClean="0"/>
          </a:p>
          <a:p>
            <a:pPr marL="514350" indent="-514350">
              <a:buAutoNum type="arabicPeriod"/>
            </a:pPr>
            <a:r>
              <a:rPr lang="en-GB" b="1" u="sng" dirty="0" smtClean="0"/>
              <a:t>High-solidity</a:t>
            </a:r>
            <a:r>
              <a:rPr lang="en-GB" dirty="0"/>
              <a:t> </a:t>
            </a:r>
            <a:r>
              <a:rPr lang="en-GB" dirty="0" smtClean="0"/>
              <a:t>refers to wind turbines with a high number of blades and highly solid swept area</a:t>
            </a:r>
            <a:endParaRPr lang="en-GB" b="1" u="sng" dirty="0" smtClean="0"/>
          </a:p>
          <a:p>
            <a:pPr marL="514350" indent="-514350">
              <a:buAutoNum type="arabicPeriod"/>
            </a:pPr>
            <a:r>
              <a:rPr lang="en-GB" b="1" u="sng" dirty="0" smtClean="0"/>
              <a:t>Low-solidity</a:t>
            </a:r>
            <a:r>
              <a:rPr lang="en-GB" dirty="0" smtClean="0"/>
              <a:t> refers to wind turbines with a small number of blades</a:t>
            </a:r>
            <a:endParaRPr lang="en-GB" dirty="0"/>
          </a:p>
        </p:txBody>
      </p:sp>
    </p:spTree>
    <p:extLst>
      <p:ext uri="{BB962C8B-B14F-4D97-AF65-F5344CB8AC3E}">
        <p14:creationId xmlns:p14="http://schemas.microsoft.com/office/powerpoint/2010/main" val="425015698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 of the Number of Blades</a:t>
            </a:r>
            <a:endParaRPr lang="en-GB" dirty="0"/>
          </a:p>
        </p:txBody>
      </p:sp>
      <p:sp>
        <p:nvSpPr>
          <p:cNvPr id="3" name="Content Placeholder 2"/>
          <p:cNvSpPr>
            <a:spLocks noGrp="1"/>
          </p:cNvSpPr>
          <p:nvPr>
            <p:ph idx="1"/>
          </p:nvPr>
        </p:nvSpPr>
        <p:spPr>
          <a:xfrm>
            <a:off x="457200" y="1340768"/>
            <a:ext cx="8229600" cy="5184576"/>
          </a:xfrm>
        </p:spPr>
        <p:txBody>
          <a:bodyPr>
            <a:normAutofit lnSpcReduction="10000"/>
          </a:bodyPr>
          <a:lstStyle/>
          <a:p>
            <a:r>
              <a:rPr lang="en-GB" dirty="0" smtClean="0"/>
              <a:t>In order to extract energy as efficiently as possible, the blades have to interact with as much as possible of the wind passing through the rotor’s </a:t>
            </a:r>
            <a:r>
              <a:rPr lang="en-GB" b="1" dirty="0" smtClean="0"/>
              <a:t>swept area</a:t>
            </a:r>
            <a:endParaRPr lang="en-GB" dirty="0" smtClean="0"/>
          </a:p>
          <a:p>
            <a:r>
              <a:rPr lang="en-GB" dirty="0" smtClean="0"/>
              <a:t>In a high solidity wind turbine the blades interact with all the wind at very low tip speed ratios</a:t>
            </a:r>
          </a:p>
          <a:p>
            <a:r>
              <a:rPr lang="en-GB" dirty="0" smtClean="0"/>
              <a:t>Low solidity turbines have to travel much faster to ‘virtually fill up’ the swept area, in order to interact with all the wind passing through</a:t>
            </a:r>
            <a:endParaRPr lang="en-GB" dirty="0"/>
          </a:p>
        </p:txBody>
      </p:sp>
    </p:spTree>
    <p:extLst>
      <p:ext uri="{BB962C8B-B14F-4D97-AF65-F5344CB8AC3E}">
        <p14:creationId xmlns:p14="http://schemas.microsoft.com/office/powerpoint/2010/main" val="31308009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If the tip speed ratio is too low, some of the wind travels through the rotor swept area without interacting with the blades</a:t>
            </a:r>
          </a:p>
          <a:p>
            <a:r>
              <a:rPr lang="en-GB" dirty="0" smtClean="0"/>
              <a:t>Whereas if the tip speed ratio is too high, the turbine offers too much resistance to the wind, so that some of the wind goes around it</a:t>
            </a:r>
            <a:endParaRPr lang="en-GB" dirty="0"/>
          </a:p>
        </p:txBody>
      </p:sp>
    </p:spTree>
    <p:extLst>
      <p:ext uri="{BB962C8B-B14F-4D97-AF65-F5344CB8AC3E}">
        <p14:creationId xmlns:p14="http://schemas.microsoft.com/office/powerpoint/2010/main" val="20341349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The mechanical power that a wind turbine extracts from the wind is the product of its angular velocity and the torque imparted by the wind</a:t>
            </a:r>
          </a:p>
          <a:p>
            <a:r>
              <a:rPr lang="en-GB" dirty="0" smtClean="0"/>
              <a:t>Torque is the moment about the centre of rotation due to the driving force imparted by the wind to the rotor blades</a:t>
            </a:r>
            <a:endParaRPr lang="en-GB" dirty="0"/>
          </a:p>
        </p:txBody>
      </p:sp>
    </p:spTree>
    <p:extLst>
      <p:ext uri="{BB962C8B-B14F-4D97-AF65-F5344CB8AC3E}">
        <p14:creationId xmlns:p14="http://schemas.microsoft.com/office/powerpoint/2010/main" val="376253928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Aerodynamics of Wind Turbines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When a force is transferred by a moving solid object to another solid object the second object will move in the same direction as the direction as the direction of motion of the first object unless subject to another force</a:t>
            </a:r>
          </a:p>
          <a:p>
            <a:r>
              <a:rPr lang="en-GB" dirty="0" smtClean="0"/>
              <a:t>Wind turbines are operating in an unconstrained fluid, in this case air</a:t>
            </a:r>
          </a:p>
          <a:p>
            <a:r>
              <a:rPr lang="en-GB" dirty="0" smtClean="0"/>
              <a:t>To understand how they work two terms from the field of aerodynamics will be introduced (Drag and Lift)</a:t>
            </a:r>
            <a:endParaRPr lang="en-GB" dirty="0"/>
          </a:p>
        </p:txBody>
      </p:sp>
    </p:spTree>
    <p:extLst>
      <p:ext uri="{BB962C8B-B14F-4D97-AF65-F5344CB8AC3E}">
        <p14:creationId xmlns:p14="http://schemas.microsoft.com/office/powerpoint/2010/main" val="68668374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Aerodynamics of Wind Turbines</a:t>
            </a:r>
          </a:p>
        </p:txBody>
      </p:sp>
      <p:sp>
        <p:nvSpPr>
          <p:cNvPr id="3" name="Content Placeholder 2"/>
          <p:cNvSpPr>
            <a:spLocks noGrp="1"/>
          </p:cNvSpPr>
          <p:nvPr>
            <p:ph idx="1"/>
          </p:nvPr>
        </p:nvSpPr>
        <p:spPr/>
        <p:txBody>
          <a:bodyPr>
            <a:normAutofit fontScale="92500" lnSpcReduction="10000"/>
          </a:bodyPr>
          <a:lstStyle/>
          <a:p>
            <a:r>
              <a:rPr lang="en-GB" dirty="0" smtClean="0"/>
              <a:t>An object in an air stream experiences a force that is imparted from the air stream to that object</a:t>
            </a:r>
          </a:p>
          <a:p>
            <a:r>
              <a:rPr lang="en-GB" dirty="0" smtClean="0"/>
              <a:t>We can consider this force to be equivalent to two component forces acting in perpendicular directions (lift and drag)</a:t>
            </a:r>
          </a:p>
          <a:p>
            <a:r>
              <a:rPr lang="en-GB" dirty="0" smtClean="0"/>
              <a:t>The magnitude of these drag and lift forces depends on the shape of the object, its orientation to the direction of the air stream, and the velocity of the air stream</a:t>
            </a:r>
            <a:endParaRPr lang="en-GB" dirty="0"/>
          </a:p>
        </p:txBody>
      </p:sp>
    </p:spTree>
    <p:extLst>
      <p:ext uri="{BB962C8B-B14F-4D97-AF65-F5344CB8AC3E}">
        <p14:creationId xmlns:p14="http://schemas.microsoft.com/office/powerpoint/2010/main" val="22302148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600200"/>
            <a:ext cx="612068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35584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Drag Force</a:t>
            </a:r>
            <a:endParaRPr lang="en-GB" dirty="0"/>
          </a:p>
        </p:txBody>
      </p:sp>
      <p:sp>
        <p:nvSpPr>
          <p:cNvPr id="3" name="Content Placeholder 2"/>
          <p:cNvSpPr>
            <a:spLocks noGrp="1"/>
          </p:cNvSpPr>
          <p:nvPr>
            <p:ph idx="1"/>
          </p:nvPr>
        </p:nvSpPr>
        <p:spPr/>
        <p:txBody>
          <a:bodyPr/>
          <a:lstStyle/>
          <a:p>
            <a:r>
              <a:rPr lang="en-GB" dirty="0" smtClean="0"/>
              <a:t>Is the component that is in line with the direction of the air stream</a:t>
            </a:r>
          </a:p>
          <a:p>
            <a:r>
              <a:rPr lang="en-GB" dirty="0" smtClean="0"/>
              <a:t>A flat plate in an air stream, for example, experiences maximum drag forces when the direction of air flow is perpendicular to the flat side of the plate</a:t>
            </a:r>
          </a:p>
          <a:p>
            <a:pPr marL="0" indent="0">
              <a:buNone/>
            </a:pPr>
            <a:endParaRPr lang="en-GB" dirty="0"/>
          </a:p>
        </p:txBody>
      </p:sp>
    </p:spTree>
    <p:extLst>
      <p:ext uri="{BB962C8B-B14F-4D97-AF65-F5344CB8AC3E}">
        <p14:creationId xmlns:p14="http://schemas.microsoft.com/office/powerpoint/2010/main" val="41100435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Force</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Lift force is the component that is at right angles to the direction of the air stream</a:t>
            </a:r>
          </a:p>
          <a:p>
            <a:r>
              <a:rPr lang="en-GB" dirty="0" smtClean="0"/>
              <a:t>Lift force acting on a flat plate are smallest when the direction of the air stream is at a zero angle to the flat surface of the plate</a:t>
            </a:r>
          </a:p>
          <a:p>
            <a:r>
              <a:rPr lang="en-GB" dirty="0" smtClean="0"/>
              <a:t>A small angle relative to the direction of the air stream, a low pressure region is created as a result of an increase in the air velocity on that side</a:t>
            </a:r>
            <a:endParaRPr lang="en-GB" dirty="0"/>
          </a:p>
        </p:txBody>
      </p:sp>
    </p:spTree>
    <p:extLst>
      <p:ext uri="{BB962C8B-B14F-4D97-AF65-F5344CB8AC3E}">
        <p14:creationId xmlns:p14="http://schemas.microsoft.com/office/powerpoint/2010/main" val="193576938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Streamlined Air Flow around an Aerofoil Section</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916832"/>
            <a:ext cx="8229600"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30982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Zones of high and low pressure around an aerofoil section in an air stream</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0075" y="1600200"/>
            <a:ext cx="8083849"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585744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t>Drag Force</a:t>
            </a:r>
            <a:endParaRPr lang="en-GB" dirty="0"/>
          </a:p>
        </p:txBody>
      </p:sp>
      <p:sp>
        <p:nvSpPr>
          <p:cNvPr id="3" name="Content Placeholder 2"/>
          <p:cNvSpPr>
            <a:spLocks noGrp="1"/>
          </p:cNvSpPr>
          <p:nvPr>
            <p:ph idx="1"/>
          </p:nvPr>
        </p:nvSpPr>
        <p:spPr>
          <a:xfrm>
            <a:off x="251520" y="980728"/>
            <a:ext cx="8640960" cy="5616624"/>
          </a:xfrm>
        </p:spPr>
        <p:txBody>
          <a:bodyPr>
            <a:normAutofit lnSpcReduction="10000"/>
          </a:bodyPr>
          <a:lstStyle/>
          <a:p>
            <a:r>
              <a:rPr lang="en-GB" dirty="0" smtClean="0"/>
              <a:t>Is the situation above there is a direct relationship between air speed and pressure; the faster the air flow, the lower the pressure, i.e. the greater the ‘suction effect.’</a:t>
            </a:r>
          </a:p>
          <a:p>
            <a:r>
              <a:rPr lang="en-GB" dirty="0" smtClean="0"/>
              <a:t>This phenomenon is known as the </a:t>
            </a:r>
            <a:r>
              <a:rPr lang="en-GB" b="1" dirty="0" smtClean="0"/>
              <a:t>Bernoulli effect</a:t>
            </a:r>
            <a:endParaRPr lang="en-GB" dirty="0" smtClean="0"/>
          </a:p>
          <a:p>
            <a:r>
              <a:rPr lang="en-GB" dirty="0" smtClean="0"/>
              <a:t>The lift force thus acts as a ‘suction’ or ‘pulling’ force on the object, in a direction at right angles to the air flow</a:t>
            </a:r>
          </a:p>
          <a:p>
            <a:r>
              <a:rPr lang="en-GB" dirty="0" smtClean="0"/>
              <a:t>It is lift forces that enable a modern wind turbine to produce power</a:t>
            </a:r>
            <a:endParaRPr lang="en-GB" dirty="0"/>
          </a:p>
        </p:txBody>
      </p:sp>
    </p:spTree>
    <p:extLst>
      <p:ext uri="{BB962C8B-B14F-4D97-AF65-F5344CB8AC3E}">
        <p14:creationId xmlns:p14="http://schemas.microsoft.com/office/powerpoint/2010/main" val="21469558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Aerofoils</a:t>
            </a:r>
            <a:endParaRPr lang="en-GB" dirty="0"/>
          </a:p>
        </p:txBody>
      </p:sp>
      <p:sp>
        <p:nvSpPr>
          <p:cNvPr id="3" name="Content Placeholder 2"/>
          <p:cNvSpPr>
            <a:spLocks noGrp="1"/>
          </p:cNvSpPr>
          <p:nvPr>
            <p:ph idx="1"/>
          </p:nvPr>
        </p:nvSpPr>
        <p:spPr/>
        <p:txBody>
          <a:bodyPr/>
          <a:lstStyle/>
          <a:p>
            <a:r>
              <a:rPr lang="en-GB" dirty="0" smtClean="0"/>
              <a:t>Arching or cambering a flat plate will cause it to induce higher lift forces for a given angle of attack</a:t>
            </a:r>
          </a:p>
          <a:p>
            <a:r>
              <a:rPr lang="en-GB" dirty="0" smtClean="0"/>
              <a:t>Blades with a cambered plate profile work well under the conditions experienced by high-solidity, multi-bladed wind turbines</a:t>
            </a:r>
            <a:endParaRPr lang="en-GB" dirty="0"/>
          </a:p>
        </p:txBody>
      </p:sp>
    </p:spTree>
    <p:extLst>
      <p:ext uri="{BB962C8B-B14F-4D97-AF65-F5344CB8AC3E}">
        <p14:creationId xmlns:p14="http://schemas.microsoft.com/office/powerpoint/2010/main" val="261519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Aerofoils</a:t>
            </a:r>
            <a:endParaRPr lang="en-GB" dirty="0"/>
          </a:p>
        </p:txBody>
      </p:sp>
      <p:sp>
        <p:nvSpPr>
          <p:cNvPr id="3" name="Content Placeholder 2"/>
          <p:cNvSpPr>
            <a:spLocks noGrp="1"/>
          </p:cNvSpPr>
          <p:nvPr>
            <p:ph idx="1"/>
          </p:nvPr>
        </p:nvSpPr>
        <p:spPr/>
        <p:txBody>
          <a:bodyPr/>
          <a:lstStyle/>
          <a:p>
            <a:r>
              <a:rPr lang="en-GB" dirty="0" smtClean="0"/>
              <a:t>The angle which an object makes with the direction of an air flow, measured against a reference line in the object is called the </a:t>
            </a:r>
            <a:r>
              <a:rPr lang="en-GB" b="1" dirty="0" smtClean="0"/>
              <a:t>angle of attack</a:t>
            </a:r>
          </a:p>
          <a:p>
            <a:r>
              <a:rPr lang="en-GB" dirty="0" smtClean="0"/>
              <a:t>The reference line from which measurements are made on an aerofoil section is usually referred to as </a:t>
            </a:r>
            <a:r>
              <a:rPr lang="en-GB" smtClean="0"/>
              <a:t>the </a:t>
            </a:r>
            <a:r>
              <a:rPr lang="en-GB" b="1" smtClean="0"/>
              <a:t>chord line</a:t>
            </a:r>
            <a:endParaRPr lang="en-GB"/>
          </a:p>
        </p:txBody>
      </p:sp>
    </p:spTree>
    <p:extLst>
      <p:ext uri="{BB962C8B-B14F-4D97-AF65-F5344CB8AC3E}">
        <p14:creationId xmlns:p14="http://schemas.microsoft.com/office/powerpoint/2010/main" val="3368267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and Drag</a:t>
            </a:r>
            <a:endParaRPr lang="en-GB" dirty="0"/>
          </a:p>
        </p:txBody>
      </p:sp>
      <p:sp>
        <p:nvSpPr>
          <p:cNvPr id="3" name="Content Placeholder 2"/>
          <p:cNvSpPr>
            <a:spLocks noGrp="1"/>
          </p:cNvSpPr>
          <p:nvPr>
            <p:ph idx="1"/>
          </p:nvPr>
        </p:nvSpPr>
        <p:spPr/>
        <p:txBody>
          <a:bodyPr/>
          <a:lstStyle/>
          <a:p>
            <a:r>
              <a:rPr lang="en-GB" dirty="0" smtClean="0"/>
              <a:t>The lift and drag characteristics measured at each angle of attack can be described using non-dimensional </a:t>
            </a:r>
            <a:r>
              <a:rPr lang="en-GB" b="1" dirty="0" smtClean="0"/>
              <a:t>lift</a:t>
            </a:r>
            <a:r>
              <a:rPr lang="en-GB" dirty="0" smtClean="0"/>
              <a:t> and </a:t>
            </a:r>
            <a:r>
              <a:rPr lang="en-GB" b="1" dirty="0" smtClean="0"/>
              <a:t>drag coefficients </a:t>
            </a:r>
            <a:r>
              <a:rPr lang="en-GB" dirty="0" smtClean="0"/>
              <a:t>(C</a:t>
            </a:r>
            <a:r>
              <a:rPr lang="en-GB" baseline="-25000" dirty="0" smtClean="0"/>
              <a:t>L</a:t>
            </a:r>
            <a:r>
              <a:rPr lang="en-GB" dirty="0" smtClean="0"/>
              <a:t> and C</a:t>
            </a:r>
            <a:r>
              <a:rPr lang="en-GB" baseline="-25000" dirty="0" smtClean="0"/>
              <a:t>D</a:t>
            </a:r>
            <a:r>
              <a:rPr lang="en-GB" dirty="0" smtClean="0"/>
              <a:t>) or as </a:t>
            </a:r>
            <a:r>
              <a:rPr lang="en-GB" b="1" dirty="0" smtClean="0"/>
              <a:t>lift to drag ratios </a:t>
            </a:r>
            <a:r>
              <a:rPr lang="en-GB" dirty="0"/>
              <a:t>(</a:t>
            </a:r>
            <a:r>
              <a:rPr lang="en-GB"/>
              <a:t>C</a:t>
            </a:r>
            <a:r>
              <a:rPr lang="en-GB" baseline="-25000"/>
              <a:t>L</a:t>
            </a:r>
            <a:r>
              <a:rPr lang="en-GB"/>
              <a:t> </a:t>
            </a:r>
            <a:r>
              <a:rPr lang="en-GB" smtClean="0"/>
              <a:t>/  C</a:t>
            </a:r>
            <a:r>
              <a:rPr lang="en-GB" baseline="-25000" smtClean="0"/>
              <a:t>D</a:t>
            </a:r>
            <a:r>
              <a:rPr lang="en-GB" dirty="0"/>
              <a:t>)</a:t>
            </a:r>
          </a:p>
        </p:txBody>
      </p:sp>
    </p:spTree>
    <p:extLst>
      <p:ext uri="{BB962C8B-B14F-4D97-AF65-F5344CB8AC3E}">
        <p14:creationId xmlns:p14="http://schemas.microsoft.com/office/powerpoint/2010/main" val="225880757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Drag Coefficient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	 C</a:t>
                </a:r>
                <a:r>
                  <a:rPr lang="en-GB" baseline="-25000" dirty="0"/>
                  <a:t>D</a:t>
                </a:r>
                <a:r>
                  <a:rPr lang="en-GB" dirty="0" smtClean="0"/>
                  <a:t> </a:t>
                </a:r>
                <a:r>
                  <a:rPr lang="en-GB" dirty="0"/>
                  <a:t>= </a:t>
                </a:r>
                <a14:m>
                  <m:oMath xmlns:m="http://schemas.openxmlformats.org/officeDocument/2006/math">
                    <m:f>
                      <m:fPr>
                        <m:ctrlPr>
                          <a:rPr lang="en-GB" i="1" smtClean="0">
                            <a:latin typeface="Cambria Math"/>
                          </a:rPr>
                        </m:ctrlPr>
                      </m:fPr>
                      <m:num>
                        <m:r>
                          <a:rPr lang="en-GB" b="0" i="1" smtClean="0">
                            <a:latin typeface="Cambria Math"/>
                          </a:rPr>
                          <m:t>𝐷</m:t>
                        </m:r>
                      </m:num>
                      <m:den>
                        <m:r>
                          <a:rPr lang="en-GB" i="1">
                            <a:latin typeface="Cambria Math"/>
                          </a:rPr>
                          <m:t>0.5</m:t>
                        </m:r>
                        <m:r>
                          <a:rPr lang="en-GB" i="1">
                            <a:latin typeface="Cambria Math"/>
                            <a:ea typeface="Cambria Math"/>
                          </a:rPr>
                          <m:t>𝜌</m:t>
                        </m:r>
                        <m:sSup>
                          <m:sSupPr>
                            <m:ctrlPr>
                              <a:rPr lang="en-GB" i="1">
                                <a:latin typeface="Cambria Math"/>
                                <a:ea typeface="Cambria Math"/>
                              </a:rPr>
                            </m:ctrlPr>
                          </m:sSupPr>
                          <m:e>
                            <m:r>
                              <a:rPr lang="en-GB" i="1">
                                <a:latin typeface="Cambria Math"/>
                                <a:ea typeface="Cambria Math"/>
                              </a:rPr>
                              <m:t>𝑉</m:t>
                            </m:r>
                          </m:e>
                          <m:sup>
                            <m:r>
                              <a:rPr lang="en-GB" i="1">
                                <a:latin typeface="Cambria Math"/>
                                <a:ea typeface="Cambria Math"/>
                              </a:rPr>
                              <m:t>2</m:t>
                            </m:r>
                          </m:sup>
                        </m:sSup>
                        <m:r>
                          <a:rPr lang="en-GB" i="1">
                            <a:latin typeface="Cambria Math"/>
                            <a:ea typeface="Cambria Math"/>
                          </a:rPr>
                          <m:t>𝐴𝑏</m:t>
                        </m:r>
                      </m:den>
                    </m:f>
                  </m:oMath>
                </a14:m>
                <a:endParaRPr lang="en-GB" dirty="0" smtClean="0"/>
              </a:p>
              <a:p>
                <a:pPr marL="0" indent="0">
                  <a:buNone/>
                </a:pPr>
                <a:endParaRPr lang="en-GB" dirty="0"/>
              </a:p>
              <a:p>
                <a:pPr marL="0" indent="0">
                  <a:buNone/>
                </a:pPr>
                <a:r>
                  <a:rPr lang="en-GB" dirty="0"/>
                  <a:t>D = Drag force (N)</a:t>
                </a:r>
              </a:p>
              <a:p>
                <a:pPr marL="0" indent="0">
                  <a:buNone/>
                </a:pPr>
                <a:r>
                  <a:rPr lang="el-GR" dirty="0"/>
                  <a:t>Ρ</a:t>
                </a:r>
                <a:r>
                  <a:rPr lang="en-GB" dirty="0"/>
                  <a:t> = Air density (Kg m</a:t>
                </a:r>
                <a:r>
                  <a:rPr lang="en-GB" baseline="30000" dirty="0"/>
                  <a:t>-3</a:t>
                </a:r>
                <a:r>
                  <a:rPr lang="en-GB" dirty="0"/>
                  <a:t>)</a:t>
                </a:r>
              </a:p>
              <a:p>
                <a:pPr marL="0" indent="0">
                  <a:buNone/>
                </a:pPr>
                <a:r>
                  <a:rPr lang="en-GB" dirty="0"/>
                  <a:t>V = Velocity of the air approaching (m/s)</a:t>
                </a:r>
              </a:p>
              <a:p>
                <a:pPr marL="0" indent="0">
                  <a:buNone/>
                </a:pPr>
                <a:r>
                  <a:rPr lang="en-GB" dirty="0"/>
                  <a:t>Ab = Blade area (Chord x length (m</a:t>
                </a:r>
                <a:r>
                  <a:rPr lang="en-GB" baseline="30000" dirty="0"/>
                  <a:t>2</a:t>
                </a:r>
                <a:r>
                  <a:rPr lang="en-GB" dirty="0"/>
                  <a:t>)</a:t>
                </a:r>
              </a:p>
              <a:p>
                <a:pPr marL="0" indent="0">
                  <a:buNone/>
                </a:pPr>
                <a:endParaRPr lang="en-GB" dirty="0" smtClean="0"/>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en-GB">
                    <a:noFill/>
                  </a:rPr>
                  <a:t> </a:t>
                </a:r>
              </a:p>
            </p:txBody>
          </p:sp>
        </mc:Fallback>
      </mc:AlternateContent>
    </p:spTree>
    <p:extLst>
      <p:ext uri="{BB962C8B-B14F-4D97-AF65-F5344CB8AC3E}">
        <p14:creationId xmlns:p14="http://schemas.microsoft.com/office/powerpoint/2010/main" val="412896420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Coefficient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	C</a:t>
                </a:r>
                <a:r>
                  <a:rPr lang="en-GB" baseline="-25000" dirty="0" smtClean="0"/>
                  <a:t>L</a:t>
                </a:r>
                <a:r>
                  <a:rPr lang="en-GB" dirty="0" smtClean="0"/>
                  <a:t> = </a:t>
                </a:r>
                <a14:m>
                  <m:oMath xmlns:m="http://schemas.openxmlformats.org/officeDocument/2006/math">
                    <m:f>
                      <m:fPr>
                        <m:ctrlPr>
                          <a:rPr lang="en-GB" i="1" smtClean="0">
                            <a:latin typeface="Cambria Math"/>
                          </a:rPr>
                        </m:ctrlPr>
                      </m:fPr>
                      <m:num>
                        <m:r>
                          <a:rPr lang="en-GB" b="0" i="1" smtClean="0">
                            <a:latin typeface="Cambria Math"/>
                          </a:rPr>
                          <m:t>𝐿</m:t>
                        </m:r>
                      </m:num>
                      <m:den>
                        <m:r>
                          <a:rPr lang="en-GB" b="0" i="1" smtClean="0">
                            <a:latin typeface="Cambria Math"/>
                          </a:rPr>
                          <m:t>0.5</m:t>
                        </m:r>
                        <m:r>
                          <a:rPr lang="en-GB" b="0" i="1" smtClean="0">
                            <a:latin typeface="Cambria Math"/>
                            <a:ea typeface="Cambria Math"/>
                          </a:rPr>
                          <m:t>𝜌</m:t>
                        </m:r>
                        <m:sSup>
                          <m:sSupPr>
                            <m:ctrlPr>
                              <a:rPr lang="en-GB" b="0" i="1" smtClean="0">
                                <a:latin typeface="Cambria Math"/>
                                <a:ea typeface="Cambria Math"/>
                              </a:rPr>
                            </m:ctrlPr>
                          </m:sSupPr>
                          <m:e>
                            <m:r>
                              <a:rPr lang="en-GB" b="0" i="1" smtClean="0">
                                <a:latin typeface="Cambria Math"/>
                                <a:ea typeface="Cambria Math"/>
                              </a:rPr>
                              <m:t>𝑉</m:t>
                            </m:r>
                          </m:e>
                          <m:sup>
                            <m:r>
                              <a:rPr lang="en-GB" b="0" i="1" smtClean="0">
                                <a:latin typeface="Cambria Math"/>
                                <a:ea typeface="Cambria Math"/>
                              </a:rPr>
                              <m:t>2</m:t>
                            </m:r>
                          </m:sup>
                        </m:sSup>
                        <m:r>
                          <a:rPr lang="en-GB" b="0" i="1" smtClean="0">
                            <a:latin typeface="Cambria Math"/>
                            <a:ea typeface="Cambria Math"/>
                          </a:rPr>
                          <m:t>𝐴𝑏</m:t>
                        </m:r>
                      </m:den>
                    </m:f>
                  </m:oMath>
                </a14:m>
                <a:endParaRPr lang="en-GB" dirty="0" smtClean="0"/>
              </a:p>
              <a:p>
                <a:pPr marL="0" indent="0">
                  <a:buNone/>
                </a:pPr>
                <a:endParaRPr lang="en-GB" dirty="0" smtClean="0"/>
              </a:p>
              <a:p>
                <a:pPr marL="0" indent="0">
                  <a:buNone/>
                </a:pPr>
                <a:r>
                  <a:rPr lang="en-GB" dirty="0" smtClean="0"/>
                  <a:t>L = Lift force (N)</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en-GB">
                    <a:noFill/>
                  </a:rPr>
                  <a:t> </a:t>
                </a:r>
              </a:p>
            </p:txBody>
          </p:sp>
        </mc:Fallback>
      </mc:AlternateContent>
    </p:spTree>
    <p:extLst>
      <p:ext uri="{BB962C8B-B14F-4D97-AF65-F5344CB8AC3E}">
        <p14:creationId xmlns:p14="http://schemas.microsoft.com/office/powerpoint/2010/main" val="181508800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to Drag Ratio</a:t>
            </a:r>
            <a:endParaRPr lang="en-GB" dirty="0"/>
          </a:p>
        </p:txBody>
      </p:sp>
      <p:sp>
        <p:nvSpPr>
          <p:cNvPr id="3" name="Content Placeholder 2"/>
          <p:cNvSpPr>
            <a:spLocks noGrp="1"/>
          </p:cNvSpPr>
          <p:nvPr>
            <p:ph idx="1"/>
          </p:nvPr>
        </p:nvSpPr>
        <p:spPr/>
        <p:txBody>
          <a:bodyPr/>
          <a:lstStyle/>
          <a:p>
            <a:r>
              <a:rPr lang="en-GB" dirty="0" smtClean="0"/>
              <a:t>Each aerofoil has an angle of attack at which the lift to drag ratio (C</a:t>
            </a:r>
            <a:r>
              <a:rPr lang="en-GB" baseline="-25000" dirty="0" smtClean="0"/>
              <a:t>L</a:t>
            </a:r>
            <a:r>
              <a:rPr lang="en-GB" dirty="0" smtClean="0"/>
              <a:t>/C</a:t>
            </a:r>
            <a:r>
              <a:rPr lang="en-GB" baseline="-25000" dirty="0" smtClean="0"/>
              <a:t>D</a:t>
            </a:r>
            <a:r>
              <a:rPr lang="en-GB" dirty="0" smtClean="0"/>
              <a:t>) is at a maximum</a:t>
            </a:r>
          </a:p>
          <a:p>
            <a:r>
              <a:rPr lang="en-GB" dirty="0" smtClean="0"/>
              <a:t>This angle of attack results in the maximum resultant force and is thus the most efficient setting of the blades of a HAWT</a:t>
            </a:r>
            <a:endParaRPr lang="en-GB" dirty="0"/>
          </a:p>
        </p:txBody>
      </p:sp>
    </p:spTree>
    <p:extLst>
      <p:ext uri="{BB962C8B-B14F-4D97-AF65-F5344CB8AC3E}">
        <p14:creationId xmlns:p14="http://schemas.microsoft.com/office/powerpoint/2010/main" val="203738017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to Drag Issues</a:t>
            </a:r>
            <a:endParaRPr lang="en-GB" dirty="0"/>
          </a:p>
        </p:txBody>
      </p:sp>
      <p:sp>
        <p:nvSpPr>
          <p:cNvPr id="3" name="Content Placeholder 2"/>
          <p:cNvSpPr>
            <a:spLocks noGrp="1"/>
          </p:cNvSpPr>
          <p:nvPr>
            <p:ph idx="1"/>
          </p:nvPr>
        </p:nvSpPr>
        <p:spPr/>
        <p:txBody>
          <a:bodyPr/>
          <a:lstStyle/>
          <a:p>
            <a:r>
              <a:rPr lang="en-GB" dirty="0" smtClean="0"/>
              <a:t>Another important characteristic relationship of an aerofoil is its angle of stall</a:t>
            </a:r>
          </a:p>
          <a:p>
            <a:r>
              <a:rPr lang="en-GB" dirty="0" smtClean="0"/>
              <a:t>This is the angle of attack at which the aerofoil exhibits stall behaviour</a:t>
            </a:r>
          </a:p>
          <a:p>
            <a:r>
              <a:rPr lang="en-GB" dirty="0" smtClean="0"/>
              <a:t>Stall occurs when the flow suddenly leaves the suction side of the aerofoil, resulting in a dramatic loss in lift and an increase in drag</a:t>
            </a:r>
            <a:endParaRPr lang="en-GB" dirty="0"/>
          </a:p>
        </p:txBody>
      </p:sp>
    </p:spTree>
    <p:extLst>
      <p:ext uri="{BB962C8B-B14F-4D97-AF65-F5344CB8AC3E}">
        <p14:creationId xmlns:p14="http://schemas.microsoft.com/office/powerpoint/2010/main" val="368479662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Aerofoil </a:t>
            </a:r>
            <a:r>
              <a:rPr lang="en-GB" dirty="0" smtClean="0"/>
              <a:t>Section in Stall</a:t>
            </a:r>
            <a:endParaRPr lang="en-GB" dirty="0"/>
          </a:p>
        </p:txBody>
      </p:sp>
      <p:sp>
        <p:nvSpPr>
          <p:cNvPr id="3" name="Content Placeholder 2"/>
          <p:cNvSpPr>
            <a:spLocks noGrp="1"/>
          </p:cNvSpPr>
          <p:nvPr>
            <p:ph idx="1"/>
          </p:nvPr>
        </p:nvSpPr>
        <p:spPr>
          <a:xfrm>
            <a:off x="457200" y="1700808"/>
            <a:ext cx="8229600" cy="4425355"/>
          </a:xfrm>
        </p:spPr>
        <p:txBody>
          <a:bodyPr/>
          <a:lstStyle/>
          <a:p>
            <a:pPr marL="0" indent="0">
              <a:buNone/>
            </a:pPr>
            <a:endParaRPr lang="en-GB" dirty="0" smtClean="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425" y="1700808"/>
            <a:ext cx="7677150" cy="4028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708684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Blades/Forces/Velocities</a:t>
            </a:r>
            <a:endParaRPr lang="en-GB" dirty="0"/>
          </a:p>
        </p:txBody>
      </p:sp>
      <p:sp>
        <p:nvSpPr>
          <p:cNvPr id="3" name="Content Placeholder 2"/>
          <p:cNvSpPr>
            <a:spLocks noGrp="1"/>
          </p:cNvSpPr>
          <p:nvPr>
            <p:ph idx="1"/>
          </p:nvPr>
        </p:nvSpPr>
        <p:spPr/>
        <p:txBody>
          <a:bodyPr>
            <a:normAutofit lnSpcReduction="10000"/>
          </a:bodyPr>
          <a:lstStyle/>
          <a:p>
            <a:r>
              <a:rPr lang="en-GB" dirty="0" smtClean="0"/>
              <a:t>When the blade is in motion, the direction from which the blade ‘sees’ the relative wind velocity, W, is the resultant of the tangential velocity, U of the blade at that position and the wind velocity, V at the rotor</a:t>
            </a:r>
          </a:p>
          <a:p>
            <a:r>
              <a:rPr lang="en-GB" dirty="0" smtClean="0"/>
              <a:t>The tangential velocity U (m/s) at a point along the blade is the product of the angular velocity (rad S</a:t>
            </a:r>
            <a:r>
              <a:rPr lang="en-GB" baseline="30000" dirty="0" smtClean="0"/>
              <a:t>-1</a:t>
            </a:r>
            <a:r>
              <a:rPr lang="en-GB" dirty="0" smtClean="0"/>
              <a:t>) </a:t>
            </a:r>
            <a:r>
              <a:rPr lang="el-GR" dirty="0" smtClean="0"/>
              <a:t>Ω</a:t>
            </a:r>
            <a:r>
              <a:rPr lang="en-GB" dirty="0" smtClean="0"/>
              <a:t> of the rotor and the local radius r (m) at that point U = </a:t>
            </a:r>
            <a:r>
              <a:rPr lang="el-GR" dirty="0" smtClean="0"/>
              <a:t>Ω</a:t>
            </a:r>
            <a:r>
              <a:rPr lang="en-GB" dirty="0"/>
              <a:t>r</a:t>
            </a:r>
          </a:p>
        </p:txBody>
      </p:sp>
    </p:spTree>
    <p:extLst>
      <p:ext uri="{BB962C8B-B14F-4D97-AF65-F5344CB8AC3E}">
        <p14:creationId xmlns:p14="http://schemas.microsoft.com/office/powerpoint/2010/main" val="325917517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Blades/Forces/Velocities</a:t>
            </a:r>
            <a:endParaRPr lang="en-GB" dirty="0"/>
          </a:p>
        </p:txBody>
      </p:sp>
      <p:sp>
        <p:nvSpPr>
          <p:cNvPr id="3" name="Content Placeholder 2"/>
          <p:cNvSpPr>
            <a:spLocks noGrp="1"/>
          </p:cNvSpPr>
          <p:nvPr>
            <p:ph idx="1"/>
          </p:nvPr>
        </p:nvSpPr>
        <p:spPr>
          <a:xfrm>
            <a:off x="374070" y="1600200"/>
            <a:ext cx="8229600" cy="4525963"/>
          </a:xfrm>
        </p:spPr>
        <p:txBody>
          <a:bodyPr/>
          <a:lstStyle/>
          <a:p>
            <a:r>
              <a:rPr lang="en-GB" dirty="0" smtClean="0"/>
              <a:t>The </a:t>
            </a:r>
            <a:r>
              <a:rPr lang="en-GB" b="1" dirty="0" smtClean="0"/>
              <a:t>wind velocity at the rotor</a:t>
            </a:r>
            <a:r>
              <a:rPr lang="en-GB" dirty="0" smtClean="0"/>
              <a:t>, V</a:t>
            </a:r>
            <a:r>
              <a:rPr lang="en-GB" baseline="-25000" dirty="0" smtClean="0"/>
              <a:t>1</a:t>
            </a:r>
            <a:r>
              <a:rPr lang="en-GB" dirty="0" smtClean="0"/>
              <a:t> is the undisturbed wind velocity upstream of the rotor, V</a:t>
            </a:r>
            <a:r>
              <a:rPr lang="en-GB" baseline="-25000" dirty="0" smtClean="0"/>
              <a:t>O</a:t>
            </a:r>
            <a:r>
              <a:rPr lang="en-GB" dirty="0" smtClean="0"/>
              <a:t> reduced by a factor that takes account of the wind being slowed down as a result of power extraction</a:t>
            </a:r>
          </a:p>
          <a:p>
            <a:r>
              <a:rPr lang="en-GB" dirty="0" smtClean="0"/>
              <a:t>This factor is referred to as the </a:t>
            </a:r>
            <a:r>
              <a:rPr lang="en-GB" b="1" dirty="0" smtClean="0"/>
              <a:t>axial interference factor</a:t>
            </a:r>
            <a:r>
              <a:rPr lang="en-GB" dirty="0" smtClean="0"/>
              <a:t>, and is represented by a</a:t>
            </a:r>
            <a:endParaRPr lang="en-GB" dirty="0"/>
          </a:p>
        </p:txBody>
      </p:sp>
    </p:spTree>
    <p:extLst>
      <p:ext uri="{BB962C8B-B14F-4D97-AF65-F5344CB8AC3E}">
        <p14:creationId xmlns:p14="http://schemas.microsoft.com/office/powerpoint/2010/main" val="227143547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Blades/Forces/Velocities</a:t>
            </a:r>
            <a:endParaRPr lang="en-GB" dirty="0"/>
          </a:p>
        </p:txBody>
      </p:sp>
      <p:sp>
        <p:nvSpPr>
          <p:cNvPr id="3" name="Content Placeholder 2"/>
          <p:cNvSpPr>
            <a:spLocks noGrp="1"/>
          </p:cNvSpPr>
          <p:nvPr>
            <p:ph idx="1"/>
          </p:nvPr>
        </p:nvSpPr>
        <p:spPr/>
        <p:txBody>
          <a:bodyPr/>
          <a:lstStyle/>
          <a:p>
            <a:r>
              <a:rPr lang="en-GB" dirty="0" smtClean="0"/>
              <a:t>The relative wind angle, </a:t>
            </a:r>
            <a:r>
              <a:rPr lang="el-GR" dirty="0" smtClean="0"/>
              <a:t>Φ</a:t>
            </a:r>
            <a:r>
              <a:rPr lang="en-GB" dirty="0" smtClean="0"/>
              <a:t>, is the angle that the relative wind makes with the blade and is measured from the </a:t>
            </a:r>
            <a:r>
              <a:rPr lang="en-GB" b="1" dirty="0" smtClean="0"/>
              <a:t>place of rotation</a:t>
            </a:r>
          </a:p>
          <a:p>
            <a:r>
              <a:rPr lang="en-GB" dirty="0" smtClean="0"/>
              <a:t>The angle of attack </a:t>
            </a:r>
            <a:r>
              <a:rPr lang="el-GR" dirty="0" smtClean="0"/>
              <a:t>α</a:t>
            </a:r>
            <a:r>
              <a:rPr lang="en-GB" dirty="0" smtClean="0"/>
              <a:t> at this point on the blade can be measured against relative wind energy </a:t>
            </a:r>
            <a:r>
              <a:rPr lang="el-GR" dirty="0" smtClean="0"/>
              <a:t>Φ</a:t>
            </a:r>
            <a:endParaRPr lang="en-GB" dirty="0" smtClean="0"/>
          </a:p>
          <a:p>
            <a:r>
              <a:rPr lang="en-GB" dirty="0" smtClean="0"/>
              <a:t>The </a:t>
            </a:r>
            <a:r>
              <a:rPr lang="en-GB" b="1" dirty="0" smtClean="0"/>
              <a:t>blade pitch angle</a:t>
            </a:r>
            <a:r>
              <a:rPr lang="en-GB" dirty="0" smtClean="0"/>
              <a:t> </a:t>
            </a:r>
            <a:r>
              <a:rPr lang="el-GR" dirty="0" smtClean="0"/>
              <a:t>β</a:t>
            </a:r>
            <a:r>
              <a:rPr lang="en-GB" dirty="0" smtClean="0"/>
              <a:t> is then equal to the relative wind angle minus the angle of attack</a:t>
            </a:r>
            <a:endParaRPr lang="en-GB" dirty="0"/>
          </a:p>
        </p:txBody>
      </p:sp>
    </p:spTree>
    <p:extLst>
      <p:ext uri="{BB962C8B-B14F-4D97-AF65-F5344CB8AC3E}">
        <p14:creationId xmlns:p14="http://schemas.microsoft.com/office/powerpoint/2010/main" val="18629526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Betz Criterion</a:t>
            </a:r>
            <a:endParaRPr lang="en-GB" dirty="0"/>
          </a:p>
        </p:txBody>
      </p:sp>
      <p:sp>
        <p:nvSpPr>
          <p:cNvPr id="3" name="Content Placeholder 2"/>
          <p:cNvSpPr>
            <a:spLocks noGrp="1"/>
          </p:cNvSpPr>
          <p:nvPr>
            <p:ph idx="1"/>
          </p:nvPr>
        </p:nvSpPr>
        <p:spPr/>
        <p:txBody>
          <a:bodyPr>
            <a:normAutofit fontScale="92500"/>
          </a:bodyPr>
          <a:lstStyle/>
          <a:p>
            <a:r>
              <a:rPr lang="en-GB" dirty="0" smtClean="0"/>
              <a:t>Betz showed the </a:t>
            </a:r>
            <a:r>
              <a:rPr lang="en-GB" b="1" dirty="0" smtClean="0"/>
              <a:t>maximum</a:t>
            </a:r>
            <a:r>
              <a:rPr lang="en-GB" dirty="0" smtClean="0"/>
              <a:t> fraction of the power in the wind that can theoretically be extracted is 16/27 (59.3%)</a:t>
            </a:r>
          </a:p>
          <a:p>
            <a:r>
              <a:rPr lang="en-GB" dirty="0" smtClean="0"/>
              <a:t>This occurs when the undisturbed wind velocity is reduced by one-third, in other words, when the axial interference factor, a, is equal to one-third</a:t>
            </a:r>
          </a:p>
          <a:p>
            <a:r>
              <a:rPr lang="en-GB" dirty="0" smtClean="0"/>
              <a:t>The value of 59.3% is often referred to as the Betz limit and it is believed to apply to both horizontal and vertical axis wind turbines</a:t>
            </a:r>
          </a:p>
        </p:txBody>
      </p:sp>
    </p:spTree>
    <p:extLst>
      <p:ext uri="{BB962C8B-B14F-4D97-AF65-F5344CB8AC3E}">
        <p14:creationId xmlns:p14="http://schemas.microsoft.com/office/powerpoint/2010/main" val="205186778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smtClean="0"/>
              <a:t>Blades/Forces/Velocities</a:t>
            </a:r>
            <a:endParaRPr lang="en-GB" dirty="0"/>
          </a:p>
        </p:txBody>
      </p:sp>
      <p:sp>
        <p:nvSpPr>
          <p:cNvPr id="3" name="Content Placeholder 2"/>
          <p:cNvSpPr>
            <a:spLocks noGrp="1"/>
          </p:cNvSpPr>
          <p:nvPr>
            <p:ph idx="1"/>
          </p:nvPr>
        </p:nvSpPr>
        <p:spPr>
          <a:xfrm>
            <a:off x="457200" y="1196752"/>
            <a:ext cx="8435280" cy="5328592"/>
          </a:xfrm>
        </p:spPr>
        <p:txBody>
          <a:bodyPr>
            <a:normAutofit lnSpcReduction="10000"/>
          </a:bodyPr>
          <a:lstStyle/>
          <a:p>
            <a:r>
              <a:rPr lang="en-GB" dirty="0" smtClean="0"/>
              <a:t>Because the rotor is constrained to rotate in a plane at right angles to the undisturbed wind, the </a:t>
            </a:r>
            <a:r>
              <a:rPr lang="en-GB" b="1" dirty="0" smtClean="0"/>
              <a:t>driving force</a:t>
            </a:r>
            <a:r>
              <a:rPr lang="en-GB" dirty="0" smtClean="0"/>
              <a:t> at a given point on the blade, is that component of the aerofoil lift force that acts in the plane of rotation</a:t>
            </a:r>
          </a:p>
          <a:p>
            <a:r>
              <a:rPr lang="en-GB" dirty="0" smtClean="0"/>
              <a:t>This is given by the product of the lift force, L and the sine of the relative wind angle (L Sin</a:t>
            </a:r>
            <a:r>
              <a:rPr lang="el-GR" dirty="0" smtClean="0"/>
              <a:t>φ</a:t>
            </a:r>
            <a:r>
              <a:rPr lang="en-GB" dirty="0" smtClean="0"/>
              <a:t>)</a:t>
            </a:r>
          </a:p>
          <a:p>
            <a:r>
              <a:rPr lang="en-GB" dirty="0" smtClean="0"/>
              <a:t>The </a:t>
            </a:r>
            <a:r>
              <a:rPr lang="en-GB" b="1" dirty="0" smtClean="0"/>
              <a:t>component of the drag force</a:t>
            </a:r>
            <a:r>
              <a:rPr lang="en-GB" dirty="0" smtClean="0"/>
              <a:t> in the rotor plane at this point is the product of the drag force, D and Cos of the relative wind angle (D Cos </a:t>
            </a:r>
            <a:r>
              <a:rPr lang="el-GR" dirty="0" smtClean="0"/>
              <a:t>φ</a:t>
            </a:r>
            <a:r>
              <a:rPr lang="en-GB" dirty="0" smtClean="0"/>
              <a:t>)</a:t>
            </a:r>
            <a:endParaRPr lang="en-GB" dirty="0"/>
          </a:p>
        </p:txBody>
      </p:sp>
    </p:spTree>
    <p:extLst>
      <p:ext uri="{BB962C8B-B14F-4D97-AF65-F5344CB8AC3E}">
        <p14:creationId xmlns:p14="http://schemas.microsoft.com/office/powerpoint/2010/main" val="67624336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Blades/Forces/Velocities</a:t>
            </a:r>
            <a:endParaRPr lang="en-GB" dirty="0"/>
          </a:p>
        </p:txBody>
      </p:sp>
      <p:sp>
        <p:nvSpPr>
          <p:cNvPr id="3" name="Content Placeholder 2"/>
          <p:cNvSpPr>
            <a:spLocks noGrp="1"/>
          </p:cNvSpPr>
          <p:nvPr>
            <p:ph idx="1"/>
          </p:nvPr>
        </p:nvSpPr>
        <p:spPr>
          <a:xfrm>
            <a:off x="251520" y="1600200"/>
            <a:ext cx="8640960" cy="4997152"/>
          </a:xfrm>
        </p:spPr>
        <p:txBody>
          <a:bodyPr>
            <a:normAutofit/>
          </a:bodyPr>
          <a:lstStyle/>
          <a:p>
            <a:r>
              <a:rPr lang="en-GB" dirty="0" smtClean="0"/>
              <a:t>The torque q (Nm), at this point on the blade is equal to the product of the </a:t>
            </a:r>
            <a:r>
              <a:rPr lang="en-GB" b="1" dirty="0" smtClean="0"/>
              <a:t>net</a:t>
            </a:r>
            <a:r>
              <a:rPr lang="en-GB" dirty="0" smtClean="0"/>
              <a:t> driving force in the plane of rotation and the local radius r</a:t>
            </a:r>
          </a:p>
          <a:p>
            <a:r>
              <a:rPr lang="en-GB" dirty="0" smtClean="0"/>
              <a:t>The </a:t>
            </a:r>
            <a:r>
              <a:rPr lang="en-GB" b="1" dirty="0" smtClean="0"/>
              <a:t>total torque</a:t>
            </a:r>
            <a:r>
              <a:rPr lang="en-GB" dirty="0" smtClean="0"/>
              <a:t> Q acting on the rotor can be calculated by summing the torque at all points along the length of the blade and multiplying by the number of blades</a:t>
            </a:r>
          </a:p>
          <a:p>
            <a:r>
              <a:rPr lang="en-GB" dirty="0" smtClean="0"/>
              <a:t>The power from the rotor is the product of the total torque Q and the rotor’s angular velocity </a:t>
            </a:r>
            <a:r>
              <a:rPr lang="el-GR" dirty="0" smtClean="0"/>
              <a:t>Ω</a:t>
            </a:r>
            <a:endParaRPr lang="en-GB" dirty="0"/>
          </a:p>
        </p:txBody>
      </p:sp>
    </p:spTree>
    <p:extLst>
      <p:ext uri="{BB962C8B-B14F-4D97-AF65-F5344CB8AC3E}">
        <p14:creationId xmlns:p14="http://schemas.microsoft.com/office/powerpoint/2010/main" val="123118723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Blades/Forces/Velocities</a:t>
            </a:r>
          </a:p>
        </p:txBody>
      </p:sp>
      <p:sp>
        <p:nvSpPr>
          <p:cNvPr id="3" name="Content Placeholder 2"/>
          <p:cNvSpPr>
            <a:spLocks noGrp="1"/>
          </p:cNvSpPr>
          <p:nvPr>
            <p:ph idx="1"/>
          </p:nvPr>
        </p:nvSpPr>
        <p:spPr/>
        <p:txBody>
          <a:bodyPr/>
          <a:lstStyle/>
          <a:p>
            <a:r>
              <a:rPr lang="en-GB" dirty="0" smtClean="0"/>
              <a:t>The magnitude and direction of the relative wind angle </a:t>
            </a:r>
            <a:r>
              <a:rPr lang="el-GR" dirty="0" smtClean="0"/>
              <a:t>φ</a:t>
            </a:r>
            <a:r>
              <a:rPr lang="en-GB" dirty="0" smtClean="0"/>
              <a:t> varies along the length of the blade according to the local radius r</a:t>
            </a:r>
          </a:p>
          <a:p>
            <a:r>
              <a:rPr lang="en-GB" dirty="0" smtClean="0"/>
              <a:t>This is because the local </a:t>
            </a:r>
            <a:r>
              <a:rPr lang="en-GB" b="1" dirty="0" smtClean="0"/>
              <a:t>tangential</a:t>
            </a:r>
            <a:r>
              <a:rPr lang="en-GB" dirty="0" smtClean="0"/>
              <a:t> speed, U, of a given blade element is equal to the rotor’s angular velocity (</a:t>
            </a:r>
            <a:r>
              <a:rPr lang="el-GR" dirty="0" smtClean="0"/>
              <a:t>Ω</a:t>
            </a:r>
            <a:r>
              <a:rPr lang="en-GB" dirty="0" smtClean="0"/>
              <a:t>) times the local radius r of the blade element</a:t>
            </a:r>
            <a:endParaRPr lang="en-GB" dirty="0"/>
          </a:p>
        </p:txBody>
      </p:sp>
    </p:spTree>
    <p:extLst>
      <p:ext uri="{BB962C8B-B14F-4D97-AF65-F5344CB8AC3E}">
        <p14:creationId xmlns:p14="http://schemas.microsoft.com/office/powerpoint/2010/main" val="201370130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Blades/Forces/Velocities</a:t>
            </a:r>
          </a:p>
        </p:txBody>
      </p:sp>
      <p:sp>
        <p:nvSpPr>
          <p:cNvPr id="3" name="Content Placeholder 2"/>
          <p:cNvSpPr>
            <a:spLocks noGrp="1"/>
          </p:cNvSpPr>
          <p:nvPr>
            <p:ph idx="1"/>
          </p:nvPr>
        </p:nvSpPr>
        <p:spPr/>
        <p:txBody>
          <a:bodyPr/>
          <a:lstStyle/>
          <a:p>
            <a:r>
              <a:rPr lang="en-GB" dirty="0" smtClean="0"/>
              <a:t>As the tangential speed decreases towards the hub, the relative wind angle </a:t>
            </a:r>
            <a:r>
              <a:rPr lang="el-GR" dirty="0" smtClean="0"/>
              <a:t>φ</a:t>
            </a:r>
            <a:r>
              <a:rPr lang="en-GB" dirty="0" smtClean="0"/>
              <a:t> progressively increases</a:t>
            </a:r>
          </a:p>
          <a:p>
            <a:r>
              <a:rPr lang="en-GB" dirty="0" smtClean="0"/>
              <a:t>If the blade is designed to have a constant angle of attack along its length, it will have to have a built-in twist, the amount of which will vary progressively from tip to root.</a:t>
            </a:r>
            <a:endParaRPr lang="en-GB" dirty="0"/>
          </a:p>
        </p:txBody>
      </p:sp>
    </p:spTree>
    <p:extLst>
      <p:ext uri="{BB962C8B-B14F-4D97-AF65-F5344CB8AC3E}">
        <p14:creationId xmlns:p14="http://schemas.microsoft.com/office/powerpoint/2010/main" val="304421969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Wind Angle Changes along the blade</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7" y="1600200"/>
            <a:ext cx="8352928"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376151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Stall Control</a:t>
            </a:r>
            <a:endParaRPr lang="en-GB" dirty="0"/>
          </a:p>
        </p:txBody>
      </p:sp>
      <p:sp>
        <p:nvSpPr>
          <p:cNvPr id="3" name="Content Placeholder 2"/>
          <p:cNvSpPr>
            <a:spLocks noGrp="1"/>
          </p:cNvSpPr>
          <p:nvPr>
            <p:ph idx="1"/>
          </p:nvPr>
        </p:nvSpPr>
        <p:spPr/>
        <p:txBody>
          <a:bodyPr/>
          <a:lstStyle/>
          <a:p>
            <a:r>
              <a:rPr lang="en-GB" dirty="0" smtClean="0"/>
              <a:t>As the wind speed increases the tip speed ratio decreases</a:t>
            </a:r>
          </a:p>
          <a:p>
            <a:r>
              <a:rPr lang="en-GB" dirty="0" smtClean="0"/>
              <a:t>At the same time, the relative wind angle increases, causing an increase in the angle of attack</a:t>
            </a:r>
            <a:endParaRPr lang="en-GB" dirty="0"/>
          </a:p>
        </p:txBody>
      </p:sp>
    </p:spTree>
    <p:extLst>
      <p:ext uri="{BB962C8B-B14F-4D97-AF65-F5344CB8AC3E}">
        <p14:creationId xmlns:p14="http://schemas.microsoft.com/office/powerpoint/2010/main" val="79814089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Stall Control</a:t>
            </a:r>
            <a:endParaRPr lang="en-GB" dirty="0"/>
          </a:p>
        </p:txBody>
      </p:sp>
      <p:sp>
        <p:nvSpPr>
          <p:cNvPr id="3" name="Content Placeholder 2"/>
          <p:cNvSpPr>
            <a:spLocks noGrp="1"/>
          </p:cNvSpPr>
          <p:nvPr>
            <p:ph idx="1"/>
          </p:nvPr>
        </p:nvSpPr>
        <p:spPr>
          <a:xfrm>
            <a:off x="457200" y="1052736"/>
            <a:ext cx="8229600" cy="5400600"/>
          </a:xfrm>
        </p:spPr>
        <p:txBody>
          <a:bodyPr>
            <a:normAutofit/>
          </a:bodyPr>
          <a:lstStyle/>
          <a:p>
            <a:r>
              <a:rPr lang="en-GB" dirty="0" smtClean="0"/>
              <a:t>It is possible to take advantage of this characteristic to control a turbine in high winds, if the rotor blades are designed so that above the rated wind speed they become less efficient because the angle of attack is approaching the </a:t>
            </a:r>
            <a:r>
              <a:rPr lang="en-GB" b="1" dirty="0" smtClean="0"/>
              <a:t>stall angle</a:t>
            </a:r>
            <a:endParaRPr lang="en-GB" dirty="0" smtClean="0"/>
          </a:p>
          <a:p>
            <a:r>
              <a:rPr lang="en-GB" dirty="0" smtClean="0"/>
              <a:t>This results in a loss of lift, and this torque, on the regions of the blade that are in ‘stall’</a:t>
            </a:r>
          </a:p>
          <a:p>
            <a:r>
              <a:rPr lang="en-GB" dirty="0" smtClean="0"/>
              <a:t>This method of so-called ‘stall-control’ has been successfully used on HAWT and VAWT</a:t>
            </a:r>
            <a:endParaRPr lang="en-GB" dirty="0"/>
          </a:p>
        </p:txBody>
      </p:sp>
    </p:spTree>
    <p:extLst>
      <p:ext uri="{BB962C8B-B14F-4D97-AF65-F5344CB8AC3E}">
        <p14:creationId xmlns:p14="http://schemas.microsoft.com/office/powerpoint/2010/main" val="418638309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Much Power Does a Wind Turbine Produce?</a:t>
            </a:r>
            <a:endParaRPr lang="en-GB" dirty="0"/>
          </a:p>
        </p:txBody>
      </p:sp>
      <p:sp>
        <p:nvSpPr>
          <p:cNvPr id="3" name="Content Placeholder 2"/>
          <p:cNvSpPr>
            <a:spLocks noGrp="1"/>
          </p:cNvSpPr>
          <p:nvPr>
            <p:ph idx="1"/>
          </p:nvPr>
        </p:nvSpPr>
        <p:spPr/>
        <p:txBody>
          <a:bodyPr/>
          <a:lstStyle/>
          <a:p>
            <a:r>
              <a:rPr lang="en-GB" dirty="0" smtClean="0"/>
              <a:t>The power output of a wind turbine varies with wind speed and every turbine has a characteristic wind speed-power curve</a:t>
            </a:r>
          </a:p>
          <a:p>
            <a:r>
              <a:rPr lang="en-GB" dirty="0" smtClean="0"/>
              <a:t>The shape of a wind speed-power curve is influenced by a number of factors</a:t>
            </a:r>
            <a:endParaRPr lang="en-GB" dirty="0"/>
          </a:p>
        </p:txBody>
      </p:sp>
    </p:spTree>
    <p:extLst>
      <p:ext uri="{BB962C8B-B14F-4D97-AF65-F5344CB8AC3E}">
        <p14:creationId xmlns:p14="http://schemas.microsoft.com/office/powerpoint/2010/main" val="135401482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Wind Speed-Power Curve</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65102" y="1600200"/>
            <a:ext cx="7213795"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968806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Influencing Wind Speed </a:t>
            </a:r>
            <a:br>
              <a:rPr lang="en-GB" dirty="0" smtClean="0"/>
            </a:br>
            <a:r>
              <a:rPr lang="en-GB" dirty="0" smtClean="0"/>
              <a:t>Power Curve</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smtClean="0"/>
              <a:t>Rotor swept area</a:t>
            </a:r>
          </a:p>
          <a:p>
            <a:pPr marL="514350" indent="-514350">
              <a:buAutoNum type="arabicPeriod"/>
            </a:pPr>
            <a:r>
              <a:rPr lang="en-GB" dirty="0" smtClean="0"/>
              <a:t>Choice of aerofoil</a:t>
            </a:r>
          </a:p>
          <a:p>
            <a:pPr marL="514350" indent="-514350">
              <a:buAutoNum type="arabicPeriod"/>
            </a:pPr>
            <a:r>
              <a:rPr lang="en-GB" dirty="0" smtClean="0"/>
              <a:t>Number of blades</a:t>
            </a:r>
          </a:p>
          <a:p>
            <a:pPr marL="514350" indent="-514350">
              <a:buAutoNum type="arabicPeriod"/>
            </a:pPr>
            <a:r>
              <a:rPr lang="en-GB" dirty="0" smtClean="0"/>
              <a:t>Blade shape</a:t>
            </a:r>
          </a:p>
          <a:p>
            <a:pPr marL="514350" indent="-514350">
              <a:buAutoNum type="arabicPeriod"/>
            </a:pPr>
            <a:r>
              <a:rPr lang="en-GB" dirty="0" smtClean="0"/>
              <a:t>Optimum tip speed ratio</a:t>
            </a:r>
          </a:p>
          <a:p>
            <a:pPr marL="514350" indent="-514350">
              <a:buAutoNum type="arabicPeriod"/>
            </a:pPr>
            <a:r>
              <a:rPr lang="en-GB" dirty="0" smtClean="0"/>
              <a:t>Speed of rotation</a:t>
            </a:r>
          </a:p>
          <a:p>
            <a:pPr marL="514350" indent="-514350">
              <a:buAutoNum type="arabicPeriod"/>
            </a:pPr>
            <a:r>
              <a:rPr lang="en-GB" dirty="0" smtClean="0"/>
              <a:t>The cut-in</a:t>
            </a:r>
          </a:p>
          <a:p>
            <a:pPr marL="514350" indent="-514350">
              <a:buAutoNum type="arabicPeriod"/>
            </a:pPr>
            <a:r>
              <a:rPr lang="en-GB" dirty="0" smtClean="0"/>
              <a:t>Rated and shut down wind speeds</a:t>
            </a:r>
            <a:endParaRPr lang="en-GB" dirty="0"/>
          </a:p>
        </p:txBody>
      </p:sp>
    </p:spTree>
    <p:extLst>
      <p:ext uri="{BB962C8B-B14F-4D97-AF65-F5344CB8AC3E}">
        <p14:creationId xmlns:p14="http://schemas.microsoft.com/office/powerpoint/2010/main" val="359845710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Much Energy will Wind </a:t>
            </a:r>
            <a:br>
              <a:rPr lang="en-GB" dirty="0" smtClean="0"/>
            </a:br>
            <a:r>
              <a:rPr lang="en-GB" dirty="0" smtClean="0"/>
              <a:t>Turbines Produce</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The energy that a wind turbine will produce depends on both its wind speed-power curve and the </a:t>
            </a:r>
            <a:r>
              <a:rPr lang="en-GB" b="1" dirty="0" smtClean="0"/>
              <a:t>wind speed frequency distribution</a:t>
            </a:r>
            <a:r>
              <a:rPr lang="en-GB" dirty="0" smtClean="0"/>
              <a:t> at the site</a:t>
            </a:r>
          </a:p>
          <a:p>
            <a:r>
              <a:rPr lang="en-GB" dirty="0" smtClean="0"/>
              <a:t>For each incremental wind speed within the operating range of the turbine the energy produced at that incremental wind speed can be obtained by multiplying the number of hours of its duration by the corresponding turbine power at this wind speed</a:t>
            </a:r>
            <a:endParaRPr lang="en-GB" dirty="0"/>
          </a:p>
        </p:txBody>
      </p:sp>
    </p:spTree>
    <p:extLst>
      <p:ext uri="{BB962C8B-B14F-4D97-AF65-F5344CB8AC3E}">
        <p14:creationId xmlns:p14="http://schemas.microsoft.com/office/powerpoint/2010/main" val="288640550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3" name="Content Placeholder 2"/>
          <p:cNvSpPr>
            <a:spLocks noGrp="1"/>
          </p:cNvSpPr>
          <p:nvPr>
            <p:ph idx="4294967295"/>
          </p:nvPr>
        </p:nvSpPr>
        <p:spPr>
          <a:xfrm>
            <a:off x="323528" y="1600200"/>
            <a:ext cx="7906072" cy="4525963"/>
          </a:xfrm>
        </p:spPr>
        <p:txBody>
          <a:bodyPr/>
          <a:lstStyle/>
          <a:p>
            <a:r>
              <a:rPr lang="en-GB" dirty="0" smtClean="0"/>
              <a:t>Add Figure 7.31</a:t>
            </a:r>
            <a:endParaRPr lang="en-GB" dirty="0"/>
          </a:p>
        </p:txBody>
      </p:sp>
    </p:spTree>
    <p:extLst>
      <p:ext uri="{BB962C8B-B14F-4D97-AF65-F5344CB8AC3E}">
        <p14:creationId xmlns:p14="http://schemas.microsoft.com/office/powerpoint/2010/main" val="21181229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Much Energy will Wind </a:t>
            </a:r>
            <a:br>
              <a:rPr lang="en-GB" dirty="0"/>
            </a:br>
            <a:r>
              <a:rPr lang="en-GB" dirty="0"/>
              <a:t>Turbines Produce</a:t>
            </a:r>
          </a:p>
        </p:txBody>
      </p:sp>
      <p:sp>
        <p:nvSpPr>
          <p:cNvPr id="3" name="Content Placeholder 2"/>
          <p:cNvSpPr>
            <a:spLocks noGrp="1"/>
          </p:cNvSpPr>
          <p:nvPr>
            <p:ph idx="1"/>
          </p:nvPr>
        </p:nvSpPr>
        <p:spPr/>
        <p:txBody>
          <a:bodyPr/>
          <a:lstStyle/>
          <a:p>
            <a:r>
              <a:rPr lang="en-GB" dirty="0" smtClean="0"/>
              <a:t>The data above can be used to plot a wind energy distribution</a:t>
            </a:r>
          </a:p>
          <a:p>
            <a:r>
              <a:rPr lang="en-GB" dirty="0" smtClean="0"/>
              <a:t>The total energy produced is then calculated by summing the energy produced at all the wind speeds within the operating range of the turbine</a:t>
            </a:r>
            <a:endParaRPr lang="en-GB" dirty="0"/>
          </a:p>
        </p:txBody>
      </p:sp>
    </p:spTree>
    <p:extLst>
      <p:ext uri="{BB962C8B-B14F-4D97-AF65-F5344CB8AC3E}">
        <p14:creationId xmlns:p14="http://schemas.microsoft.com/office/powerpoint/2010/main" val="19429767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Much Energy will Wind </a:t>
            </a:r>
            <a:br>
              <a:rPr lang="en-GB" dirty="0"/>
            </a:br>
            <a:r>
              <a:rPr lang="en-GB" dirty="0"/>
              <a:t>Turbines Produce</a:t>
            </a:r>
          </a:p>
        </p:txBody>
      </p:sp>
      <p:sp>
        <p:nvSpPr>
          <p:cNvPr id="3" name="Content Placeholder 2"/>
          <p:cNvSpPr>
            <a:spLocks noGrp="1"/>
          </p:cNvSpPr>
          <p:nvPr>
            <p:ph idx="1"/>
          </p:nvPr>
        </p:nvSpPr>
        <p:spPr>
          <a:xfrm>
            <a:off x="323528" y="1600200"/>
            <a:ext cx="8568952" cy="4925144"/>
          </a:xfrm>
        </p:spPr>
        <p:txBody>
          <a:bodyPr>
            <a:normAutofit lnSpcReduction="10000"/>
          </a:bodyPr>
          <a:lstStyle/>
          <a:p>
            <a:r>
              <a:rPr lang="en-GB" dirty="0" smtClean="0"/>
              <a:t>Additional factors that affect the total energy generated include transmission losses and the </a:t>
            </a:r>
            <a:r>
              <a:rPr lang="en-GB" b="1" dirty="0" smtClean="0"/>
              <a:t>availability</a:t>
            </a:r>
            <a:r>
              <a:rPr lang="en-GB" dirty="0" smtClean="0"/>
              <a:t> of the turbine</a:t>
            </a:r>
          </a:p>
          <a:p>
            <a:r>
              <a:rPr lang="en-GB" dirty="0" smtClean="0"/>
              <a:t>Availability is an indication of the reliability of the turbine installation and is the fraction or percentage of a given period of time for which a wind turbine is available to generate, when the wind is blowing within the turbine is available to generate, when the wind is blowing within the turbine’s operating range</a:t>
            </a:r>
            <a:endParaRPr lang="en-GB" dirty="0"/>
          </a:p>
        </p:txBody>
      </p:sp>
    </p:spTree>
    <p:extLst>
      <p:ext uri="{BB962C8B-B14F-4D97-AF65-F5344CB8AC3E}">
        <p14:creationId xmlns:p14="http://schemas.microsoft.com/office/powerpoint/2010/main" val="6313161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Much Energy will Wind </a:t>
            </a:r>
            <a:br>
              <a:rPr lang="en-GB" dirty="0"/>
            </a:br>
            <a:r>
              <a:rPr lang="en-GB" dirty="0"/>
              <a:t>Turbines Produce</a:t>
            </a:r>
          </a:p>
        </p:txBody>
      </p:sp>
      <p:sp>
        <p:nvSpPr>
          <p:cNvPr id="3" name="Content Placeholder 2"/>
          <p:cNvSpPr>
            <a:spLocks noGrp="1"/>
          </p:cNvSpPr>
          <p:nvPr>
            <p:ph idx="1"/>
          </p:nvPr>
        </p:nvSpPr>
        <p:spPr/>
        <p:txBody>
          <a:bodyPr/>
          <a:lstStyle/>
          <a:p>
            <a:r>
              <a:rPr lang="en-GB" dirty="0" smtClean="0"/>
              <a:t>If the mean annual wind speed at a site is known or can be estimated, a rough initial estimate of electricity production (kWh/year) from a number of turbines at that site</a:t>
            </a:r>
          </a:p>
          <a:p>
            <a:r>
              <a:rPr lang="en-GB" dirty="0" smtClean="0"/>
              <a:t>Annual electricity production =</a:t>
            </a:r>
          </a:p>
          <a:p>
            <a:pPr marL="0" indent="0">
              <a:buNone/>
            </a:pPr>
            <a:r>
              <a:rPr lang="en-GB" dirty="0"/>
              <a:t>	</a:t>
            </a:r>
            <a:r>
              <a:rPr lang="en-GB" dirty="0" smtClean="0"/>
              <a:t>= KV</a:t>
            </a:r>
            <a:r>
              <a:rPr lang="en-GB" baseline="-25000" dirty="0" smtClean="0"/>
              <a:t>m</a:t>
            </a:r>
            <a:r>
              <a:rPr lang="en-GB" baseline="30000" dirty="0" smtClean="0"/>
              <a:t>3</a:t>
            </a:r>
            <a:r>
              <a:rPr lang="en-GB" dirty="0" smtClean="0"/>
              <a:t>A</a:t>
            </a:r>
            <a:r>
              <a:rPr lang="en-GB" baseline="-25000" dirty="0" smtClean="0"/>
              <a:t>t</a:t>
            </a:r>
            <a:r>
              <a:rPr lang="en-GB" dirty="0" smtClean="0"/>
              <a:t>T</a:t>
            </a:r>
            <a:endParaRPr lang="en-GB" dirty="0"/>
          </a:p>
        </p:txBody>
      </p:sp>
    </p:spTree>
    <p:extLst>
      <p:ext uri="{BB962C8B-B14F-4D97-AF65-F5344CB8AC3E}">
        <p14:creationId xmlns:p14="http://schemas.microsoft.com/office/powerpoint/2010/main" val="7094926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Much Energy Will Wind </a:t>
            </a:r>
            <a:br>
              <a:rPr lang="en-GB" dirty="0" smtClean="0"/>
            </a:br>
            <a:r>
              <a:rPr lang="en-GB" dirty="0" smtClean="0"/>
              <a:t>Turbines Produce</a:t>
            </a:r>
            <a:endParaRPr lang="en-GB" dirty="0"/>
          </a:p>
        </p:txBody>
      </p:sp>
      <p:sp>
        <p:nvSpPr>
          <p:cNvPr id="3" name="Content Placeholder 2"/>
          <p:cNvSpPr>
            <a:spLocks noGrp="1"/>
          </p:cNvSpPr>
          <p:nvPr>
            <p:ph idx="1"/>
          </p:nvPr>
        </p:nvSpPr>
        <p:spPr>
          <a:xfrm>
            <a:off x="323528" y="1600200"/>
            <a:ext cx="8568952" cy="4525963"/>
          </a:xfrm>
        </p:spPr>
        <p:txBody>
          <a:bodyPr>
            <a:normAutofit lnSpcReduction="10000"/>
          </a:bodyPr>
          <a:lstStyle/>
          <a:p>
            <a:r>
              <a:rPr lang="en-GB" dirty="0" smtClean="0"/>
              <a:t>Annual electricity production = </a:t>
            </a:r>
            <a:r>
              <a:rPr lang="en-GB" dirty="0"/>
              <a:t>KV</a:t>
            </a:r>
            <a:r>
              <a:rPr lang="en-GB" baseline="-25000" dirty="0"/>
              <a:t>m</a:t>
            </a:r>
            <a:r>
              <a:rPr lang="en-GB" baseline="30000" dirty="0"/>
              <a:t>3</a:t>
            </a:r>
            <a:r>
              <a:rPr lang="en-GB" dirty="0"/>
              <a:t>A</a:t>
            </a:r>
            <a:r>
              <a:rPr lang="en-GB" baseline="-25000" dirty="0"/>
              <a:t>t</a:t>
            </a:r>
            <a:r>
              <a:rPr lang="en-GB" dirty="0"/>
              <a:t>T</a:t>
            </a:r>
          </a:p>
          <a:p>
            <a:pPr marL="0" indent="0">
              <a:buNone/>
            </a:pPr>
            <a:r>
              <a:rPr lang="en-GB" dirty="0" smtClean="0"/>
              <a:t>K = 3.2 and is a factor based on typical turbine</a:t>
            </a:r>
          </a:p>
          <a:p>
            <a:pPr marL="0" indent="0">
              <a:buNone/>
            </a:pPr>
            <a:r>
              <a:rPr lang="en-GB" dirty="0"/>
              <a:t> </a:t>
            </a:r>
            <a:r>
              <a:rPr lang="en-GB" dirty="0" smtClean="0"/>
              <a:t>     performance characteristics and a relationship</a:t>
            </a:r>
          </a:p>
          <a:p>
            <a:pPr marL="0" indent="0">
              <a:buNone/>
            </a:pPr>
            <a:r>
              <a:rPr lang="en-GB" dirty="0"/>
              <a:t> </a:t>
            </a:r>
            <a:r>
              <a:rPr lang="en-GB" dirty="0" smtClean="0"/>
              <a:t>     between mean wind speed and wind speed</a:t>
            </a:r>
          </a:p>
          <a:p>
            <a:pPr marL="0" indent="0">
              <a:buNone/>
            </a:pPr>
            <a:r>
              <a:rPr lang="en-GB" dirty="0"/>
              <a:t> </a:t>
            </a:r>
            <a:r>
              <a:rPr lang="en-GB" dirty="0" smtClean="0"/>
              <a:t>     frequency distribution</a:t>
            </a:r>
          </a:p>
          <a:p>
            <a:pPr marL="0" indent="0">
              <a:buNone/>
            </a:pPr>
            <a:r>
              <a:rPr lang="en-GB" dirty="0" err="1" smtClean="0"/>
              <a:t>V</a:t>
            </a:r>
            <a:r>
              <a:rPr lang="en-GB" baseline="-25000" dirty="0" err="1" smtClean="0"/>
              <a:t>m</a:t>
            </a:r>
            <a:r>
              <a:rPr lang="en-GB" dirty="0" smtClean="0"/>
              <a:t> = Is the site annual mean wind speed (m/s)</a:t>
            </a:r>
          </a:p>
          <a:p>
            <a:pPr marL="0" indent="0">
              <a:buNone/>
            </a:pPr>
            <a:r>
              <a:rPr lang="en-GB" dirty="0" smtClean="0"/>
              <a:t>A</a:t>
            </a:r>
            <a:r>
              <a:rPr lang="en-GB" baseline="-25000" dirty="0" smtClean="0"/>
              <a:t>t</a:t>
            </a:r>
            <a:r>
              <a:rPr lang="en-GB" dirty="0" smtClean="0"/>
              <a:t> = Is the swept area of the turbine (m</a:t>
            </a:r>
            <a:r>
              <a:rPr lang="en-GB" baseline="30000" dirty="0" smtClean="0"/>
              <a:t>2</a:t>
            </a:r>
            <a:r>
              <a:rPr lang="en-GB" dirty="0" smtClean="0"/>
              <a:t>)</a:t>
            </a:r>
          </a:p>
          <a:p>
            <a:pPr marL="0" indent="0">
              <a:buNone/>
            </a:pPr>
            <a:r>
              <a:rPr lang="en-GB" dirty="0" smtClean="0"/>
              <a:t>T = Is the number of turbines</a:t>
            </a:r>
            <a:endParaRPr lang="en-GB" dirty="0"/>
          </a:p>
        </p:txBody>
      </p:sp>
    </p:spTree>
    <p:extLst>
      <p:ext uri="{BB962C8B-B14F-4D97-AF65-F5344CB8AC3E}">
        <p14:creationId xmlns:p14="http://schemas.microsoft.com/office/powerpoint/2010/main" val="343997808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Much Energy will Wind </a:t>
            </a:r>
            <a:br>
              <a:rPr lang="en-GB" dirty="0"/>
            </a:br>
            <a:r>
              <a:rPr lang="en-GB" dirty="0"/>
              <a:t>Turbines Produce</a:t>
            </a:r>
          </a:p>
        </p:txBody>
      </p:sp>
      <p:sp>
        <p:nvSpPr>
          <p:cNvPr id="3" name="Content Placeholder 2"/>
          <p:cNvSpPr>
            <a:spLocks noGrp="1"/>
          </p:cNvSpPr>
          <p:nvPr>
            <p:ph idx="1"/>
          </p:nvPr>
        </p:nvSpPr>
        <p:spPr/>
        <p:txBody>
          <a:bodyPr>
            <a:normAutofit fontScale="92500" lnSpcReduction="10000"/>
          </a:bodyPr>
          <a:lstStyle/>
          <a:p>
            <a:r>
              <a:rPr lang="en-GB" dirty="0" smtClean="0"/>
              <a:t>The above formula is not without issues because it is based on an average of the characteristics of wind turbines currently available and assumes a relationship between annual mean wind speed and the frequency distribution of wind speeds</a:t>
            </a:r>
          </a:p>
          <a:p>
            <a:r>
              <a:rPr lang="en-GB" dirty="0" smtClean="0"/>
              <a:t>It does not allow for the different power curves of wind turbines that have been optimised either for low or high wind speed sites</a:t>
            </a:r>
          </a:p>
          <a:p>
            <a:r>
              <a:rPr lang="en-GB" dirty="0" smtClean="0"/>
              <a:t>The K factor of 3.2 given above assumes a well designed turbine suited to its site</a:t>
            </a:r>
            <a:endParaRPr lang="en-GB" dirty="0"/>
          </a:p>
        </p:txBody>
      </p:sp>
    </p:spTree>
    <p:extLst>
      <p:ext uri="{BB962C8B-B14F-4D97-AF65-F5344CB8AC3E}">
        <p14:creationId xmlns:p14="http://schemas.microsoft.com/office/powerpoint/2010/main" val="12175547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Wind Turbine Noise</a:t>
            </a:r>
            <a:endParaRPr lang="en-GB" dirty="0"/>
          </a:p>
        </p:txBody>
      </p:sp>
      <p:sp>
        <p:nvSpPr>
          <p:cNvPr id="3" name="Content Placeholder 2"/>
          <p:cNvSpPr>
            <a:spLocks noGrp="1"/>
          </p:cNvSpPr>
          <p:nvPr>
            <p:ph idx="1"/>
          </p:nvPr>
        </p:nvSpPr>
        <p:spPr/>
        <p:txBody>
          <a:bodyPr/>
          <a:lstStyle/>
          <a:p>
            <a:pPr marL="0" indent="0">
              <a:buNone/>
            </a:pPr>
            <a:r>
              <a:rPr lang="en-GB" dirty="0" smtClean="0"/>
              <a:t>Two main sources</a:t>
            </a:r>
          </a:p>
          <a:p>
            <a:pPr marL="514350" indent="-514350">
              <a:buAutoNum type="arabicPeriod"/>
            </a:pPr>
            <a:r>
              <a:rPr lang="en-GB" dirty="0" smtClean="0"/>
              <a:t>Mechanical Noise</a:t>
            </a:r>
          </a:p>
          <a:p>
            <a:pPr marL="514350" indent="-514350">
              <a:buAutoNum type="arabicPeriod"/>
            </a:pPr>
            <a:r>
              <a:rPr lang="en-GB" dirty="0" smtClean="0"/>
              <a:t>Aerodynamic Noise</a:t>
            </a:r>
            <a:endParaRPr lang="en-GB" dirty="0"/>
          </a:p>
        </p:txBody>
      </p:sp>
    </p:spTree>
    <p:extLst>
      <p:ext uri="{BB962C8B-B14F-4D97-AF65-F5344CB8AC3E}">
        <p14:creationId xmlns:p14="http://schemas.microsoft.com/office/powerpoint/2010/main" val="166743235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Wind Turbine Noise</a:t>
            </a:r>
            <a:endParaRPr lang="en-GB" dirty="0"/>
          </a:p>
        </p:txBody>
      </p:sp>
      <p:sp>
        <p:nvSpPr>
          <p:cNvPr id="3" name="Content Placeholder 2"/>
          <p:cNvSpPr>
            <a:spLocks noGrp="1"/>
          </p:cNvSpPr>
          <p:nvPr>
            <p:ph idx="1"/>
          </p:nvPr>
        </p:nvSpPr>
        <p:spPr/>
        <p:txBody>
          <a:bodyPr/>
          <a:lstStyle/>
          <a:p>
            <a:r>
              <a:rPr lang="en-GB" dirty="0" smtClean="0"/>
              <a:t>Mechanical noise is produced by the gearbox and the generator</a:t>
            </a:r>
          </a:p>
          <a:p>
            <a:r>
              <a:rPr lang="en-GB" dirty="0" smtClean="0"/>
              <a:t>Aerodynamic noise is due to the interaction of the air flow with the blade</a:t>
            </a:r>
            <a:endParaRPr lang="en-GB" dirty="0"/>
          </a:p>
        </p:txBody>
      </p:sp>
    </p:spTree>
    <p:extLst>
      <p:ext uri="{BB962C8B-B14F-4D97-AF65-F5344CB8AC3E}">
        <p14:creationId xmlns:p14="http://schemas.microsoft.com/office/powerpoint/2010/main" val="12072234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Noise Levels from Wind Turbines</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960267"/>
            <a:ext cx="8229600" cy="3805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877952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Mechanical Noise</a:t>
            </a:r>
            <a:endParaRPr lang="en-GB" dirty="0"/>
          </a:p>
        </p:txBody>
      </p:sp>
      <p:sp>
        <p:nvSpPr>
          <p:cNvPr id="3" name="Content Placeholder 2"/>
          <p:cNvSpPr>
            <a:spLocks noGrp="1"/>
          </p:cNvSpPr>
          <p:nvPr>
            <p:ph idx="1"/>
          </p:nvPr>
        </p:nvSpPr>
        <p:spPr/>
        <p:txBody>
          <a:bodyPr/>
          <a:lstStyle/>
          <a:p>
            <a:r>
              <a:rPr lang="en-GB" dirty="0" smtClean="0"/>
              <a:t>Can be remedied fairly easily by the use of special quieter gears, mounting equipment or resilient mounts, and using acoustic enclosures or eliminating the gearbox by opting for a direct-drive, low speed generator</a:t>
            </a:r>
            <a:endParaRPr lang="en-GB" dirty="0"/>
          </a:p>
        </p:txBody>
      </p:sp>
    </p:spTree>
    <p:extLst>
      <p:ext uri="{BB962C8B-B14F-4D97-AF65-F5344CB8AC3E}">
        <p14:creationId xmlns:p14="http://schemas.microsoft.com/office/powerpoint/2010/main" val="81207081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Aerodynamic Noise</a:t>
            </a:r>
            <a:endParaRPr lang="en-GB" dirty="0"/>
          </a:p>
        </p:txBody>
      </p:sp>
      <p:sp>
        <p:nvSpPr>
          <p:cNvPr id="3" name="Content Placeholder 2"/>
          <p:cNvSpPr>
            <a:spLocks noGrp="1"/>
          </p:cNvSpPr>
          <p:nvPr>
            <p:ph idx="1"/>
          </p:nvPr>
        </p:nvSpPr>
        <p:spPr/>
        <p:txBody>
          <a:bodyPr>
            <a:normAutofit lnSpcReduction="10000"/>
          </a:bodyPr>
          <a:lstStyle/>
          <a:p>
            <a:r>
              <a:rPr lang="en-GB" dirty="0" smtClean="0"/>
              <a:t>Can be best described as a ‘swishing’ sound</a:t>
            </a:r>
          </a:p>
          <a:p>
            <a:r>
              <a:rPr lang="en-GB" dirty="0" smtClean="0"/>
              <a:t>Is affected by: the shape of the blades, the interaction of the airflow with the blades and the tower, the shape of the blade trailing edge, the tip shape, whether or not the blade is operating in stall condition</a:t>
            </a:r>
          </a:p>
          <a:p>
            <a:r>
              <a:rPr lang="en-GB" dirty="0" smtClean="0"/>
              <a:t>And turbulent wind conditions, which can cause unsteady forces on the blades, causing them to radiate noise</a:t>
            </a:r>
            <a:endParaRPr lang="en-GB" dirty="0"/>
          </a:p>
        </p:txBody>
      </p:sp>
    </p:spTree>
    <p:extLst>
      <p:ext uri="{BB962C8B-B14F-4D97-AF65-F5344CB8AC3E}">
        <p14:creationId xmlns:p14="http://schemas.microsoft.com/office/powerpoint/2010/main" val="11020274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Calculating the costs of Wind Energy</a:t>
            </a:r>
            <a:endParaRPr lang="en-GB" dirty="0"/>
          </a:p>
        </p:txBody>
      </p:sp>
      <p:sp>
        <p:nvSpPr>
          <p:cNvPr id="3" name="Content Placeholder 2"/>
          <p:cNvSpPr>
            <a:spLocks noGrp="1"/>
          </p:cNvSpPr>
          <p:nvPr>
            <p:ph idx="1"/>
          </p:nvPr>
        </p:nvSpPr>
        <p:spPr>
          <a:xfrm>
            <a:off x="457200" y="1600200"/>
            <a:ext cx="8229600" cy="4925144"/>
          </a:xfrm>
        </p:spPr>
        <p:txBody>
          <a:bodyPr>
            <a:normAutofit fontScale="92500" lnSpcReduction="10000"/>
          </a:bodyPr>
          <a:lstStyle/>
          <a:p>
            <a:pPr marL="0" indent="0">
              <a:buNone/>
            </a:pPr>
            <a:r>
              <a:rPr lang="en-GB" b="1" dirty="0" smtClean="0"/>
              <a:t>Factors to consider</a:t>
            </a:r>
            <a:endParaRPr lang="en-GB" dirty="0" smtClean="0"/>
          </a:p>
          <a:p>
            <a:r>
              <a:rPr lang="en-GB" dirty="0" smtClean="0"/>
              <a:t>Annual energy production from the wind turbine installation</a:t>
            </a:r>
          </a:p>
          <a:p>
            <a:r>
              <a:rPr lang="en-GB" dirty="0" smtClean="0"/>
              <a:t>The capital cost of the installation</a:t>
            </a:r>
          </a:p>
          <a:p>
            <a:r>
              <a:rPr lang="en-GB" dirty="0" smtClean="0"/>
              <a:t>The annual capital charge rate</a:t>
            </a:r>
          </a:p>
          <a:p>
            <a:r>
              <a:rPr lang="en-GB" dirty="0" smtClean="0"/>
              <a:t>Length of the contract with the purchaser of the electricity produced</a:t>
            </a:r>
          </a:p>
          <a:p>
            <a:r>
              <a:rPr lang="en-GB" dirty="0" smtClean="0"/>
              <a:t>The number of years over which the investments is to be recovered</a:t>
            </a:r>
          </a:p>
          <a:p>
            <a:r>
              <a:rPr lang="en-GB" dirty="0" smtClean="0"/>
              <a:t>The operation and maintenance costs</a:t>
            </a:r>
            <a:endParaRPr lang="en-GB" dirty="0"/>
          </a:p>
        </p:txBody>
      </p:sp>
    </p:spTree>
    <p:extLst>
      <p:ext uri="{BB962C8B-B14F-4D97-AF65-F5344CB8AC3E}">
        <p14:creationId xmlns:p14="http://schemas.microsoft.com/office/powerpoint/2010/main" val="199646687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Calculation of Wind Energy</a:t>
            </a:r>
            <a:endParaRPr lang="en-GB" dirty="0"/>
          </a:p>
        </p:txBody>
      </p:sp>
      <p:sp>
        <p:nvSpPr>
          <p:cNvPr id="3" name="Content Placeholder 2"/>
          <p:cNvSpPr>
            <a:spLocks noGrp="1"/>
          </p:cNvSpPr>
          <p:nvPr>
            <p:ph idx="1"/>
          </p:nvPr>
        </p:nvSpPr>
        <p:spPr/>
        <p:txBody>
          <a:bodyPr/>
          <a:lstStyle/>
          <a:p>
            <a:r>
              <a:rPr lang="en-GB" dirty="0" smtClean="0"/>
              <a:t>The cost per unit of electricity generated (g), by a wind farm can be estimated using the following formula:</a:t>
            </a:r>
          </a:p>
          <a:p>
            <a:pPr marL="0" indent="0">
              <a:buNone/>
            </a:pPr>
            <a:endParaRPr lang="en-GB" dirty="0"/>
          </a:p>
          <a:p>
            <a:pPr marL="0" indent="0">
              <a:buNone/>
            </a:pPr>
            <a:r>
              <a:rPr lang="en-GB" dirty="0" smtClean="0"/>
              <a:t>    g= CR/E + M</a:t>
            </a:r>
            <a:endParaRPr lang="en-GB" dirty="0"/>
          </a:p>
        </p:txBody>
      </p:sp>
    </p:spTree>
    <p:extLst>
      <p:ext uri="{BB962C8B-B14F-4D97-AF65-F5344CB8AC3E}">
        <p14:creationId xmlns:p14="http://schemas.microsoft.com/office/powerpoint/2010/main" val="421214699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per unit of Electricity</a:t>
            </a:r>
            <a:endParaRPr lang="en-GB" dirty="0"/>
          </a:p>
        </p:txBody>
      </p:sp>
      <p:sp>
        <p:nvSpPr>
          <p:cNvPr id="3" name="Content Placeholder 2"/>
          <p:cNvSpPr>
            <a:spLocks noGrp="1"/>
          </p:cNvSpPr>
          <p:nvPr>
            <p:ph idx="1"/>
          </p:nvPr>
        </p:nvSpPr>
        <p:spPr/>
        <p:txBody>
          <a:bodyPr/>
          <a:lstStyle/>
          <a:p>
            <a:pPr marL="0" indent="0">
              <a:buNone/>
            </a:pPr>
            <a:r>
              <a:rPr lang="en-GB" dirty="0"/>
              <a:t>	</a:t>
            </a:r>
            <a:r>
              <a:rPr lang="en-GB" dirty="0" smtClean="0"/>
              <a:t>g= CR/E + M</a:t>
            </a:r>
          </a:p>
          <a:p>
            <a:pPr marL="0" indent="0">
              <a:buNone/>
            </a:pPr>
            <a:endParaRPr lang="en-GB" dirty="0"/>
          </a:p>
          <a:p>
            <a:pPr marL="0" indent="0">
              <a:buNone/>
            </a:pPr>
            <a:r>
              <a:rPr lang="en-GB" dirty="0" smtClean="0"/>
              <a:t>C = Capital cost of the wind farm</a:t>
            </a:r>
          </a:p>
          <a:p>
            <a:pPr marL="0" indent="0">
              <a:buNone/>
            </a:pPr>
            <a:r>
              <a:rPr lang="en-GB" dirty="0" smtClean="0"/>
              <a:t>R = Capital recovery factor</a:t>
            </a:r>
          </a:p>
          <a:p>
            <a:pPr marL="0" indent="0">
              <a:buNone/>
            </a:pPr>
            <a:r>
              <a:rPr lang="en-GB" dirty="0" smtClean="0"/>
              <a:t>E = Annual energy output</a:t>
            </a:r>
          </a:p>
          <a:p>
            <a:pPr marL="0" indent="0">
              <a:buNone/>
            </a:pPr>
            <a:r>
              <a:rPr lang="en-GB" dirty="0" smtClean="0"/>
              <a:t>M = Cost of operating and maintaining the wind </a:t>
            </a:r>
          </a:p>
          <a:p>
            <a:pPr marL="0" indent="0">
              <a:buNone/>
            </a:pPr>
            <a:r>
              <a:rPr lang="en-GB" dirty="0"/>
              <a:t> </a:t>
            </a:r>
            <a:r>
              <a:rPr lang="en-GB" dirty="0" smtClean="0"/>
              <a:t>       farm </a:t>
            </a:r>
          </a:p>
        </p:txBody>
      </p:sp>
    </p:spTree>
    <p:extLst>
      <p:ext uri="{BB962C8B-B14F-4D97-AF65-F5344CB8AC3E}">
        <p14:creationId xmlns:p14="http://schemas.microsoft.com/office/powerpoint/2010/main" val="192926528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Recovery Factor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	R =</a:t>
                </a:r>
                <a14:m>
                  <m:oMath xmlns:m="http://schemas.openxmlformats.org/officeDocument/2006/math">
                    <m:f>
                      <m:fPr>
                        <m:ctrlPr>
                          <a:rPr lang="en-GB" i="1" smtClean="0">
                            <a:latin typeface="Cambria Math"/>
                          </a:rPr>
                        </m:ctrlPr>
                      </m:fPr>
                      <m:num>
                        <m:r>
                          <a:rPr lang="en-GB" b="0" i="1" smtClean="0">
                            <a:latin typeface="Cambria Math"/>
                          </a:rPr>
                          <m:t>𝑋</m:t>
                        </m:r>
                      </m:num>
                      <m:den>
                        <m:sSup>
                          <m:sSupPr>
                            <m:ctrlPr>
                              <a:rPr lang="en-GB" b="0" i="1" smtClean="0">
                                <a:latin typeface="Cambria Math"/>
                              </a:rPr>
                            </m:ctrlPr>
                          </m:sSupPr>
                          <m:e>
                            <m:r>
                              <a:rPr lang="en-GB" b="0" i="1" smtClean="0">
                                <a:latin typeface="Cambria Math"/>
                              </a:rPr>
                              <m:t>1 −(1+</m:t>
                            </m:r>
                            <m:r>
                              <a:rPr lang="en-GB" b="0" i="1" smtClean="0">
                                <a:latin typeface="Cambria Math"/>
                              </a:rPr>
                              <m:t>𝑋</m:t>
                            </m:r>
                            <m:r>
                              <a:rPr lang="en-GB" b="0" i="1" smtClean="0">
                                <a:latin typeface="Cambria Math"/>
                              </a:rPr>
                              <m:t>)</m:t>
                            </m:r>
                          </m:e>
                          <m:sup>
                            <m:r>
                              <a:rPr lang="en-GB" b="0" i="1" smtClean="0">
                                <a:latin typeface="Cambria Math"/>
                              </a:rPr>
                              <m:t>−</m:t>
                            </m:r>
                            <m:r>
                              <a:rPr lang="en-GB" b="0" i="1" smtClean="0">
                                <a:latin typeface="Cambria Math"/>
                              </a:rPr>
                              <m:t>𝑛</m:t>
                            </m:r>
                          </m:sup>
                        </m:sSup>
                      </m:den>
                    </m:f>
                  </m:oMath>
                </a14:m>
                <a:endParaRPr lang="en-GB" dirty="0" smtClean="0"/>
              </a:p>
              <a:p>
                <a:pPr marL="0" indent="0">
                  <a:buNone/>
                </a:pPr>
                <a:endParaRPr lang="en-GB" dirty="0"/>
              </a:p>
              <a:p>
                <a:pPr marL="0" indent="0">
                  <a:buNone/>
                </a:pPr>
                <a:r>
                  <a:rPr lang="en-GB" dirty="0" smtClean="0"/>
                  <a:t>X = The required annual rate of return net of</a:t>
                </a:r>
              </a:p>
              <a:p>
                <a:pPr marL="0" indent="0">
                  <a:buNone/>
                </a:pPr>
                <a:r>
                  <a:rPr lang="en-GB" dirty="0"/>
                  <a:t> </a:t>
                </a:r>
                <a:r>
                  <a:rPr lang="en-GB" dirty="0" smtClean="0"/>
                  <a:t>      inflation</a:t>
                </a:r>
              </a:p>
              <a:p>
                <a:pPr marL="0" indent="0">
                  <a:buNone/>
                </a:pPr>
                <a:r>
                  <a:rPr lang="en-GB" dirty="0"/>
                  <a:t>n</a:t>
                </a:r>
                <a:r>
                  <a:rPr lang="en-GB" dirty="0" smtClean="0"/>
                  <a:t> = Is the number of years over which the </a:t>
                </a:r>
                <a:endParaRPr lang="en-GB" dirty="0"/>
              </a:p>
              <a:p>
                <a:pPr marL="0" indent="0">
                  <a:buNone/>
                </a:pPr>
                <a:r>
                  <a:rPr lang="en-GB" dirty="0" smtClean="0"/>
                  <a:t>       investment in the wind farm is to be</a:t>
                </a:r>
              </a:p>
              <a:p>
                <a:pPr marL="0" indent="0">
                  <a:buNone/>
                </a:pPr>
                <a:r>
                  <a:rPr lang="en-GB" dirty="0"/>
                  <a:t> </a:t>
                </a:r>
                <a:r>
                  <a:rPr lang="en-GB" dirty="0" smtClean="0"/>
                  <a:t>      recovered</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b="-674"/>
                </a:stretch>
              </a:blipFill>
            </p:spPr>
            <p:txBody>
              <a:bodyPr/>
              <a:lstStyle/>
              <a:p>
                <a:r>
                  <a:rPr lang="en-GB">
                    <a:noFill/>
                  </a:rPr>
                  <a:t> </a:t>
                </a:r>
              </a:p>
            </p:txBody>
          </p:sp>
        </mc:Fallback>
      </mc:AlternateContent>
    </p:spTree>
    <p:extLst>
      <p:ext uri="{BB962C8B-B14F-4D97-AF65-F5344CB8AC3E}">
        <p14:creationId xmlns:p14="http://schemas.microsoft.com/office/powerpoint/2010/main" val="228194635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Estimate of Energy kWh</a:t>
            </a:r>
            <a:endParaRPr lang="en-GB" dirty="0"/>
          </a:p>
        </p:txBody>
      </p:sp>
      <p:sp>
        <p:nvSpPr>
          <p:cNvPr id="3" name="Content Placeholder 2"/>
          <p:cNvSpPr>
            <a:spLocks noGrp="1"/>
          </p:cNvSpPr>
          <p:nvPr>
            <p:ph idx="1"/>
          </p:nvPr>
        </p:nvSpPr>
        <p:spPr>
          <a:xfrm>
            <a:off x="323528" y="1600200"/>
            <a:ext cx="8496944" cy="4525963"/>
          </a:xfrm>
        </p:spPr>
        <p:txBody>
          <a:bodyPr/>
          <a:lstStyle/>
          <a:p>
            <a:pPr marL="0" indent="0">
              <a:buNone/>
            </a:pPr>
            <a:r>
              <a:rPr lang="en-GB" dirty="0" smtClean="0"/>
              <a:t>Using the following formula:</a:t>
            </a:r>
          </a:p>
          <a:p>
            <a:pPr marL="0" indent="0">
              <a:buNone/>
            </a:pPr>
            <a:r>
              <a:rPr lang="en-GB" dirty="0"/>
              <a:t>	</a:t>
            </a:r>
            <a:r>
              <a:rPr lang="en-GB" dirty="0" smtClean="0"/>
              <a:t>E = (</a:t>
            </a:r>
            <a:r>
              <a:rPr lang="en-GB" dirty="0" err="1" smtClean="0"/>
              <a:t>hP</a:t>
            </a:r>
            <a:r>
              <a:rPr lang="el-GR" baseline="-25000" dirty="0" smtClean="0"/>
              <a:t>Γ</a:t>
            </a:r>
            <a:r>
              <a:rPr lang="en-GB" dirty="0" smtClean="0"/>
              <a:t>F)T</a:t>
            </a:r>
          </a:p>
          <a:p>
            <a:pPr marL="0" indent="0">
              <a:buNone/>
            </a:pPr>
            <a:r>
              <a:rPr lang="en-GB" dirty="0"/>
              <a:t>h</a:t>
            </a:r>
            <a:r>
              <a:rPr lang="en-GB" dirty="0" smtClean="0"/>
              <a:t> = is the number of hours in a year (8760)</a:t>
            </a:r>
          </a:p>
          <a:p>
            <a:pPr marL="0" indent="0">
              <a:buNone/>
            </a:pPr>
            <a:r>
              <a:rPr lang="en-GB" dirty="0" smtClean="0"/>
              <a:t>P</a:t>
            </a:r>
            <a:r>
              <a:rPr lang="el-GR" baseline="-25000" dirty="0" smtClean="0"/>
              <a:t>Γ</a:t>
            </a:r>
            <a:r>
              <a:rPr lang="en-GB" dirty="0" smtClean="0"/>
              <a:t> = is the rated power of each wind turbine in kW</a:t>
            </a:r>
          </a:p>
          <a:p>
            <a:pPr marL="0" indent="0">
              <a:buNone/>
            </a:pPr>
            <a:r>
              <a:rPr lang="en-GB" dirty="0" smtClean="0"/>
              <a:t>F = is the net annual capacity factor of the </a:t>
            </a:r>
          </a:p>
          <a:p>
            <a:pPr marL="0" indent="0">
              <a:buNone/>
            </a:pPr>
            <a:r>
              <a:rPr lang="en-GB" dirty="0"/>
              <a:t> </a:t>
            </a:r>
            <a:r>
              <a:rPr lang="en-GB" dirty="0" smtClean="0"/>
              <a:t>     turbines</a:t>
            </a:r>
          </a:p>
          <a:p>
            <a:pPr marL="0" indent="0">
              <a:buNone/>
            </a:pPr>
            <a:r>
              <a:rPr lang="en-GB" dirty="0" smtClean="0"/>
              <a:t>T = number of wind turbines</a:t>
            </a:r>
            <a:endParaRPr lang="en-GB" dirty="0"/>
          </a:p>
        </p:txBody>
      </p:sp>
    </p:spTree>
    <p:extLst>
      <p:ext uri="{BB962C8B-B14F-4D97-AF65-F5344CB8AC3E}">
        <p14:creationId xmlns:p14="http://schemas.microsoft.com/office/powerpoint/2010/main" val="201135381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Operating and Maintenance Costs</a:t>
            </a:r>
            <a:endParaRPr lang="en-GB" dirty="0"/>
          </a:p>
        </p:txBody>
      </p:sp>
      <p:sp>
        <p:nvSpPr>
          <p:cNvPr id="3" name="Content Placeholder 2"/>
          <p:cNvSpPr>
            <a:spLocks noGrp="1"/>
          </p:cNvSpPr>
          <p:nvPr>
            <p:ph idx="1"/>
          </p:nvPr>
        </p:nvSpPr>
        <p:spPr/>
        <p:txBody>
          <a:bodyPr/>
          <a:lstStyle/>
          <a:p>
            <a:pPr marL="0" indent="0">
              <a:buNone/>
            </a:pPr>
            <a:r>
              <a:rPr lang="en-GB" dirty="0" smtClean="0"/>
              <a:t>Defined by</a:t>
            </a:r>
          </a:p>
          <a:p>
            <a:pPr marL="0" indent="0">
              <a:buNone/>
            </a:pPr>
            <a:r>
              <a:rPr lang="en-GB" dirty="0"/>
              <a:t>	</a:t>
            </a:r>
            <a:r>
              <a:rPr lang="en-GB" dirty="0" smtClean="0"/>
              <a:t>M = K C/E</a:t>
            </a:r>
          </a:p>
          <a:p>
            <a:pPr marL="0" indent="0">
              <a:buNone/>
            </a:pPr>
            <a:r>
              <a:rPr lang="en-GB" dirty="0" smtClean="0"/>
              <a:t>Where K is a factor representing the annual operating costs of a wind farm as a fraction of the total capital cost</a:t>
            </a:r>
            <a:endParaRPr lang="en-GB" dirty="0"/>
          </a:p>
        </p:txBody>
      </p:sp>
    </p:spTree>
    <p:extLst>
      <p:ext uri="{BB962C8B-B14F-4D97-AF65-F5344CB8AC3E}">
        <p14:creationId xmlns:p14="http://schemas.microsoft.com/office/powerpoint/2010/main" val="278333125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Capacity Factor</a:t>
            </a:r>
            <a:endParaRPr lang="en-GB" dirty="0"/>
          </a:p>
        </p:txBody>
      </p:sp>
      <p:sp>
        <p:nvSpPr>
          <p:cNvPr id="3" name="Content Placeholder 2"/>
          <p:cNvSpPr>
            <a:spLocks noGrp="1"/>
          </p:cNvSpPr>
          <p:nvPr>
            <p:ph idx="1"/>
          </p:nvPr>
        </p:nvSpPr>
        <p:spPr/>
        <p:txBody>
          <a:bodyPr/>
          <a:lstStyle/>
          <a:p>
            <a:r>
              <a:rPr lang="en-GB" dirty="0" smtClean="0"/>
              <a:t>The annual capacity factor of any plant is equal to its actual annual output divided by its maximum possible output</a:t>
            </a:r>
          </a:p>
          <a:p>
            <a:r>
              <a:rPr lang="en-GB" dirty="0" smtClean="0"/>
              <a:t>The result is usually expressed as a percentage</a:t>
            </a:r>
          </a:p>
          <a:p>
            <a:r>
              <a:rPr lang="en-GB" dirty="0" smtClean="0"/>
              <a:t>The annual capacity factor of a plant is determined by a combination of demand for its output and the power that it is able to produce at </a:t>
            </a:r>
            <a:r>
              <a:rPr lang="en-GB" smtClean="0"/>
              <a:t>any time. </a:t>
            </a:r>
            <a:endParaRPr lang="en-GB"/>
          </a:p>
        </p:txBody>
      </p:sp>
    </p:spTree>
    <p:extLst>
      <p:ext uri="{BB962C8B-B14F-4D97-AF65-F5344CB8AC3E}">
        <p14:creationId xmlns:p14="http://schemas.microsoft.com/office/powerpoint/2010/main" val="49479525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a:t>Wind Power</a:t>
            </a:r>
          </a:p>
        </p:txBody>
      </p:sp>
      <p:sp>
        <p:nvSpPr>
          <p:cNvPr id="15363"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altLang="en-US" b="1"/>
              <a:t>How does a wind turbine work</a:t>
            </a:r>
          </a:p>
          <a:p>
            <a:pPr>
              <a:lnSpc>
                <a:spcPct val="90000"/>
              </a:lnSpc>
            </a:pPr>
            <a:r>
              <a:rPr lang="en-GB" altLang="en-US"/>
              <a:t>Wind turbines produce electricity by using the natural power of the wind to drive a generator</a:t>
            </a:r>
          </a:p>
          <a:p>
            <a:pPr>
              <a:lnSpc>
                <a:spcPct val="90000"/>
              </a:lnSpc>
            </a:pPr>
            <a:r>
              <a:rPr lang="en-GB" altLang="en-US"/>
              <a:t>Most wind turbines start generating electricity at wind speeds of around 3-4 metres per second (m/s), and generate maximum ‘rated’ power at around 15 m/s and shut down to prevent storm damage at 25 m/s or above</a:t>
            </a:r>
          </a:p>
        </p:txBody>
      </p:sp>
    </p:spTree>
    <p:extLst>
      <p:ext uri="{BB962C8B-B14F-4D97-AF65-F5344CB8AC3E}">
        <p14:creationId xmlns:p14="http://schemas.microsoft.com/office/powerpoint/2010/main" val="265524975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a:t>Wind Power</a:t>
            </a:r>
          </a:p>
        </p:txBody>
      </p:sp>
      <p:sp>
        <p:nvSpPr>
          <p:cNvPr id="16387"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altLang="en-US" sz="2800" b="1"/>
              <a:t>How does a wind turbine work</a:t>
            </a:r>
          </a:p>
          <a:p>
            <a:pPr>
              <a:lnSpc>
                <a:spcPct val="90000"/>
              </a:lnSpc>
              <a:buFontTx/>
              <a:buNone/>
            </a:pPr>
            <a:r>
              <a:rPr lang="en-GB" altLang="en-US" sz="2800"/>
              <a:t>	Wind passes over the blades exerting a turning force.  The rotating blades turn a shaft inside the nacelle, which goes into a gearbox.  The gearbox increases the rotation speed for the generator, which uses magnetic fields to convert the rotational energy into electrical energy.  The power output goes to a transformer, which converts the electricity from the generator at around 700 volts (V) to the right voltage for the distribution system, typically between 11kV and 132 kV</a:t>
            </a:r>
          </a:p>
        </p:txBody>
      </p:sp>
    </p:spTree>
    <p:extLst>
      <p:ext uri="{BB962C8B-B14F-4D97-AF65-F5344CB8AC3E}">
        <p14:creationId xmlns:p14="http://schemas.microsoft.com/office/powerpoint/2010/main" val="399137220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a:t>Wind Power</a:t>
            </a:r>
          </a:p>
        </p:txBody>
      </p:sp>
      <p:sp>
        <p:nvSpPr>
          <p:cNvPr id="17411" name="Rectangle 3"/>
          <p:cNvSpPr>
            <a:spLocks noGrp="1" noChangeArrowheads="1"/>
          </p:cNvSpPr>
          <p:nvPr>
            <p:ph type="body" idx="1"/>
          </p:nvPr>
        </p:nvSpPr>
        <p:spPr>
          <a:xfrm>
            <a:off x="179388" y="1600200"/>
            <a:ext cx="8785225" cy="5068888"/>
          </a:xfrm>
        </p:spPr>
        <p:txBody>
          <a:bodyPr/>
          <a:lstStyle/>
          <a:p>
            <a:pPr>
              <a:lnSpc>
                <a:spcPct val="80000"/>
              </a:lnSpc>
              <a:buFontTx/>
              <a:buNone/>
            </a:pPr>
            <a:r>
              <a:rPr lang="en-GB" altLang="en-US" sz="2800" b="1"/>
              <a:t>Operation and maintenance</a:t>
            </a:r>
          </a:p>
          <a:p>
            <a:pPr>
              <a:lnSpc>
                <a:spcPct val="80000"/>
              </a:lnSpc>
            </a:pPr>
            <a:r>
              <a:rPr lang="en-GB" altLang="en-US" sz="2800"/>
              <a:t>Both onshore and offshore wind turbines have instruments on top of the nacelle, an anemometer and a wind vane, which respectively measure wind speed and direction.  When the wind changes direction, motors turn the nacelle, and the blades face into the wind.  The blades also ‘pitch’ or angle to ensure that the optimum amount of power is extracted from the wind</a:t>
            </a:r>
          </a:p>
          <a:p>
            <a:pPr>
              <a:lnSpc>
                <a:spcPct val="80000"/>
              </a:lnSpc>
            </a:pPr>
            <a:r>
              <a:rPr lang="en-GB" altLang="en-US" sz="2800"/>
              <a:t>The onboard computers also monitor the performance of each turbine component, and will automatically shut the turbine down if any problems are detected, alerting an engineer that an onsite visit is required</a:t>
            </a:r>
          </a:p>
        </p:txBody>
      </p:sp>
    </p:spTree>
    <p:extLst>
      <p:ext uri="{BB962C8B-B14F-4D97-AF65-F5344CB8AC3E}">
        <p14:creationId xmlns:p14="http://schemas.microsoft.com/office/powerpoint/2010/main" val="235502792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a:t>Wind Power</a:t>
            </a:r>
          </a:p>
        </p:txBody>
      </p:sp>
      <p:sp>
        <p:nvSpPr>
          <p:cNvPr id="19459" name="Rectangle 3"/>
          <p:cNvSpPr>
            <a:spLocks noGrp="1" noChangeArrowheads="1"/>
          </p:cNvSpPr>
          <p:nvPr>
            <p:ph type="body" idx="1"/>
          </p:nvPr>
        </p:nvSpPr>
        <p:spPr/>
        <p:txBody>
          <a:bodyPr/>
          <a:lstStyle/>
          <a:p>
            <a:pPr marL="609600" indent="-609600">
              <a:buFontTx/>
              <a:buNone/>
            </a:pPr>
            <a:r>
              <a:rPr lang="en-GB" altLang="en-US"/>
              <a:t>	The amount of electricity produced from a wind turbine depends on three factors</a:t>
            </a:r>
          </a:p>
          <a:p>
            <a:pPr marL="609600" indent="-609600">
              <a:buFontTx/>
              <a:buNone/>
            </a:pPr>
            <a:endParaRPr lang="en-GB" altLang="en-US"/>
          </a:p>
          <a:p>
            <a:pPr marL="609600" indent="-609600">
              <a:buFontTx/>
              <a:buAutoNum type="arabicPeriod"/>
            </a:pPr>
            <a:r>
              <a:rPr lang="en-GB" altLang="en-US"/>
              <a:t>Wind speed</a:t>
            </a:r>
          </a:p>
          <a:p>
            <a:pPr marL="609600" indent="-609600">
              <a:buFontTx/>
              <a:buAutoNum type="arabicPeriod"/>
            </a:pPr>
            <a:r>
              <a:rPr lang="en-GB" altLang="en-US"/>
              <a:t>Wind turbine availability</a:t>
            </a:r>
          </a:p>
          <a:p>
            <a:pPr marL="609600" indent="-609600">
              <a:buFontTx/>
              <a:buAutoNum type="arabicPeriod"/>
            </a:pPr>
            <a:r>
              <a:rPr lang="en-GB" altLang="en-US"/>
              <a:t>Wind turbine layout</a:t>
            </a:r>
          </a:p>
        </p:txBody>
      </p:sp>
    </p:spTree>
    <p:extLst>
      <p:ext uri="{BB962C8B-B14F-4D97-AF65-F5344CB8AC3E}">
        <p14:creationId xmlns:p14="http://schemas.microsoft.com/office/powerpoint/2010/main" val="385089148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sz="4000"/>
              <a:t>How Much Does Wind Energy Cost</a:t>
            </a:r>
          </a:p>
        </p:txBody>
      </p:sp>
      <p:sp>
        <p:nvSpPr>
          <p:cNvPr id="23555" name="Rectangle 3"/>
          <p:cNvSpPr>
            <a:spLocks noGrp="1" noChangeArrowheads="1"/>
          </p:cNvSpPr>
          <p:nvPr>
            <p:ph type="body" idx="1"/>
          </p:nvPr>
        </p:nvSpPr>
        <p:spPr>
          <a:xfrm>
            <a:off x="457200" y="1600200"/>
            <a:ext cx="8229600" cy="5068888"/>
          </a:xfrm>
        </p:spPr>
        <p:txBody>
          <a:bodyPr/>
          <a:lstStyle/>
          <a:p>
            <a:r>
              <a:rPr lang="en-GB" altLang="en-US" sz="2800"/>
              <a:t>The price of wind energy has fallen considerably over the last 10 years and compares favourably with conventional energy generation</a:t>
            </a:r>
          </a:p>
          <a:p>
            <a:r>
              <a:rPr lang="en-GB" altLang="en-US" sz="2800"/>
              <a:t>Power generation costs are determined by the installed costs of the plant (including interest during construction), operation and maintenance costs, fuel costs, energy productivity, cost of capital and its capital repayment period</a:t>
            </a:r>
          </a:p>
          <a:p>
            <a:r>
              <a:rPr lang="en-GB" altLang="en-US" sz="2800"/>
              <a:t>In the case of wind energy, the fuel- the wind itself- is free</a:t>
            </a:r>
          </a:p>
        </p:txBody>
      </p:sp>
    </p:spTree>
    <p:extLst>
      <p:ext uri="{BB962C8B-B14F-4D97-AF65-F5344CB8AC3E}">
        <p14:creationId xmlns:p14="http://schemas.microsoft.com/office/powerpoint/2010/main" val="119294435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z="4000"/>
              <a:t>How Much Does Wind Energy Cost</a:t>
            </a:r>
          </a:p>
        </p:txBody>
      </p:sp>
      <p:sp>
        <p:nvSpPr>
          <p:cNvPr id="24579" name="Rectangle 3"/>
          <p:cNvSpPr>
            <a:spLocks noGrp="1" noChangeArrowheads="1"/>
          </p:cNvSpPr>
          <p:nvPr>
            <p:ph type="body" idx="1"/>
          </p:nvPr>
        </p:nvSpPr>
        <p:spPr>
          <a:xfrm>
            <a:off x="457200" y="1600200"/>
            <a:ext cx="8229600" cy="5068888"/>
          </a:xfrm>
        </p:spPr>
        <p:txBody>
          <a:bodyPr/>
          <a:lstStyle/>
          <a:p>
            <a:pPr>
              <a:lnSpc>
                <a:spcPct val="90000"/>
              </a:lnSpc>
            </a:pPr>
            <a:r>
              <a:rPr lang="en-GB" altLang="en-US" sz="2800"/>
              <a:t>The available wind speed determines the final cost of wind energy from specific wind farms sites</a:t>
            </a:r>
          </a:p>
          <a:p>
            <a:pPr>
              <a:lnSpc>
                <a:spcPct val="90000"/>
              </a:lnSpc>
            </a:pPr>
            <a:r>
              <a:rPr lang="en-GB" altLang="en-US" sz="2800"/>
              <a:t>The average generation costs of onshore wind power are around 3.2 p/kWh and around 5.5 p/kWh for offshore wind power</a:t>
            </a:r>
          </a:p>
          <a:p>
            <a:pPr>
              <a:lnSpc>
                <a:spcPct val="90000"/>
              </a:lnSpc>
            </a:pPr>
            <a:r>
              <a:rPr lang="en-GB" altLang="en-US" sz="2800"/>
              <a:t>Once the cost of carbon to society and environment is included in electricity generation costs, the price of wind power will be even lower since wind energy is a clean and renewable source of electricity generation, producing no harmful emissions</a:t>
            </a:r>
          </a:p>
        </p:txBody>
      </p:sp>
    </p:spTree>
    <p:extLst>
      <p:ext uri="{BB962C8B-B14F-4D97-AF65-F5344CB8AC3E}">
        <p14:creationId xmlns:p14="http://schemas.microsoft.com/office/powerpoint/2010/main" val="145576954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Wind Turbine Costs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1600200"/>
            <a:ext cx="691276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891633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t>Wind Power</a:t>
            </a:r>
          </a:p>
        </p:txBody>
      </p:sp>
      <p:sp>
        <p:nvSpPr>
          <p:cNvPr id="25603" name="Rectangle 3"/>
          <p:cNvSpPr>
            <a:spLocks noGrp="1" noChangeArrowheads="1"/>
          </p:cNvSpPr>
          <p:nvPr>
            <p:ph type="body" idx="1"/>
          </p:nvPr>
        </p:nvSpPr>
        <p:spPr>
          <a:xfrm>
            <a:off x="457200" y="1600200"/>
            <a:ext cx="8229600" cy="5068888"/>
          </a:xfrm>
        </p:spPr>
        <p:txBody>
          <a:bodyPr/>
          <a:lstStyle/>
          <a:p>
            <a:pPr>
              <a:buFontTx/>
              <a:buNone/>
            </a:pPr>
            <a:r>
              <a:rPr lang="en-GB" altLang="en-US" sz="2800" b="1" u="sng"/>
              <a:t>Benefits</a:t>
            </a:r>
          </a:p>
          <a:p>
            <a:r>
              <a:rPr lang="en-GB" altLang="en-US" sz="2800"/>
              <a:t>Replaces generation from conventional power stations, thus preventing the emissions of several greenhouse gases, including carbon and sulphur dioxides</a:t>
            </a:r>
          </a:p>
          <a:p>
            <a:r>
              <a:rPr lang="en-GB" altLang="en-US" sz="2800"/>
              <a:t>Wind turbines in the UK currently prevent the emissions of one and three- quarter million tonnes of carbon dioxide each year</a:t>
            </a:r>
          </a:p>
          <a:p>
            <a:r>
              <a:rPr lang="en-GB" altLang="en-US" sz="2800"/>
              <a:t>Wind energy is the fastest growing energy sector in the UK creating jobs with every megawatt installed</a:t>
            </a:r>
          </a:p>
        </p:txBody>
      </p:sp>
    </p:spTree>
    <p:extLst>
      <p:ext uri="{BB962C8B-B14F-4D97-AF65-F5344CB8AC3E}">
        <p14:creationId xmlns:p14="http://schemas.microsoft.com/office/powerpoint/2010/main" val="31807815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Wind Power</a:t>
            </a:r>
          </a:p>
        </p:txBody>
      </p:sp>
      <p:sp>
        <p:nvSpPr>
          <p:cNvPr id="26627" name="Rectangle 3"/>
          <p:cNvSpPr>
            <a:spLocks noGrp="1" noChangeArrowheads="1"/>
          </p:cNvSpPr>
          <p:nvPr>
            <p:ph type="body" idx="1"/>
          </p:nvPr>
        </p:nvSpPr>
        <p:spPr>
          <a:xfrm>
            <a:off x="457200" y="1600200"/>
            <a:ext cx="8229600" cy="5068888"/>
          </a:xfrm>
        </p:spPr>
        <p:txBody>
          <a:bodyPr/>
          <a:lstStyle/>
          <a:p>
            <a:pPr>
              <a:buFontTx/>
              <a:buNone/>
            </a:pPr>
            <a:r>
              <a:rPr lang="en-GB" altLang="en-US" sz="2800" b="1" u="sng"/>
              <a:t>Environmental Impacts</a:t>
            </a:r>
          </a:p>
          <a:p>
            <a:r>
              <a:rPr lang="en-GB" altLang="en-US" sz="2800"/>
              <a:t>Noise, electromagnetic interference and visual impact, possibly including ‘flicker’ caused by sunlight interacting with rotating blades on sunny days</a:t>
            </a:r>
          </a:p>
          <a:p>
            <a:r>
              <a:rPr lang="en-GB" altLang="en-US" sz="2800"/>
              <a:t>A number of additional potential environmental factors are associated with offshore wind energy development concerns about possible impacts on crustaceans, marine mammals, marine birds and ‘migratory birds are currently the subject ongoing research</a:t>
            </a:r>
          </a:p>
        </p:txBody>
      </p:sp>
    </p:spTree>
    <p:extLst>
      <p:ext uri="{BB962C8B-B14F-4D97-AF65-F5344CB8AC3E}">
        <p14:creationId xmlns:p14="http://schemas.microsoft.com/office/powerpoint/2010/main" val="45043944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a:t>Wind Power</a:t>
            </a:r>
          </a:p>
        </p:txBody>
      </p:sp>
      <p:sp>
        <p:nvSpPr>
          <p:cNvPr id="27651" name="Rectangle 3"/>
          <p:cNvSpPr>
            <a:spLocks noGrp="1" noChangeArrowheads="1"/>
          </p:cNvSpPr>
          <p:nvPr>
            <p:ph type="body" idx="1"/>
          </p:nvPr>
        </p:nvSpPr>
        <p:spPr/>
        <p:txBody>
          <a:bodyPr/>
          <a:lstStyle/>
          <a:p>
            <a:pPr>
              <a:buFontTx/>
              <a:buNone/>
            </a:pPr>
            <a:r>
              <a:rPr lang="en-GB" altLang="en-US" b="1" u="sng"/>
              <a:t>Advantages</a:t>
            </a:r>
          </a:p>
          <a:p>
            <a:r>
              <a:rPr lang="en-GB" altLang="en-US"/>
              <a:t>Wind is free, wind farms need no fuel</a:t>
            </a:r>
          </a:p>
          <a:p>
            <a:r>
              <a:rPr lang="en-GB" altLang="en-US"/>
              <a:t>Produces no waste or greenhouse gases</a:t>
            </a:r>
          </a:p>
          <a:p>
            <a:r>
              <a:rPr lang="en-GB" altLang="en-US"/>
              <a:t>The land beneath can usually still be used for farming</a:t>
            </a:r>
          </a:p>
          <a:p>
            <a:r>
              <a:rPr lang="en-GB" altLang="en-US"/>
              <a:t>Wind farms can be tourist attractions</a:t>
            </a:r>
          </a:p>
          <a:p>
            <a:r>
              <a:rPr lang="en-GB" altLang="en-US"/>
              <a:t>A good method of supplying energy to remote areas</a:t>
            </a:r>
          </a:p>
        </p:txBody>
      </p:sp>
    </p:spTree>
    <p:extLst>
      <p:ext uri="{BB962C8B-B14F-4D97-AF65-F5344CB8AC3E}">
        <p14:creationId xmlns:p14="http://schemas.microsoft.com/office/powerpoint/2010/main" val="348571678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t>Wind Power</a:t>
            </a:r>
          </a:p>
        </p:txBody>
      </p:sp>
      <p:sp>
        <p:nvSpPr>
          <p:cNvPr id="28675"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altLang="en-US" b="1" u="sng"/>
              <a:t>Disadvantages</a:t>
            </a:r>
          </a:p>
          <a:p>
            <a:pPr>
              <a:lnSpc>
                <a:spcPct val="90000"/>
              </a:lnSpc>
            </a:pPr>
            <a:r>
              <a:rPr lang="en-GB" altLang="en-US"/>
              <a:t>The wind is not always predictable- some days have little wind</a:t>
            </a:r>
          </a:p>
          <a:p>
            <a:pPr>
              <a:lnSpc>
                <a:spcPct val="90000"/>
              </a:lnSpc>
            </a:pPr>
            <a:r>
              <a:rPr lang="en-GB" altLang="en-US"/>
              <a:t>Suitable areas for wind farms are often near the coast, where land is expensive</a:t>
            </a:r>
          </a:p>
          <a:p>
            <a:pPr>
              <a:lnSpc>
                <a:spcPct val="90000"/>
              </a:lnSpc>
            </a:pPr>
            <a:r>
              <a:rPr lang="en-GB" altLang="en-US"/>
              <a:t>Some people feel that covering the landscape with these towers is unsightly</a:t>
            </a:r>
          </a:p>
          <a:p>
            <a:pPr>
              <a:lnSpc>
                <a:spcPct val="90000"/>
              </a:lnSpc>
            </a:pPr>
            <a:r>
              <a:rPr lang="en-GB" altLang="en-US"/>
              <a:t>Can kill birds- migrating flocks tend to like strong winds</a:t>
            </a:r>
          </a:p>
          <a:p>
            <a:pPr>
              <a:lnSpc>
                <a:spcPct val="90000"/>
              </a:lnSpc>
            </a:pPr>
            <a:r>
              <a:rPr lang="en-GB" altLang="en-US"/>
              <a:t>Can affect television reception</a:t>
            </a:r>
          </a:p>
        </p:txBody>
      </p:sp>
    </p:spTree>
    <p:extLst>
      <p:ext uri="{BB962C8B-B14F-4D97-AF65-F5344CB8AC3E}">
        <p14:creationId xmlns:p14="http://schemas.microsoft.com/office/powerpoint/2010/main" val="2020789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2303</TotalTime>
  <Words>3816</Words>
  <Application>Microsoft Office PowerPoint</Application>
  <PresentationFormat>On-screen Show (4:3)</PresentationFormat>
  <Paragraphs>324</Paragraphs>
  <Slides>86</Slides>
  <Notes>0</Notes>
  <HiddenSlides>0</HiddenSlides>
  <MMClips>0</MMClips>
  <ScaleCrop>false</ScaleCrop>
  <HeadingPairs>
    <vt:vector size="4" baseType="variant">
      <vt:variant>
        <vt:lpstr>Theme</vt:lpstr>
      </vt:variant>
      <vt:variant>
        <vt:i4>1</vt:i4>
      </vt:variant>
      <vt:variant>
        <vt:lpstr>Slide Titles</vt:lpstr>
      </vt:variant>
      <vt:variant>
        <vt:i4>86</vt:i4>
      </vt:variant>
    </vt:vector>
  </HeadingPairs>
  <TitlesOfParts>
    <vt:vector size="87" baseType="lpstr">
      <vt:lpstr>Office Theme</vt:lpstr>
      <vt:lpstr>Wind Energy</vt:lpstr>
      <vt:lpstr>What is Wind?</vt:lpstr>
      <vt:lpstr>Energy and Power in the Wind</vt:lpstr>
      <vt:lpstr>Calculation of Kinetic Energy in Wind</vt:lpstr>
      <vt:lpstr>PowerPoint Presentation</vt:lpstr>
      <vt:lpstr>Energy and Power in the Wind</vt:lpstr>
      <vt:lpstr>Characteristics of Wind Turbine</vt:lpstr>
      <vt:lpstr>Horizontal Axis Machines</vt:lpstr>
      <vt:lpstr>Horizontal Axis Machines</vt:lpstr>
      <vt:lpstr>Vertical-Axis Machines</vt:lpstr>
      <vt:lpstr>Vertical-Axis Machines</vt:lpstr>
      <vt:lpstr>Vertical-Axis Machines</vt:lpstr>
      <vt:lpstr>Vertical-Axis Machines</vt:lpstr>
      <vt:lpstr>Savonius Rotor</vt:lpstr>
      <vt:lpstr>Vertical-Axis Machines</vt:lpstr>
      <vt:lpstr>Darrieus Rotor</vt:lpstr>
      <vt:lpstr>Vertical-Axis Machines</vt:lpstr>
      <vt:lpstr>Effect of the Number of Blades</vt:lpstr>
      <vt:lpstr>Effect of the Number of Blades</vt:lpstr>
      <vt:lpstr>Effect of the Number of Blades</vt:lpstr>
      <vt:lpstr>Effect of the Number of Blades</vt:lpstr>
      <vt:lpstr>Effect of the Number of Blades</vt:lpstr>
      <vt:lpstr>Effect of the Number of Blades</vt:lpstr>
      <vt:lpstr>Effect of the Number of Blades</vt:lpstr>
      <vt:lpstr>Effect of the Number of Blades</vt:lpstr>
      <vt:lpstr>Effect of the Number of Blades</vt:lpstr>
      <vt:lpstr>Aerodynamics of Wind Turbines</vt:lpstr>
      <vt:lpstr>Aerodynamics of Wind Turbines</vt:lpstr>
      <vt:lpstr>PowerPoint Presentation</vt:lpstr>
      <vt:lpstr>Drag Force</vt:lpstr>
      <vt:lpstr>Lift Force</vt:lpstr>
      <vt:lpstr>Streamlined Air Flow around an Aerofoil Section</vt:lpstr>
      <vt:lpstr>Zones of high and low pressure around an aerofoil section in an air stream</vt:lpstr>
      <vt:lpstr>Drag Force</vt:lpstr>
      <vt:lpstr>Aerofoils</vt:lpstr>
      <vt:lpstr>Aerofoils</vt:lpstr>
      <vt:lpstr>Lift and Drag</vt:lpstr>
      <vt:lpstr>Drag Coefficient</vt:lpstr>
      <vt:lpstr>Lift Coefficient</vt:lpstr>
      <vt:lpstr>Lift to Drag Ratio</vt:lpstr>
      <vt:lpstr>Lift to Drag Issues</vt:lpstr>
      <vt:lpstr>Aerofoil Section in Stall</vt:lpstr>
      <vt:lpstr>Blades/Forces/Velocities</vt:lpstr>
      <vt:lpstr>Blades/Forces/Velocities</vt:lpstr>
      <vt:lpstr>Blades/Forces/Velocities</vt:lpstr>
      <vt:lpstr>Betz Criterion</vt:lpstr>
      <vt:lpstr>Blades/Forces/Velocities</vt:lpstr>
      <vt:lpstr>Blades/Forces/Velocities</vt:lpstr>
      <vt:lpstr>Blades/Forces/Velocities</vt:lpstr>
      <vt:lpstr>Blades/Forces/Velocities</vt:lpstr>
      <vt:lpstr>How Wind Angle Changes along the blade</vt:lpstr>
      <vt:lpstr>Stall Control</vt:lpstr>
      <vt:lpstr>Stall Control</vt:lpstr>
      <vt:lpstr>How Much Power Does a Wind Turbine Produce?</vt:lpstr>
      <vt:lpstr>Wind Speed-Power Curve</vt:lpstr>
      <vt:lpstr>Factors Influencing Wind Speed  Power Curve</vt:lpstr>
      <vt:lpstr>How Much Energy will Wind  Turbines Produce</vt:lpstr>
      <vt:lpstr>PowerPoint Presentation</vt:lpstr>
      <vt:lpstr>How Much Energy will Wind  Turbines Produce</vt:lpstr>
      <vt:lpstr>How Much Energy will Wind  Turbines Produce</vt:lpstr>
      <vt:lpstr>How Much Energy will Wind  Turbines Produce</vt:lpstr>
      <vt:lpstr>How Much Energy Will Wind  Turbines Produce</vt:lpstr>
      <vt:lpstr>How Much Energy will Wind  Turbines Produce</vt:lpstr>
      <vt:lpstr>Wind Turbine Noise</vt:lpstr>
      <vt:lpstr>Wind Turbine Noise</vt:lpstr>
      <vt:lpstr>Noise Levels from Wind Turbines</vt:lpstr>
      <vt:lpstr>Mechanical Noise</vt:lpstr>
      <vt:lpstr>Aerodynamic Noise</vt:lpstr>
      <vt:lpstr>Calculating the costs of Wind Energy</vt:lpstr>
      <vt:lpstr>Cost Calculation of Wind Energy</vt:lpstr>
      <vt:lpstr>Cost per unit of Electricity</vt:lpstr>
      <vt:lpstr>Capital Recovery Factor</vt:lpstr>
      <vt:lpstr>Estimate of Energy kWh</vt:lpstr>
      <vt:lpstr>Operating and Maintenance Costs</vt:lpstr>
      <vt:lpstr>Capacity Factor</vt:lpstr>
      <vt:lpstr>Wind Power</vt:lpstr>
      <vt:lpstr>Wind Power</vt:lpstr>
      <vt:lpstr>Wind Power</vt:lpstr>
      <vt:lpstr>Wind Power</vt:lpstr>
      <vt:lpstr>How Much Does Wind Energy Cost</vt:lpstr>
      <vt:lpstr>How Much Does Wind Energy Cost</vt:lpstr>
      <vt:lpstr>Wind Turbine Costs</vt:lpstr>
      <vt:lpstr>Wind Power</vt:lpstr>
      <vt:lpstr>Wind Power</vt:lpstr>
      <vt:lpstr>Wind Power</vt:lpstr>
      <vt:lpstr>Wind Power</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Thorn, Andrew</cp:lastModifiedBy>
  <cp:revision>47</cp:revision>
  <dcterms:created xsi:type="dcterms:W3CDTF">2015-10-07T22:23:20Z</dcterms:created>
  <dcterms:modified xsi:type="dcterms:W3CDTF">2015-10-22T08:48:58Z</dcterms:modified>
</cp:coreProperties>
</file>