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38"/>
  </p:normalViewPr>
  <p:slideViewPr>
    <p:cSldViewPr snapToGrid="0" snapToObjects="1">
      <p:cViewPr varScale="1">
        <p:scale>
          <a:sx n="133" d="100"/>
          <a:sy n="133" d="100"/>
        </p:scale>
        <p:origin x="1584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6/5/26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2B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1828800"/>
            <a:ext cx="8046720" cy="12801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3200" b="1">
                <a:solidFill>
                  <a:srgbClr val="FFFFFF"/>
                </a:solidFill>
              </a:defRPr>
            </a:pPr>
            <a:r>
              <a:t>Using AI to Continuously Monitor</a:t>
            </a:r>
            <a:br/>
            <a:r>
              <a:t>Cloud Workloads, Detect Threats,</a:t>
            </a:r>
            <a:br/>
            <a:r>
              <a:t>and Respond in Real Time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902263" y="3429000"/>
            <a:ext cx="5339474" cy="132343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600">
                <a:solidFill>
                  <a:srgbClr val="B8D4E8"/>
                </a:solidFill>
              </a:defRPr>
            </a:pPr>
            <a:r>
              <a:rPr dirty="0"/>
              <a:t>Research Methods and Professional Development (ACFA7004)</a:t>
            </a:r>
          </a:p>
          <a:p>
            <a:pPr algn="ctr">
              <a:defRPr sz="1600">
                <a:solidFill>
                  <a:srgbClr val="B8D4E8"/>
                </a:solidFill>
              </a:defRPr>
            </a:pPr>
            <a:r>
              <a:rPr lang="de-CH" dirty="0"/>
              <a:t>Name:</a:t>
            </a:r>
            <a:r>
              <a:rPr dirty="0"/>
              <a:t>Md Ashraful Islam</a:t>
            </a:r>
            <a:endParaRPr lang="de-CH" dirty="0"/>
          </a:p>
          <a:p>
            <a:pPr algn="ctr">
              <a:defRPr sz="1600">
                <a:solidFill>
                  <a:srgbClr val="B8D4E8"/>
                </a:solidFill>
              </a:defRPr>
            </a:pPr>
            <a:r>
              <a:rPr dirty="0"/>
              <a:t>Student ID: 2436063</a:t>
            </a:r>
          </a:p>
          <a:p>
            <a:pPr algn="ctr">
              <a:defRPr sz="1600">
                <a:solidFill>
                  <a:srgbClr val="B8D4E8"/>
                </a:solidFill>
              </a:defRPr>
            </a:pPr>
            <a:r>
              <a:rPr lang="en-GB" sz="1600" dirty="0"/>
              <a:t>Research Supervisor: Prof. Amit Naik</a:t>
            </a:r>
            <a:br>
              <a:rPr lang="en-GB" sz="1600" dirty="0"/>
            </a:b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F2B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57200" y="201168"/>
            <a:ext cx="82296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FFFFF"/>
                </a:solidFill>
              </a:defRPr>
            </a:pPr>
            <a:r>
              <a:t>Presentation Overview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1143000"/>
            <a:ext cx="8138160" cy="5303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500">
                <a:solidFill>
                  <a:srgbClr val="1A1A2E"/>
                </a:solidFill>
              </a:defRPr>
            </a:pPr>
            <a:r>
              <a:t>Context, problem, aims, and literature synthesis</a:t>
            </a:r>
          </a:p>
          <a:p>
            <a:pPr>
              <a:spcAft>
                <a:spcPts val="800"/>
              </a:spcAft>
              <a:defRPr sz="1500">
                <a:solidFill>
                  <a:srgbClr val="1A1A2E"/>
                </a:solidFill>
              </a:defRPr>
            </a:pPr>
            <a:r>
              <a:t>Design Science Research methodology</a:t>
            </a:r>
          </a:p>
          <a:p>
            <a:pPr>
              <a:spcAft>
                <a:spcPts val="800"/>
              </a:spcAft>
              <a:defRPr sz="1500">
                <a:solidFill>
                  <a:srgbClr val="1A1A2E"/>
                </a:solidFill>
              </a:defRPr>
            </a:pPr>
            <a:r>
              <a:t>Live demonstration: SIB + ACSP (Docker Compose)</a:t>
            </a:r>
          </a:p>
          <a:p>
            <a:pPr>
              <a:spcAft>
                <a:spcPts val="800"/>
              </a:spcAft>
              <a:defRPr sz="1500">
                <a:solidFill>
                  <a:srgbClr val="1A1A2E"/>
                </a:solidFill>
              </a:defRPr>
            </a:pPr>
            <a:r>
              <a:t>Benefits, limitations, and conclusions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F2B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57200" y="201168"/>
            <a:ext cx="82296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FFFFF"/>
                </a:solidFill>
              </a:defRPr>
            </a:pPr>
            <a:r>
              <a:t>Context &amp; Motivation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1143000"/>
            <a:ext cx="8138160" cy="5303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500">
                <a:solidFill>
                  <a:srgbClr val="1A1A2E"/>
                </a:solidFill>
              </a:defRPr>
            </a:pPr>
            <a:r>
              <a:t>Cloud workloads scale dynamically—attack surfaces grow with them.</a:t>
            </a:r>
          </a:p>
          <a:p>
            <a:pPr>
              <a:spcAft>
                <a:spcPts val="800"/>
              </a:spcAft>
              <a:defRPr sz="1500">
                <a:solidFill>
                  <a:srgbClr val="1A1A2E"/>
                </a:solidFill>
              </a:defRPr>
            </a:pPr>
            <a:r>
              <a:t>AI/ML analyzes logs, metrics, audit records, and runtime (syscall) telemetry.</a:t>
            </a:r>
          </a:p>
          <a:p>
            <a:pPr>
              <a:spcAft>
                <a:spcPts val="800"/>
              </a:spcAft>
              <a:defRPr sz="1500">
                <a:solidFill>
                  <a:srgbClr val="1A1A2E"/>
                </a:solidFill>
              </a:defRPr>
            </a:pPr>
            <a:r>
              <a:t>Hybrid systems: deterministic rules + statistical / ML scoring.</a:t>
            </a:r>
          </a:p>
          <a:p>
            <a:pPr>
              <a:spcAft>
                <a:spcPts val="800"/>
              </a:spcAft>
              <a:defRPr sz="1500">
                <a:solidFill>
                  <a:srgbClr val="1A1A2E"/>
                </a:solidFill>
              </a:defRPr>
            </a:pPr>
            <a:r>
              <a:t>Reference implementation: SIB (Falco + Sidekick) and ACSP research stack.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F2B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57200" y="201168"/>
            <a:ext cx="82296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FFFFF"/>
                </a:solidFill>
              </a:defRPr>
            </a:pPr>
            <a:r>
              <a:t>Research Problem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1143000"/>
            <a:ext cx="813816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 i="1">
                <a:solidFill>
                  <a:srgbClr val="007A8C"/>
                </a:solidFill>
              </a:defRPr>
            </a:pPr>
            <a:r>
              <a:t>Central question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1645920"/>
            <a:ext cx="8138160" cy="5303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500">
                <a:solidFill>
                  <a:srgbClr val="1A1A2E"/>
                </a:solidFill>
              </a:defRPr>
            </a:pPr>
            <a:r>
              <a:t>How can AI continuously monitor cloud workloads, detect threats in real time, and respond with high accuracy and minimal false positives?</a:t>
            </a:r>
          </a:p>
          <a:p>
            <a:pPr lvl="1">
              <a:spcAft>
                <a:spcPts val="800"/>
              </a:spcAft>
              <a:defRPr sz="1300">
                <a:solidFill>
                  <a:srgbClr val="1A1A2E"/>
                </a:solidFill>
              </a:defRPr>
            </a:pPr>
            <a:r>
              <a:t>• Monitoring — ingest, normalize, retention, latency</a:t>
            </a:r>
          </a:p>
          <a:p>
            <a:pPr lvl="1">
              <a:spcAft>
                <a:spcPts val="800"/>
              </a:spcAft>
              <a:defRPr sz="1300">
                <a:solidFill>
                  <a:srgbClr val="1A1A2E"/>
                </a:solidFill>
              </a:defRPr>
            </a:pPr>
            <a:r>
              <a:t>• Detection — labels, metrics, drift, domain shift</a:t>
            </a:r>
          </a:p>
          <a:p>
            <a:pPr lvl="1">
              <a:spcAft>
                <a:spcPts val="800"/>
              </a:spcAft>
              <a:defRPr sz="1300">
                <a:solidFill>
                  <a:srgbClr val="1A1A2E"/>
                </a:solidFill>
              </a:defRPr>
            </a:pPr>
            <a:r>
              <a:t>• Response — policy, blast radius, auditability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F2B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57200" y="201168"/>
            <a:ext cx="82296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FFFFF"/>
                </a:solidFill>
              </a:defRPr>
            </a:pPr>
            <a:r>
              <a:t>Research Aim &amp; Objectives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1143000"/>
            <a:ext cx="8138160" cy="5303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500">
                <a:solidFill>
                  <a:srgbClr val="1A1A2E"/>
                </a:solidFill>
              </a:defRPr>
            </a:pPr>
            <a:r>
              <a:t>Aim: AI-powered framework for monitoring, detection, and staged response.</a:t>
            </a:r>
          </a:p>
          <a:p>
            <a:pPr>
              <a:spcAft>
                <a:spcPts val="800"/>
              </a:spcAft>
              <a:defRPr sz="1500">
                <a:solidFill>
                  <a:srgbClr val="1A1A2E"/>
                </a:solidFill>
              </a:defRPr>
            </a:pPr>
            <a:r>
              <a:t>1. Survey AI-enabled cloud security and hybrid detection</a:t>
            </a:r>
          </a:p>
          <a:p>
            <a:pPr>
              <a:spcAft>
                <a:spcPts val="800"/>
              </a:spcAft>
              <a:defRPr sz="1500">
                <a:solidFill>
                  <a:srgbClr val="1A1A2E"/>
                </a:solidFill>
              </a:defRPr>
            </a:pPr>
            <a:r>
              <a:t>2. Design ingest → rules → ML → storage → response architecture</a:t>
            </a:r>
          </a:p>
          <a:p>
            <a:pPr>
              <a:spcAft>
                <a:spcPts val="800"/>
              </a:spcAft>
              <a:defRPr sz="1500">
                <a:solidFill>
                  <a:srgbClr val="1A1A2E"/>
                </a:solidFill>
              </a:defRPr>
            </a:pPr>
            <a:r>
              <a:t>3. Evaluate accuracy, latency, FPR, and resource use</a:t>
            </a:r>
          </a:p>
          <a:p>
            <a:pPr>
              <a:spcAft>
                <a:spcPts val="800"/>
              </a:spcAft>
              <a:defRPr sz="1500">
                <a:solidFill>
                  <a:srgbClr val="1A1A2E"/>
                </a:solidFill>
              </a:defRPr>
            </a:pPr>
            <a:r>
              <a:t>4. Policy-controlled autonomous response with guardrails</a:t>
            </a:r>
          </a:p>
          <a:p>
            <a:pPr>
              <a:spcAft>
                <a:spcPts val="800"/>
              </a:spcAft>
              <a:defRPr sz="1500">
                <a:solidFill>
                  <a:srgbClr val="1A1A2E"/>
                </a:solidFill>
              </a:defRPr>
            </a:pPr>
            <a:r>
              <a:t>5. Validate via benchmarks and Falco-shaped runtime telemetry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F2B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57200" y="201168"/>
            <a:ext cx="82296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FFFFF"/>
                </a:solidFill>
              </a:defRPr>
            </a:pPr>
            <a:r>
              <a:t>Literature Review — Key Themes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11480" y="1188720"/>
            <a:ext cx="402336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400">
                <a:solidFill>
                  <a:srgbClr val="1A1A2E"/>
                </a:solidFill>
              </a:defRPr>
            </a:pPr>
            <a:r>
              <a:t>Hybrid AI: rules + ML</a:t>
            </a:r>
          </a:p>
          <a:p>
            <a:pPr>
              <a:spcAft>
                <a:spcPts val="800"/>
              </a:spcAft>
              <a:defRPr sz="1400">
                <a:solidFill>
                  <a:srgbClr val="1A1A2E"/>
                </a:solidFill>
              </a:defRPr>
            </a:pPr>
            <a:r>
              <a:t>Runtime: Falco, K8s audit</a:t>
            </a:r>
          </a:p>
          <a:p>
            <a:pPr>
              <a:spcAft>
                <a:spcPts val="800"/>
              </a:spcAft>
              <a:defRPr sz="1400">
                <a:solidFill>
                  <a:srgbClr val="1A1A2E"/>
                </a:solidFill>
              </a:defRPr>
            </a:pPr>
            <a:r>
              <a:t>SOAR / response guardrails</a:t>
            </a:r>
          </a:p>
          <a:p>
            <a:pPr>
              <a:spcAft>
                <a:spcPts val="800"/>
              </a:spcAft>
              <a:defRPr sz="1400">
                <a:solidFill>
                  <a:srgbClr val="1A1A2E"/>
                </a:solidFill>
              </a:defRPr>
            </a:pPr>
            <a:r>
              <a:t>Ensembles &amp; domain shift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63440" y="1188720"/>
            <a:ext cx="4023360" cy="502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400">
                <a:solidFill>
                  <a:srgbClr val="1A1A2E"/>
                </a:solidFill>
              </a:defRPr>
            </a:pPr>
            <a:r>
              <a:t>Identity &amp; control-plane abuse</a:t>
            </a:r>
          </a:p>
          <a:p>
            <a:pPr>
              <a:spcAft>
                <a:spcPts val="800"/>
              </a:spcAft>
              <a:defRPr sz="1400">
                <a:solidFill>
                  <a:srgbClr val="1A1A2E"/>
                </a:solidFill>
              </a:defRPr>
            </a:pPr>
            <a:r>
              <a:t>MLOps &amp; concept drift</a:t>
            </a:r>
          </a:p>
          <a:p>
            <a:pPr>
              <a:spcAft>
                <a:spcPts val="800"/>
              </a:spcAft>
              <a:defRPr sz="1400">
                <a:solidFill>
                  <a:srgbClr val="1A1A2E"/>
                </a:solidFill>
              </a:defRPr>
            </a:pPr>
            <a:r>
              <a:t>Privacy &amp; explainability</a:t>
            </a:r>
          </a:p>
          <a:p>
            <a:pPr>
              <a:spcAft>
                <a:spcPts val="800"/>
              </a:spcAft>
              <a:defRPr sz="1400">
                <a:solidFill>
                  <a:srgbClr val="1A1A2E"/>
                </a:solidFill>
              </a:defRPr>
            </a:pPr>
            <a:r>
              <a:t>Gap: measurable pipelines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F2B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57200" y="201168"/>
            <a:ext cx="82296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FFFFF"/>
                </a:solidFill>
              </a:defRPr>
            </a:pPr>
            <a:r>
              <a:t>Methodology — Design Science Research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1143000"/>
            <a:ext cx="8138160" cy="5303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500">
                <a:solidFill>
                  <a:srgbClr val="1A1A2E"/>
                </a:solidFill>
              </a:defRPr>
            </a:pPr>
            <a:r>
              <a:t>Artifact: AI-driven cloud security pipeline (ACSP).</a:t>
            </a:r>
          </a:p>
          <a:p>
            <a:pPr>
              <a:spcAft>
                <a:spcPts val="800"/>
              </a:spcAft>
              <a:defRPr sz="1500">
                <a:solidFill>
                  <a:srgbClr val="1A1A2E"/>
                </a:solidFill>
              </a:defRPr>
            </a:pPr>
            <a:r>
              <a:t>Metrics: precision, recall, F1, FPR, latency percentiles.</a:t>
            </a:r>
          </a:p>
          <a:p>
            <a:pPr>
              <a:spcAft>
                <a:spcPts val="800"/>
              </a:spcAft>
              <a:defRPr sz="1500">
                <a:solidFill>
                  <a:srgbClr val="1A1A2E"/>
                </a:solidFill>
              </a:defRPr>
            </a:pPr>
            <a:r>
              <a:t>Data: benchmarks + synthetic / Falco-shaped events.</a:t>
            </a:r>
          </a:p>
          <a:p>
            <a:pPr>
              <a:spcAft>
                <a:spcPts val="800"/>
              </a:spcAft>
              <a:defRPr sz="1500">
                <a:solidFill>
                  <a:srgbClr val="1A1A2E"/>
                </a:solidFill>
              </a:defRPr>
            </a:pPr>
            <a:r>
              <a:t>Ablations: rule-only vs ML vs hybrid; threshold sensitivity.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F2B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57200" y="201168"/>
            <a:ext cx="82296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FFFFF"/>
                </a:solidFill>
              </a:defRPr>
            </a:pPr>
            <a:r>
              <a:t>Live Stack — Docker Compose</a:t>
            </a:r>
          </a:p>
        </p:txBody>
      </p:sp>
      <p:sp>
        <p:nvSpPr>
          <p:cNvPr id="4" name="Rectangle 3"/>
          <p:cNvSpPr/>
          <p:nvPr/>
        </p:nvSpPr>
        <p:spPr>
          <a:xfrm>
            <a:off x="292607" y="1024127"/>
            <a:ext cx="8558784" cy="4946903"/>
          </a:xfrm>
          <a:prstGeom prst="rect">
            <a:avLst/>
          </a:prstGeom>
          <a:solidFill>
            <a:srgbClr val="D1D9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5" name="Picture 4" descr="00-docker-compos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1051560"/>
            <a:ext cx="8503920" cy="489204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11480" y="5989320"/>
            <a:ext cx="832104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100">
                <a:solidFill>
                  <a:srgbClr val="4A5568"/>
                </a:solidFill>
              </a:defRPr>
            </a:pPr>
            <a:r>
              <a:t>Services running: sib-falco, sib-sidekick, acsp-processor, acsp-api, acsp-frontend · Falcosidekick webhook → processor ingest (HTTP 202)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F2B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57200" y="201168"/>
            <a:ext cx="82296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FFFFF"/>
                </a:solidFill>
              </a:defRPr>
            </a:pPr>
            <a:r>
              <a:t>ACSP Dashboard</a:t>
            </a:r>
          </a:p>
        </p:txBody>
      </p:sp>
      <p:sp>
        <p:nvSpPr>
          <p:cNvPr id="4" name="Rectangle 3"/>
          <p:cNvSpPr/>
          <p:nvPr/>
        </p:nvSpPr>
        <p:spPr>
          <a:xfrm>
            <a:off x="384048" y="1069848"/>
            <a:ext cx="8375904" cy="4764024"/>
          </a:xfrm>
          <a:prstGeom prst="rect">
            <a:avLst/>
          </a:prstGeom>
          <a:solidFill>
            <a:srgbClr val="D1D9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5" name="Picture 4" descr="01-dashboar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480" y="1097280"/>
            <a:ext cx="8321040" cy="4709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11480" y="5989320"/>
            <a:ext cx="832104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100">
                <a:solidFill>
                  <a:srgbClr val="4A5568"/>
                </a:solidFill>
              </a:defRPr>
            </a:pPr>
            <a:r>
              <a:t>Real-time summary: event counts, severity timeline, and live ingest from Falco (localhost:3040)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F2B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57200" y="201168"/>
            <a:ext cx="82296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FFFFF"/>
                </a:solidFill>
              </a:defRPr>
            </a:pPr>
            <a:r>
              <a:t>Event Explorer</a:t>
            </a:r>
          </a:p>
        </p:txBody>
      </p:sp>
      <p:sp>
        <p:nvSpPr>
          <p:cNvPr id="4" name="Rectangle 3"/>
          <p:cNvSpPr/>
          <p:nvPr/>
        </p:nvSpPr>
        <p:spPr>
          <a:xfrm>
            <a:off x="384048" y="1069848"/>
            <a:ext cx="8375904" cy="4764024"/>
          </a:xfrm>
          <a:prstGeom prst="rect">
            <a:avLst/>
          </a:prstGeom>
          <a:solidFill>
            <a:srgbClr val="D1D9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5" name="Picture 4" descr="02-explore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480" y="1097280"/>
            <a:ext cx="8321040" cy="4709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11480" y="5989320"/>
            <a:ext cx="832104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100">
                <a:solidFill>
                  <a:srgbClr val="4A5568"/>
                </a:solidFill>
              </a:defRPr>
            </a:pPr>
            <a:r>
              <a:t>Searchable enriched events with AI scores, rule hits, and source metadata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F2B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57200" y="201168"/>
            <a:ext cx="82296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FFFFF"/>
                </a:solidFill>
              </a:defRPr>
            </a:pPr>
            <a:r>
              <a:t>Incident Detail — Hybrid Detection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384048" y="1069848"/>
            <a:ext cx="8375904" cy="4764024"/>
          </a:xfrm>
          <a:prstGeom prst="rect">
            <a:avLst/>
          </a:prstGeom>
          <a:solidFill>
            <a:srgbClr val="D1D9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5" name="Picture 4" descr="06-incident-detail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480" y="1097280"/>
            <a:ext cx="8321040" cy="4709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11480" y="5989320"/>
            <a:ext cx="832104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100">
                <a:solidFill>
                  <a:srgbClr val="4A5568"/>
                </a:solidFill>
              </a:defRPr>
            </a:pPr>
            <a:r>
              <a:t>Rule engine + ML risk score, feature context, and analyst mitigation guidance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F2B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57200" y="201168"/>
            <a:ext cx="82296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FFFFF"/>
                </a:solidFill>
              </a:defRPr>
            </a:pPr>
            <a:r>
              <a:t>Architecture &amp; API</a:t>
            </a:r>
          </a:p>
        </p:txBody>
      </p:sp>
      <p:sp>
        <p:nvSpPr>
          <p:cNvPr id="4" name="Rectangle 3"/>
          <p:cNvSpPr/>
          <p:nvPr/>
        </p:nvSpPr>
        <p:spPr>
          <a:xfrm>
            <a:off x="347472" y="1124712"/>
            <a:ext cx="4014215" cy="4471416"/>
          </a:xfrm>
          <a:prstGeom prst="rect">
            <a:avLst/>
          </a:prstGeom>
          <a:solidFill>
            <a:srgbClr val="D1D9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5" name="Picture 4" descr="04-architectur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60" y="1143000"/>
            <a:ext cx="3977639" cy="443484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782312" y="1124712"/>
            <a:ext cx="4014215" cy="4471416"/>
          </a:xfrm>
          <a:prstGeom prst="rect">
            <a:avLst/>
          </a:prstGeom>
          <a:solidFill>
            <a:srgbClr val="D1D9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Picture 6" descr="05-api-doc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600" y="1143000"/>
            <a:ext cx="3977639" cy="443484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11480" y="5806440"/>
            <a:ext cx="832104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100">
                <a:solidFill>
                  <a:srgbClr val="4A5568"/>
                </a:solidFill>
              </a:defRPr>
            </a:pPr>
            <a:r>
              <a:t>Pipeline diagram (UI) and FastAPI gateway (/docs) — ingest, metrics, research endpoints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F2B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57200" y="201168"/>
            <a:ext cx="82296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FFFFF"/>
                </a:solidFill>
              </a:defRPr>
            </a:pPr>
            <a:r>
              <a:t>Spatial Analytics View</a:t>
            </a:r>
          </a:p>
        </p:txBody>
      </p:sp>
      <p:sp>
        <p:nvSpPr>
          <p:cNvPr id="4" name="Rectangle 3"/>
          <p:cNvSpPr/>
          <p:nvPr/>
        </p:nvSpPr>
        <p:spPr>
          <a:xfrm>
            <a:off x="384048" y="1069848"/>
            <a:ext cx="8375904" cy="4764024"/>
          </a:xfrm>
          <a:prstGeom prst="rect">
            <a:avLst/>
          </a:prstGeom>
          <a:solidFill>
            <a:srgbClr val="D1D9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5" name="Picture 4" descr="03-spatial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480" y="1097280"/>
            <a:ext cx="8321040" cy="4709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11480" y="5989320"/>
            <a:ext cx="832104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100">
                <a:solidFill>
                  <a:srgbClr val="4A5568"/>
                </a:solidFill>
              </a:defRPr>
            </a:pPr>
            <a:r>
              <a:t>Workload-oriented visualization for exploring event density and patterns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960120"/>
          </a:xfrm>
          <a:prstGeom prst="rect">
            <a:avLst/>
          </a:prstGeom>
          <a:solidFill>
            <a:srgbClr val="0F2B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457200" y="201168"/>
            <a:ext cx="82296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FFFFFF"/>
                </a:solidFill>
              </a:defRPr>
            </a:pPr>
            <a:r>
              <a:t>Benefits, Limitations &amp; Outlook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1143000"/>
            <a:ext cx="8138160" cy="5303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500">
                <a:solidFill>
                  <a:srgbClr val="1A1A2E"/>
                </a:solidFill>
              </a:defRPr>
            </a:pPr>
            <a:r>
              <a:t>Benefits: faster triage, staged automation, reproducible evaluation hooks.</a:t>
            </a:r>
          </a:p>
          <a:p>
            <a:pPr>
              <a:spcAft>
                <a:spcPts val="800"/>
              </a:spcAft>
              <a:defRPr sz="1500">
                <a:solidFill>
                  <a:srgbClr val="1A1A2E"/>
                </a:solidFill>
              </a:defRPr>
            </a:pPr>
            <a:r>
              <a:t>Limitations: benchmark vs production gap, FPR, privacy, adversarial ML.</a:t>
            </a:r>
          </a:p>
          <a:p>
            <a:pPr>
              <a:spcAft>
                <a:spcPts val="800"/>
              </a:spcAft>
              <a:defRPr sz="1500">
                <a:solidFill>
                  <a:srgbClr val="1A1A2E"/>
                </a:solidFill>
              </a:defRPr>
            </a:pPr>
            <a:r>
              <a:t>Future: telemetry standards, federated analytics, verified agentic response.</a:t>
            </a:r>
          </a:p>
          <a:p>
            <a:pPr>
              <a:spcAft>
                <a:spcPts val="800"/>
              </a:spcAft>
              <a:defRPr sz="1500">
                <a:solidFill>
                  <a:srgbClr val="1A1A2E"/>
                </a:solidFill>
              </a:defRPr>
            </a:pPr>
            <a:r>
              <a:t>Conclusion: value = measurement + governance, not algorithms alone.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2B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1828800"/>
            <a:ext cx="8046720" cy="12801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3200" b="1">
                <a:solidFill>
                  <a:srgbClr val="FFFFFF"/>
                </a:solidFill>
              </a:defRPr>
            </a:pPr>
            <a:r>
              <a:t>Thank You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8640" y="3200400"/>
            <a:ext cx="8046720" cy="1645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600">
                <a:solidFill>
                  <a:srgbClr val="B8D4E8"/>
                </a:solidFill>
              </a:defRPr>
            </a:pPr>
            <a:r>
              <a:t>Questions?</a:t>
            </a:r>
          </a:p>
          <a:p>
            <a:pPr algn="ctr">
              <a:defRPr sz="1600">
                <a:solidFill>
                  <a:srgbClr val="B8D4E8"/>
                </a:solidFill>
              </a:defRPr>
            </a:pPr>
            <a:endParaRPr/>
          </a:p>
          <a:p>
            <a:pPr algn="ctr">
              <a:defRPr sz="1600">
                <a:solidFill>
                  <a:srgbClr val="B8D4E8"/>
                </a:solidFill>
              </a:defRPr>
            </a:pPr>
            <a:r>
              <a:t>Demo: http://localhost:3040 · API: http://localhost:8000</a:t>
            </a:r>
          </a:p>
          <a:p>
            <a:pPr algn="ctr">
              <a:defRPr sz="1600">
                <a:solidFill>
                  <a:srgbClr val="B8D4E8"/>
                </a:solidFill>
              </a:defRPr>
            </a:pPr>
            <a:r>
              <a:t>Repository: SIB / ACSP (Docker Compose)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540</Words>
  <Application>Microsoft Macintosh PowerPoint</Application>
  <PresentationFormat>On-screen Show (4:3)</PresentationFormat>
  <Paragraphs>64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Viraj Rajeshbhai Chudasama (2435000)</cp:lastModifiedBy>
  <cp:revision>2</cp:revision>
  <dcterms:created xsi:type="dcterms:W3CDTF">2013-01-27T09:14:16Z</dcterms:created>
  <dcterms:modified xsi:type="dcterms:W3CDTF">2026-06-04T23:17:36Z</dcterms:modified>
  <cp:category/>
</cp:coreProperties>
</file>