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40"/>
  </p:notesMasterIdLst>
  <p:handoutMasterIdLst>
    <p:handoutMasterId r:id="rId41"/>
  </p:handoutMasterIdLst>
  <p:sldIdLst>
    <p:sldId id="256" r:id="rId5"/>
    <p:sldId id="257" r:id="rId6"/>
    <p:sldId id="258" r:id="rId7"/>
    <p:sldId id="359" r:id="rId8"/>
    <p:sldId id="312" r:id="rId9"/>
    <p:sldId id="318" r:id="rId10"/>
    <p:sldId id="313" r:id="rId11"/>
    <p:sldId id="335" r:id="rId12"/>
    <p:sldId id="340" r:id="rId13"/>
    <p:sldId id="336" r:id="rId14"/>
    <p:sldId id="341" r:id="rId15"/>
    <p:sldId id="320" r:id="rId16"/>
    <p:sldId id="321" r:id="rId17"/>
    <p:sldId id="322" r:id="rId18"/>
    <p:sldId id="314" r:id="rId19"/>
    <p:sldId id="261" r:id="rId20"/>
    <p:sldId id="332" r:id="rId21"/>
    <p:sldId id="342" r:id="rId22"/>
    <p:sldId id="333" r:id="rId23"/>
    <p:sldId id="343" r:id="rId24"/>
    <p:sldId id="323" r:id="rId25"/>
    <p:sldId id="262" r:id="rId26"/>
    <p:sldId id="316" r:id="rId27"/>
    <p:sldId id="324" r:id="rId28"/>
    <p:sldId id="325" r:id="rId29"/>
    <p:sldId id="326" r:id="rId30"/>
    <p:sldId id="315" r:id="rId31"/>
    <p:sldId id="338" r:id="rId32"/>
    <p:sldId id="344" r:id="rId33"/>
    <p:sldId id="337" r:id="rId34"/>
    <p:sldId id="345" r:id="rId35"/>
    <p:sldId id="317" r:id="rId36"/>
    <p:sldId id="349" r:id="rId37"/>
    <p:sldId id="358" r:id="rId38"/>
    <p:sldId id="360" r:id="rId3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75"/>
  </p:normalViewPr>
  <p:slideViewPr>
    <p:cSldViewPr snapToGrid="0">
      <p:cViewPr varScale="1">
        <p:scale>
          <a:sx n="111" d="100"/>
          <a:sy n="111" d="100"/>
        </p:scale>
        <p:origin x="384"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DC58EF5-AC0D-4A45-B6F1-C1A1463C258D}" type="datetimeFigureOut">
              <a:rPr lang="en-GB" smtClean="0"/>
              <a:t>17/02/2023</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518CAC2-E9FC-4364-914E-38AE3EBAB518}" type="slidenum">
              <a:rPr lang="en-GB" smtClean="0"/>
              <a:t>‹#›</a:t>
            </a:fld>
            <a:endParaRPr lang="en-GB"/>
          </a:p>
        </p:txBody>
      </p:sp>
    </p:spTree>
    <p:extLst>
      <p:ext uri="{BB962C8B-B14F-4D97-AF65-F5344CB8AC3E}">
        <p14:creationId xmlns:p14="http://schemas.microsoft.com/office/powerpoint/2010/main" val="34517936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8A4DA15-57FD-458D-BD3A-053826B55C1F}" type="datetimeFigureOut">
              <a:rPr lang="en-GB" smtClean="0"/>
              <a:pPr/>
              <a:t>17/02/2023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6163914-19EC-47EF-AA41-CC1606C5D9B4}" type="slidenum">
              <a:rPr lang="en-GB" smtClean="0"/>
              <a:pPr/>
              <a:t>‹#›</a:t>
            </a:fld>
            <a:endParaRPr lang="en-GB"/>
          </a:p>
        </p:txBody>
      </p:sp>
    </p:spTree>
    <p:extLst>
      <p:ext uri="{BB962C8B-B14F-4D97-AF65-F5344CB8AC3E}">
        <p14:creationId xmlns:p14="http://schemas.microsoft.com/office/powerpoint/2010/main" val="2726319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1</a:t>
            </a:fld>
            <a:endParaRPr lang="en-GB"/>
          </a:p>
        </p:txBody>
      </p:sp>
    </p:spTree>
    <p:extLst>
      <p:ext uri="{BB962C8B-B14F-4D97-AF65-F5344CB8AC3E}">
        <p14:creationId xmlns:p14="http://schemas.microsoft.com/office/powerpoint/2010/main" val="519820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2</a:t>
            </a:fld>
            <a:endParaRPr lang="en-GB"/>
          </a:p>
        </p:txBody>
      </p:sp>
    </p:spTree>
    <p:extLst>
      <p:ext uri="{BB962C8B-B14F-4D97-AF65-F5344CB8AC3E}">
        <p14:creationId xmlns:p14="http://schemas.microsoft.com/office/powerpoint/2010/main" val="209599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3</a:t>
            </a:fld>
            <a:endParaRPr lang="en-GB"/>
          </a:p>
        </p:txBody>
      </p:sp>
    </p:spTree>
    <p:extLst>
      <p:ext uri="{BB962C8B-B14F-4D97-AF65-F5344CB8AC3E}">
        <p14:creationId xmlns:p14="http://schemas.microsoft.com/office/powerpoint/2010/main" val="3374935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4</a:t>
            </a:fld>
            <a:endParaRPr lang="en-GB"/>
          </a:p>
        </p:txBody>
      </p:sp>
    </p:spTree>
    <p:extLst>
      <p:ext uri="{BB962C8B-B14F-4D97-AF65-F5344CB8AC3E}">
        <p14:creationId xmlns:p14="http://schemas.microsoft.com/office/powerpoint/2010/main" val="2782415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5</a:t>
            </a:fld>
            <a:endParaRPr lang="en-GB"/>
          </a:p>
        </p:txBody>
      </p:sp>
    </p:spTree>
    <p:extLst>
      <p:ext uri="{BB962C8B-B14F-4D97-AF65-F5344CB8AC3E}">
        <p14:creationId xmlns:p14="http://schemas.microsoft.com/office/powerpoint/2010/main" val="1961741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345568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7</a:t>
            </a:fld>
            <a:endParaRPr lang="en-GB"/>
          </a:p>
        </p:txBody>
      </p:sp>
    </p:spTree>
    <p:extLst>
      <p:ext uri="{BB962C8B-B14F-4D97-AF65-F5344CB8AC3E}">
        <p14:creationId xmlns:p14="http://schemas.microsoft.com/office/powerpoint/2010/main" val="2395100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11</a:t>
            </a:fld>
            <a:endParaRPr lang="en-GB"/>
          </a:p>
        </p:txBody>
      </p:sp>
    </p:spTree>
    <p:extLst>
      <p:ext uri="{BB962C8B-B14F-4D97-AF65-F5344CB8AC3E}">
        <p14:creationId xmlns:p14="http://schemas.microsoft.com/office/powerpoint/2010/main" val="2605940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941313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387453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eaLnBrk="1" hangingPunct="1"/>
            <a:endParaRPr lang="en-US" altLang="en-US" dirty="0"/>
          </a:p>
        </p:txBody>
      </p:sp>
    </p:spTree>
    <p:extLst>
      <p:ext uri="{BB962C8B-B14F-4D97-AF65-F5344CB8AC3E}">
        <p14:creationId xmlns:p14="http://schemas.microsoft.com/office/powerpoint/2010/main" val="1427091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15</a:t>
            </a:fld>
            <a:endParaRPr lang="en-GB"/>
          </a:p>
        </p:txBody>
      </p:sp>
    </p:spTree>
    <p:extLst>
      <p:ext uri="{BB962C8B-B14F-4D97-AF65-F5344CB8AC3E}">
        <p14:creationId xmlns:p14="http://schemas.microsoft.com/office/powerpoint/2010/main" val="4078112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7070920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22</a:t>
            </a:fld>
            <a:endParaRPr lang="en-GB"/>
          </a:p>
        </p:txBody>
      </p:sp>
    </p:spTree>
    <p:extLst>
      <p:ext uri="{BB962C8B-B14F-4D97-AF65-F5344CB8AC3E}">
        <p14:creationId xmlns:p14="http://schemas.microsoft.com/office/powerpoint/2010/main" val="786049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42371019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8747864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96405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27</a:t>
            </a:fld>
            <a:endParaRPr lang="en-GB"/>
          </a:p>
        </p:txBody>
      </p:sp>
    </p:spTree>
    <p:extLst>
      <p:ext uri="{BB962C8B-B14F-4D97-AF65-F5344CB8AC3E}">
        <p14:creationId xmlns:p14="http://schemas.microsoft.com/office/powerpoint/2010/main" val="32042439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31</a:t>
            </a:fld>
            <a:endParaRPr lang="en-GB"/>
          </a:p>
        </p:txBody>
      </p:sp>
    </p:spTree>
    <p:extLst>
      <p:ext uri="{BB962C8B-B14F-4D97-AF65-F5344CB8AC3E}">
        <p14:creationId xmlns:p14="http://schemas.microsoft.com/office/powerpoint/2010/main" val="41756295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32</a:t>
            </a:fld>
            <a:endParaRPr lang="en-GB"/>
          </a:p>
        </p:txBody>
      </p:sp>
    </p:spTree>
    <p:extLst>
      <p:ext uri="{BB962C8B-B14F-4D97-AF65-F5344CB8AC3E}">
        <p14:creationId xmlns:p14="http://schemas.microsoft.com/office/powerpoint/2010/main" val="27923372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33</a:t>
            </a:fld>
            <a:endParaRPr lang="en-GB"/>
          </a:p>
        </p:txBody>
      </p:sp>
    </p:spTree>
    <p:extLst>
      <p:ext uri="{BB962C8B-B14F-4D97-AF65-F5344CB8AC3E}">
        <p14:creationId xmlns:p14="http://schemas.microsoft.com/office/powerpoint/2010/main" val="25981949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63914-19EC-47EF-AA41-CC1606C5D9B4}" type="slidenum">
              <a:rPr lang="en-GB" smtClean="0"/>
              <a:pPr/>
              <a:t>34</a:t>
            </a:fld>
            <a:endParaRPr lang="en-GB"/>
          </a:p>
        </p:txBody>
      </p:sp>
    </p:spTree>
    <p:extLst>
      <p:ext uri="{BB962C8B-B14F-4D97-AF65-F5344CB8AC3E}">
        <p14:creationId xmlns:p14="http://schemas.microsoft.com/office/powerpoint/2010/main" val="2607574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dirty="0"/>
              <a:pPr/>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dirty="0"/>
              <a:pPr/>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pPr/>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dirty="0"/>
              <a:pPr/>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dirty="0"/>
              <a:pPr/>
              <a:t>2/17/23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dirty="0"/>
              <a:pPr/>
              <a:t>2/17/23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pPr/>
              <a:t>2/17/23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pPr/>
              <a:t>2/17/23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pPr/>
              <a:t>2/17/23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dirty="0"/>
              <a:pPr/>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dirty="0"/>
              <a:pPr/>
              <a:t>2/17/23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pPr/>
              <a:t>2/17/23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2.emf"/><Relationship Id="rId4" Type="http://schemas.openxmlformats.org/officeDocument/2006/relationships/oleObject" Target="../embeddings/oleObject1.bin"/></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3.emf"/><Relationship Id="rId4" Type="http://schemas.openxmlformats.org/officeDocument/2006/relationships/oleObject" Target="../embeddings/oleObject2.bin"/></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700" dirty="0">
                <a:solidFill>
                  <a:srgbClr val="0070C0"/>
                </a:solidFill>
              </a:rPr>
              <a:t>Contemporary Issues in Performance Management</a:t>
            </a:r>
            <a:br>
              <a:rPr lang="en-GB" sz="6000" dirty="0"/>
            </a:br>
            <a:r>
              <a:rPr lang="en-GB" sz="4800" dirty="0"/>
              <a:t> </a:t>
            </a:r>
            <a:endParaRPr lang="en-GB" sz="4800" dirty="0">
              <a:solidFill>
                <a:schemeClr val="tx1"/>
              </a:solidFill>
            </a:endParaRPr>
          </a:p>
        </p:txBody>
      </p:sp>
      <p:sp>
        <p:nvSpPr>
          <p:cNvPr id="3" name="Subtitle 2"/>
          <p:cNvSpPr>
            <a:spLocks noGrp="1"/>
          </p:cNvSpPr>
          <p:nvPr>
            <p:ph type="subTitle" idx="1"/>
          </p:nvPr>
        </p:nvSpPr>
        <p:spPr/>
        <p:txBody>
          <a:bodyPr>
            <a:normAutofit fontScale="92500" lnSpcReduction="10000"/>
          </a:bodyPr>
          <a:lstStyle/>
          <a:p>
            <a:r>
              <a:rPr lang="en-GB" sz="3600" dirty="0">
                <a:solidFill>
                  <a:srgbClr val="0070C0"/>
                </a:solidFill>
              </a:rPr>
              <a:t>LECTURE 2: </a:t>
            </a:r>
          </a:p>
          <a:p>
            <a:r>
              <a:rPr lang="en-GB" sz="3600" dirty="0">
                <a:solidFill>
                  <a:srgbClr val="0070C0"/>
                </a:solidFill>
              </a:rPr>
              <a:t>Budgeting and Control</a:t>
            </a:r>
          </a:p>
        </p:txBody>
      </p:sp>
    </p:spTree>
    <p:extLst>
      <p:ext uri="{BB962C8B-B14F-4D97-AF65-F5344CB8AC3E}">
        <p14:creationId xmlns:p14="http://schemas.microsoft.com/office/powerpoint/2010/main" val="1260151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Learning Objectives</a:t>
            </a:r>
          </a:p>
        </p:txBody>
      </p:sp>
      <p:sp>
        <p:nvSpPr>
          <p:cNvPr id="3" name="Content Placeholder 2"/>
          <p:cNvSpPr>
            <a:spLocks noGrp="1"/>
          </p:cNvSpPr>
          <p:nvPr>
            <p:ph idx="1"/>
          </p:nvPr>
        </p:nvSpPr>
        <p:spPr/>
        <p:txBody>
          <a:bodyPr/>
          <a:lstStyle/>
          <a:p>
            <a:pPr marL="0" indent="0">
              <a:buNone/>
            </a:pPr>
            <a:r>
              <a:rPr lang="en-GB" dirty="0"/>
              <a:t>By the end of this lecture, students should be able to:</a:t>
            </a:r>
          </a:p>
          <a:p>
            <a:pPr marL="457200" indent="-457200">
              <a:buAutoNum type="arabicPeriod"/>
            </a:pPr>
            <a:r>
              <a:rPr lang="en-GB" dirty="0"/>
              <a:t>Define and situate a budget within the framework of Management Accounting</a:t>
            </a:r>
          </a:p>
          <a:p>
            <a:pPr marL="457200" indent="-457200">
              <a:buAutoNum type="arabicPeriod"/>
            </a:pPr>
            <a:r>
              <a:rPr lang="en-GB" dirty="0"/>
              <a:t>Construct a functional budget, as part of an organisations’ Master Budget</a:t>
            </a:r>
          </a:p>
        </p:txBody>
      </p:sp>
    </p:spTree>
    <p:extLst>
      <p:ext uri="{BB962C8B-B14F-4D97-AF65-F5344CB8AC3E}">
        <p14:creationId xmlns:p14="http://schemas.microsoft.com/office/powerpoint/2010/main" val="1305640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Budgeting: definition and context</a:t>
            </a:r>
          </a:p>
        </p:txBody>
      </p:sp>
      <p:sp>
        <p:nvSpPr>
          <p:cNvPr id="3" name="Content Placeholder 2"/>
          <p:cNvSpPr>
            <a:spLocks noGrp="1"/>
          </p:cNvSpPr>
          <p:nvPr>
            <p:ph idx="1"/>
          </p:nvPr>
        </p:nvSpPr>
        <p:spPr/>
        <p:txBody>
          <a:bodyPr>
            <a:normAutofit fontScale="85000" lnSpcReduction="10000"/>
          </a:bodyPr>
          <a:lstStyle/>
          <a:p>
            <a:r>
              <a:rPr lang="en-GB" sz="3200" i="1" dirty="0"/>
              <a:t>“Budgets are quantitative and/or financial statement, prepared and approved prior to a given financial period, on policies to be pursued, in order to achieve stated organisational objectives”</a:t>
            </a:r>
            <a:r>
              <a:rPr lang="en-GB" sz="2600" i="1" dirty="0"/>
              <a:t>                   </a:t>
            </a:r>
          </a:p>
          <a:p>
            <a:r>
              <a:rPr lang="en-GB" sz="2600" i="1" dirty="0"/>
              <a:t>                                                                                                                        </a:t>
            </a:r>
            <a:r>
              <a:rPr lang="en-GB" sz="2600" i="1" dirty="0">
                <a:solidFill>
                  <a:srgbClr val="FF0000"/>
                </a:solidFill>
              </a:rPr>
              <a:t>-CIMA Terminology</a:t>
            </a:r>
          </a:p>
          <a:p>
            <a:endParaRPr lang="en-GB" sz="3200" dirty="0"/>
          </a:p>
          <a:p>
            <a:r>
              <a:rPr lang="en-GB" sz="3200" dirty="0"/>
              <a:t>Budgets are used by: </a:t>
            </a:r>
          </a:p>
          <a:p>
            <a:r>
              <a:rPr lang="en-GB" sz="3200" dirty="0"/>
              <a:t>•Profit making organisations (companies / partnerships / sole traders) </a:t>
            </a:r>
          </a:p>
          <a:p>
            <a:r>
              <a:rPr lang="en-GB" sz="3200" dirty="0"/>
              <a:t>•Non-profit making organisations (schools / hospitals / charities / government) </a:t>
            </a:r>
          </a:p>
        </p:txBody>
      </p:sp>
    </p:spTree>
    <p:extLst>
      <p:ext uri="{BB962C8B-B14F-4D97-AF65-F5344CB8AC3E}">
        <p14:creationId xmlns:p14="http://schemas.microsoft.com/office/powerpoint/2010/main" val="1136193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1981A-C6DF-B524-5E05-DE03126C3381}"/>
              </a:ext>
            </a:extLst>
          </p:cNvPr>
          <p:cNvSpPr>
            <a:spLocks noGrp="1"/>
          </p:cNvSpPr>
          <p:nvPr>
            <p:ph type="title"/>
          </p:nvPr>
        </p:nvSpPr>
        <p:spPr/>
        <p:txBody>
          <a:bodyPr/>
          <a:lstStyle/>
          <a:p>
            <a:r>
              <a:rPr lang="en-GB" dirty="0"/>
              <a:t>The Budgeting Process </a:t>
            </a:r>
          </a:p>
        </p:txBody>
      </p:sp>
      <p:sp>
        <p:nvSpPr>
          <p:cNvPr id="3" name="Content Placeholder 2">
            <a:extLst>
              <a:ext uri="{FF2B5EF4-FFF2-40B4-BE49-F238E27FC236}">
                <a16:creationId xmlns:a16="http://schemas.microsoft.com/office/drawing/2014/main" id="{43955C9A-803C-0CF2-79AA-B023223E214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Strategic Planning</a:t>
            </a:r>
          </a:p>
          <a:p>
            <a:r>
              <a:rPr lang="en-GB" dirty="0">
                <a:latin typeface="Arial" panose="020B0604020202020204" pitchFamily="34" charset="0"/>
                <a:cs typeface="Arial" panose="020B0604020202020204" pitchFamily="34" charset="0"/>
              </a:rPr>
              <a:t>Organisational Goals</a:t>
            </a:r>
          </a:p>
          <a:p>
            <a:r>
              <a:rPr lang="en-GB" dirty="0">
                <a:latin typeface="Arial" panose="020B0604020202020204" pitchFamily="34" charset="0"/>
                <a:cs typeface="Arial" panose="020B0604020202020204" pitchFamily="34" charset="0"/>
              </a:rPr>
              <a:t>Vision Statements</a:t>
            </a:r>
          </a:p>
        </p:txBody>
      </p:sp>
    </p:spTree>
    <p:extLst>
      <p:ext uri="{BB962C8B-B14F-4D97-AF65-F5344CB8AC3E}">
        <p14:creationId xmlns:p14="http://schemas.microsoft.com/office/powerpoint/2010/main" val="4250916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Some Terms Used in Budgeting</a:t>
            </a:r>
          </a:p>
        </p:txBody>
      </p:sp>
      <p:sp>
        <p:nvSpPr>
          <p:cNvPr id="3" name="Content Placeholder 2"/>
          <p:cNvSpPr>
            <a:spLocks noGrp="1"/>
          </p:cNvSpPr>
          <p:nvPr>
            <p:ph idx="1"/>
          </p:nvPr>
        </p:nvSpPr>
        <p:spPr/>
        <p:txBody>
          <a:bodyPr>
            <a:normAutofit/>
          </a:bodyPr>
          <a:lstStyle/>
          <a:p>
            <a:r>
              <a:rPr lang="en-GB" sz="3200" dirty="0">
                <a:solidFill>
                  <a:srgbClr val="FF0000"/>
                </a:solidFill>
              </a:rPr>
              <a:t>Budget Committee: </a:t>
            </a:r>
            <a:r>
              <a:rPr lang="en-GB" sz="2400" dirty="0"/>
              <a:t>This is the coordinating body in the preparation and administration of budgets, usually headed by the MD, and assisted by the budget officer</a:t>
            </a:r>
          </a:p>
          <a:p>
            <a:r>
              <a:rPr lang="en-GB" sz="3200" dirty="0">
                <a:solidFill>
                  <a:srgbClr val="FF0000"/>
                </a:solidFill>
              </a:rPr>
              <a:t>The Budget Period: </a:t>
            </a:r>
            <a:r>
              <a:rPr lang="en-GB" sz="2400" dirty="0"/>
              <a:t>This is the period covered by the budget, which is usually one year. However, budgets can be prepared and used for longer periods, e.g. capital expenditure.</a:t>
            </a:r>
          </a:p>
          <a:p>
            <a:r>
              <a:rPr lang="en-GB" sz="3200" dirty="0">
                <a:solidFill>
                  <a:srgbClr val="FF0000"/>
                </a:solidFill>
              </a:rPr>
              <a:t>Budget Manual: </a:t>
            </a:r>
            <a:r>
              <a:rPr lang="en-GB" sz="2400" dirty="0"/>
              <a:t>This is a collection of instructions governing the responsibilities of persons and procedures, forms and records relating to the preparation and use of budgetary data. </a:t>
            </a:r>
            <a:endParaRPr lang="en-GB" sz="3200" dirty="0"/>
          </a:p>
        </p:txBody>
      </p:sp>
    </p:spTree>
    <p:extLst>
      <p:ext uri="{BB962C8B-B14F-4D97-AF65-F5344CB8AC3E}">
        <p14:creationId xmlns:p14="http://schemas.microsoft.com/office/powerpoint/2010/main" val="2098380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Line 3"/>
          <p:cNvSpPr>
            <a:spLocks noChangeShapeType="1"/>
          </p:cNvSpPr>
          <p:nvPr/>
        </p:nvSpPr>
        <p:spPr bwMode="auto">
          <a:xfrm>
            <a:off x="22860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07" name="Line 4"/>
          <p:cNvSpPr>
            <a:spLocks noChangeShapeType="1"/>
          </p:cNvSpPr>
          <p:nvPr/>
        </p:nvSpPr>
        <p:spPr bwMode="auto">
          <a:xfrm>
            <a:off x="4724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08" name="Line 5"/>
          <p:cNvSpPr>
            <a:spLocks noChangeShapeType="1"/>
          </p:cNvSpPr>
          <p:nvPr/>
        </p:nvSpPr>
        <p:spPr bwMode="auto">
          <a:xfrm>
            <a:off x="71628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5478" name="Rectangle 6"/>
          <p:cNvSpPr>
            <a:spLocks noChangeArrowheads="1"/>
          </p:cNvSpPr>
          <p:nvPr/>
        </p:nvSpPr>
        <p:spPr bwMode="auto">
          <a:xfrm>
            <a:off x="2211388" y="2447926"/>
            <a:ext cx="2540000" cy="428625"/>
          </a:xfrm>
          <a:prstGeom prst="rect">
            <a:avLst/>
          </a:prstGeom>
          <a:noFill/>
          <a:ln w="12700">
            <a:noFill/>
            <a:miter lim="800000"/>
            <a:headEnd/>
            <a:tailEnd/>
          </a:ln>
          <a:effectLst/>
        </p:spPr>
        <p:txBody>
          <a:bodyPr wrap="none" lIns="90488" tIns="44450" rIns="90488" bIns="44450">
            <a:spAutoFit/>
          </a:bodyPr>
          <a:lstStyle/>
          <a:p>
            <a:pPr algn="ctr" eaLnBrk="0" hangingPunct="0">
              <a:defRPr/>
            </a:pPr>
            <a:r>
              <a:rPr lang="en-US" sz="2200" b="1" dirty="0">
                <a:solidFill>
                  <a:schemeClr val="accent2"/>
                </a:solidFill>
                <a:effectLst>
                  <a:outerShdw blurRad="38100" dist="38100" dir="2700000" algn="tl">
                    <a:srgbClr val="C0C0C0"/>
                  </a:outerShdw>
                </a:effectLst>
                <a:latin typeface="Arial" charset="0"/>
              </a:rPr>
              <a:t>Operating budget</a:t>
            </a:r>
          </a:p>
        </p:txBody>
      </p:sp>
      <p:sp>
        <p:nvSpPr>
          <p:cNvPr id="21510" name="Line 7"/>
          <p:cNvSpPr>
            <a:spLocks noChangeShapeType="1"/>
          </p:cNvSpPr>
          <p:nvPr/>
        </p:nvSpPr>
        <p:spPr bwMode="auto">
          <a:xfrm>
            <a:off x="9677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11" name="Line 8"/>
          <p:cNvSpPr>
            <a:spLocks noChangeShapeType="1"/>
          </p:cNvSpPr>
          <p:nvPr/>
        </p:nvSpPr>
        <p:spPr bwMode="auto">
          <a:xfrm>
            <a:off x="2311400" y="3200400"/>
            <a:ext cx="80264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12" name="Rectangle 9"/>
          <p:cNvSpPr>
            <a:spLocks noChangeArrowheads="1"/>
          </p:cNvSpPr>
          <p:nvPr/>
        </p:nvSpPr>
        <p:spPr bwMode="auto">
          <a:xfrm>
            <a:off x="1880439" y="3705225"/>
            <a:ext cx="811122"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2200" b="1" dirty="0"/>
              <a:t>2016</a:t>
            </a:r>
          </a:p>
        </p:txBody>
      </p:sp>
      <p:sp>
        <p:nvSpPr>
          <p:cNvPr id="21513" name="Rectangle 10"/>
          <p:cNvSpPr>
            <a:spLocks noChangeArrowheads="1"/>
          </p:cNvSpPr>
          <p:nvPr/>
        </p:nvSpPr>
        <p:spPr bwMode="auto">
          <a:xfrm>
            <a:off x="4318839" y="3705225"/>
            <a:ext cx="811122"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2200" b="1" dirty="0"/>
              <a:t>2017</a:t>
            </a:r>
          </a:p>
        </p:txBody>
      </p:sp>
      <p:sp>
        <p:nvSpPr>
          <p:cNvPr id="21514" name="Rectangle 11"/>
          <p:cNvSpPr>
            <a:spLocks noChangeArrowheads="1"/>
          </p:cNvSpPr>
          <p:nvPr/>
        </p:nvSpPr>
        <p:spPr bwMode="auto">
          <a:xfrm>
            <a:off x="6757239" y="3705225"/>
            <a:ext cx="811122"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2200" b="1" dirty="0"/>
              <a:t>2018</a:t>
            </a:r>
          </a:p>
        </p:txBody>
      </p:sp>
      <p:sp>
        <p:nvSpPr>
          <p:cNvPr id="21515" name="Rectangle 12"/>
          <p:cNvSpPr>
            <a:spLocks noChangeArrowheads="1"/>
          </p:cNvSpPr>
          <p:nvPr/>
        </p:nvSpPr>
        <p:spPr bwMode="auto">
          <a:xfrm>
            <a:off x="9271839" y="3705225"/>
            <a:ext cx="811122"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2200" b="1" dirty="0"/>
              <a:t>2019</a:t>
            </a:r>
          </a:p>
        </p:txBody>
      </p:sp>
      <p:sp>
        <p:nvSpPr>
          <p:cNvPr id="21516" name="Line 13"/>
          <p:cNvSpPr>
            <a:spLocks noChangeShapeType="1"/>
          </p:cNvSpPr>
          <p:nvPr/>
        </p:nvSpPr>
        <p:spPr bwMode="auto">
          <a:xfrm>
            <a:off x="2527300" y="2971800"/>
            <a:ext cx="1955800" cy="0"/>
          </a:xfrm>
          <a:prstGeom prst="line">
            <a:avLst/>
          </a:prstGeom>
          <a:noFill/>
          <a:ln w="25400">
            <a:solidFill>
              <a:schemeClr val="accent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517" name="Rectangle 14"/>
          <p:cNvSpPr>
            <a:spLocks noChangeArrowheads="1"/>
          </p:cNvSpPr>
          <p:nvPr/>
        </p:nvSpPr>
        <p:spPr bwMode="auto">
          <a:xfrm>
            <a:off x="2206626" y="4452939"/>
            <a:ext cx="4498975" cy="1241425"/>
          </a:xfrm>
          <a:prstGeom prst="rect">
            <a:avLst/>
          </a:prstGeom>
          <a:solidFill>
            <a:srgbClr val="F8F8F8"/>
          </a:solidFill>
          <a:ln w="57150" cmpd="thinThick">
            <a:solidFill>
              <a:srgbClr val="006600"/>
            </a:solidFill>
            <a:miter lim="800000"/>
            <a:headEnd/>
            <a:tailEnd/>
          </a:ln>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2400" b="1">
                <a:solidFill>
                  <a:srgbClr val="006600"/>
                </a:solidFill>
              </a:rPr>
              <a:t>The annual operating budget </a:t>
            </a:r>
          </a:p>
          <a:p>
            <a:pPr algn="ctr">
              <a:spcBef>
                <a:spcPct val="0"/>
              </a:spcBef>
              <a:buFontTx/>
              <a:buNone/>
            </a:pPr>
            <a:r>
              <a:rPr lang="en-US" altLang="en-US" sz="2400" b="1">
                <a:solidFill>
                  <a:srgbClr val="006600"/>
                </a:solidFill>
              </a:rPr>
              <a:t>may be divided into quarterly</a:t>
            </a:r>
          </a:p>
          <a:p>
            <a:pPr algn="ctr">
              <a:spcBef>
                <a:spcPct val="0"/>
              </a:spcBef>
              <a:buFontTx/>
              <a:buNone/>
            </a:pPr>
            <a:r>
              <a:rPr lang="en-US" altLang="en-US" sz="2400" b="1">
                <a:solidFill>
                  <a:srgbClr val="006600"/>
                </a:solidFill>
              </a:rPr>
              <a:t>or monthly budgets.</a:t>
            </a:r>
          </a:p>
        </p:txBody>
      </p:sp>
      <p:sp>
        <p:nvSpPr>
          <p:cNvPr id="21518" name="Rectangle 6"/>
          <p:cNvSpPr>
            <a:spLocks noChangeArrowheads="1"/>
          </p:cNvSpPr>
          <p:nvPr/>
        </p:nvSpPr>
        <p:spPr bwMode="auto">
          <a:xfrm>
            <a:off x="3143250" y="549276"/>
            <a:ext cx="7056438" cy="608013"/>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Choosing a budget period</a:t>
            </a:r>
          </a:p>
        </p:txBody>
      </p:sp>
    </p:spTree>
    <p:extLst>
      <p:ext uri="{BB962C8B-B14F-4D97-AF65-F5344CB8AC3E}">
        <p14:creationId xmlns:p14="http://schemas.microsoft.com/office/powerpoint/2010/main" val="4079766664"/>
      </p:ext>
    </p:extLst>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Preparation of a Budget</a:t>
            </a:r>
          </a:p>
        </p:txBody>
      </p:sp>
      <p:sp>
        <p:nvSpPr>
          <p:cNvPr id="3" name="Content Placeholder 2"/>
          <p:cNvSpPr>
            <a:spLocks noGrp="1"/>
          </p:cNvSpPr>
          <p:nvPr>
            <p:ph idx="1"/>
          </p:nvPr>
        </p:nvSpPr>
        <p:spPr/>
        <p:txBody>
          <a:bodyPr>
            <a:noAutofit/>
          </a:bodyPr>
          <a:lstStyle/>
          <a:p>
            <a:r>
              <a:rPr lang="en-GB" sz="3000" i="1" dirty="0">
                <a:solidFill>
                  <a:srgbClr val="FF0000"/>
                </a:solidFill>
              </a:rPr>
              <a:t>Identifying the principal budget factor:</a:t>
            </a:r>
          </a:p>
          <a:p>
            <a:r>
              <a:rPr lang="en-GB" sz="2400" dirty="0"/>
              <a:t>The budget for the principal budget factor must be prepared first. The principal budget factor is that factor which limits an organisation’s activities. This factor is usually sales demand. A business is usually restricted from making and selling more of its products because there would be no sales demand for increased output at a price that would be acceptable/profitable to the business. </a:t>
            </a:r>
          </a:p>
          <a:p>
            <a:r>
              <a:rPr lang="en-GB" sz="2400" dirty="0"/>
              <a:t>The principal budget factor may alternatively be machine capacity, distribution and selling resources, the availability of raw materials, or cash. Once this factor is defined, then the remainder of the budgets can be prepared.</a:t>
            </a:r>
          </a:p>
        </p:txBody>
      </p:sp>
    </p:spTree>
    <p:extLst>
      <p:ext uri="{BB962C8B-B14F-4D97-AF65-F5344CB8AC3E}">
        <p14:creationId xmlns:p14="http://schemas.microsoft.com/office/powerpoint/2010/main" val="4195533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a:t>
            </a:r>
          </a:p>
        </p:txBody>
      </p:sp>
      <p:sp>
        <p:nvSpPr>
          <p:cNvPr id="3" name="Content Placeholder 2"/>
          <p:cNvSpPr>
            <a:spLocks noGrp="1"/>
          </p:cNvSpPr>
          <p:nvPr>
            <p:ph idx="1"/>
          </p:nvPr>
        </p:nvSpPr>
        <p:spPr>
          <a:xfrm>
            <a:off x="1097280" y="1845734"/>
            <a:ext cx="10345420" cy="4428066"/>
          </a:xfrm>
        </p:spPr>
        <p:txBody>
          <a:bodyPr>
            <a:noAutofit/>
          </a:bodyPr>
          <a:lstStyle/>
          <a:p>
            <a:r>
              <a:rPr lang="en-GB" sz="3000" dirty="0">
                <a:solidFill>
                  <a:srgbClr val="FF0000"/>
                </a:solidFill>
              </a:rPr>
              <a:t>Which of the following is a principal budget factor?</a:t>
            </a:r>
          </a:p>
          <a:p>
            <a:endParaRPr lang="en-GB" sz="3000" dirty="0"/>
          </a:p>
          <a:p>
            <a:r>
              <a:rPr lang="en-GB" sz="2400" dirty="0"/>
              <a:t>A. The highest value item of cost</a:t>
            </a:r>
          </a:p>
          <a:p>
            <a:r>
              <a:rPr lang="en-GB" sz="2400" dirty="0"/>
              <a:t>B. A factor which limits the activities of an undertaking</a:t>
            </a:r>
          </a:p>
          <a:p>
            <a:r>
              <a:rPr lang="en-GB" sz="2400" dirty="0"/>
              <a:t>C. A factor common to all budget centres </a:t>
            </a:r>
          </a:p>
          <a:p>
            <a:r>
              <a:rPr lang="en-GB" sz="2400" dirty="0"/>
              <a:t>D. A factor controllable by the manager of the budget centre</a:t>
            </a:r>
          </a:p>
        </p:txBody>
      </p:sp>
    </p:spTree>
    <p:extLst>
      <p:ext uri="{BB962C8B-B14F-4D97-AF65-F5344CB8AC3E}">
        <p14:creationId xmlns:p14="http://schemas.microsoft.com/office/powerpoint/2010/main" val="177306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 </a:t>
            </a:r>
            <a:r>
              <a:rPr lang="en-GB" dirty="0">
                <a:solidFill>
                  <a:srgbClr val="FFC000"/>
                </a:solidFill>
              </a:rPr>
              <a:t>SOLUTION</a:t>
            </a:r>
          </a:p>
        </p:txBody>
      </p:sp>
      <p:sp>
        <p:nvSpPr>
          <p:cNvPr id="3" name="Content Placeholder 2"/>
          <p:cNvSpPr>
            <a:spLocks noGrp="1"/>
          </p:cNvSpPr>
          <p:nvPr>
            <p:ph idx="1"/>
          </p:nvPr>
        </p:nvSpPr>
        <p:spPr>
          <a:xfrm>
            <a:off x="1097280" y="1845734"/>
            <a:ext cx="10345420" cy="4428066"/>
          </a:xfrm>
        </p:spPr>
        <p:txBody>
          <a:bodyPr>
            <a:noAutofit/>
          </a:bodyPr>
          <a:lstStyle/>
          <a:p>
            <a:r>
              <a:rPr lang="en-GB" sz="3000" dirty="0">
                <a:solidFill>
                  <a:srgbClr val="FF0000"/>
                </a:solidFill>
              </a:rPr>
              <a:t>Which of the following is a principal budget factor?</a:t>
            </a:r>
          </a:p>
          <a:p>
            <a:endParaRPr lang="en-GB" sz="3000" dirty="0"/>
          </a:p>
          <a:p>
            <a:r>
              <a:rPr lang="en-GB" sz="2400" dirty="0"/>
              <a:t>A. The highest value item of cost</a:t>
            </a:r>
          </a:p>
          <a:p>
            <a:r>
              <a:rPr lang="en-GB" sz="2400" dirty="0"/>
              <a:t>B. A factor which limits the activities of an undertaking</a:t>
            </a:r>
          </a:p>
          <a:p>
            <a:r>
              <a:rPr lang="en-GB" sz="2400" dirty="0"/>
              <a:t>C. A factor common to all budget centres </a:t>
            </a:r>
          </a:p>
          <a:p>
            <a:r>
              <a:rPr lang="en-GB" sz="2400" dirty="0"/>
              <a:t>D. A factor controllable by the manager of the budget centre</a:t>
            </a:r>
          </a:p>
        </p:txBody>
      </p:sp>
      <p:sp>
        <p:nvSpPr>
          <p:cNvPr id="4" name="Oval 3"/>
          <p:cNvSpPr>
            <a:spLocks noChangeArrowheads="1"/>
          </p:cNvSpPr>
          <p:nvPr/>
        </p:nvSpPr>
        <p:spPr bwMode="auto">
          <a:xfrm>
            <a:off x="1097280" y="3517900"/>
            <a:ext cx="401320" cy="416167"/>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2336901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II</a:t>
            </a:r>
          </a:p>
        </p:txBody>
      </p:sp>
      <p:sp>
        <p:nvSpPr>
          <p:cNvPr id="3" name="Content Placeholder 2"/>
          <p:cNvSpPr>
            <a:spLocks noGrp="1"/>
          </p:cNvSpPr>
          <p:nvPr>
            <p:ph idx="1"/>
          </p:nvPr>
        </p:nvSpPr>
        <p:spPr>
          <a:xfrm>
            <a:off x="1097280" y="1737360"/>
            <a:ext cx="10345420" cy="4536440"/>
          </a:xfrm>
        </p:spPr>
        <p:txBody>
          <a:bodyPr>
            <a:noAutofit/>
          </a:bodyPr>
          <a:lstStyle/>
          <a:p>
            <a:r>
              <a:rPr lang="en-GB" sz="2400" dirty="0">
                <a:solidFill>
                  <a:srgbClr val="FF0000"/>
                </a:solidFill>
              </a:rPr>
              <a:t>Which of the following could be principal budget factors?</a:t>
            </a:r>
          </a:p>
          <a:p>
            <a:r>
              <a:rPr lang="en-GB" sz="2400" dirty="0"/>
              <a:t>(</a:t>
            </a:r>
            <a:r>
              <a:rPr lang="en-GB" sz="2400" dirty="0" err="1"/>
              <a:t>i</a:t>
            </a:r>
            <a:r>
              <a:rPr lang="en-GB" sz="2400" dirty="0"/>
              <a:t>) Sales demand</a:t>
            </a:r>
          </a:p>
          <a:p>
            <a:r>
              <a:rPr lang="en-GB" sz="2400" dirty="0"/>
              <a:t>(ii) Machine capacity</a:t>
            </a:r>
          </a:p>
          <a:p>
            <a:r>
              <a:rPr lang="en-GB" sz="2400" dirty="0"/>
              <a:t>(III) Key raw materials</a:t>
            </a:r>
          </a:p>
          <a:p>
            <a:r>
              <a:rPr lang="en-GB" sz="2400" dirty="0"/>
              <a:t>(iv) Cash flow</a:t>
            </a:r>
          </a:p>
          <a:p>
            <a:r>
              <a:rPr lang="en-GB" sz="2400" dirty="0"/>
              <a:t>A. (</a:t>
            </a:r>
            <a:r>
              <a:rPr lang="en-GB" sz="2400" dirty="0" err="1"/>
              <a:t>i</a:t>
            </a:r>
            <a:r>
              <a:rPr lang="en-GB" sz="2400" dirty="0"/>
              <a:t>) and (ii) only </a:t>
            </a:r>
          </a:p>
          <a:p>
            <a:r>
              <a:rPr lang="en-GB" sz="2400" dirty="0"/>
              <a:t>B. (</a:t>
            </a:r>
            <a:r>
              <a:rPr lang="en-GB" sz="2400" dirty="0" err="1"/>
              <a:t>i</a:t>
            </a:r>
            <a:r>
              <a:rPr lang="en-GB" sz="2400" dirty="0"/>
              <a:t>), (ii), (III) and (iv)</a:t>
            </a:r>
          </a:p>
          <a:p>
            <a:r>
              <a:rPr lang="en-GB" sz="2400" dirty="0"/>
              <a:t>C. (</a:t>
            </a:r>
            <a:r>
              <a:rPr lang="en-GB" sz="2400" dirty="0" err="1"/>
              <a:t>i</a:t>
            </a:r>
            <a:r>
              <a:rPr lang="en-GB" sz="2400" dirty="0"/>
              <a:t>), (ii) and (iii) only  </a:t>
            </a:r>
          </a:p>
          <a:p>
            <a:r>
              <a:rPr lang="en-GB" sz="2400" dirty="0"/>
              <a:t>D. (</a:t>
            </a:r>
            <a:r>
              <a:rPr lang="en-GB" sz="2400" dirty="0" err="1"/>
              <a:t>i</a:t>
            </a:r>
            <a:r>
              <a:rPr lang="en-GB" sz="2400" dirty="0"/>
              <a:t>), (ii) and (iv) only </a:t>
            </a:r>
          </a:p>
        </p:txBody>
      </p:sp>
    </p:spTree>
    <p:extLst>
      <p:ext uri="{BB962C8B-B14F-4D97-AF65-F5344CB8AC3E}">
        <p14:creationId xmlns:p14="http://schemas.microsoft.com/office/powerpoint/2010/main" val="2436444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II </a:t>
            </a:r>
            <a:r>
              <a:rPr lang="en-GB" dirty="0">
                <a:solidFill>
                  <a:srgbClr val="FFC000"/>
                </a:solidFill>
              </a:rPr>
              <a:t>SOLUTION</a:t>
            </a:r>
          </a:p>
        </p:txBody>
      </p:sp>
      <p:sp>
        <p:nvSpPr>
          <p:cNvPr id="3" name="Content Placeholder 2"/>
          <p:cNvSpPr>
            <a:spLocks noGrp="1"/>
          </p:cNvSpPr>
          <p:nvPr>
            <p:ph idx="1"/>
          </p:nvPr>
        </p:nvSpPr>
        <p:spPr>
          <a:xfrm>
            <a:off x="1097280" y="1737360"/>
            <a:ext cx="10345420" cy="4536440"/>
          </a:xfrm>
        </p:spPr>
        <p:txBody>
          <a:bodyPr>
            <a:noAutofit/>
          </a:bodyPr>
          <a:lstStyle/>
          <a:p>
            <a:r>
              <a:rPr lang="en-GB" sz="2400" dirty="0">
                <a:solidFill>
                  <a:srgbClr val="FF0000"/>
                </a:solidFill>
              </a:rPr>
              <a:t>Which of the following could be principal budget factors?</a:t>
            </a:r>
          </a:p>
          <a:p>
            <a:r>
              <a:rPr lang="en-GB" sz="2400" dirty="0"/>
              <a:t>(</a:t>
            </a:r>
            <a:r>
              <a:rPr lang="en-GB" sz="2400" dirty="0" err="1"/>
              <a:t>i</a:t>
            </a:r>
            <a:r>
              <a:rPr lang="en-GB" sz="2400" dirty="0"/>
              <a:t>) Sales demand</a:t>
            </a:r>
          </a:p>
          <a:p>
            <a:r>
              <a:rPr lang="en-GB" sz="2400" dirty="0"/>
              <a:t>(ii) Machine capacity</a:t>
            </a:r>
          </a:p>
          <a:p>
            <a:r>
              <a:rPr lang="en-GB" sz="2400" dirty="0"/>
              <a:t>(III) Key raw materials</a:t>
            </a:r>
          </a:p>
          <a:p>
            <a:r>
              <a:rPr lang="en-GB" sz="2400" dirty="0"/>
              <a:t>(iv) Cash flow</a:t>
            </a:r>
          </a:p>
          <a:p>
            <a:r>
              <a:rPr lang="en-GB" sz="2400" dirty="0"/>
              <a:t>A. (</a:t>
            </a:r>
            <a:r>
              <a:rPr lang="en-GB" sz="2400" dirty="0" err="1"/>
              <a:t>i</a:t>
            </a:r>
            <a:r>
              <a:rPr lang="en-GB" sz="2400" dirty="0"/>
              <a:t>) and (ii) only </a:t>
            </a:r>
          </a:p>
          <a:p>
            <a:r>
              <a:rPr lang="en-GB" sz="2400" dirty="0"/>
              <a:t>B. (</a:t>
            </a:r>
            <a:r>
              <a:rPr lang="en-GB" sz="2400" dirty="0" err="1"/>
              <a:t>i</a:t>
            </a:r>
            <a:r>
              <a:rPr lang="en-GB" sz="2400" dirty="0"/>
              <a:t>), (ii), (iii) and (iv)</a:t>
            </a:r>
          </a:p>
          <a:p>
            <a:r>
              <a:rPr lang="en-GB" sz="2400" dirty="0"/>
              <a:t>C. (</a:t>
            </a:r>
            <a:r>
              <a:rPr lang="en-GB" sz="2400" dirty="0" err="1"/>
              <a:t>i</a:t>
            </a:r>
            <a:r>
              <a:rPr lang="en-GB" sz="2400" dirty="0"/>
              <a:t>), (ii) and (iii) only  </a:t>
            </a:r>
          </a:p>
          <a:p>
            <a:r>
              <a:rPr lang="en-GB" sz="2400" dirty="0"/>
              <a:t>D. (</a:t>
            </a:r>
            <a:r>
              <a:rPr lang="en-GB" sz="2400" dirty="0" err="1"/>
              <a:t>i</a:t>
            </a:r>
            <a:r>
              <a:rPr lang="en-GB" sz="2400" dirty="0"/>
              <a:t>), (ii) and (iv) only </a:t>
            </a:r>
          </a:p>
        </p:txBody>
      </p:sp>
      <p:sp>
        <p:nvSpPr>
          <p:cNvPr id="4" name="Oval 3"/>
          <p:cNvSpPr>
            <a:spLocks noChangeArrowheads="1"/>
          </p:cNvSpPr>
          <p:nvPr/>
        </p:nvSpPr>
        <p:spPr bwMode="auto">
          <a:xfrm>
            <a:off x="1097280" y="4775200"/>
            <a:ext cx="401320" cy="416167"/>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222494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30" name="Group 3"/>
          <p:cNvGrpSpPr>
            <a:grpSpLocks/>
          </p:cNvGrpSpPr>
          <p:nvPr/>
        </p:nvGrpSpPr>
        <p:grpSpPr bwMode="auto">
          <a:xfrm>
            <a:off x="5083175" y="1289050"/>
            <a:ext cx="1739900" cy="901700"/>
            <a:chOff x="2242" y="812"/>
            <a:chExt cx="1096" cy="568"/>
          </a:xfrm>
        </p:grpSpPr>
        <p:sp>
          <p:nvSpPr>
            <p:cNvPr id="22535" name="Rectangle 4"/>
            <p:cNvSpPr>
              <a:spLocks noChangeArrowheads="1"/>
            </p:cNvSpPr>
            <p:nvPr/>
          </p:nvSpPr>
          <p:spPr bwMode="auto">
            <a:xfrm>
              <a:off x="2242" y="812"/>
              <a:ext cx="1096" cy="568"/>
            </a:xfrm>
            <a:prstGeom prst="rect">
              <a:avLst/>
            </a:prstGeom>
            <a:solidFill>
              <a:schemeClr val="accent2"/>
            </a:solidFill>
            <a:ln w="12700">
              <a:solidFill>
                <a:schemeClr val="bg2"/>
              </a:solidFill>
              <a:miter lim="800000"/>
              <a:headEnd/>
              <a:tailEnd/>
            </a:ln>
            <a:effectLst>
              <a:outerShdw dist="71842" dir="2700000" algn="ctr" rotWithShape="0">
                <a:schemeClr val="tx1"/>
              </a:outerShdw>
            </a:effec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2536" name="Rectangle 5"/>
            <p:cNvSpPr>
              <a:spLocks noChangeArrowheads="1"/>
            </p:cNvSpPr>
            <p:nvPr/>
          </p:nvSpPr>
          <p:spPr bwMode="auto">
            <a:xfrm>
              <a:off x="2479" y="890"/>
              <a:ext cx="600" cy="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Sales</a:t>
              </a:r>
            </a:p>
            <a:p>
              <a:pPr algn="ctr">
                <a:spcBef>
                  <a:spcPct val="0"/>
                </a:spcBef>
                <a:buFontTx/>
                <a:buNone/>
              </a:pPr>
              <a:r>
                <a:rPr lang="en-US" altLang="en-US" sz="1800" b="1">
                  <a:solidFill>
                    <a:schemeClr val="bg1"/>
                  </a:solidFill>
                  <a:latin typeface="Adams" pitchFamily="34" charset="0"/>
                </a:rPr>
                <a:t>budget</a:t>
              </a:r>
            </a:p>
          </p:txBody>
        </p:sp>
      </p:grpSp>
      <p:sp>
        <p:nvSpPr>
          <p:cNvPr id="22531" name="Rectangle 6"/>
          <p:cNvSpPr>
            <a:spLocks noChangeArrowheads="1"/>
          </p:cNvSpPr>
          <p:nvPr/>
        </p:nvSpPr>
        <p:spPr bwMode="auto">
          <a:xfrm>
            <a:off x="7924800" y="2563813"/>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2532" name="Rectangle 7"/>
          <p:cNvSpPr>
            <a:spLocks noChangeArrowheads="1"/>
          </p:cNvSpPr>
          <p:nvPr/>
        </p:nvSpPr>
        <p:spPr bwMode="auto">
          <a:xfrm>
            <a:off x="7929564" y="2566988"/>
            <a:ext cx="1747837"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Selling and</a:t>
            </a:r>
          </a:p>
          <a:p>
            <a:pPr algn="ctr">
              <a:spcBef>
                <a:spcPct val="0"/>
              </a:spcBef>
              <a:buFontTx/>
              <a:buNone/>
            </a:pPr>
            <a:r>
              <a:rPr lang="en-US" altLang="en-US" sz="1800" b="1">
                <a:solidFill>
                  <a:schemeClr val="bg1"/>
                </a:solidFill>
                <a:latin typeface="Adams" pitchFamily="34" charset="0"/>
              </a:rPr>
              <a:t>administrative</a:t>
            </a:r>
          </a:p>
          <a:p>
            <a:pPr algn="ctr">
              <a:spcBef>
                <a:spcPct val="0"/>
              </a:spcBef>
              <a:buFontTx/>
              <a:buNone/>
            </a:pPr>
            <a:r>
              <a:rPr lang="en-US" altLang="en-US" sz="1800" b="1">
                <a:solidFill>
                  <a:schemeClr val="bg1"/>
                </a:solidFill>
                <a:latin typeface="Adams" pitchFamily="34" charset="0"/>
              </a:rPr>
              <a:t>budget</a:t>
            </a:r>
          </a:p>
        </p:txBody>
      </p:sp>
      <p:sp>
        <p:nvSpPr>
          <p:cNvPr id="22533" name="Line 8"/>
          <p:cNvSpPr>
            <a:spLocks noChangeShapeType="1"/>
          </p:cNvSpPr>
          <p:nvPr/>
        </p:nvSpPr>
        <p:spPr bwMode="auto">
          <a:xfrm>
            <a:off x="6864350" y="1835150"/>
            <a:ext cx="1054100" cy="67310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2534" name="Rectangle 6"/>
          <p:cNvSpPr>
            <a:spLocks noChangeArrowheads="1"/>
          </p:cNvSpPr>
          <p:nvPr/>
        </p:nvSpPr>
        <p:spPr bwMode="auto">
          <a:xfrm>
            <a:off x="3071814" y="404813"/>
            <a:ext cx="7056437" cy="608012"/>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The master budget</a:t>
            </a:r>
          </a:p>
        </p:txBody>
      </p:sp>
    </p:spTree>
    <p:extLst>
      <p:ext uri="{BB962C8B-B14F-4D97-AF65-F5344CB8AC3E}">
        <p14:creationId xmlns:p14="http://schemas.microsoft.com/office/powerpoint/2010/main" val="3440844577"/>
      </p:ext>
    </p:extLst>
  </p:cSld>
  <p:clrMapOvr>
    <a:masterClrMapping/>
  </p:clrMapOvr>
  <p:transition>
    <p:zo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ChangeArrowheads="1"/>
          </p:cNvSpPr>
          <p:nvPr/>
        </p:nvSpPr>
        <p:spPr bwMode="auto">
          <a:xfrm>
            <a:off x="2476500" y="37719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3555" name="Rectangle 4"/>
          <p:cNvSpPr>
            <a:spLocks noChangeArrowheads="1"/>
          </p:cNvSpPr>
          <p:nvPr/>
        </p:nvSpPr>
        <p:spPr bwMode="auto">
          <a:xfrm>
            <a:off x="2767014" y="3749675"/>
            <a:ext cx="1195387"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Direct</a:t>
            </a:r>
          </a:p>
          <a:p>
            <a:pPr algn="ctr">
              <a:spcBef>
                <a:spcPct val="0"/>
              </a:spcBef>
              <a:buFontTx/>
              <a:buNone/>
            </a:pPr>
            <a:r>
              <a:rPr lang="en-US" altLang="en-US" sz="1800" b="1">
                <a:solidFill>
                  <a:schemeClr val="bg1"/>
                </a:solidFill>
                <a:latin typeface="Adams" pitchFamily="34" charset="0"/>
              </a:rPr>
              <a:t>materials</a:t>
            </a:r>
          </a:p>
          <a:p>
            <a:pPr algn="ctr">
              <a:spcBef>
                <a:spcPct val="0"/>
              </a:spcBef>
              <a:buFontTx/>
              <a:buNone/>
            </a:pPr>
            <a:r>
              <a:rPr lang="en-US" altLang="en-US" sz="1800" b="1">
                <a:solidFill>
                  <a:schemeClr val="bg1"/>
                </a:solidFill>
                <a:latin typeface="Adams" pitchFamily="34" charset="0"/>
              </a:rPr>
              <a:t>budget</a:t>
            </a:r>
          </a:p>
        </p:txBody>
      </p:sp>
      <p:sp>
        <p:nvSpPr>
          <p:cNvPr id="23556" name="Rectangle 5"/>
          <p:cNvSpPr>
            <a:spLocks noChangeArrowheads="1"/>
          </p:cNvSpPr>
          <p:nvPr/>
        </p:nvSpPr>
        <p:spPr bwMode="auto">
          <a:xfrm>
            <a:off x="2476500" y="2563813"/>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3557" name="Rectangle 6"/>
          <p:cNvSpPr>
            <a:spLocks noChangeArrowheads="1"/>
          </p:cNvSpPr>
          <p:nvPr/>
        </p:nvSpPr>
        <p:spPr bwMode="auto">
          <a:xfrm>
            <a:off x="2868614" y="2566988"/>
            <a:ext cx="968375" cy="91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Ending</a:t>
            </a:r>
          </a:p>
          <a:p>
            <a:pPr algn="ctr">
              <a:spcBef>
                <a:spcPct val="0"/>
              </a:spcBef>
              <a:buFontTx/>
              <a:buNone/>
            </a:pPr>
            <a:r>
              <a:rPr lang="en-US" altLang="en-US" sz="1800" b="1">
                <a:solidFill>
                  <a:schemeClr val="bg1"/>
                </a:solidFill>
                <a:latin typeface="Adams" pitchFamily="34" charset="0"/>
              </a:rPr>
              <a:t>stock</a:t>
            </a:r>
          </a:p>
          <a:p>
            <a:pPr algn="ctr">
              <a:spcBef>
                <a:spcPct val="0"/>
              </a:spcBef>
              <a:buFontTx/>
              <a:buNone/>
            </a:pPr>
            <a:r>
              <a:rPr lang="en-US" altLang="en-US" sz="1800" b="1">
                <a:solidFill>
                  <a:schemeClr val="bg1"/>
                </a:solidFill>
                <a:latin typeface="Adams" pitchFamily="34" charset="0"/>
              </a:rPr>
              <a:t>budget</a:t>
            </a:r>
          </a:p>
        </p:txBody>
      </p:sp>
      <p:sp>
        <p:nvSpPr>
          <p:cNvPr id="23558" name="Rectangle 7"/>
          <p:cNvSpPr>
            <a:spLocks noChangeArrowheads="1"/>
          </p:cNvSpPr>
          <p:nvPr/>
        </p:nvSpPr>
        <p:spPr bwMode="auto">
          <a:xfrm>
            <a:off x="5076825" y="25908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3559" name="Rectangle 8"/>
          <p:cNvSpPr>
            <a:spLocks noChangeArrowheads="1"/>
          </p:cNvSpPr>
          <p:nvPr/>
        </p:nvSpPr>
        <p:spPr bwMode="auto">
          <a:xfrm>
            <a:off x="5259388" y="2720976"/>
            <a:ext cx="1401762"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Production</a:t>
            </a:r>
          </a:p>
          <a:p>
            <a:pPr algn="ctr">
              <a:spcBef>
                <a:spcPct val="0"/>
              </a:spcBef>
              <a:buFontTx/>
              <a:buNone/>
            </a:pPr>
            <a:r>
              <a:rPr lang="en-US" altLang="en-US" sz="1800" b="1">
                <a:solidFill>
                  <a:schemeClr val="bg1"/>
                </a:solidFill>
                <a:latin typeface="Adams" pitchFamily="34" charset="0"/>
              </a:rPr>
              <a:t>budget</a:t>
            </a:r>
          </a:p>
        </p:txBody>
      </p:sp>
      <p:sp>
        <p:nvSpPr>
          <p:cNvPr id="23560" name="Rectangle 9"/>
          <p:cNvSpPr>
            <a:spLocks noChangeArrowheads="1"/>
          </p:cNvSpPr>
          <p:nvPr/>
        </p:nvSpPr>
        <p:spPr bwMode="auto">
          <a:xfrm>
            <a:off x="7924800" y="2563813"/>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3561" name="Rectangle 10"/>
          <p:cNvSpPr>
            <a:spLocks noChangeArrowheads="1"/>
          </p:cNvSpPr>
          <p:nvPr/>
        </p:nvSpPr>
        <p:spPr bwMode="auto">
          <a:xfrm>
            <a:off x="7929564" y="2566988"/>
            <a:ext cx="1747837"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Selling and</a:t>
            </a:r>
          </a:p>
          <a:p>
            <a:pPr algn="ctr">
              <a:spcBef>
                <a:spcPct val="0"/>
              </a:spcBef>
              <a:buFontTx/>
              <a:buNone/>
            </a:pPr>
            <a:r>
              <a:rPr lang="en-US" altLang="en-US" sz="1800" b="1">
                <a:solidFill>
                  <a:schemeClr val="bg1"/>
                </a:solidFill>
                <a:latin typeface="Adams" pitchFamily="34" charset="0"/>
              </a:rPr>
              <a:t>administrative</a:t>
            </a:r>
          </a:p>
          <a:p>
            <a:pPr algn="ctr">
              <a:spcBef>
                <a:spcPct val="0"/>
              </a:spcBef>
              <a:buFontTx/>
              <a:buNone/>
            </a:pPr>
            <a:r>
              <a:rPr lang="en-US" altLang="en-US" sz="1800" b="1">
                <a:solidFill>
                  <a:schemeClr val="bg1"/>
                </a:solidFill>
                <a:latin typeface="Adams" pitchFamily="34" charset="0"/>
              </a:rPr>
              <a:t>budget</a:t>
            </a:r>
          </a:p>
        </p:txBody>
      </p:sp>
      <p:sp>
        <p:nvSpPr>
          <p:cNvPr id="23562" name="Rectangle 11"/>
          <p:cNvSpPr>
            <a:spLocks noChangeArrowheads="1"/>
          </p:cNvSpPr>
          <p:nvPr/>
        </p:nvSpPr>
        <p:spPr bwMode="auto">
          <a:xfrm>
            <a:off x="5076825" y="37719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3563" name="Rectangle 12"/>
          <p:cNvSpPr>
            <a:spLocks noChangeArrowheads="1"/>
          </p:cNvSpPr>
          <p:nvPr/>
        </p:nvSpPr>
        <p:spPr bwMode="auto">
          <a:xfrm>
            <a:off x="5467350" y="3749675"/>
            <a:ext cx="952500"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Direct</a:t>
            </a:r>
          </a:p>
          <a:p>
            <a:pPr algn="ctr">
              <a:spcBef>
                <a:spcPct val="0"/>
              </a:spcBef>
              <a:buFontTx/>
              <a:buNone/>
            </a:pPr>
            <a:r>
              <a:rPr lang="en-US" altLang="en-US" sz="1800" b="1">
                <a:solidFill>
                  <a:schemeClr val="bg1"/>
                </a:solidFill>
                <a:latin typeface="Adams" pitchFamily="34" charset="0"/>
              </a:rPr>
              <a:t>labour</a:t>
            </a:r>
          </a:p>
          <a:p>
            <a:pPr algn="ctr">
              <a:spcBef>
                <a:spcPct val="0"/>
              </a:spcBef>
              <a:buFontTx/>
              <a:buNone/>
            </a:pPr>
            <a:r>
              <a:rPr lang="en-US" altLang="en-US" sz="1800" b="1">
                <a:solidFill>
                  <a:schemeClr val="bg1"/>
                </a:solidFill>
                <a:latin typeface="Adams" pitchFamily="34" charset="0"/>
              </a:rPr>
              <a:t>budget</a:t>
            </a:r>
          </a:p>
        </p:txBody>
      </p:sp>
      <p:sp>
        <p:nvSpPr>
          <p:cNvPr id="23564" name="Rectangle 13"/>
          <p:cNvSpPr>
            <a:spLocks noChangeArrowheads="1"/>
          </p:cNvSpPr>
          <p:nvPr/>
        </p:nvSpPr>
        <p:spPr bwMode="auto">
          <a:xfrm>
            <a:off x="7924800" y="37719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3565" name="Rectangle 14"/>
          <p:cNvSpPr>
            <a:spLocks noChangeArrowheads="1"/>
          </p:cNvSpPr>
          <p:nvPr/>
        </p:nvSpPr>
        <p:spPr bwMode="auto">
          <a:xfrm>
            <a:off x="7923214" y="3749675"/>
            <a:ext cx="1773237"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Manufacturing</a:t>
            </a:r>
          </a:p>
          <a:p>
            <a:pPr algn="ctr">
              <a:spcBef>
                <a:spcPct val="0"/>
              </a:spcBef>
              <a:buFontTx/>
              <a:buNone/>
            </a:pPr>
            <a:r>
              <a:rPr lang="en-US" altLang="en-US" sz="1800" b="1">
                <a:solidFill>
                  <a:schemeClr val="bg1"/>
                </a:solidFill>
                <a:latin typeface="Adams" pitchFamily="34" charset="0"/>
              </a:rPr>
              <a:t>overhead</a:t>
            </a:r>
          </a:p>
          <a:p>
            <a:pPr algn="ctr">
              <a:spcBef>
                <a:spcPct val="0"/>
              </a:spcBef>
              <a:buFontTx/>
              <a:buNone/>
            </a:pPr>
            <a:r>
              <a:rPr lang="en-US" altLang="en-US" sz="1800" b="1">
                <a:solidFill>
                  <a:schemeClr val="bg1"/>
                </a:solidFill>
                <a:latin typeface="Adams" pitchFamily="34" charset="0"/>
              </a:rPr>
              <a:t>budget</a:t>
            </a:r>
          </a:p>
        </p:txBody>
      </p:sp>
      <p:sp>
        <p:nvSpPr>
          <p:cNvPr id="23566" name="Line 15"/>
          <p:cNvSpPr>
            <a:spLocks noChangeShapeType="1"/>
          </p:cNvSpPr>
          <p:nvPr/>
        </p:nvSpPr>
        <p:spPr bwMode="auto">
          <a:xfrm>
            <a:off x="5943600" y="2216150"/>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567" name="Line 16"/>
          <p:cNvSpPr>
            <a:spLocks noChangeShapeType="1"/>
          </p:cNvSpPr>
          <p:nvPr/>
        </p:nvSpPr>
        <p:spPr bwMode="auto">
          <a:xfrm>
            <a:off x="6864350" y="1835150"/>
            <a:ext cx="1054100" cy="67310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568" name="Line 17"/>
          <p:cNvSpPr>
            <a:spLocks noChangeShapeType="1"/>
          </p:cNvSpPr>
          <p:nvPr/>
        </p:nvSpPr>
        <p:spPr bwMode="auto">
          <a:xfrm flipH="1">
            <a:off x="4219575" y="3048000"/>
            <a:ext cx="850900" cy="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569" name="Line 18"/>
          <p:cNvSpPr>
            <a:spLocks noChangeShapeType="1"/>
          </p:cNvSpPr>
          <p:nvPr/>
        </p:nvSpPr>
        <p:spPr bwMode="auto">
          <a:xfrm flipH="1">
            <a:off x="4260850" y="3511550"/>
            <a:ext cx="850900" cy="2159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570" name="Line 19"/>
          <p:cNvSpPr>
            <a:spLocks noChangeShapeType="1"/>
          </p:cNvSpPr>
          <p:nvPr/>
        </p:nvSpPr>
        <p:spPr bwMode="auto">
          <a:xfrm>
            <a:off x="6864350" y="3511550"/>
            <a:ext cx="10541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571" name="Line 20"/>
          <p:cNvSpPr>
            <a:spLocks noChangeShapeType="1"/>
          </p:cNvSpPr>
          <p:nvPr/>
        </p:nvSpPr>
        <p:spPr bwMode="auto">
          <a:xfrm>
            <a:off x="5943600" y="3511550"/>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nvGrpSpPr>
          <p:cNvPr id="23572" name="Group 21"/>
          <p:cNvGrpSpPr>
            <a:grpSpLocks/>
          </p:cNvGrpSpPr>
          <p:nvPr/>
        </p:nvGrpSpPr>
        <p:grpSpPr bwMode="auto">
          <a:xfrm>
            <a:off x="5083175" y="1289050"/>
            <a:ext cx="1739900" cy="901700"/>
            <a:chOff x="2242" y="812"/>
            <a:chExt cx="1096" cy="568"/>
          </a:xfrm>
        </p:grpSpPr>
        <p:sp>
          <p:nvSpPr>
            <p:cNvPr id="23574" name="Rectangle 22"/>
            <p:cNvSpPr>
              <a:spLocks noChangeArrowheads="1"/>
            </p:cNvSpPr>
            <p:nvPr/>
          </p:nvSpPr>
          <p:spPr bwMode="auto">
            <a:xfrm>
              <a:off x="2242" y="812"/>
              <a:ext cx="1096" cy="568"/>
            </a:xfrm>
            <a:prstGeom prst="rect">
              <a:avLst/>
            </a:prstGeom>
            <a:solidFill>
              <a:schemeClr val="accent2"/>
            </a:solidFill>
            <a:ln w="12700">
              <a:solidFill>
                <a:schemeClr val="bg2"/>
              </a:solidFill>
              <a:miter lim="800000"/>
              <a:headEnd/>
              <a:tailEnd/>
            </a:ln>
            <a:effectLst>
              <a:outerShdw dist="71842" dir="2700000" algn="ctr" rotWithShape="0">
                <a:schemeClr val="tx1"/>
              </a:outerShdw>
            </a:effec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3575" name="Rectangle 23"/>
            <p:cNvSpPr>
              <a:spLocks noChangeArrowheads="1"/>
            </p:cNvSpPr>
            <p:nvPr/>
          </p:nvSpPr>
          <p:spPr bwMode="auto">
            <a:xfrm>
              <a:off x="2479" y="890"/>
              <a:ext cx="600" cy="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Sales</a:t>
              </a:r>
            </a:p>
            <a:p>
              <a:pPr algn="ctr">
                <a:spcBef>
                  <a:spcPct val="0"/>
                </a:spcBef>
                <a:buFontTx/>
                <a:buNone/>
              </a:pPr>
              <a:r>
                <a:rPr lang="en-US" altLang="en-US" sz="1800" b="1">
                  <a:solidFill>
                    <a:schemeClr val="bg1"/>
                  </a:solidFill>
                  <a:latin typeface="Adams" pitchFamily="34" charset="0"/>
                </a:rPr>
                <a:t>budget</a:t>
              </a:r>
            </a:p>
          </p:txBody>
        </p:sp>
      </p:grpSp>
      <p:sp>
        <p:nvSpPr>
          <p:cNvPr id="23573" name="Rectangle 6"/>
          <p:cNvSpPr>
            <a:spLocks noChangeArrowheads="1"/>
          </p:cNvSpPr>
          <p:nvPr/>
        </p:nvSpPr>
        <p:spPr bwMode="auto">
          <a:xfrm>
            <a:off x="3071814" y="404813"/>
            <a:ext cx="7056437" cy="608012"/>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The master budget</a:t>
            </a:r>
          </a:p>
        </p:txBody>
      </p:sp>
    </p:spTree>
    <p:extLst>
      <p:ext uri="{BB962C8B-B14F-4D97-AF65-F5344CB8AC3E}">
        <p14:creationId xmlns:p14="http://schemas.microsoft.com/office/powerpoint/2010/main" val="1617463871"/>
      </p:ext>
    </p:extLst>
  </p:cSld>
  <p:clrMapOvr>
    <a:masterClrMapping/>
  </p:clrMapOvr>
  <p:transition>
    <p:strips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ChangeArrowheads="1"/>
          </p:cNvSpPr>
          <p:nvPr/>
        </p:nvSpPr>
        <p:spPr bwMode="auto">
          <a:xfrm>
            <a:off x="2476500" y="37719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4579" name="Rectangle 4"/>
          <p:cNvSpPr>
            <a:spLocks noChangeArrowheads="1"/>
          </p:cNvSpPr>
          <p:nvPr/>
        </p:nvSpPr>
        <p:spPr bwMode="auto">
          <a:xfrm>
            <a:off x="2767014" y="3749675"/>
            <a:ext cx="1195387"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Direct</a:t>
            </a:r>
          </a:p>
          <a:p>
            <a:pPr algn="ctr">
              <a:spcBef>
                <a:spcPct val="0"/>
              </a:spcBef>
              <a:buFontTx/>
              <a:buNone/>
            </a:pPr>
            <a:r>
              <a:rPr lang="en-US" altLang="en-US" sz="1800" b="1">
                <a:solidFill>
                  <a:schemeClr val="bg1"/>
                </a:solidFill>
                <a:latin typeface="Adams" pitchFamily="34" charset="0"/>
              </a:rPr>
              <a:t>materials</a:t>
            </a:r>
          </a:p>
          <a:p>
            <a:pPr algn="ctr">
              <a:spcBef>
                <a:spcPct val="0"/>
              </a:spcBef>
              <a:buFontTx/>
              <a:buNone/>
            </a:pPr>
            <a:r>
              <a:rPr lang="en-US" altLang="en-US" sz="1800" b="1">
                <a:solidFill>
                  <a:schemeClr val="bg1"/>
                </a:solidFill>
                <a:latin typeface="Adams" pitchFamily="34" charset="0"/>
              </a:rPr>
              <a:t>budget</a:t>
            </a:r>
          </a:p>
        </p:txBody>
      </p:sp>
      <p:sp>
        <p:nvSpPr>
          <p:cNvPr id="24580" name="Rectangle 5"/>
          <p:cNvSpPr>
            <a:spLocks noChangeArrowheads="1"/>
          </p:cNvSpPr>
          <p:nvPr/>
        </p:nvSpPr>
        <p:spPr bwMode="auto">
          <a:xfrm>
            <a:off x="5076825" y="50292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endParaRPr lang="en-US" altLang="en-US" sz="2800">
              <a:solidFill>
                <a:schemeClr val="bg1"/>
              </a:solidFill>
              <a:latin typeface="Times New Roman" pitchFamily="18" charset="0"/>
            </a:endParaRPr>
          </a:p>
        </p:txBody>
      </p:sp>
      <p:sp>
        <p:nvSpPr>
          <p:cNvPr id="24581" name="Rectangle 6"/>
          <p:cNvSpPr>
            <a:spLocks noChangeArrowheads="1"/>
          </p:cNvSpPr>
          <p:nvPr/>
        </p:nvSpPr>
        <p:spPr bwMode="auto">
          <a:xfrm>
            <a:off x="2476500" y="2563813"/>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4582" name="Rectangle 7"/>
          <p:cNvSpPr>
            <a:spLocks noChangeArrowheads="1"/>
          </p:cNvSpPr>
          <p:nvPr/>
        </p:nvSpPr>
        <p:spPr bwMode="auto">
          <a:xfrm>
            <a:off x="2868614" y="2566988"/>
            <a:ext cx="968375" cy="91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Ending</a:t>
            </a:r>
          </a:p>
          <a:p>
            <a:pPr algn="ctr">
              <a:spcBef>
                <a:spcPct val="0"/>
              </a:spcBef>
              <a:buFontTx/>
              <a:buNone/>
            </a:pPr>
            <a:r>
              <a:rPr lang="en-US" altLang="en-US" sz="1800" b="1">
                <a:solidFill>
                  <a:schemeClr val="bg1"/>
                </a:solidFill>
                <a:latin typeface="Adams" pitchFamily="34" charset="0"/>
              </a:rPr>
              <a:t>stock</a:t>
            </a:r>
          </a:p>
          <a:p>
            <a:pPr algn="ctr">
              <a:spcBef>
                <a:spcPct val="0"/>
              </a:spcBef>
              <a:buFontTx/>
              <a:buNone/>
            </a:pPr>
            <a:r>
              <a:rPr lang="en-US" altLang="en-US" sz="1800" b="1">
                <a:solidFill>
                  <a:schemeClr val="bg1"/>
                </a:solidFill>
                <a:latin typeface="Adams" pitchFamily="34" charset="0"/>
              </a:rPr>
              <a:t>budget</a:t>
            </a:r>
          </a:p>
        </p:txBody>
      </p:sp>
      <p:sp>
        <p:nvSpPr>
          <p:cNvPr id="24583" name="Rectangle 8"/>
          <p:cNvSpPr>
            <a:spLocks noChangeArrowheads="1"/>
          </p:cNvSpPr>
          <p:nvPr/>
        </p:nvSpPr>
        <p:spPr bwMode="auto">
          <a:xfrm>
            <a:off x="5076825" y="25908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4584" name="Rectangle 9"/>
          <p:cNvSpPr>
            <a:spLocks noChangeArrowheads="1"/>
          </p:cNvSpPr>
          <p:nvPr/>
        </p:nvSpPr>
        <p:spPr bwMode="auto">
          <a:xfrm>
            <a:off x="5259388" y="2720976"/>
            <a:ext cx="1401762"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Production</a:t>
            </a:r>
          </a:p>
          <a:p>
            <a:pPr algn="ctr">
              <a:spcBef>
                <a:spcPct val="0"/>
              </a:spcBef>
              <a:buFontTx/>
              <a:buNone/>
            </a:pPr>
            <a:r>
              <a:rPr lang="en-US" altLang="en-US" sz="1800" b="1">
                <a:solidFill>
                  <a:schemeClr val="bg1"/>
                </a:solidFill>
                <a:latin typeface="Adams" pitchFamily="34" charset="0"/>
              </a:rPr>
              <a:t>budget</a:t>
            </a:r>
          </a:p>
        </p:txBody>
      </p:sp>
      <p:sp>
        <p:nvSpPr>
          <p:cNvPr id="24585" name="Rectangle 10"/>
          <p:cNvSpPr>
            <a:spLocks noChangeArrowheads="1"/>
          </p:cNvSpPr>
          <p:nvPr/>
        </p:nvSpPr>
        <p:spPr bwMode="auto">
          <a:xfrm>
            <a:off x="7924800" y="2563813"/>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4586" name="Rectangle 11"/>
          <p:cNvSpPr>
            <a:spLocks noChangeArrowheads="1"/>
          </p:cNvSpPr>
          <p:nvPr/>
        </p:nvSpPr>
        <p:spPr bwMode="auto">
          <a:xfrm>
            <a:off x="7929564" y="2566988"/>
            <a:ext cx="1747837"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Selling and</a:t>
            </a:r>
          </a:p>
          <a:p>
            <a:pPr algn="ctr">
              <a:spcBef>
                <a:spcPct val="0"/>
              </a:spcBef>
              <a:buFontTx/>
              <a:buNone/>
            </a:pPr>
            <a:r>
              <a:rPr lang="en-US" altLang="en-US" sz="1800" b="1">
                <a:solidFill>
                  <a:schemeClr val="bg1"/>
                </a:solidFill>
                <a:latin typeface="Adams" pitchFamily="34" charset="0"/>
              </a:rPr>
              <a:t>administrative</a:t>
            </a:r>
          </a:p>
          <a:p>
            <a:pPr algn="ctr">
              <a:spcBef>
                <a:spcPct val="0"/>
              </a:spcBef>
              <a:buFontTx/>
              <a:buNone/>
            </a:pPr>
            <a:r>
              <a:rPr lang="en-US" altLang="en-US" sz="1800" b="1">
                <a:solidFill>
                  <a:schemeClr val="bg1"/>
                </a:solidFill>
                <a:latin typeface="Adams" pitchFamily="34" charset="0"/>
              </a:rPr>
              <a:t>budget</a:t>
            </a:r>
          </a:p>
        </p:txBody>
      </p:sp>
      <p:sp>
        <p:nvSpPr>
          <p:cNvPr id="24587" name="Rectangle 12"/>
          <p:cNvSpPr>
            <a:spLocks noChangeArrowheads="1"/>
          </p:cNvSpPr>
          <p:nvPr/>
        </p:nvSpPr>
        <p:spPr bwMode="auto">
          <a:xfrm>
            <a:off x="5076825" y="37719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4588" name="Rectangle 13"/>
          <p:cNvSpPr>
            <a:spLocks noChangeArrowheads="1"/>
          </p:cNvSpPr>
          <p:nvPr/>
        </p:nvSpPr>
        <p:spPr bwMode="auto">
          <a:xfrm>
            <a:off x="5467350" y="3749675"/>
            <a:ext cx="952500"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Direct</a:t>
            </a:r>
          </a:p>
          <a:p>
            <a:pPr algn="ctr">
              <a:spcBef>
                <a:spcPct val="0"/>
              </a:spcBef>
              <a:buFontTx/>
              <a:buNone/>
            </a:pPr>
            <a:r>
              <a:rPr lang="en-US" altLang="en-US" sz="1800" b="1">
                <a:solidFill>
                  <a:schemeClr val="bg1"/>
                </a:solidFill>
                <a:latin typeface="Adams" pitchFamily="34" charset="0"/>
              </a:rPr>
              <a:t>labour</a:t>
            </a:r>
          </a:p>
          <a:p>
            <a:pPr algn="ctr">
              <a:spcBef>
                <a:spcPct val="0"/>
              </a:spcBef>
              <a:buFontTx/>
              <a:buNone/>
            </a:pPr>
            <a:r>
              <a:rPr lang="en-US" altLang="en-US" sz="1800" b="1">
                <a:solidFill>
                  <a:schemeClr val="bg1"/>
                </a:solidFill>
                <a:latin typeface="Adams" pitchFamily="34" charset="0"/>
              </a:rPr>
              <a:t>budget</a:t>
            </a:r>
          </a:p>
        </p:txBody>
      </p:sp>
      <p:sp>
        <p:nvSpPr>
          <p:cNvPr id="24589" name="Rectangle 14"/>
          <p:cNvSpPr>
            <a:spLocks noChangeArrowheads="1"/>
          </p:cNvSpPr>
          <p:nvPr/>
        </p:nvSpPr>
        <p:spPr bwMode="auto">
          <a:xfrm>
            <a:off x="7924800" y="3771900"/>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4590" name="Rectangle 15"/>
          <p:cNvSpPr>
            <a:spLocks noChangeArrowheads="1"/>
          </p:cNvSpPr>
          <p:nvPr/>
        </p:nvSpPr>
        <p:spPr bwMode="auto">
          <a:xfrm>
            <a:off x="7923214" y="3749675"/>
            <a:ext cx="1773237"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Manufacturing</a:t>
            </a:r>
          </a:p>
          <a:p>
            <a:pPr algn="ctr">
              <a:spcBef>
                <a:spcPct val="0"/>
              </a:spcBef>
              <a:buFontTx/>
              <a:buNone/>
            </a:pPr>
            <a:r>
              <a:rPr lang="en-US" altLang="en-US" sz="1800" b="1">
                <a:solidFill>
                  <a:schemeClr val="bg1"/>
                </a:solidFill>
                <a:latin typeface="Adams" pitchFamily="34" charset="0"/>
              </a:rPr>
              <a:t>overhead</a:t>
            </a:r>
          </a:p>
          <a:p>
            <a:pPr algn="ctr">
              <a:spcBef>
                <a:spcPct val="0"/>
              </a:spcBef>
              <a:buFontTx/>
              <a:buNone/>
            </a:pPr>
            <a:r>
              <a:rPr lang="en-US" altLang="en-US" sz="1800" b="1">
                <a:solidFill>
                  <a:schemeClr val="bg1"/>
                </a:solidFill>
                <a:latin typeface="Adams" pitchFamily="34" charset="0"/>
              </a:rPr>
              <a:t>budget</a:t>
            </a:r>
          </a:p>
        </p:txBody>
      </p:sp>
      <p:sp>
        <p:nvSpPr>
          <p:cNvPr id="24591" name="Line 16"/>
          <p:cNvSpPr>
            <a:spLocks noChangeShapeType="1"/>
          </p:cNvSpPr>
          <p:nvPr/>
        </p:nvSpPr>
        <p:spPr bwMode="auto">
          <a:xfrm>
            <a:off x="5943600" y="2216150"/>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2" name="Line 17"/>
          <p:cNvSpPr>
            <a:spLocks noChangeShapeType="1"/>
          </p:cNvSpPr>
          <p:nvPr/>
        </p:nvSpPr>
        <p:spPr bwMode="auto">
          <a:xfrm>
            <a:off x="6864350" y="1835150"/>
            <a:ext cx="1054100" cy="67310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3" name="Line 18"/>
          <p:cNvSpPr>
            <a:spLocks noChangeShapeType="1"/>
          </p:cNvSpPr>
          <p:nvPr/>
        </p:nvSpPr>
        <p:spPr bwMode="auto">
          <a:xfrm flipH="1">
            <a:off x="4219575" y="3048000"/>
            <a:ext cx="850900" cy="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4" name="Line 19"/>
          <p:cNvSpPr>
            <a:spLocks noChangeShapeType="1"/>
          </p:cNvSpPr>
          <p:nvPr/>
        </p:nvSpPr>
        <p:spPr bwMode="auto">
          <a:xfrm flipH="1">
            <a:off x="4260850" y="3511550"/>
            <a:ext cx="850900" cy="2159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5" name="Line 20"/>
          <p:cNvSpPr>
            <a:spLocks noChangeShapeType="1"/>
          </p:cNvSpPr>
          <p:nvPr/>
        </p:nvSpPr>
        <p:spPr bwMode="auto">
          <a:xfrm>
            <a:off x="6864350" y="3511550"/>
            <a:ext cx="10541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6" name="Line 21"/>
          <p:cNvSpPr>
            <a:spLocks noChangeShapeType="1"/>
          </p:cNvSpPr>
          <p:nvPr/>
        </p:nvSpPr>
        <p:spPr bwMode="auto">
          <a:xfrm>
            <a:off x="5943600" y="3511550"/>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7" name="Line 22"/>
          <p:cNvSpPr>
            <a:spLocks noChangeShapeType="1"/>
          </p:cNvSpPr>
          <p:nvPr/>
        </p:nvSpPr>
        <p:spPr bwMode="auto">
          <a:xfrm>
            <a:off x="5943600" y="4730750"/>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8" name="Line 23"/>
          <p:cNvSpPr>
            <a:spLocks noChangeShapeType="1"/>
          </p:cNvSpPr>
          <p:nvPr/>
        </p:nvSpPr>
        <p:spPr bwMode="auto">
          <a:xfrm>
            <a:off x="4197350" y="4730750"/>
            <a:ext cx="9017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9" name="Line 24"/>
          <p:cNvSpPr>
            <a:spLocks noChangeShapeType="1"/>
          </p:cNvSpPr>
          <p:nvPr/>
        </p:nvSpPr>
        <p:spPr bwMode="auto">
          <a:xfrm flipH="1">
            <a:off x="6851650" y="4730750"/>
            <a:ext cx="10033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600" name="Line 25"/>
          <p:cNvSpPr>
            <a:spLocks noChangeShapeType="1"/>
          </p:cNvSpPr>
          <p:nvPr/>
        </p:nvSpPr>
        <p:spPr bwMode="auto">
          <a:xfrm flipH="1">
            <a:off x="6851650" y="3511550"/>
            <a:ext cx="1079500" cy="1435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601" name="Line 26"/>
          <p:cNvSpPr>
            <a:spLocks noChangeShapeType="1"/>
          </p:cNvSpPr>
          <p:nvPr/>
        </p:nvSpPr>
        <p:spPr bwMode="auto">
          <a:xfrm flipH="1">
            <a:off x="2051050" y="1752600"/>
            <a:ext cx="30607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602" name="Line 27"/>
          <p:cNvSpPr>
            <a:spLocks noChangeShapeType="1"/>
          </p:cNvSpPr>
          <p:nvPr/>
        </p:nvSpPr>
        <p:spPr bwMode="auto">
          <a:xfrm>
            <a:off x="2057400" y="1758950"/>
            <a:ext cx="0" cy="3721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603" name="Line 28"/>
          <p:cNvSpPr>
            <a:spLocks noChangeShapeType="1"/>
          </p:cNvSpPr>
          <p:nvPr/>
        </p:nvSpPr>
        <p:spPr bwMode="auto">
          <a:xfrm flipH="1">
            <a:off x="2051050" y="5486400"/>
            <a:ext cx="2984500" cy="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24604" name="Rectangle 29"/>
          <p:cNvSpPr>
            <a:spLocks noChangeArrowheads="1"/>
          </p:cNvSpPr>
          <p:nvPr/>
        </p:nvSpPr>
        <p:spPr bwMode="auto">
          <a:xfrm>
            <a:off x="5459413" y="5153026"/>
            <a:ext cx="952500"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Cash</a:t>
            </a:r>
          </a:p>
          <a:p>
            <a:pPr algn="ctr">
              <a:spcBef>
                <a:spcPct val="0"/>
              </a:spcBef>
              <a:buFontTx/>
              <a:buNone/>
            </a:pPr>
            <a:r>
              <a:rPr lang="en-US" altLang="en-US" sz="1800" b="1">
                <a:solidFill>
                  <a:schemeClr val="bg1"/>
                </a:solidFill>
                <a:latin typeface="Adams" pitchFamily="34" charset="0"/>
              </a:rPr>
              <a:t>budget</a:t>
            </a:r>
            <a:endParaRPr lang="en-US" altLang="en-US" sz="1800" b="1">
              <a:solidFill>
                <a:schemeClr val="bg2"/>
              </a:solidFill>
              <a:latin typeface="Adams" pitchFamily="34" charset="0"/>
            </a:endParaRPr>
          </a:p>
        </p:txBody>
      </p:sp>
      <p:grpSp>
        <p:nvGrpSpPr>
          <p:cNvPr id="24605" name="Group 30"/>
          <p:cNvGrpSpPr>
            <a:grpSpLocks/>
          </p:cNvGrpSpPr>
          <p:nvPr/>
        </p:nvGrpSpPr>
        <p:grpSpPr bwMode="auto">
          <a:xfrm>
            <a:off x="5083175" y="1289050"/>
            <a:ext cx="1739900" cy="901700"/>
            <a:chOff x="2242" y="812"/>
            <a:chExt cx="1096" cy="568"/>
          </a:xfrm>
        </p:grpSpPr>
        <p:sp>
          <p:nvSpPr>
            <p:cNvPr id="24608" name="Rectangle 31"/>
            <p:cNvSpPr>
              <a:spLocks noChangeArrowheads="1"/>
            </p:cNvSpPr>
            <p:nvPr/>
          </p:nvSpPr>
          <p:spPr bwMode="auto">
            <a:xfrm>
              <a:off x="2242" y="812"/>
              <a:ext cx="1096" cy="568"/>
            </a:xfrm>
            <a:prstGeom prst="rect">
              <a:avLst/>
            </a:prstGeom>
            <a:solidFill>
              <a:schemeClr val="accent2"/>
            </a:solidFill>
            <a:ln w="12700">
              <a:solidFill>
                <a:schemeClr val="bg2"/>
              </a:solidFill>
              <a:miter lim="800000"/>
              <a:headEnd/>
              <a:tailEnd/>
            </a:ln>
            <a:effectLst>
              <a:outerShdw dist="71842" dir="2700000" algn="ctr" rotWithShape="0">
                <a:schemeClr val="tx1"/>
              </a:outerShdw>
            </a:effectLst>
          </p:spPr>
          <p:txBody>
            <a:bodyPr wrap="none" anchor="ct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endParaRPr lang="en-US" altLang="en-US" sz="1800"/>
            </a:p>
          </p:txBody>
        </p:sp>
        <p:sp>
          <p:nvSpPr>
            <p:cNvPr id="24609" name="Rectangle 32"/>
            <p:cNvSpPr>
              <a:spLocks noChangeArrowheads="1"/>
            </p:cNvSpPr>
            <p:nvPr/>
          </p:nvSpPr>
          <p:spPr bwMode="auto">
            <a:xfrm>
              <a:off x="2479" y="890"/>
              <a:ext cx="600" cy="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a:spcBef>
                  <a:spcPct val="0"/>
                </a:spcBef>
                <a:buFontTx/>
                <a:buNone/>
              </a:pPr>
              <a:r>
                <a:rPr lang="en-US" altLang="en-US" sz="1800" b="1">
                  <a:solidFill>
                    <a:schemeClr val="bg1"/>
                  </a:solidFill>
                  <a:latin typeface="Adams" pitchFamily="34" charset="0"/>
                </a:rPr>
                <a:t>Sales</a:t>
              </a:r>
            </a:p>
            <a:p>
              <a:pPr algn="ctr">
                <a:spcBef>
                  <a:spcPct val="0"/>
                </a:spcBef>
                <a:buFontTx/>
                <a:buNone/>
              </a:pPr>
              <a:r>
                <a:rPr lang="en-US" altLang="en-US" sz="1800" b="1">
                  <a:solidFill>
                    <a:schemeClr val="bg1"/>
                  </a:solidFill>
                  <a:latin typeface="Adams" pitchFamily="34" charset="0"/>
                </a:rPr>
                <a:t>budget</a:t>
              </a:r>
            </a:p>
          </p:txBody>
        </p:sp>
      </p:grpSp>
      <p:sp>
        <p:nvSpPr>
          <p:cNvPr id="117793" name="Rectangle 33"/>
          <p:cNvSpPr>
            <a:spLocks noChangeArrowheads="1"/>
          </p:cNvSpPr>
          <p:nvPr/>
        </p:nvSpPr>
        <p:spPr bwMode="auto">
          <a:xfrm>
            <a:off x="3935413" y="6102351"/>
            <a:ext cx="3816350" cy="366713"/>
          </a:xfrm>
          <a:prstGeom prst="rect">
            <a:avLst/>
          </a:prstGeom>
          <a:solidFill>
            <a:srgbClr val="F8F8F8"/>
          </a:solidFill>
          <a:ln w="57150" cmpd="thinThick">
            <a:solidFill>
              <a:schemeClr val="accent2"/>
            </a:solidFill>
            <a:miter lim="800000"/>
            <a:headEnd/>
            <a:tailEnd/>
          </a:ln>
          <a:effectLst/>
        </p:spPr>
        <p:txBody>
          <a:bodyPr lIns="90488" tIns="44450" rIns="90488" bIns="44450">
            <a:spAutoFit/>
          </a:bodyPr>
          <a:lstStyle/>
          <a:p>
            <a:pPr algn="ctr" eaLnBrk="0" hangingPunct="0">
              <a:defRPr/>
            </a:pPr>
            <a:r>
              <a:rPr lang="en-US" b="1" dirty="0">
                <a:solidFill>
                  <a:schemeClr val="accent2"/>
                </a:solidFill>
                <a:effectLst>
                  <a:outerShdw blurRad="38100" dist="38100" dir="2700000" algn="tl">
                    <a:srgbClr val="C0C0C0"/>
                  </a:outerShdw>
                </a:effectLst>
                <a:latin typeface="Arial" charset="0"/>
              </a:rPr>
              <a:t>Budgeted financial statements</a:t>
            </a:r>
          </a:p>
        </p:txBody>
      </p:sp>
      <p:sp>
        <p:nvSpPr>
          <p:cNvPr id="24607" name="Rectangle 6"/>
          <p:cNvSpPr>
            <a:spLocks noChangeArrowheads="1"/>
          </p:cNvSpPr>
          <p:nvPr/>
        </p:nvSpPr>
        <p:spPr bwMode="auto">
          <a:xfrm>
            <a:off x="3071814" y="404813"/>
            <a:ext cx="7056437" cy="608012"/>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The master budget</a:t>
            </a:r>
          </a:p>
        </p:txBody>
      </p:sp>
    </p:spTree>
    <p:extLst>
      <p:ext uri="{BB962C8B-B14F-4D97-AF65-F5344CB8AC3E}">
        <p14:creationId xmlns:p14="http://schemas.microsoft.com/office/powerpoint/2010/main" val="354291948"/>
      </p:ext>
    </p:extLst>
  </p:cSld>
  <p:clrMapOvr>
    <a:masterClrMapping/>
  </p:clrMapOvr>
  <p:transition>
    <p:wipe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Budget Preparation Diagram (composition of a Master Budget)</a:t>
            </a:r>
          </a:p>
        </p:txBody>
      </p:sp>
      <p:sp>
        <p:nvSpPr>
          <p:cNvPr id="12" name="Content Placeholder 2"/>
          <p:cNvSpPr>
            <a:spLocks noGrp="1"/>
          </p:cNvSpPr>
          <p:nvPr>
            <p:ph idx="1"/>
          </p:nvPr>
        </p:nvSpPr>
        <p:spPr>
          <a:xfrm>
            <a:off x="1097280" y="1845734"/>
            <a:ext cx="10058400" cy="4402666"/>
          </a:xfrm>
        </p:spPr>
        <p:txBody>
          <a:bodyPr>
            <a:normAutofit fontScale="92500" lnSpcReduction="10000"/>
          </a:bodyPr>
          <a:lstStyle/>
          <a:p>
            <a:r>
              <a:rPr lang="en-GB" sz="2400" dirty="0"/>
              <a:t> Sales Budget</a:t>
            </a:r>
          </a:p>
          <a:p>
            <a:r>
              <a:rPr lang="en-GB" sz="2400" dirty="0"/>
              <a:t>                                            Production budget</a:t>
            </a:r>
          </a:p>
          <a:p>
            <a:endParaRPr lang="en-GB" sz="2400" dirty="0"/>
          </a:p>
          <a:p>
            <a:r>
              <a:rPr lang="en-GB" sz="2400" dirty="0"/>
              <a:t>   	   Material                Labour	Overhead	   </a:t>
            </a:r>
          </a:p>
          <a:p>
            <a:r>
              <a:rPr lang="en-GB" sz="2400" dirty="0"/>
              <a:t>  	   </a:t>
            </a:r>
            <a:r>
              <a:rPr lang="en-GB" sz="2200" dirty="0"/>
              <a:t>budget	     budget	budget</a:t>
            </a:r>
          </a:p>
          <a:p>
            <a:r>
              <a:rPr lang="en-GB" sz="2400" dirty="0"/>
              <a:t>                                                                                                              Income Statement                    </a:t>
            </a:r>
          </a:p>
          <a:p>
            <a:r>
              <a:rPr lang="en-GB" sz="2400" dirty="0"/>
              <a:t>                                       </a:t>
            </a:r>
            <a:endParaRPr lang="en-GB" sz="2200" dirty="0"/>
          </a:p>
          <a:p>
            <a:r>
              <a:rPr lang="en-GB" sz="2200" dirty="0"/>
              <a:t>    			</a:t>
            </a:r>
            <a:r>
              <a:rPr lang="en-GB" sz="2200" b="1" dirty="0"/>
              <a:t>Cash Budget</a:t>
            </a:r>
            <a:r>
              <a:rPr lang="en-GB" sz="2200" dirty="0"/>
              <a:t>				</a:t>
            </a:r>
          </a:p>
          <a:p>
            <a:r>
              <a:rPr lang="en-GB" sz="2200" dirty="0"/>
              <a:t>                                                                                                              </a:t>
            </a:r>
          </a:p>
          <a:p>
            <a:r>
              <a:rPr lang="en-GB" sz="2200" dirty="0"/>
              <a:t>                                                                                                                              Balance sheet</a:t>
            </a:r>
            <a:endParaRPr lang="en-GB" dirty="0"/>
          </a:p>
        </p:txBody>
      </p:sp>
      <p:sp>
        <p:nvSpPr>
          <p:cNvPr id="14" name="Oval 13"/>
          <p:cNvSpPr>
            <a:spLocks noChangeArrowheads="1"/>
          </p:cNvSpPr>
          <p:nvPr/>
        </p:nvSpPr>
        <p:spPr bwMode="auto">
          <a:xfrm>
            <a:off x="1097280" y="1845734"/>
            <a:ext cx="1811020" cy="483507"/>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6" name="Oval 15"/>
          <p:cNvSpPr>
            <a:spLocks noChangeArrowheads="1"/>
          </p:cNvSpPr>
          <p:nvPr/>
        </p:nvSpPr>
        <p:spPr bwMode="auto">
          <a:xfrm>
            <a:off x="3827780" y="2177627"/>
            <a:ext cx="2636520" cy="527473"/>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7" name="Oval 16"/>
          <p:cNvSpPr>
            <a:spLocks noChangeArrowheads="1"/>
          </p:cNvSpPr>
          <p:nvPr/>
        </p:nvSpPr>
        <p:spPr bwMode="auto">
          <a:xfrm>
            <a:off x="1981200" y="3097955"/>
            <a:ext cx="1333500" cy="1014729"/>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19" name="Oval 18"/>
          <p:cNvSpPr>
            <a:spLocks noChangeArrowheads="1"/>
          </p:cNvSpPr>
          <p:nvPr/>
        </p:nvSpPr>
        <p:spPr bwMode="auto">
          <a:xfrm>
            <a:off x="3721100" y="3097955"/>
            <a:ext cx="1587500" cy="1014730"/>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0" name="Oval 19"/>
          <p:cNvSpPr>
            <a:spLocks noChangeArrowheads="1"/>
          </p:cNvSpPr>
          <p:nvPr/>
        </p:nvSpPr>
        <p:spPr bwMode="auto">
          <a:xfrm>
            <a:off x="5511800" y="3036993"/>
            <a:ext cx="1498600" cy="1069159"/>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1" name="Oval 20"/>
          <p:cNvSpPr>
            <a:spLocks noChangeArrowheads="1"/>
          </p:cNvSpPr>
          <p:nvPr/>
        </p:nvSpPr>
        <p:spPr bwMode="auto">
          <a:xfrm>
            <a:off x="3721100" y="4758268"/>
            <a:ext cx="1790700" cy="740832"/>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2" name="Oval 21"/>
          <p:cNvSpPr>
            <a:spLocks noChangeArrowheads="1"/>
          </p:cNvSpPr>
          <p:nvPr/>
        </p:nvSpPr>
        <p:spPr bwMode="auto">
          <a:xfrm>
            <a:off x="7932420" y="3892552"/>
            <a:ext cx="2494280" cy="865716"/>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3" name="Oval 22"/>
          <p:cNvSpPr>
            <a:spLocks noChangeArrowheads="1"/>
          </p:cNvSpPr>
          <p:nvPr/>
        </p:nvSpPr>
        <p:spPr bwMode="auto">
          <a:xfrm>
            <a:off x="7932420" y="5689600"/>
            <a:ext cx="2646680" cy="558800"/>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cxnSp>
        <p:nvCxnSpPr>
          <p:cNvPr id="25" name="Straight Arrow Connector 24"/>
          <p:cNvCxnSpPr/>
          <p:nvPr/>
        </p:nvCxnSpPr>
        <p:spPr>
          <a:xfrm>
            <a:off x="2806700" y="2264896"/>
            <a:ext cx="985520" cy="831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4773930" y="2787938"/>
            <a:ext cx="1270" cy="263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5956300" y="2737576"/>
            <a:ext cx="304800" cy="1666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3299460" y="2648040"/>
            <a:ext cx="662941" cy="352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p:nvPr/>
        </p:nvCxnSpPr>
        <p:spPr>
          <a:xfrm>
            <a:off x="2806700" y="4256163"/>
            <a:ext cx="914400" cy="502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a:off x="4368800" y="4159252"/>
            <a:ext cx="146050" cy="5537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flipH="1">
            <a:off x="5308600" y="4155327"/>
            <a:ext cx="695960" cy="557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7" name="Freeform 56"/>
          <p:cNvSpPr/>
          <p:nvPr/>
        </p:nvSpPr>
        <p:spPr>
          <a:xfrm>
            <a:off x="997487" y="2260600"/>
            <a:ext cx="2662022" cy="2996917"/>
          </a:xfrm>
          <a:custGeom>
            <a:avLst/>
            <a:gdLst>
              <a:gd name="connsiteX0" fmla="*/ 209013 w 2662022"/>
              <a:gd name="connsiteY0" fmla="*/ 0 h 2996917"/>
              <a:gd name="connsiteX1" fmla="*/ 221713 w 2662022"/>
              <a:gd name="connsiteY1" fmla="*/ 2400300 h 2996917"/>
              <a:gd name="connsiteX2" fmla="*/ 2482313 w 2662022"/>
              <a:gd name="connsiteY2" fmla="*/ 2959100 h 2996917"/>
              <a:gd name="connsiteX3" fmla="*/ 2520413 w 2662022"/>
              <a:gd name="connsiteY3" fmla="*/ 2946400 h 2996917"/>
              <a:gd name="connsiteX4" fmla="*/ 2507713 w 2662022"/>
              <a:gd name="connsiteY4" fmla="*/ 2946400 h 2996917"/>
              <a:gd name="connsiteX5" fmla="*/ 2571213 w 2662022"/>
              <a:gd name="connsiteY5" fmla="*/ 2984500 h 2996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022" h="2996917">
                <a:moveTo>
                  <a:pt x="209013" y="0"/>
                </a:moveTo>
                <a:cubicBezTo>
                  <a:pt x="25921" y="953558"/>
                  <a:pt x="-157170" y="1907117"/>
                  <a:pt x="221713" y="2400300"/>
                </a:cubicBezTo>
                <a:cubicBezTo>
                  <a:pt x="600596" y="2893483"/>
                  <a:pt x="2099196" y="2868083"/>
                  <a:pt x="2482313" y="2959100"/>
                </a:cubicBezTo>
                <a:cubicBezTo>
                  <a:pt x="2865430" y="3050117"/>
                  <a:pt x="2516180" y="2948517"/>
                  <a:pt x="2520413" y="2946400"/>
                </a:cubicBezTo>
                <a:cubicBezTo>
                  <a:pt x="2524646" y="2944283"/>
                  <a:pt x="2499246" y="2940050"/>
                  <a:pt x="2507713" y="2946400"/>
                </a:cubicBezTo>
                <a:cubicBezTo>
                  <a:pt x="2516180" y="2952750"/>
                  <a:pt x="2543696" y="2968625"/>
                  <a:pt x="2571213" y="298450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9" name="Straight Arrow Connector 58"/>
          <p:cNvCxnSpPr/>
          <p:nvPr/>
        </p:nvCxnSpPr>
        <p:spPr>
          <a:xfrm flipV="1">
            <a:off x="5656580" y="4507215"/>
            <a:ext cx="2275840" cy="44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p:nvPr/>
        </p:nvCxnSpPr>
        <p:spPr>
          <a:xfrm>
            <a:off x="5573391" y="5257517"/>
            <a:ext cx="2080260" cy="5463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9025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Benefits of Budgeting</a:t>
            </a:r>
            <a:endParaRPr lang="en-GB" dirty="0"/>
          </a:p>
        </p:txBody>
      </p:sp>
      <p:sp>
        <p:nvSpPr>
          <p:cNvPr id="3" name="Content Placeholder 2"/>
          <p:cNvSpPr>
            <a:spLocks noGrp="1"/>
          </p:cNvSpPr>
          <p:nvPr>
            <p:ph idx="1"/>
          </p:nvPr>
        </p:nvSpPr>
        <p:spPr/>
        <p:txBody>
          <a:bodyPr>
            <a:normAutofit/>
          </a:bodyPr>
          <a:lstStyle/>
          <a:p>
            <a:r>
              <a:rPr lang="en-GB" sz="4400" dirty="0">
                <a:solidFill>
                  <a:srgbClr val="FF0000"/>
                </a:solidFill>
              </a:rPr>
              <a:t>P</a:t>
            </a:r>
            <a:r>
              <a:rPr lang="en-GB" sz="4400" dirty="0"/>
              <a:t>lanning</a:t>
            </a:r>
          </a:p>
          <a:p>
            <a:r>
              <a:rPr lang="en-GB" sz="4400" dirty="0">
                <a:solidFill>
                  <a:srgbClr val="FF0000"/>
                </a:solidFill>
              </a:rPr>
              <a:t>R</a:t>
            </a:r>
            <a:r>
              <a:rPr lang="en-GB" sz="4400" dirty="0"/>
              <a:t>esponsibility</a:t>
            </a:r>
          </a:p>
          <a:p>
            <a:r>
              <a:rPr lang="en-GB" sz="4400" dirty="0">
                <a:solidFill>
                  <a:srgbClr val="FF0000"/>
                </a:solidFill>
              </a:rPr>
              <a:t>I</a:t>
            </a:r>
            <a:r>
              <a:rPr lang="en-GB" sz="4400" dirty="0"/>
              <a:t>ntegration and Coordination</a:t>
            </a:r>
          </a:p>
          <a:p>
            <a:r>
              <a:rPr lang="en-GB" sz="4400" dirty="0">
                <a:solidFill>
                  <a:srgbClr val="FF0000"/>
                </a:solidFill>
              </a:rPr>
              <a:t>M</a:t>
            </a:r>
            <a:r>
              <a:rPr lang="en-GB" sz="4400" dirty="0"/>
              <a:t>otivation</a:t>
            </a:r>
          </a:p>
          <a:p>
            <a:r>
              <a:rPr lang="en-GB" sz="4400" dirty="0">
                <a:solidFill>
                  <a:srgbClr val="FF0000"/>
                </a:solidFill>
              </a:rPr>
              <a:t>E</a:t>
            </a:r>
            <a:r>
              <a:rPr lang="en-GB" sz="4400" dirty="0"/>
              <a:t>valuation</a:t>
            </a:r>
          </a:p>
        </p:txBody>
      </p:sp>
    </p:spTree>
    <p:extLst>
      <p:ext uri="{BB962C8B-B14F-4D97-AF65-F5344CB8AC3E}">
        <p14:creationId xmlns:p14="http://schemas.microsoft.com/office/powerpoint/2010/main" val="2934846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III</a:t>
            </a:r>
          </a:p>
        </p:txBody>
      </p:sp>
      <p:sp>
        <p:nvSpPr>
          <p:cNvPr id="3" name="Content Placeholder 2"/>
          <p:cNvSpPr>
            <a:spLocks noGrp="1"/>
          </p:cNvSpPr>
          <p:nvPr>
            <p:ph idx="1"/>
          </p:nvPr>
        </p:nvSpPr>
        <p:spPr>
          <a:xfrm>
            <a:off x="1097280" y="1845734"/>
            <a:ext cx="10058400" cy="4440766"/>
          </a:xfrm>
        </p:spPr>
        <p:txBody>
          <a:bodyPr>
            <a:normAutofit lnSpcReduction="10000"/>
          </a:bodyPr>
          <a:lstStyle/>
          <a:p>
            <a:r>
              <a:rPr lang="en-GB" sz="3000" dirty="0"/>
              <a:t>Which of the following would NOT be considered to be an objective of budgeting?</a:t>
            </a:r>
          </a:p>
          <a:p>
            <a:endParaRPr lang="en-GB" sz="3000" dirty="0"/>
          </a:p>
          <a:p>
            <a:endParaRPr lang="en-GB" sz="3000" dirty="0"/>
          </a:p>
          <a:p>
            <a:r>
              <a:rPr lang="en-GB" sz="3000" dirty="0"/>
              <a:t>A. Authorisation</a:t>
            </a:r>
          </a:p>
          <a:p>
            <a:r>
              <a:rPr lang="en-GB" sz="3000" dirty="0"/>
              <a:t>B. Expansion</a:t>
            </a:r>
          </a:p>
          <a:p>
            <a:r>
              <a:rPr lang="en-GB" sz="3000" dirty="0"/>
              <a:t>C. Performance evaluation</a:t>
            </a:r>
          </a:p>
          <a:p>
            <a:r>
              <a:rPr lang="en-GB" sz="3000" dirty="0"/>
              <a:t>D. Resource allocation</a:t>
            </a:r>
          </a:p>
        </p:txBody>
      </p:sp>
    </p:spTree>
    <p:extLst>
      <p:ext uri="{BB962C8B-B14F-4D97-AF65-F5344CB8AC3E}">
        <p14:creationId xmlns:p14="http://schemas.microsoft.com/office/powerpoint/2010/main" val="3089619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III </a:t>
            </a:r>
            <a:r>
              <a:rPr lang="en-GB" dirty="0">
                <a:solidFill>
                  <a:srgbClr val="FFC000"/>
                </a:solidFill>
              </a:rPr>
              <a:t>SOLUTION</a:t>
            </a:r>
          </a:p>
        </p:txBody>
      </p:sp>
      <p:sp>
        <p:nvSpPr>
          <p:cNvPr id="3" name="Content Placeholder 2"/>
          <p:cNvSpPr>
            <a:spLocks noGrp="1"/>
          </p:cNvSpPr>
          <p:nvPr>
            <p:ph idx="1"/>
          </p:nvPr>
        </p:nvSpPr>
        <p:spPr>
          <a:xfrm>
            <a:off x="1097280" y="1845734"/>
            <a:ext cx="10058400" cy="4440766"/>
          </a:xfrm>
        </p:spPr>
        <p:txBody>
          <a:bodyPr>
            <a:normAutofit lnSpcReduction="10000"/>
          </a:bodyPr>
          <a:lstStyle/>
          <a:p>
            <a:r>
              <a:rPr lang="en-GB" sz="3000" dirty="0"/>
              <a:t>Which of the following would NOT be considered to be an objective of budgeting?</a:t>
            </a:r>
          </a:p>
          <a:p>
            <a:endParaRPr lang="en-GB" sz="3000" dirty="0"/>
          </a:p>
          <a:p>
            <a:endParaRPr lang="en-GB" sz="3000" dirty="0"/>
          </a:p>
          <a:p>
            <a:r>
              <a:rPr lang="en-GB" sz="3000" dirty="0"/>
              <a:t>A. Authorisation</a:t>
            </a:r>
          </a:p>
          <a:p>
            <a:r>
              <a:rPr lang="en-GB" sz="3000" dirty="0"/>
              <a:t>B. Expansion</a:t>
            </a:r>
          </a:p>
          <a:p>
            <a:r>
              <a:rPr lang="en-GB" sz="3000" dirty="0"/>
              <a:t>C. Performance evaluation</a:t>
            </a:r>
          </a:p>
          <a:p>
            <a:r>
              <a:rPr lang="en-GB" sz="3000" dirty="0"/>
              <a:t>D. Resource allocation</a:t>
            </a:r>
          </a:p>
        </p:txBody>
      </p:sp>
      <p:sp>
        <p:nvSpPr>
          <p:cNvPr id="4" name="Oval 3"/>
          <p:cNvSpPr>
            <a:spLocks noChangeArrowheads="1"/>
          </p:cNvSpPr>
          <p:nvPr/>
        </p:nvSpPr>
        <p:spPr bwMode="auto">
          <a:xfrm>
            <a:off x="1097280" y="4381500"/>
            <a:ext cx="401320" cy="416167"/>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5692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IV</a:t>
            </a:r>
          </a:p>
        </p:txBody>
      </p:sp>
      <p:sp>
        <p:nvSpPr>
          <p:cNvPr id="3" name="Content Placeholder 2"/>
          <p:cNvSpPr>
            <a:spLocks noGrp="1"/>
          </p:cNvSpPr>
          <p:nvPr>
            <p:ph idx="1"/>
          </p:nvPr>
        </p:nvSpPr>
        <p:spPr>
          <a:xfrm>
            <a:off x="1097280" y="1845734"/>
            <a:ext cx="10345420" cy="4428066"/>
          </a:xfrm>
        </p:spPr>
        <p:txBody>
          <a:bodyPr>
            <a:noAutofit/>
          </a:bodyPr>
          <a:lstStyle/>
          <a:p>
            <a:r>
              <a:rPr lang="en-GB" sz="3000" dirty="0"/>
              <a:t>Which of the following is NOT one of the main purposes of a budget?</a:t>
            </a:r>
          </a:p>
          <a:p>
            <a:endParaRPr lang="en-GB" sz="3000" dirty="0"/>
          </a:p>
          <a:p>
            <a:r>
              <a:rPr lang="en-GB" sz="2400" dirty="0"/>
              <a:t>A. To compel planning</a:t>
            </a:r>
          </a:p>
          <a:p>
            <a:r>
              <a:rPr lang="en-GB" sz="2400" dirty="0"/>
              <a:t>B. To communicate targets to the managers responsible for achieving the budget</a:t>
            </a:r>
          </a:p>
          <a:p>
            <a:r>
              <a:rPr lang="en-GB" sz="2400" dirty="0"/>
              <a:t>C. To inform shareholders of performance in meeting targets</a:t>
            </a:r>
          </a:p>
          <a:p>
            <a:r>
              <a:rPr lang="en-GB" sz="2400" dirty="0"/>
              <a:t>D. To establish a system of control by comparing budgeted and actual results</a:t>
            </a:r>
          </a:p>
        </p:txBody>
      </p:sp>
    </p:spTree>
    <p:extLst>
      <p:ext uri="{BB962C8B-B14F-4D97-AF65-F5344CB8AC3E}">
        <p14:creationId xmlns:p14="http://schemas.microsoft.com/office/powerpoint/2010/main" val="3939651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IV </a:t>
            </a:r>
            <a:r>
              <a:rPr lang="en-GB" dirty="0">
                <a:solidFill>
                  <a:srgbClr val="FFC000"/>
                </a:solidFill>
              </a:rPr>
              <a:t>SOLUTION</a:t>
            </a:r>
          </a:p>
        </p:txBody>
      </p:sp>
      <p:sp>
        <p:nvSpPr>
          <p:cNvPr id="3" name="Content Placeholder 2"/>
          <p:cNvSpPr>
            <a:spLocks noGrp="1"/>
          </p:cNvSpPr>
          <p:nvPr>
            <p:ph idx="1"/>
          </p:nvPr>
        </p:nvSpPr>
        <p:spPr>
          <a:xfrm>
            <a:off x="1097280" y="1845734"/>
            <a:ext cx="10345420" cy="4428066"/>
          </a:xfrm>
        </p:spPr>
        <p:txBody>
          <a:bodyPr>
            <a:noAutofit/>
          </a:bodyPr>
          <a:lstStyle/>
          <a:p>
            <a:r>
              <a:rPr lang="en-GB" sz="3000" dirty="0"/>
              <a:t>Which of the following is NOT one of the main purposes of a budget?</a:t>
            </a:r>
          </a:p>
          <a:p>
            <a:endParaRPr lang="en-GB" sz="3000" dirty="0"/>
          </a:p>
          <a:p>
            <a:r>
              <a:rPr lang="en-GB" sz="2400" dirty="0"/>
              <a:t>A. To compel planning</a:t>
            </a:r>
          </a:p>
          <a:p>
            <a:r>
              <a:rPr lang="en-GB" sz="2400" dirty="0"/>
              <a:t>B. To communicate targets to the managers responsible for achieving the budget</a:t>
            </a:r>
          </a:p>
          <a:p>
            <a:r>
              <a:rPr lang="en-GB" sz="2400" dirty="0"/>
              <a:t>C. To inform shareholders of performance in meeting targets</a:t>
            </a:r>
          </a:p>
          <a:p>
            <a:r>
              <a:rPr lang="en-GB" sz="2400" dirty="0"/>
              <a:t>D. To establish a system of control by comparing budgeted and actual results</a:t>
            </a:r>
          </a:p>
        </p:txBody>
      </p:sp>
      <p:sp>
        <p:nvSpPr>
          <p:cNvPr id="4" name="Oval 3"/>
          <p:cNvSpPr>
            <a:spLocks noChangeArrowheads="1"/>
          </p:cNvSpPr>
          <p:nvPr/>
        </p:nvSpPr>
        <p:spPr bwMode="auto">
          <a:xfrm>
            <a:off x="1097280" y="4452817"/>
            <a:ext cx="401320" cy="416167"/>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916189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type="body" idx="1"/>
          </p:nvPr>
        </p:nvSpPr>
        <p:spPr>
          <a:xfrm>
            <a:off x="2965450" y="1830389"/>
            <a:ext cx="6791325" cy="1866900"/>
          </a:xfrm>
          <a:noFill/>
        </p:spPr>
        <p:txBody>
          <a:bodyPr vert="horz" lIns="90488" tIns="44450" rIns="90488" bIns="44450" rtlCol="0">
            <a:normAutofit/>
          </a:bodyPr>
          <a:lstStyle/>
          <a:p>
            <a:pPr algn="ctr" eaLnBrk="1" hangingPunct="1">
              <a:buFontTx/>
              <a:buNone/>
            </a:pPr>
            <a:r>
              <a:rPr lang="en-US" altLang="en-US" dirty="0"/>
              <a:t>   </a:t>
            </a:r>
            <a:r>
              <a:rPr lang="en-US" altLang="en-US" sz="2800" dirty="0"/>
              <a:t>Detailed schedule showing expected sales for the coming periods expressed in units and pounds.</a:t>
            </a:r>
          </a:p>
        </p:txBody>
      </p:sp>
      <p:sp>
        <p:nvSpPr>
          <p:cNvPr id="25604" name="Rectangle 6"/>
          <p:cNvSpPr>
            <a:spLocks noChangeArrowheads="1"/>
          </p:cNvSpPr>
          <p:nvPr/>
        </p:nvSpPr>
        <p:spPr bwMode="auto">
          <a:xfrm>
            <a:off x="3071814" y="549276"/>
            <a:ext cx="7056437" cy="608013"/>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The sales budget</a:t>
            </a:r>
          </a:p>
        </p:txBody>
      </p:sp>
    </p:spTree>
    <p:extLst>
      <p:ext uri="{BB962C8B-B14F-4D97-AF65-F5344CB8AC3E}">
        <p14:creationId xmlns:p14="http://schemas.microsoft.com/office/powerpoint/2010/main" val="3756511959"/>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Sales Budget Format</a:t>
            </a:r>
          </a:p>
        </p:txBody>
      </p:sp>
      <p:sp>
        <p:nvSpPr>
          <p:cNvPr id="3" name="Content Placeholder 2"/>
          <p:cNvSpPr>
            <a:spLocks noGrp="1"/>
          </p:cNvSpPr>
          <p:nvPr>
            <p:ph idx="1"/>
          </p:nvPr>
        </p:nvSpPr>
        <p:spPr/>
        <p:txBody>
          <a:bodyPr>
            <a:normAutofit/>
          </a:bodyPr>
          <a:lstStyle/>
          <a:p>
            <a:endParaRPr lang="en-GB" i="1" dirty="0">
              <a:solidFill>
                <a:srgbClr val="002060"/>
              </a:solidFill>
            </a:endParaRPr>
          </a:p>
          <a:p>
            <a:r>
              <a:rPr lang="en-GB" i="1" dirty="0">
                <a:solidFill>
                  <a:srgbClr val="002060"/>
                </a:solidFill>
              </a:rPr>
              <a:t>Product		Units		Price		Amount</a:t>
            </a:r>
          </a:p>
          <a:p>
            <a:r>
              <a:rPr lang="en-GB" i="1" dirty="0">
                <a:solidFill>
                  <a:srgbClr val="002060"/>
                </a:solidFill>
              </a:rPr>
              <a:t>A		1,000		£25		£??</a:t>
            </a:r>
          </a:p>
          <a:p>
            <a:r>
              <a:rPr lang="en-GB" i="1" dirty="0">
                <a:solidFill>
                  <a:srgbClr val="002060"/>
                </a:solidFill>
              </a:rPr>
              <a:t>B		2,000		£20		£??</a:t>
            </a:r>
          </a:p>
          <a:p>
            <a:r>
              <a:rPr lang="en-GB" i="1" dirty="0">
                <a:solidFill>
                  <a:srgbClr val="002060"/>
                </a:solidFill>
              </a:rPr>
              <a:t>C		3,000		£10		</a:t>
            </a:r>
            <a:r>
              <a:rPr lang="en-GB" i="1" u="sng" dirty="0">
                <a:solidFill>
                  <a:srgbClr val="002060"/>
                </a:solidFill>
              </a:rPr>
              <a:t>£??</a:t>
            </a:r>
          </a:p>
          <a:p>
            <a:r>
              <a:rPr lang="en-GB" i="1" dirty="0">
                <a:solidFill>
                  <a:srgbClr val="002060"/>
                </a:solidFill>
              </a:rPr>
              <a:t> 						</a:t>
            </a:r>
            <a:r>
              <a:rPr lang="en-GB" i="1" u="sng" dirty="0">
                <a:solidFill>
                  <a:srgbClr val="002060"/>
                </a:solidFill>
              </a:rPr>
              <a:t>£??</a:t>
            </a:r>
          </a:p>
          <a:p>
            <a:endParaRPr lang="en-GB" i="1" dirty="0">
              <a:solidFill>
                <a:srgbClr val="002060"/>
              </a:solidFill>
            </a:endParaRPr>
          </a:p>
          <a:p>
            <a:endParaRPr lang="en-GB" i="1" dirty="0">
              <a:solidFill>
                <a:srgbClr val="002060"/>
              </a:solidFill>
            </a:endParaRPr>
          </a:p>
        </p:txBody>
      </p:sp>
    </p:spTree>
    <p:extLst>
      <p:ext uri="{BB962C8B-B14F-4D97-AF65-F5344CB8AC3E}">
        <p14:creationId xmlns:p14="http://schemas.microsoft.com/office/powerpoint/2010/main" val="3138497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Sales Budget Format</a:t>
            </a:r>
          </a:p>
        </p:txBody>
      </p:sp>
      <p:sp>
        <p:nvSpPr>
          <p:cNvPr id="3" name="Content Placeholder 2"/>
          <p:cNvSpPr>
            <a:spLocks noGrp="1"/>
          </p:cNvSpPr>
          <p:nvPr>
            <p:ph idx="1"/>
          </p:nvPr>
        </p:nvSpPr>
        <p:spPr/>
        <p:txBody>
          <a:bodyPr>
            <a:normAutofit/>
          </a:bodyPr>
          <a:lstStyle/>
          <a:p>
            <a:endParaRPr lang="en-GB" i="1" dirty="0">
              <a:solidFill>
                <a:srgbClr val="002060"/>
              </a:solidFill>
            </a:endParaRPr>
          </a:p>
          <a:p>
            <a:r>
              <a:rPr lang="en-GB" i="1" dirty="0">
                <a:solidFill>
                  <a:srgbClr val="002060"/>
                </a:solidFill>
              </a:rPr>
              <a:t>Product		Units		Price		Amount</a:t>
            </a:r>
          </a:p>
          <a:p>
            <a:r>
              <a:rPr lang="en-GB" i="1" dirty="0">
                <a:solidFill>
                  <a:srgbClr val="002060"/>
                </a:solidFill>
              </a:rPr>
              <a:t>A		1,000		£250		£250,000</a:t>
            </a:r>
          </a:p>
          <a:p>
            <a:r>
              <a:rPr lang="en-GB" i="1" dirty="0">
                <a:solidFill>
                  <a:srgbClr val="002060"/>
                </a:solidFill>
              </a:rPr>
              <a:t>B		2,000		£200		£400,000</a:t>
            </a:r>
          </a:p>
          <a:p>
            <a:r>
              <a:rPr lang="en-GB" i="1" dirty="0">
                <a:solidFill>
                  <a:srgbClr val="002060"/>
                </a:solidFill>
              </a:rPr>
              <a:t>C		3,000		</a:t>
            </a:r>
            <a:r>
              <a:rPr lang="en-GB" i="1">
                <a:solidFill>
                  <a:srgbClr val="002060"/>
                </a:solidFill>
              </a:rPr>
              <a:t>£100</a:t>
            </a:r>
            <a:r>
              <a:rPr lang="en-GB" i="1" dirty="0">
                <a:solidFill>
                  <a:srgbClr val="002060"/>
                </a:solidFill>
              </a:rPr>
              <a:t>		</a:t>
            </a:r>
            <a:r>
              <a:rPr lang="en-GB" i="1" u="sng" dirty="0">
                <a:solidFill>
                  <a:srgbClr val="002060"/>
                </a:solidFill>
              </a:rPr>
              <a:t>£300,000</a:t>
            </a:r>
          </a:p>
          <a:p>
            <a:r>
              <a:rPr lang="en-GB" i="1" dirty="0">
                <a:solidFill>
                  <a:srgbClr val="002060"/>
                </a:solidFill>
              </a:rPr>
              <a:t> 						</a:t>
            </a:r>
            <a:r>
              <a:rPr lang="en-GB" i="1" u="sng" dirty="0">
                <a:solidFill>
                  <a:srgbClr val="002060"/>
                </a:solidFill>
              </a:rPr>
              <a:t>£950,000</a:t>
            </a:r>
          </a:p>
          <a:p>
            <a:endParaRPr lang="en-GB" i="1" dirty="0">
              <a:solidFill>
                <a:srgbClr val="002060"/>
              </a:solidFill>
            </a:endParaRPr>
          </a:p>
          <a:p>
            <a:endParaRPr lang="en-GB" i="1" dirty="0">
              <a:solidFill>
                <a:srgbClr val="002060"/>
              </a:solidFill>
            </a:endParaRPr>
          </a:p>
        </p:txBody>
      </p:sp>
    </p:spTree>
    <p:extLst>
      <p:ext uri="{BB962C8B-B14F-4D97-AF65-F5344CB8AC3E}">
        <p14:creationId xmlns:p14="http://schemas.microsoft.com/office/powerpoint/2010/main" val="1938698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type="body" idx="1"/>
          </p:nvPr>
        </p:nvSpPr>
        <p:spPr>
          <a:xfrm>
            <a:off x="3143250" y="1905000"/>
            <a:ext cx="7056438" cy="4318000"/>
          </a:xfrm>
          <a:noFill/>
          <a:ln w="28575">
            <a:solidFill>
              <a:srgbClr val="003366"/>
            </a:solidFill>
            <a:miter lim="800000"/>
            <a:headEnd/>
            <a:tailEnd/>
          </a:ln>
        </p:spPr>
        <p:txBody>
          <a:bodyPr vert="horz" lIns="90488" tIns="44450" rIns="90488" bIns="44450" rtlCol="0">
            <a:normAutofit/>
          </a:bodyPr>
          <a:lstStyle/>
          <a:p>
            <a:pPr marL="544513" indent="-544513">
              <a:buFont typeface="Wingdings" pitchFamily="2" charset="2"/>
              <a:buChar char=""/>
            </a:pPr>
            <a:r>
              <a:rPr lang="en-US" altLang="en-US" sz="2600" b="1" dirty="0"/>
              <a:t>Royal Company is preparing budgets for the quarter ending June 30.</a:t>
            </a:r>
          </a:p>
          <a:p>
            <a:pPr marL="544513" indent="-544513">
              <a:buFont typeface="Wingdings" pitchFamily="2" charset="2"/>
              <a:buChar char=""/>
            </a:pPr>
            <a:r>
              <a:rPr lang="en-US" altLang="en-US" sz="2600" b="1" dirty="0"/>
              <a:t>Budgeted sales for the next five months are:</a:t>
            </a:r>
          </a:p>
          <a:p>
            <a:pPr marL="1136650" lvl="1" indent="-412750">
              <a:buFont typeface="Monotype Sorts" pitchFamily="2" charset="2"/>
              <a:buChar char=" "/>
            </a:pPr>
            <a:r>
              <a:rPr lang="en-US" altLang="en-US" sz="2600" b="1" dirty="0">
                <a:solidFill>
                  <a:srgbClr val="990000"/>
                </a:solidFill>
              </a:rPr>
              <a:t>April 		20,000 units</a:t>
            </a:r>
          </a:p>
          <a:p>
            <a:pPr marL="1136650" lvl="1" indent="-412750">
              <a:buFont typeface="Monotype Sorts" pitchFamily="2" charset="2"/>
              <a:buChar char=" "/>
            </a:pPr>
            <a:r>
              <a:rPr lang="en-US" altLang="en-US" sz="2600" b="1" dirty="0">
                <a:solidFill>
                  <a:srgbClr val="990000"/>
                </a:solidFill>
              </a:rPr>
              <a:t>May 			50,000 units</a:t>
            </a:r>
          </a:p>
          <a:p>
            <a:pPr marL="1136650" lvl="1" indent="-412750">
              <a:buFont typeface="Monotype Sorts" pitchFamily="2" charset="2"/>
              <a:buChar char=" "/>
            </a:pPr>
            <a:r>
              <a:rPr lang="en-US" altLang="en-US" sz="2600" b="1" dirty="0">
                <a:solidFill>
                  <a:srgbClr val="990000"/>
                </a:solidFill>
              </a:rPr>
              <a:t>June 		30,000 units</a:t>
            </a:r>
          </a:p>
          <a:p>
            <a:pPr marL="1136650" lvl="1" indent="-412750">
              <a:buFont typeface="Monotype Sorts" pitchFamily="2" charset="2"/>
              <a:buChar char=" "/>
            </a:pPr>
            <a:r>
              <a:rPr lang="en-US" altLang="en-US" sz="2600" b="1" dirty="0">
                <a:solidFill>
                  <a:srgbClr val="990000"/>
                </a:solidFill>
              </a:rPr>
              <a:t>July 			25,000 units</a:t>
            </a:r>
          </a:p>
          <a:p>
            <a:pPr marL="1136650" lvl="1" indent="-412750">
              <a:buFont typeface="Monotype Sorts" pitchFamily="2" charset="2"/>
              <a:buChar char=" "/>
            </a:pPr>
            <a:r>
              <a:rPr lang="en-US" altLang="en-US" sz="2600" b="1" dirty="0">
                <a:solidFill>
                  <a:srgbClr val="990000"/>
                </a:solidFill>
              </a:rPr>
              <a:t>August 		15,000 units</a:t>
            </a:r>
            <a:r>
              <a:rPr lang="en-US" altLang="en-US" sz="2600" b="1" dirty="0">
                <a:solidFill>
                  <a:schemeClr val="accent2"/>
                </a:solidFill>
              </a:rPr>
              <a:t>.</a:t>
            </a:r>
          </a:p>
          <a:p>
            <a:pPr marL="544513" indent="-544513">
              <a:buFont typeface="Wingdings" pitchFamily="2" charset="2"/>
              <a:buChar char=""/>
            </a:pPr>
            <a:r>
              <a:rPr lang="en-US" altLang="en-US" sz="2600" b="1" dirty="0"/>
              <a:t>The selling price is £10 per unit.</a:t>
            </a:r>
          </a:p>
        </p:txBody>
      </p:sp>
      <p:sp>
        <p:nvSpPr>
          <p:cNvPr id="26627" name="Rectangle 6"/>
          <p:cNvSpPr>
            <a:spLocks noChangeArrowheads="1"/>
          </p:cNvSpPr>
          <p:nvPr/>
        </p:nvSpPr>
        <p:spPr bwMode="auto">
          <a:xfrm>
            <a:off x="3143250" y="476251"/>
            <a:ext cx="7056438" cy="608013"/>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Budgeting example</a:t>
            </a:r>
          </a:p>
        </p:txBody>
      </p:sp>
    </p:spTree>
    <p:extLst>
      <p:ext uri="{BB962C8B-B14F-4D97-AF65-F5344CB8AC3E}">
        <p14:creationId xmlns:p14="http://schemas.microsoft.com/office/powerpoint/2010/main" val="3408275184"/>
      </p:ext>
    </p:extLst>
  </p:cSld>
  <p:clrMapOvr>
    <a:masterClrMapping/>
  </p:clrMapOvr>
  <p:transition>
    <p:checke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7650" name="Object 3">
            <a:hlinkClick r:id="" action="ppaction://ole?verb=0"/>
          </p:cNvPr>
          <p:cNvGraphicFramePr>
            <a:graphicFrameLocks/>
          </p:cNvGraphicFramePr>
          <p:nvPr/>
        </p:nvGraphicFramePr>
        <p:xfrm>
          <a:off x="2135188" y="2276475"/>
          <a:ext cx="8189912" cy="3168650"/>
        </p:xfrm>
        <a:graphic>
          <a:graphicData uri="http://schemas.openxmlformats.org/presentationml/2006/ole">
            <mc:AlternateContent xmlns:mc="http://schemas.openxmlformats.org/markup-compatibility/2006">
              <mc:Choice xmlns:v="urn:schemas-microsoft-com:vml" Requires="v">
                <p:oleObj spid="_x0000_s1028" name="Worksheet" r:id="rId4" imgW="3876578" imgH="1085830" progId="Excel.Sheet.8">
                  <p:embed/>
                </p:oleObj>
              </mc:Choice>
              <mc:Fallback>
                <p:oleObj name="Worksheet" r:id="rId4" imgW="3876578" imgH="1085830" progId="Excel.Sheet.8">
                  <p:embed/>
                  <p:pic>
                    <p:nvPicPr>
                      <p:cNvPr id="27650" name="Object 3">
                        <a:hlinkClick r:id="" action="ppaction://ole?verb=0"/>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5188" y="2276475"/>
                        <a:ext cx="8189912" cy="31686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7651" name="Rectangle 6"/>
          <p:cNvSpPr>
            <a:spLocks noChangeArrowheads="1"/>
          </p:cNvSpPr>
          <p:nvPr/>
        </p:nvSpPr>
        <p:spPr bwMode="auto">
          <a:xfrm>
            <a:off x="3143250" y="476251"/>
            <a:ext cx="7056438" cy="608013"/>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The sales budget</a:t>
            </a:r>
          </a:p>
        </p:txBody>
      </p:sp>
    </p:spTree>
    <p:extLst>
      <p:ext uri="{BB962C8B-B14F-4D97-AF65-F5344CB8AC3E}">
        <p14:creationId xmlns:p14="http://schemas.microsoft.com/office/powerpoint/2010/main" val="1092424250"/>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3">
            <a:hlinkClick r:id="" action="ppaction://ole?verb=0"/>
          </p:cNvPr>
          <p:cNvGraphicFramePr>
            <a:graphicFrameLocks/>
          </p:cNvGraphicFramePr>
          <p:nvPr/>
        </p:nvGraphicFramePr>
        <p:xfrm>
          <a:off x="2133600" y="2205038"/>
          <a:ext cx="8210550" cy="3105150"/>
        </p:xfrm>
        <a:graphic>
          <a:graphicData uri="http://schemas.openxmlformats.org/presentationml/2006/ole">
            <mc:AlternateContent xmlns:mc="http://schemas.openxmlformats.org/markup-compatibility/2006">
              <mc:Choice xmlns:v="urn:schemas-microsoft-com:vml" Requires="v">
                <p:oleObj spid="_x0000_s2052" name="Worksheet" r:id="rId4" imgW="3876578" imgH="1085830" progId="Excel.Sheet.8">
                  <p:embed/>
                </p:oleObj>
              </mc:Choice>
              <mc:Fallback>
                <p:oleObj name="Worksheet" r:id="rId4" imgW="3876578" imgH="1085830" progId="Excel.Sheet.8">
                  <p:embed/>
                  <p:pic>
                    <p:nvPicPr>
                      <p:cNvPr id="28674" name="Object 3">
                        <a:hlinkClick r:id="" action="ppaction://ole?verb=0"/>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3600" y="2205038"/>
                        <a:ext cx="8210550" cy="31051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8675" name="Rectangle 6"/>
          <p:cNvSpPr>
            <a:spLocks noChangeArrowheads="1"/>
          </p:cNvSpPr>
          <p:nvPr/>
        </p:nvSpPr>
        <p:spPr bwMode="auto">
          <a:xfrm>
            <a:off x="3143250" y="476251"/>
            <a:ext cx="7056438" cy="608013"/>
          </a:xfrm>
          <a:prstGeom prst="rect">
            <a:avLst/>
          </a:prstGeom>
          <a:noFill/>
          <a:ln w="2857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algn="ctr" eaLnBrk="1" hangingPunct="1">
              <a:spcBef>
                <a:spcPct val="0"/>
              </a:spcBef>
              <a:buFontTx/>
              <a:buNone/>
            </a:pPr>
            <a:r>
              <a:rPr lang="en-US" altLang="en-US" b="1" dirty="0">
                <a:solidFill>
                  <a:srgbClr val="0070C0"/>
                </a:solidFill>
              </a:rPr>
              <a:t>The sales budget</a:t>
            </a:r>
          </a:p>
        </p:txBody>
      </p:sp>
    </p:spTree>
    <p:extLst>
      <p:ext uri="{BB962C8B-B14F-4D97-AF65-F5344CB8AC3E}">
        <p14:creationId xmlns:p14="http://schemas.microsoft.com/office/powerpoint/2010/main" val="4195950235"/>
      </p:ext>
    </p:extLst>
  </p:cSld>
  <p:clrMapOvr>
    <a:masterClrMapping/>
  </p:clrMapOvr>
  <p:transition>
    <p:wipe di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Production Budget Format</a:t>
            </a:r>
          </a:p>
        </p:txBody>
      </p:sp>
      <p:sp>
        <p:nvSpPr>
          <p:cNvPr id="3" name="Content Placeholder 2"/>
          <p:cNvSpPr>
            <a:spLocks noGrp="1"/>
          </p:cNvSpPr>
          <p:nvPr>
            <p:ph idx="1"/>
          </p:nvPr>
        </p:nvSpPr>
        <p:spPr/>
        <p:txBody>
          <a:bodyPr>
            <a:normAutofit/>
          </a:bodyPr>
          <a:lstStyle/>
          <a:p>
            <a:pPr marL="566928" lvl="3" indent="0">
              <a:buNone/>
            </a:pPr>
            <a:endParaRPr lang="en-GB" sz="2400" i="1" dirty="0">
              <a:solidFill>
                <a:srgbClr val="002060"/>
              </a:solidFill>
            </a:endParaRPr>
          </a:p>
          <a:p>
            <a:pPr marL="566928" lvl="3" indent="0">
              <a:buNone/>
            </a:pPr>
            <a:r>
              <a:rPr lang="en-GB" sz="2400" i="1" dirty="0">
                <a:solidFill>
                  <a:srgbClr val="002060"/>
                </a:solidFill>
              </a:rPr>
              <a:t>				Month 1	 Month 2	 Month 3</a:t>
            </a:r>
          </a:p>
          <a:p>
            <a:pPr marL="566928" lvl="3" indent="0">
              <a:buNone/>
            </a:pPr>
            <a:r>
              <a:rPr lang="en-GB" sz="2400" i="1" dirty="0">
                <a:solidFill>
                  <a:srgbClr val="002060"/>
                </a:solidFill>
              </a:rPr>
              <a:t>Sales units			XX		XX		XX</a:t>
            </a:r>
          </a:p>
          <a:p>
            <a:pPr marL="566928" lvl="3" indent="0">
              <a:buNone/>
            </a:pPr>
            <a:r>
              <a:rPr lang="en-GB" sz="2400" i="1" dirty="0">
                <a:solidFill>
                  <a:srgbClr val="002060"/>
                </a:solidFill>
              </a:rPr>
              <a:t>Add closing stock units		X		X		X</a:t>
            </a:r>
          </a:p>
          <a:p>
            <a:pPr marL="566928" lvl="3" indent="0">
              <a:buNone/>
            </a:pPr>
            <a:r>
              <a:rPr lang="en-GB" sz="2400" i="1" dirty="0">
                <a:solidFill>
                  <a:srgbClr val="002060"/>
                </a:solidFill>
              </a:rPr>
              <a:t>Less opening stock units		(X)		(X)		(X)</a:t>
            </a:r>
          </a:p>
          <a:p>
            <a:pPr marL="566928" lvl="3" indent="0">
              <a:buNone/>
            </a:pPr>
            <a:r>
              <a:rPr lang="en-GB" sz="2400" i="1" dirty="0">
                <a:solidFill>
                  <a:srgbClr val="002060"/>
                </a:solidFill>
              </a:rPr>
              <a:t>Production units			</a:t>
            </a:r>
            <a:r>
              <a:rPr lang="en-GB" sz="2400" i="1" dirty="0">
                <a:solidFill>
                  <a:srgbClr val="FF0000"/>
                </a:solidFill>
              </a:rPr>
              <a:t>XX</a:t>
            </a:r>
            <a:r>
              <a:rPr lang="en-GB" sz="2400" i="1" dirty="0">
                <a:solidFill>
                  <a:srgbClr val="002060"/>
                </a:solidFill>
              </a:rPr>
              <a:t>*		</a:t>
            </a:r>
            <a:r>
              <a:rPr lang="en-GB" sz="2400" i="1" dirty="0">
                <a:solidFill>
                  <a:srgbClr val="FF0000"/>
                </a:solidFill>
              </a:rPr>
              <a:t>XX</a:t>
            </a:r>
            <a:r>
              <a:rPr lang="en-GB" sz="2400" i="1" dirty="0">
                <a:solidFill>
                  <a:srgbClr val="002060"/>
                </a:solidFill>
              </a:rPr>
              <a:t>*		</a:t>
            </a:r>
            <a:r>
              <a:rPr lang="en-GB" sz="2400" i="1" dirty="0">
                <a:solidFill>
                  <a:srgbClr val="FF0000"/>
                </a:solidFill>
              </a:rPr>
              <a:t>XX</a:t>
            </a:r>
            <a:r>
              <a:rPr lang="en-GB" sz="2400" i="1" dirty="0">
                <a:solidFill>
                  <a:srgbClr val="002060"/>
                </a:solidFill>
              </a:rPr>
              <a:t>*</a:t>
            </a:r>
          </a:p>
          <a:p>
            <a:pPr marL="566928" lvl="3" indent="0">
              <a:buNone/>
            </a:pPr>
            <a:endParaRPr lang="en-GB" sz="2400" i="1" dirty="0">
              <a:solidFill>
                <a:srgbClr val="002060"/>
              </a:solidFill>
            </a:endParaRPr>
          </a:p>
          <a:p>
            <a:pPr marL="566928" lvl="3" indent="0">
              <a:buNone/>
            </a:pPr>
            <a:endParaRPr lang="en-GB" sz="2400" i="1" dirty="0">
              <a:solidFill>
                <a:srgbClr val="002060"/>
              </a:solidFill>
            </a:endParaRPr>
          </a:p>
          <a:p>
            <a:pPr marL="566928" lvl="3" indent="0">
              <a:buNone/>
            </a:pPr>
            <a:r>
              <a:rPr lang="en-GB" sz="2400" i="1" dirty="0">
                <a:solidFill>
                  <a:srgbClr val="002060"/>
                </a:solidFill>
              </a:rPr>
              <a:t>*</a:t>
            </a:r>
            <a:r>
              <a:rPr lang="en-GB" sz="2400" i="1" dirty="0">
                <a:solidFill>
                  <a:srgbClr val="FF0000"/>
                </a:solidFill>
              </a:rPr>
              <a:t>these are production units required to meet sales demand</a:t>
            </a:r>
          </a:p>
          <a:p>
            <a:pPr marL="566928" lvl="3" indent="0">
              <a:buNone/>
            </a:pPr>
            <a:endParaRPr lang="en-GB" sz="2400" i="1" dirty="0">
              <a:solidFill>
                <a:srgbClr val="002060"/>
              </a:solidFill>
            </a:endParaRPr>
          </a:p>
        </p:txBody>
      </p:sp>
      <p:cxnSp>
        <p:nvCxnSpPr>
          <p:cNvPr id="9" name="Straight Arrow Connector 8"/>
          <p:cNvCxnSpPr/>
          <p:nvPr/>
        </p:nvCxnSpPr>
        <p:spPr>
          <a:xfrm>
            <a:off x="5918200" y="3276600"/>
            <a:ext cx="1498600" cy="317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899400" y="3314700"/>
            <a:ext cx="1384300" cy="317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232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V</a:t>
            </a:r>
          </a:p>
        </p:txBody>
      </p:sp>
      <p:sp>
        <p:nvSpPr>
          <p:cNvPr id="3" name="Content Placeholder 2"/>
          <p:cNvSpPr>
            <a:spLocks noGrp="1"/>
          </p:cNvSpPr>
          <p:nvPr>
            <p:ph idx="1"/>
          </p:nvPr>
        </p:nvSpPr>
        <p:spPr>
          <a:xfrm>
            <a:off x="1097280" y="1737360"/>
            <a:ext cx="10345420" cy="4536440"/>
          </a:xfrm>
        </p:spPr>
        <p:txBody>
          <a:bodyPr>
            <a:noAutofit/>
          </a:bodyPr>
          <a:lstStyle/>
          <a:p>
            <a:r>
              <a:rPr lang="en-GB" sz="2400" dirty="0">
                <a:solidFill>
                  <a:srgbClr val="FF0000"/>
                </a:solidFill>
              </a:rPr>
              <a:t>Which of the following expressions is correct? </a:t>
            </a:r>
          </a:p>
          <a:p>
            <a:endParaRPr lang="en-GB" sz="2400" dirty="0"/>
          </a:p>
          <a:p>
            <a:endParaRPr lang="en-GB" sz="2400" dirty="0"/>
          </a:p>
          <a:p>
            <a:r>
              <a:rPr lang="en-GB" sz="2400" dirty="0"/>
              <a:t>A. opening inventory + sales – closing inventory = production (in units) </a:t>
            </a:r>
          </a:p>
          <a:p>
            <a:r>
              <a:rPr lang="en-GB" sz="2400" dirty="0"/>
              <a:t>B. opening inventory + sales + closing inventory = production (in units) </a:t>
            </a:r>
          </a:p>
          <a:p>
            <a:r>
              <a:rPr lang="en-GB" sz="2400" dirty="0"/>
              <a:t>C. closing inventory + sales - opening inventory = production (in units) </a:t>
            </a:r>
          </a:p>
          <a:p>
            <a:r>
              <a:rPr lang="en-GB" sz="2400" dirty="0"/>
              <a:t>D. closing inventory - sales - opening inventory = production (in units) </a:t>
            </a:r>
          </a:p>
          <a:p>
            <a:endParaRPr lang="en-GB" sz="2400" dirty="0"/>
          </a:p>
        </p:txBody>
      </p:sp>
    </p:spTree>
    <p:extLst>
      <p:ext uri="{BB962C8B-B14F-4D97-AF65-F5344CB8AC3E}">
        <p14:creationId xmlns:p14="http://schemas.microsoft.com/office/powerpoint/2010/main" val="2899741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V </a:t>
            </a:r>
            <a:r>
              <a:rPr lang="en-GB" dirty="0">
                <a:solidFill>
                  <a:srgbClr val="FFC000"/>
                </a:solidFill>
              </a:rPr>
              <a:t>SOLUTION</a:t>
            </a:r>
          </a:p>
        </p:txBody>
      </p:sp>
      <p:sp>
        <p:nvSpPr>
          <p:cNvPr id="3" name="Content Placeholder 2"/>
          <p:cNvSpPr>
            <a:spLocks noGrp="1"/>
          </p:cNvSpPr>
          <p:nvPr>
            <p:ph idx="1"/>
          </p:nvPr>
        </p:nvSpPr>
        <p:spPr>
          <a:xfrm>
            <a:off x="1097280" y="1737360"/>
            <a:ext cx="10345420" cy="4536440"/>
          </a:xfrm>
        </p:spPr>
        <p:txBody>
          <a:bodyPr>
            <a:noAutofit/>
          </a:bodyPr>
          <a:lstStyle/>
          <a:p>
            <a:r>
              <a:rPr lang="en-GB" sz="2400" dirty="0">
                <a:solidFill>
                  <a:srgbClr val="FF0000"/>
                </a:solidFill>
              </a:rPr>
              <a:t>Which of the following expressions is correct? </a:t>
            </a:r>
          </a:p>
          <a:p>
            <a:endParaRPr lang="en-GB" sz="2400" dirty="0"/>
          </a:p>
          <a:p>
            <a:endParaRPr lang="en-GB" sz="2400" dirty="0"/>
          </a:p>
          <a:p>
            <a:r>
              <a:rPr lang="en-GB" sz="2400" dirty="0"/>
              <a:t>A. opening inventory + sales – closing inventory = production (in units) </a:t>
            </a:r>
          </a:p>
          <a:p>
            <a:r>
              <a:rPr lang="en-GB" sz="2400" dirty="0"/>
              <a:t>B. opening inventory + sales + closing inventory = production (in units) </a:t>
            </a:r>
          </a:p>
          <a:p>
            <a:r>
              <a:rPr lang="en-GB" sz="2400" dirty="0"/>
              <a:t>C. closing inventory + sales - opening inventory = production (in units) </a:t>
            </a:r>
          </a:p>
          <a:p>
            <a:r>
              <a:rPr lang="en-GB" sz="2400" dirty="0"/>
              <a:t>D. closing inventory - sales - opening inventory = production (in units) </a:t>
            </a:r>
          </a:p>
          <a:p>
            <a:endParaRPr lang="en-GB" sz="2400" dirty="0"/>
          </a:p>
        </p:txBody>
      </p:sp>
      <p:sp>
        <p:nvSpPr>
          <p:cNvPr id="4" name="Oval 3"/>
          <p:cNvSpPr>
            <a:spLocks noChangeArrowheads="1"/>
          </p:cNvSpPr>
          <p:nvPr/>
        </p:nvSpPr>
        <p:spPr bwMode="auto">
          <a:xfrm>
            <a:off x="1097280" y="4254500"/>
            <a:ext cx="401320" cy="416167"/>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9699583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VI</a:t>
            </a:r>
          </a:p>
        </p:txBody>
      </p:sp>
      <p:sp>
        <p:nvSpPr>
          <p:cNvPr id="3" name="Content Placeholder 2"/>
          <p:cNvSpPr>
            <a:spLocks noGrp="1"/>
          </p:cNvSpPr>
          <p:nvPr>
            <p:ph idx="1"/>
          </p:nvPr>
        </p:nvSpPr>
        <p:spPr>
          <a:xfrm>
            <a:off x="1097280" y="1737360"/>
            <a:ext cx="10345420" cy="4536440"/>
          </a:xfrm>
        </p:spPr>
        <p:txBody>
          <a:bodyPr>
            <a:noAutofit/>
          </a:bodyPr>
          <a:lstStyle/>
          <a:p>
            <a:r>
              <a:rPr lang="en-GB" sz="2400" dirty="0">
                <a:solidFill>
                  <a:schemeClr val="tx1"/>
                </a:solidFill>
              </a:rPr>
              <a:t>A company is preparing its production budget for product z for the forthcoming year. </a:t>
            </a:r>
          </a:p>
          <a:p>
            <a:r>
              <a:rPr lang="en-GB" sz="2400" dirty="0">
                <a:solidFill>
                  <a:schemeClr val="tx1"/>
                </a:solidFill>
              </a:rPr>
              <a:t>Budgeted sales are 1,500 units. Opening inventory is 120 units and the company wants to reduce inventories at the end of the year by 10%.</a:t>
            </a:r>
          </a:p>
          <a:p>
            <a:endParaRPr lang="en-GB" sz="2400" dirty="0">
              <a:solidFill>
                <a:srgbClr val="FF0000"/>
              </a:solidFill>
            </a:endParaRPr>
          </a:p>
          <a:p>
            <a:r>
              <a:rPr lang="en-GB" sz="2400" dirty="0">
                <a:solidFill>
                  <a:srgbClr val="FF0000"/>
                </a:solidFill>
              </a:rPr>
              <a:t>The budgeted number of units of product Z to be produced is:</a:t>
            </a:r>
          </a:p>
          <a:p>
            <a:r>
              <a:rPr lang="en-GB" sz="2400" dirty="0"/>
              <a:t>A. 1,392 </a:t>
            </a:r>
          </a:p>
          <a:p>
            <a:r>
              <a:rPr lang="en-GB" sz="2400" dirty="0"/>
              <a:t>B. 1,488</a:t>
            </a:r>
          </a:p>
          <a:p>
            <a:r>
              <a:rPr lang="en-GB" sz="2400" dirty="0"/>
              <a:t>C. 1,500  </a:t>
            </a:r>
          </a:p>
          <a:p>
            <a:r>
              <a:rPr lang="en-GB" sz="2400" dirty="0"/>
              <a:t>D. 1,512</a:t>
            </a:r>
          </a:p>
        </p:txBody>
      </p:sp>
    </p:spTree>
    <p:extLst>
      <p:ext uri="{BB962C8B-B14F-4D97-AF65-F5344CB8AC3E}">
        <p14:creationId xmlns:p14="http://schemas.microsoft.com/office/powerpoint/2010/main" val="476411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CLASS TEST VI </a:t>
            </a:r>
            <a:r>
              <a:rPr lang="en-GB" dirty="0">
                <a:solidFill>
                  <a:srgbClr val="FFC000"/>
                </a:solidFill>
              </a:rPr>
              <a:t>SOLUTION</a:t>
            </a:r>
          </a:p>
        </p:txBody>
      </p:sp>
      <p:sp>
        <p:nvSpPr>
          <p:cNvPr id="3" name="Content Placeholder 2"/>
          <p:cNvSpPr>
            <a:spLocks noGrp="1"/>
          </p:cNvSpPr>
          <p:nvPr>
            <p:ph idx="1"/>
          </p:nvPr>
        </p:nvSpPr>
        <p:spPr>
          <a:xfrm>
            <a:off x="1097280" y="1737360"/>
            <a:ext cx="10345420" cy="4536440"/>
          </a:xfrm>
        </p:spPr>
        <p:txBody>
          <a:bodyPr>
            <a:noAutofit/>
          </a:bodyPr>
          <a:lstStyle/>
          <a:p>
            <a:r>
              <a:rPr lang="en-GB" sz="2400" dirty="0">
                <a:solidFill>
                  <a:schemeClr val="tx1"/>
                </a:solidFill>
              </a:rPr>
              <a:t>A company is preparing its production budget for product z for the forthcoming year. </a:t>
            </a:r>
          </a:p>
          <a:p>
            <a:r>
              <a:rPr lang="en-GB" sz="2400" dirty="0">
                <a:solidFill>
                  <a:schemeClr val="tx1"/>
                </a:solidFill>
              </a:rPr>
              <a:t>Budgeted sales are 1,500 units. Opening inventory is 120 units and the company wants to reduce inventories at the end of the year by 10%.</a:t>
            </a:r>
          </a:p>
          <a:p>
            <a:endParaRPr lang="en-GB" sz="2400" dirty="0">
              <a:solidFill>
                <a:srgbClr val="FF0000"/>
              </a:solidFill>
            </a:endParaRPr>
          </a:p>
          <a:p>
            <a:r>
              <a:rPr lang="en-GB" sz="2400" dirty="0">
                <a:solidFill>
                  <a:srgbClr val="FF0000"/>
                </a:solidFill>
              </a:rPr>
              <a:t>The budgeted number of units of product Z to be produced is:</a:t>
            </a:r>
          </a:p>
          <a:p>
            <a:r>
              <a:rPr lang="en-GB" sz="2400" dirty="0"/>
              <a:t>A. 1,392 </a:t>
            </a:r>
          </a:p>
          <a:p>
            <a:r>
              <a:rPr lang="en-GB" sz="2400" dirty="0"/>
              <a:t>B. 1,488	[1500 + (0.9*120) – 120]</a:t>
            </a:r>
          </a:p>
          <a:p>
            <a:r>
              <a:rPr lang="en-GB" sz="2400" dirty="0"/>
              <a:t>C. 1,500  </a:t>
            </a:r>
          </a:p>
          <a:p>
            <a:r>
              <a:rPr lang="en-GB" sz="2400" dirty="0"/>
              <a:t>D. 1,512</a:t>
            </a:r>
          </a:p>
        </p:txBody>
      </p:sp>
      <p:sp>
        <p:nvSpPr>
          <p:cNvPr id="4" name="Oval 3"/>
          <p:cNvSpPr>
            <a:spLocks noChangeArrowheads="1"/>
          </p:cNvSpPr>
          <p:nvPr/>
        </p:nvSpPr>
        <p:spPr bwMode="auto">
          <a:xfrm>
            <a:off x="1097280" y="4914900"/>
            <a:ext cx="401320" cy="416167"/>
          </a:xfrm>
          <a:prstGeom prst="ellipse">
            <a:avLst/>
          </a:prstGeom>
          <a:noFill/>
          <a:ln w="50799">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25254572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Material Purchases Budget</a:t>
            </a:r>
          </a:p>
        </p:txBody>
      </p:sp>
      <p:sp>
        <p:nvSpPr>
          <p:cNvPr id="3" name="Content Placeholder 2"/>
          <p:cNvSpPr>
            <a:spLocks noGrp="1"/>
          </p:cNvSpPr>
          <p:nvPr>
            <p:ph idx="1"/>
          </p:nvPr>
        </p:nvSpPr>
        <p:spPr>
          <a:xfrm>
            <a:off x="1097280" y="1845734"/>
            <a:ext cx="10058400" cy="4389966"/>
          </a:xfrm>
        </p:spPr>
        <p:txBody>
          <a:bodyPr>
            <a:normAutofit lnSpcReduction="10000"/>
          </a:bodyPr>
          <a:lstStyle/>
          <a:p>
            <a:pPr marL="566928" lvl="3" indent="0">
              <a:buNone/>
            </a:pPr>
            <a:r>
              <a:rPr lang="en-GB" sz="2400" i="1" dirty="0">
                <a:solidFill>
                  <a:srgbClr val="002060"/>
                </a:solidFill>
              </a:rPr>
              <a:t>						 Material P	 Material Q</a:t>
            </a:r>
          </a:p>
          <a:p>
            <a:pPr marL="566928" lvl="3" indent="0">
              <a:buNone/>
            </a:pPr>
            <a:r>
              <a:rPr lang="en-GB" sz="2400" i="1" dirty="0">
                <a:solidFill>
                  <a:srgbClr val="002060"/>
                </a:solidFill>
              </a:rPr>
              <a:t>						      (litres)	Kilogramme</a:t>
            </a:r>
          </a:p>
          <a:p>
            <a:pPr marL="566928" lvl="3" indent="0">
              <a:buNone/>
            </a:pPr>
            <a:r>
              <a:rPr lang="en-GB" sz="2400" i="1" dirty="0">
                <a:solidFill>
                  <a:srgbClr val="002060"/>
                </a:solidFill>
              </a:rPr>
              <a:t>Usage requirements:</a:t>
            </a:r>
          </a:p>
          <a:p>
            <a:pPr marL="566928" lvl="3" indent="0">
              <a:buNone/>
            </a:pPr>
            <a:r>
              <a:rPr lang="en-GB" sz="2400" i="1" dirty="0">
                <a:solidFill>
                  <a:srgbClr val="002060"/>
                </a:solidFill>
              </a:rPr>
              <a:t>-to produce </a:t>
            </a:r>
            <a:r>
              <a:rPr lang="en-GB" sz="2400" i="1" dirty="0">
                <a:solidFill>
                  <a:srgbClr val="FF0000"/>
                </a:solidFill>
              </a:rPr>
              <a:t>XX</a:t>
            </a:r>
            <a:r>
              <a:rPr lang="en-GB" sz="2400" i="1" dirty="0">
                <a:solidFill>
                  <a:srgbClr val="002060"/>
                </a:solidFill>
              </a:rPr>
              <a:t> units of </a:t>
            </a:r>
            <a:r>
              <a:rPr lang="en-GB" sz="2400" i="1" dirty="0">
                <a:solidFill>
                  <a:srgbClr val="FF0000"/>
                </a:solidFill>
              </a:rPr>
              <a:t>A</a:t>
            </a:r>
            <a:r>
              <a:rPr lang="en-GB" sz="2400" i="1" dirty="0">
                <a:solidFill>
                  <a:srgbClr val="002060"/>
                </a:solidFill>
              </a:rPr>
              <a:t>				XXX		XXX</a:t>
            </a:r>
          </a:p>
          <a:p>
            <a:pPr marL="566928" lvl="3" indent="0">
              <a:buNone/>
            </a:pPr>
            <a:r>
              <a:rPr lang="en-GB" sz="2400" i="1" dirty="0">
                <a:solidFill>
                  <a:srgbClr val="002060"/>
                </a:solidFill>
              </a:rPr>
              <a:t>-to produce </a:t>
            </a:r>
            <a:r>
              <a:rPr lang="en-GB" sz="2400" i="1" dirty="0">
                <a:solidFill>
                  <a:srgbClr val="FF0000"/>
                </a:solidFill>
              </a:rPr>
              <a:t>XX</a:t>
            </a:r>
            <a:r>
              <a:rPr lang="en-GB" sz="2400" i="1" dirty="0">
                <a:solidFill>
                  <a:srgbClr val="002060"/>
                </a:solidFill>
              </a:rPr>
              <a:t> units of </a:t>
            </a:r>
            <a:r>
              <a:rPr lang="en-GB" sz="2400" i="1" dirty="0">
                <a:solidFill>
                  <a:srgbClr val="FF0000"/>
                </a:solidFill>
              </a:rPr>
              <a:t>B</a:t>
            </a:r>
            <a:r>
              <a:rPr lang="en-GB" sz="2400" i="1" dirty="0">
                <a:solidFill>
                  <a:srgbClr val="002060"/>
                </a:solidFill>
              </a:rPr>
              <a:t>				XXX		XXX</a:t>
            </a:r>
          </a:p>
          <a:p>
            <a:pPr marL="566928" lvl="3" indent="0">
              <a:buNone/>
            </a:pPr>
            <a:r>
              <a:rPr lang="en-GB" sz="2400" i="1" dirty="0">
                <a:solidFill>
                  <a:srgbClr val="002060"/>
                </a:solidFill>
              </a:rPr>
              <a:t>-to produce </a:t>
            </a:r>
            <a:r>
              <a:rPr lang="en-GB" sz="2400" i="1" dirty="0">
                <a:solidFill>
                  <a:srgbClr val="FF0000"/>
                </a:solidFill>
              </a:rPr>
              <a:t>XX</a:t>
            </a:r>
            <a:r>
              <a:rPr lang="en-GB" sz="2400" i="1" dirty="0">
                <a:solidFill>
                  <a:srgbClr val="002060"/>
                </a:solidFill>
              </a:rPr>
              <a:t> units of </a:t>
            </a:r>
            <a:r>
              <a:rPr lang="en-GB" sz="2400" i="1" dirty="0">
                <a:solidFill>
                  <a:srgbClr val="FF0000"/>
                </a:solidFill>
              </a:rPr>
              <a:t>C</a:t>
            </a:r>
            <a:r>
              <a:rPr lang="en-GB" sz="2400" i="1" dirty="0">
                <a:solidFill>
                  <a:srgbClr val="002060"/>
                </a:solidFill>
              </a:rPr>
              <a:t>				XXX		XXX</a:t>
            </a:r>
          </a:p>
          <a:p>
            <a:pPr marL="566928" lvl="3" indent="0">
              <a:buNone/>
            </a:pPr>
            <a:r>
              <a:rPr lang="en-GB" sz="2400" i="1" dirty="0">
                <a:solidFill>
                  <a:srgbClr val="002060"/>
                </a:solidFill>
              </a:rPr>
              <a:t>Add Closing stock of materials			  XX		  XX</a:t>
            </a:r>
          </a:p>
          <a:p>
            <a:pPr marL="566928" lvl="3" indent="0">
              <a:buNone/>
            </a:pPr>
            <a:r>
              <a:rPr lang="en-GB" sz="2400" i="1" dirty="0">
                <a:solidFill>
                  <a:srgbClr val="002060"/>
                </a:solidFill>
              </a:rPr>
              <a:t>Less opening stock materials			(X)		(X)</a:t>
            </a:r>
          </a:p>
          <a:p>
            <a:pPr marL="566928" lvl="3" indent="0">
              <a:buNone/>
            </a:pPr>
            <a:r>
              <a:rPr lang="en-GB" sz="2400" i="1" dirty="0">
                <a:solidFill>
                  <a:srgbClr val="002060"/>
                </a:solidFill>
              </a:rPr>
              <a:t>Material Purchases (Litres or kilogrammes)	YY		YY</a:t>
            </a:r>
          </a:p>
          <a:p>
            <a:pPr marL="566928" lvl="3" indent="0">
              <a:buNone/>
            </a:pPr>
            <a:r>
              <a:rPr lang="en-GB" sz="2400" i="1" dirty="0">
                <a:solidFill>
                  <a:srgbClr val="002060"/>
                </a:solidFill>
              </a:rPr>
              <a:t>Unit cost per litre or kilogramme		£3		£4</a:t>
            </a:r>
          </a:p>
          <a:p>
            <a:pPr marL="566928" lvl="3" indent="0">
              <a:buNone/>
            </a:pPr>
            <a:r>
              <a:rPr lang="en-GB" sz="2400" i="1" dirty="0">
                <a:solidFill>
                  <a:srgbClr val="002060"/>
                </a:solidFill>
              </a:rPr>
              <a:t>Total Cost of materials purchases		YY*£3		YY*£4</a:t>
            </a:r>
          </a:p>
          <a:p>
            <a:endParaRPr lang="en-GB" dirty="0"/>
          </a:p>
        </p:txBody>
      </p:sp>
    </p:spTree>
    <p:extLst>
      <p:ext uri="{BB962C8B-B14F-4D97-AF65-F5344CB8AC3E}">
        <p14:creationId xmlns:p14="http://schemas.microsoft.com/office/powerpoint/2010/main" val="24731759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Budgeting systems </a:t>
            </a:r>
            <a:r>
              <a:rPr lang="en-GB" dirty="0"/>
              <a:t>(Home Study)</a:t>
            </a:r>
          </a:p>
        </p:txBody>
      </p:sp>
      <p:sp>
        <p:nvSpPr>
          <p:cNvPr id="3" name="Content Placeholder 2"/>
          <p:cNvSpPr>
            <a:spLocks noGrp="1"/>
          </p:cNvSpPr>
          <p:nvPr>
            <p:ph idx="1"/>
          </p:nvPr>
        </p:nvSpPr>
        <p:spPr/>
        <p:txBody>
          <a:bodyPr>
            <a:normAutofit lnSpcReduction="10000"/>
          </a:bodyPr>
          <a:lstStyle/>
          <a:p>
            <a:endParaRPr lang="en-GB" sz="4000" dirty="0"/>
          </a:p>
          <a:p>
            <a:r>
              <a:rPr lang="en-GB" sz="4000" dirty="0"/>
              <a:t>1. Incremental Budgeting system</a:t>
            </a:r>
          </a:p>
          <a:p>
            <a:r>
              <a:rPr lang="en-GB" sz="4000" dirty="0"/>
              <a:t>2. Zero-based Budgeting system</a:t>
            </a:r>
          </a:p>
          <a:p>
            <a:r>
              <a:rPr lang="en-GB" sz="4000" dirty="0"/>
              <a:t>3. Rolling Budgets</a:t>
            </a:r>
          </a:p>
          <a:p>
            <a:r>
              <a:rPr lang="en-GB" sz="4000" dirty="0"/>
              <a:t>4. Fixed and Flexible Budgets</a:t>
            </a:r>
          </a:p>
          <a:p>
            <a:r>
              <a:rPr lang="en-GB" sz="4000" dirty="0"/>
              <a:t>5. Beyond Budgets</a:t>
            </a:r>
          </a:p>
        </p:txBody>
      </p:sp>
    </p:spTree>
    <p:extLst>
      <p:ext uri="{BB962C8B-B14F-4D97-AF65-F5344CB8AC3E}">
        <p14:creationId xmlns:p14="http://schemas.microsoft.com/office/powerpoint/2010/main" val="13444436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p:txBody>
          <a:bodyPr>
            <a:normAutofit/>
          </a:bodyPr>
          <a:lstStyle/>
          <a:p>
            <a:pPr eaLnBrk="1" hangingPunct="1">
              <a:defRPr/>
            </a:pPr>
            <a:r>
              <a:rPr lang="en-GB" dirty="0"/>
              <a:t>No budgets! – </a:t>
            </a:r>
            <a:r>
              <a:rPr lang="en-GB" dirty="0">
                <a:solidFill>
                  <a:srgbClr val="0070C0"/>
                </a:solidFill>
              </a:rPr>
              <a:t>Beyond budgeting</a:t>
            </a:r>
          </a:p>
        </p:txBody>
      </p:sp>
      <p:sp>
        <p:nvSpPr>
          <p:cNvPr id="172035" name="Rectangle 3"/>
          <p:cNvSpPr>
            <a:spLocks noGrp="1" noChangeArrowheads="1"/>
          </p:cNvSpPr>
          <p:nvPr>
            <p:ph type="body" idx="1"/>
          </p:nvPr>
        </p:nvSpPr>
        <p:spPr/>
        <p:txBody>
          <a:bodyPr>
            <a:noAutofit/>
          </a:bodyPr>
          <a:lstStyle/>
          <a:p>
            <a:pPr eaLnBrk="1" hangingPunct="1">
              <a:lnSpc>
                <a:spcPct val="80000"/>
              </a:lnSpc>
              <a:buFont typeface="Wingdings" panose="05000000000000000000" pitchFamily="2" charset="2"/>
              <a:buNone/>
              <a:defRPr/>
            </a:pPr>
            <a:r>
              <a:rPr lang="de-DE" sz="3000" dirty="0"/>
              <a:t>The arguments of the proponents of this theory is that fixed budgets don’t work today. A budget is a too static instrument and locks managers into the past - into something they thought last year was right. </a:t>
            </a:r>
          </a:p>
          <a:p>
            <a:pPr eaLnBrk="1" hangingPunct="1">
              <a:lnSpc>
                <a:spcPct val="80000"/>
              </a:lnSpc>
              <a:buFont typeface="Wingdings" panose="05000000000000000000" pitchFamily="2" charset="2"/>
              <a:buNone/>
              <a:defRPr/>
            </a:pPr>
            <a:endParaRPr lang="de-DE" sz="3000" dirty="0"/>
          </a:p>
          <a:p>
            <a:pPr eaLnBrk="1" hangingPunct="1">
              <a:lnSpc>
                <a:spcPct val="80000"/>
              </a:lnSpc>
              <a:buFont typeface="Wingdings" panose="05000000000000000000" pitchFamily="2" charset="2"/>
              <a:buNone/>
              <a:defRPr/>
            </a:pPr>
            <a:r>
              <a:rPr lang="de-DE" sz="3000" dirty="0"/>
              <a:t>To be effective in a global economy with rapidly shifting market conditions and quick and nimble competitors, organization have to be able to adapt constantly their priorities and have to put their resources where they can create most value for customers and shareholders. </a:t>
            </a:r>
          </a:p>
        </p:txBody>
      </p:sp>
    </p:spTree>
    <p:extLst>
      <p:ext uri="{BB962C8B-B14F-4D97-AF65-F5344CB8AC3E}">
        <p14:creationId xmlns:p14="http://schemas.microsoft.com/office/powerpoint/2010/main" val="1084238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24F21-DA57-2F4B-9B96-A6AEE3E2C413}"/>
              </a:ext>
            </a:extLst>
          </p:cNvPr>
          <p:cNvSpPr>
            <a:spLocks noGrp="1"/>
          </p:cNvSpPr>
          <p:nvPr>
            <p:ph type="title"/>
          </p:nvPr>
        </p:nvSpPr>
        <p:spPr/>
        <p:txBody>
          <a:bodyPr/>
          <a:lstStyle/>
          <a:p>
            <a:r>
              <a:rPr lang="en-GB" dirty="0"/>
              <a:t>Next Lecture</a:t>
            </a:r>
          </a:p>
        </p:txBody>
      </p:sp>
      <p:sp>
        <p:nvSpPr>
          <p:cNvPr id="3" name="Content Placeholder 2">
            <a:extLst>
              <a:ext uri="{FF2B5EF4-FFF2-40B4-BE49-F238E27FC236}">
                <a16:creationId xmlns:a16="http://schemas.microsoft.com/office/drawing/2014/main" id="{661C7E67-D8C9-D6A2-1C81-361A994171FE}"/>
              </a:ext>
            </a:extLst>
          </p:cNvPr>
          <p:cNvSpPr>
            <a:spLocks noGrp="1"/>
          </p:cNvSpPr>
          <p:nvPr>
            <p:ph idx="1"/>
          </p:nvPr>
        </p:nvSpPr>
        <p:spPr/>
        <p:txBody>
          <a:bodyPr/>
          <a:lstStyle/>
          <a:p>
            <a:r>
              <a:rPr lang="en-GB" dirty="0"/>
              <a:t>Cash Budgets </a:t>
            </a:r>
          </a:p>
          <a:p>
            <a:r>
              <a:rPr lang="en-GB" dirty="0"/>
              <a:t>Management of Working Capital </a:t>
            </a:r>
          </a:p>
          <a:p>
            <a:r>
              <a:rPr lang="en-GB" dirty="0"/>
              <a:t>Standard Costing and Variance Analysis</a:t>
            </a:r>
          </a:p>
          <a:p>
            <a:endParaRPr lang="en-GB" dirty="0"/>
          </a:p>
        </p:txBody>
      </p:sp>
    </p:spTree>
    <p:extLst>
      <p:ext uri="{BB962C8B-B14F-4D97-AF65-F5344CB8AC3E}">
        <p14:creationId xmlns:p14="http://schemas.microsoft.com/office/powerpoint/2010/main" val="252297696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A3782AA626B4E4A817C4D2E5C256C25" ma:contentTypeVersion="7" ma:contentTypeDescription="Create a new document." ma:contentTypeScope="" ma:versionID="ef2e76d63c4571579a4ff5db7f79915e">
  <xsd:schema xmlns:xsd="http://www.w3.org/2001/XMLSchema" xmlns:xs="http://www.w3.org/2001/XMLSchema" xmlns:p="http://schemas.microsoft.com/office/2006/metadata/properties" xmlns:ns2="78edbb4d-c425-4b9e-9ff5-53075b991b4f" targetNamespace="http://schemas.microsoft.com/office/2006/metadata/properties" ma:root="true" ma:fieldsID="70c6fdda38af680fc7daa67ccdf0ea2d" ns2:_="">
    <xsd:import namespace="78edbb4d-c425-4b9e-9ff5-53075b991b4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edbb4d-c425-4b9e-9ff5-53075b991b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E588CD-B30A-4EEB-857B-F84646544A5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D097276-7689-4510-A1BA-50E845E0C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8edbb4d-c425-4b9e-9ff5-53075b991b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635C9E-9A62-4E27-BEFF-33CE00C51B8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249</TotalTime>
  <Words>1832</Words>
  <Application>Microsoft Macintosh PowerPoint</Application>
  <PresentationFormat>Widescreen</PresentationFormat>
  <Paragraphs>279</Paragraphs>
  <Slides>35</Slides>
  <Notes>22</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4" baseType="lpstr">
      <vt:lpstr>Adams</vt:lpstr>
      <vt:lpstr>Arial</vt:lpstr>
      <vt:lpstr>Calibri</vt:lpstr>
      <vt:lpstr>Calibri Light</vt:lpstr>
      <vt:lpstr>Monotype Sorts</vt:lpstr>
      <vt:lpstr>Times New Roman</vt:lpstr>
      <vt:lpstr>Wingdings</vt:lpstr>
      <vt:lpstr>Retrospect</vt:lpstr>
      <vt:lpstr>Worksheet</vt:lpstr>
      <vt:lpstr>Contemporary Issues in Performance Management  </vt:lpstr>
      <vt:lpstr>Learning Objectives</vt:lpstr>
      <vt:lpstr>Budgeting: definition and context</vt:lpstr>
      <vt:lpstr>The Budgeting Process </vt:lpstr>
      <vt:lpstr>Some Terms Used in Budgeting</vt:lpstr>
      <vt:lpstr>PowerPoint Presentation</vt:lpstr>
      <vt:lpstr>Preparation of a Budget</vt:lpstr>
      <vt:lpstr>CLASS TEST I</vt:lpstr>
      <vt:lpstr>CLASS TEST I SOLUTION</vt:lpstr>
      <vt:lpstr>CLASS TEST II</vt:lpstr>
      <vt:lpstr>CLASS TEST II SOLUTION</vt:lpstr>
      <vt:lpstr>PowerPoint Presentation</vt:lpstr>
      <vt:lpstr>PowerPoint Presentation</vt:lpstr>
      <vt:lpstr>PowerPoint Presentation</vt:lpstr>
      <vt:lpstr>Budget Preparation Diagram (composition of a Master Budget)</vt:lpstr>
      <vt:lpstr>Benefits of Budgeting</vt:lpstr>
      <vt:lpstr>CLASS TEST III</vt:lpstr>
      <vt:lpstr>CLASS TEST III SOLUTION</vt:lpstr>
      <vt:lpstr>CLASS TEST IV</vt:lpstr>
      <vt:lpstr>CLASS TEST IV SOLUTION</vt:lpstr>
      <vt:lpstr>PowerPoint Presentation</vt:lpstr>
      <vt:lpstr>Sales Budget Format</vt:lpstr>
      <vt:lpstr>Sales Budget Format</vt:lpstr>
      <vt:lpstr>PowerPoint Presentation</vt:lpstr>
      <vt:lpstr>PowerPoint Presentation</vt:lpstr>
      <vt:lpstr>PowerPoint Presentation</vt:lpstr>
      <vt:lpstr>Production Budget Format</vt:lpstr>
      <vt:lpstr>CLASS TEST V</vt:lpstr>
      <vt:lpstr>CLASS TEST V SOLUTION</vt:lpstr>
      <vt:lpstr>CLASS TEST VI</vt:lpstr>
      <vt:lpstr>CLASS TEST VI SOLUTION</vt:lpstr>
      <vt:lpstr>Material Purchases Budget</vt:lpstr>
      <vt:lpstr>Budgeting systems (Home Study)</vt:lpstr>
      <vt:lpstr>No budgets! – Beyond budgeting</vt:lpstr>
      <vt:lpstr>Next Lecture</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8</dc:title>
  <dc:creator>Olaposi Olatubosun</dc:creator>
  <cp:lastModifiedBy>Marie Pitson</cp:lastModifiedBy>
  <cp:revision>135</cp:revision>
  <cp:lastPrinted>2018-02-22T09:26:30Z</cp:lastPrinted>
  <dcterms:created xsi:type="dcterms:W3CDTF">2015-09-09T14:12:59Z</dcterms:created>
  <dcterms:modified xsi:type="dcterms:W3CDTF">2023-02-17T13:46:47Z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0x0101002A3782AA626B4E4A817C4D2E5C256C25</vt:lpwstr>
  </property>
</Properties>
</file>