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5" r:id="rId1"/>
  </p:sldMasterIdLst>
  <p:sldIdLst>
    <p:sldId id="256" r:id="rId2"/>
    <p:sldId id="257" r:id="rId3"/>
    <p:sldId id="288" r:id="rId4"/>
    <p:sldId id="289" r:id="rId5"/>
    <p:sldId id="290" r:id="rId6"/>
    <p:sldId id="287" r:id="rId7"/>
    <p:sldId id="292" r:id="rId8"/>
    <p:sldId id="291" r:id="rId9"/>
    <p:sldId id="293" r:id="rId10"/>
    <p:sldId id="294" r:id="rId11"/>
    <p:sldId id="295" r:id="rId12"/>
    <p:sldId id="296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714" autoAdjust="0"/>
    <p:restoredTop sz="94660"/>
  </p:normalViewPr>
  <p:slideViewPr>
    <p:cSldViewPr snapToGrid="0">
      <p:cViewPr varScale="1">
        <p:scale>
          <a:sx n="87" d="100"/>
          <a:sy n="87" d="100"/>
        </p:scale>
        <p:origin x="60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41704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28033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73405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80107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12/4/2019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81776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12/4/2019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81612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12/4/2019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60334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5792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43761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36357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986859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26710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19916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780024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20485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40041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12/4/2019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76564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70" r:id="rId5"/>
    <p:sldLayoutId id="2147483671" r:id="rId6"/>
    <p:sldLayoutId id="2147483672" r:id="rId7"/>
    <p:sldLayoutId id="2147483673" r:id="rId8"/>
    <p:sldLayoutId id="2147483674" r:id="rId9"/>
    <p:sldLayoutId id="2147483675" r:id="rId10"/>
    <p:sldLayoutId id="2147483676" r:id="rId11"/>
    <p:sldLayoutId id="2147483677" r:id="rId12"/>
    <p:sldLayoutId id="2147483678" r:id="rId13"/>
    <p:sldLayoutId id="2147483679" r:id="rId14"/>
    <p:sldLayoutId id="2147483680" r:id="rId15"/>
    <p:sldLayoutId id="214748368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Postmodernism Counselling Theories  </a:t>
            </a:r>
            <a:endParaRPr lang="en-GB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200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10:  Pluralistic Practice – Approach &amp; REVIEW </a:t>
            </a:r>
            <a:endParaRPr lang="en-GB" sz="3200" i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8691" y="251869"/>
            <a:ext cx="2344671" cy="24639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88818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</a:t>
            </a:r>
            <a:r>
              <a:rPr lang="en-GB" b="1" dirty="0" smtClean="0"/>
              <a:t>Schedule for Today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3600" dirty="0" smtClean="0">
                <a:solidFill>
                  <a:srgbClr val="002060"/>
                </a:solidFill>
              </a:rPr>
              <a:t>Pluralistic Practice – Approaches </a:t>
            </a:r>
          </a:p>
          <a:p>
            <a:r>
              <a:rPr lang="en-GB" sz="3600" dirty="0" smtClean="0">
                <a:solidFill>
                  <a:srgbClr val="002060"/>
                </a:solidFill>
              </a:rPr>
              <a:t>REVIEW</a:t>
            </a:r>
          </a:p>
          <a:p>
            <a:r>
              <a:rPr lang="en-GB" sz="3600" dirty="0" smtClean="0">
                <a:solidFill>
                  <a:srgbClr val="002060"/>
                </a:solidFill>
              </a:rPr>
              <a:t>Presentation Outline &amp; Questions</a:t>
            </a:r>
          </a:p>
          <a:p>
            <a:r>
              <a:rPr lang="en-GB" sz="3600" dirty="0" smtClean="0">
                <a:solidFill>
                  <a:srgbClr val="002060"/>
                </a:solidFill>
              </a:rPr>
              <a:t>Presentation </a:t>
            </a:r>
            <a:r>
              <a:rPr lang="en-GB" sz="3600" dirty="0" smtClean="0">
                <a:solidFill>
                  <a:srgbClr val="002060"/>
                </a:solidFill>
              </a:rPr>
              <a:t>Dates – Tuesday, 21</a:t>
            </a:r>
            <a:r>
              <a:rPr lang="en-GB" sz="3600" baseline="30000" dirty="0" smtClean="0">
                <a:solidFill>
                  <a:srgbClr val="002060"/>
                </a:solidFill>
              </a:rPr>
              <a:t>st</a:t>
            </a:r>
            <a:r>
              <a:rPr lang="en-GB" sz="3600" dirty="0" smtClean="0">
                <a:solidFill>
                  <a:srgbClr val="002060"/>
                </a:solidFill>
              </a:rPr>
              <a:t> January 9-5pm (Group Timeslots) </a:t>
            </a:r>
            <a:endParaRPr lang="en-GB" sz="3600" dirty="0" smtClean="0">
              <a:solidFill>
                <a:srgbClr val="002060"/>
              </a:solidFill>
            </a:endParaRPr>
          </a:p>
          <a:p>
            <a:r>
              <a:rPr lang="en-GB" sz="3600" dirty="0" smtClean="0">
                <a:solidFill>
                  <a:srgbClr val="002060"/>
                </a:solidFill>
              </a:rPr>
              <a:t>December 12</a:t>
            </a:r>
            <a:r>
              <a:rPr lang="en-GB" sz="3600" baseline="30000" dirty="0" smtClean="0">
                <a:solidFill>
                  <a:srgbClr val="002060"/>
                </a:solidFill>
              </a:rPr>
              <a:t>th</a:t>
            </a:r>
            <a:r>
              <a:rPr lang="en-GB" sz="3600" dirty="0" smtClean="0">
                <a:solidFill>
                  <a:srgbClr val="002060"/>
                </a:solidFill>
              </a:rPr>
              <a:t> – Last Class – Seminar/Tutorials  </a:t>
            </a:r>
          </a:p>
          <a:p>
            <a:pPr marL="0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5046656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5487" y="755521"/>
            <a:ext cx="9725091" cy="1029475"/>
          </a:xfrm>
        </p:spPr>
        <p:txBody>
          <a:bodyPr/>
          <a:lstStyle/>
          <a:p>
            <a:r>
              <a:rPr lang="en-GB" b="1" dirty="0" smtClean="0">
                <a:solidFill>
                  <a:srgbClr val="002060"/>
                </a:solidFill>
              </a:rPr>
              <a:t>Pluralistic Counselling and Psychotherapy </a:t>
            </a:r>
            <a:endParaRPr lang="en-GB" b="1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36302" y="2133600"/>
            <a:ext cx="11087784" cy="416864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i="1" dirty="0">
                <a:solidFill>
                  <a:srgbClr val="002060"/>
                </a:solidFill>
              </a:rPr>
              <a:t>Pluralistic counselling and psychotherapy</a:t>
            </a:r>
            <a:r>
              <a:rPr lang="en-GB" sz="2400" dirty="0">
                <a:solidFill>
                  <a:srgbClr val="002060"/>
                </a:solidFill>
              </a:rPr>
              <a:t> </a:t>
            </a:r>
            <a:r>
              <a:rPr lang="en-GB" sz="2400" dirty="0" smtClean="0">
                <a:solidFill>
                  <a:srgbClr val="002060"/>
                </a:solidFill>
              </a:rPr>
              <a:t>(John McLeod 2018) is </a:t>
            </a:r>
            <a:r>
              <a:rPr lang="en-GB" sz="2400" dirty="0">
                <a:solidFill>
                  <a:srgbClr val="002060"/>
                </a:solidFill>
              </a:rPr>
              <a:t>based on two key principles</a:t>
            </a:r>
            <a:r>
              <a:rPr lang="en-GB" sz="2400" dirty="0" smtClean="0">
                <a:solidFill>
                  <a:srgbClr val="002060"/>
                </a:solidFill>
              </a:rPr>
              <a:t>:</a:t>
            </a:r>
          </a:p>
          <a:p>
            <a:r>
              <a:rPr lang="en-GB" sz="2400" b="1" dirty="0" smtClean="0">
                <a:solidFill>
                  <a:srgbClr val="002060"/>
                </a:solidFill>
              </a:rPr>
              <a:t>There’s </a:t>
            </a:r>
            <a:r>
              <a:rPr lang="en-GB" sz="2400" b="1" dirty="0">
                <a:solidFill>
                  <a:srgbClr val="002060"/>
                </a:solidFill>
              </a:rPr>
              <a:t>no ‘best’ way of doing therapy: different clients need different things at different times. </a:t>
            </a:r>
          </a:p>
          <a:p>
            <a:r>
              <a:rPr lang="en-GB" sz="2400" b="1" dirty="0">
                <a:solidFill>
                  <a:srgbClr val="002060"/>
                </a:solidFill>
              </a:rPr>
              <a:t>If therapists want to find out the best way of helping clients, they should talk to them about it. </a:t>
            </a:r>
            <a:endParaRPr lang="en-GB" sz="2400" b="1" dirty="0" smtClean="0">
              <a:solidFill>
                <a:srgbClr val="002060"/>
              </a:solidFill>
            </a:endParaRPr>
          </a:p>
          <a:p>
            <a:r>
              <a:rPr lang="en-GB" sz="2400" dirty="0" smtClean="0">
                <a:solidFill>
                  <a:srgbClr val="002060"/>
                </a:solidFill>
              </a:rPr>
              <a:t>This </a:t>
            </a:r>
            <a:r>
              <a:rPr lang="en-GB" sz="2400" dirty="0">
                <a:solidFill>
                  <a:srgbClr val="002060"/>
                </a:solidFill>
              </a:rPr>
              <a:t>doesn’t mean that clients will always know what they want, or that what clients want is what they need; but that any views that clients have on how best to do therapy should be actively elicited, respected, and engaged with.</a:t>
            </a:r>
          </a:p>
          <a:p>
            <a:endParaRPr lang="en-GB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04242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3063" y="624110"/>
            <a:ext cx="9511549" cy="1280890"/>
          </a:xfrm>
        </p:spPr>
        <p:txBody>
          <a:bodyPr/>
          <a:lstStyle/>
          <a:p>
            <a:r>
              <a:rPr lang="en-GB" b="1" dirty="0" smtClean="0">
                <a:solidFill>
                  <a:srgbClr val="002060"/>
                </a:solidFill>
              </a:rPr>
              <a:t>Attitude towards therapy &amp; Specific practice </a:t>
            </a:r>
            <a:endParaRPr lang="en-GB" b="1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31976" y="2133600"/>
            <a:ext cx="10852339" cy="3777622"/>
          </a:xfrm>
        </p:spPr>
        <p:txBody>
          <a:bodyPr>
            <a:noAutofit/>
          </a:bodyPr>
          <a:lstStyle/>
          <a:p>
            <a:r>
              <a:rPr lang="en-GB" sz="2400" dirty="0">
                <a:solidFill>
                  <a:srgbClr val="002060"/>
                </a:solidFill>
              </a:rPr>
              <a:t>Pluralism in counselling and psychotherapy can be both an </a:t>
            </a:r>
            <a:r>
              <a:rPr lang="en-GB" sz="2400" b="1" dirty="0">
                <a:solidFill>
                  <a:srgbClr val="002060"/>
                </a:solidFill>
              </a:rPr>
              <a:t>attitude towards </a:t>
            </a:r>
            <a:r>
              <a:rPr lang="en-GB" sz="2400" dirty="0">
                <a:solidFill>
                  <a:srgbClr val="002060"/>
                </a:solidFill>
              </a:rPr>
              <a:t>therapy and a </a:t>
            </a:r>
            <a:r>
              <a:rPr lang="en-GB" sz="2400" b="1" i="1" dirty="0">
                <a:solidFill>
                  <a:srgbClr val="002060"/>
                </a:solidFill>
              </a:rPr>
              <a:t>specific practice</a:t>
            </a:r>
            <a:r>
              <a:rPr lang="en-GB" sz="2400" dirty="0">
                <a:solidFill>
                  <a:srgbClr val="002060"/>
                </a:solidFill>
              </a:rPr>
              <a:t>. </a:t>
            </a:r>
          </a:p>
          <a:p>
            <a:r>
              <a:rPr lang="en-GB" sz="2400" b="1" i="1" dirty="0">
                <a:solidFill>
                  <a:srgbClr val="002060"/>
                </a:solidFill>
              </a:rPr>
              <a:t>Pluralistic attitude</a:t>
            </a:r>
            <a:r>
              <a:rPr lang="en-GB" sz="2400" dirty="0">
                <a:solidFill>
                  <a:srgbClr val="002060"/>
                </a:solidFill>
              </a:rPr>
              <a:t>: a general respect for different approaches, and a willingness to help clients find the right therapy for them. That means that therapists who practice ‘pure form’ therapies—like person-centred counselling or CBT—can still consider themselves pluralistic. </a:t>
            </a:r>
          </a:p>
          <a:p>
            <a:r>
              <a:rPr lang="en-GB" sz="2400" b="1" i="1" dirty="0">
                <a:solidFill>
                  <a:srgbClr val="002060"/>
                </a:solidFill>
              </a:rPr>
              <a:t>Pluralistic practice</a:t>
            </a:r>
            <a:r>
              <a:rPr lang="en-GB" sz="2400" b="1" dirty="0">
                <a:solidFill>
                  <a:srgbClr val="002060"/>
                </a:solidFill>
              </a:rPr>
              <a:t>: </a:t>
            </a:r>
            <a:r>
              <a:rPr lang="en-GB" sz="2400" dirty="0">
                <a:solidFill>
                  <a:srgbClr val="002060"/>
                </a:solidFill>
              </a:rPr>
              <a:t>a form of therapy in which the practitioner draws on a range of methods and understandings to try and tailor the therapy to the individual client—based on what they and the client think may be most helpful.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6555603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002060"/>
                </a:solidFill>
              </a:rPr>
              <a:t>Text &amp; Resources </a:t>
            </a:r>
            <a:endParaRPr lang="en-GB" b="1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Pluralistic Practice Bibliography </a:t>
            </a:r>
          </a:p>
          <a:p>
            <a:r>
              <a:rPr lang="en-GB" dirty="0" smtClean="0"/>
              <a:t>http</a:t>
            </a:r>
            <a:r>
              <a:rPr lang="en-GB" dirty="0"/>
              <a:t>://pluralisticpractice.com/pluralistic-bibliography/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50087" y="1726477"/>
            <a:ext cx="19050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41463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002060"/>
                </a:solidFill>
              </a:rPr>
              <a:t>Group Work </a:t>
            </a:r>
            <a:endParaRPr lang="en-GB" b="1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 smtClean="0">
                <a:solidFill>
                  <a:srgbClr val="002060"/>
                </a:solidFill>
              </a:rPr>
              <a:t>What is the approach</a:t>
            </a:r>
          </a:p>
          <a:p>
            <a:r>
              <a:rPr lang="en-GB" sz="3600" dirty="0" smtClean="0">
                <a:solidFill>
                  <a:srgbClr val="002060"/>
                </a:solidFill>
              </a:rPr>
              <a:t>Critical Research/efficacy </a:t>
            </a:r>
          </a:p>
          <a:p>
            <a:r>
              <a:rPr lang="en-GB" sz="3600" dirty="0" smtClean="0">
                <a:solidFill>
                  <a:srgbClr val="002060"/>
                </a:solidFill>
              </a:rPr>
              <a:t>Postmodernism Perspective </a:t>
            </a:r>
          </a:p>
          <a:p>
            <a:r>
              <a:rPr lang="en-GB" sz="3600" dirty="0" smtClean="0">
                <a:solidFill>
                  <a:srgbClr val="002060"/>
                </a:solidFill>
              </a:rPr>
              <a:t>What else? </a:t>
            </a:r>
            <a:endParaRPr lang="en-GB" sz="36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22969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4965" y="624110"/>
            <a:ext cx="9489647" cy="1280890"/>
          </a:xfrm>
        </p:spPr>
        <p:txBody>
          <a:bodyPr/>
          <a:lstStyle/>
          <a:p>
            <a:r>
              <a:rPr lang="en-GB" b="1" dirty="0" smtClean="0">
                <a:solidFill>
                  <a:srgbClr val="002060"/>
                </a:solidFill>
              </a:rPr>
              <a:t>Questions </a:t>
            </a:r>
            <a:endParaRPr lang="en-GB" b="1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79521" y="2204781"/>
            <a:ext cx="9725091" cy="3777622"/>
          </a:xfrm>
        </p:spPr>
        <p:txBody>
          <a:bodyPr>
            <a:normAutofit fontScale="77500" lnSpcReduction="20000"/>
          </a:bodyPr>
          <a:lstStyle/>
          <a:p>
            <a:r>
              <a:rPr lang="en-GB" sz="3600" dirty="0" smtClean="0">
                <a:solidFill>
                  <a:srgbClr val="002060"/>
                </a:solidFill>
              </a:rPr>
              <a:t>What do we mean by postmodernism and in relation to Counselling?</a:t>
            </a:r>
          </a:p>
          <a:p>
            <a:r>
              <a:rPr lang="en-GB" sz="3600" dirty="0" smtClean="0">
                <a:solidFill>
                  <a:srgbClr val="002060"/>
                </a:solidFill>
              </a:rPr>
              <a:t>Social Constructivism </a:t>
            </a:r>
            <a:r>
              <a:rPr lang="en-GB" sz="2400" dirty="0" smtClean="0">
                <a:solidFill>
                  <a:srgbClr val="002060"/>
                </a:solidFill>
              </a:rPr>
              <a:t>(</a:t>
            </a:r>
            <a:r>
              <a:rPr lang="en-GB" sz="2400" b="1" dirty="0">
                <a:solidFill>
                  <a:srgbClr val="002060"/>
                </a:solidFill>
              </a:rPr>
              <a:t>Social constructivism</a:t>
            </a:r>
            <a:r>
              <a:rPr lang="en-GB" sz="2400" dirty="0">
                <a:solidFill>
                  <a:srgbClr val="002060"/>
                </a:solidFill>
              </a:rPr>
              <a:t> is a learning perspective founded on the assumption that learning is focused on learners and promotes their active participation as they manage to construct their own knowledge depending on their own </a:t>
            </a:r>
            <a:r>
              <a:rPr lang="en-GB" sz="2400" dirty="0" smtClean="0">
                <a:solidFill>
                  <a:srgbClr val="002060"/>
                </a:solidFill>
              </a:rPr>
              <a:t>reality)</a:t>
            </a:r>
          </a:p>
          <a:p>
            <a:r>
              <a:rPr lang="en-GB" sz="3600" dirty="0" smtClean="0">
                <a:solidFill>
                  <a:srgbClr val="002060"/>
                </a:solidFill>
              </a:rPr>
              <a:t>Do we need to be looking at counselling from a postmodern lens? </a:t>
            </a:r>
          </a:p>
          <a:p>
            <a:r>
              <a:rPr lang="en-GB" sz="3600" dirty="0" smtClean="0">
                <a:solidFill>
                  <a:srgbClr val="002060"/>
                </a:solidFill>
              </a:rPr>
              <a:t>What does it offer to counselling or other caring professions today.   </a:t>
            </a:r>
          </a:p>
          <a:p>
            <a:endParaRPr lang="en-GB" sz="3600" dirty="0" smtClean="0">
              <a:solidFill>
                <a:srgbClr val="002060"/>
              </a:solidFill>
            </a:endParaRPr>
          </a:p>
          <a:p>
            <a:endParaRPr lang="en-GB" dirty="0"/>
          </a:p>
        </p:txBody>
      </p:sp>
      <p:pic>
        <p:nvPicPr>
          <p:cNvPr id="5" name="Picture 4" descr="File:Blue question mark icon.svg - Wikipedia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57269" y="267156"/>
            <a:ext cx="2790198" cy="1752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29602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79521" y="624110"/>
            <a:ext cx="9725091" cy="1280890"/>
          </a:xfrm>
        </p:spPr>
        <p:txBody>
          <a:bodyPr/>
          <a:lstStyle/>
          <a:p>
            <a:r>
              <a:rPr lang="en-GB" b="1" dirty="0" smtClean="0">
                <a:solidFill>
                  <a:srgbClr val="002060"/>
                </a:solidFill>
              </a:rPr>
              <a:t>REVIEW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98539" y="2133600"/>
            <a:ext cx="9506073" cy="3777622"/>
          </a:xfrm>
        </p:spPr>
        <p:txBody>
          <a:bodyPr>
            <a:normAutofit/>
          </a:bodyPr>
          <a:lstStyle/>
          <a:p>
            <a:r>
              <a:rPr lang="en-GB" sz="3600" dirty="0" smtClean="0">
                <a:solidFill>
                  <a:srgbClr val="002060"/>
                </a:solidFill>
              </a:rPr>
              <a:t>What are Postmodern Counselling </a:t>
            </a:r>
            <a:r>
              <a:rPr lang="en-GB" sz="3600" dirty="0" smtClean="0">
                <a:solidFill>
                  <a:srgbClr val="002060"/>
                </a:solidFill>
              </a:rPr>
              <a:t>Theories?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600" dirty="0" smtClean="0">
                <a:solidFill>
                  <a:srgbClr val="002060"/>
                </a:solidFill>
              </a:rPr>
              <a:t>Inclusion of multicultural approaches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600" dirty="0" smtClean="0">
                <a:solidFill>
                  <a:srgbClr val="002060"/>
                </a:solidFill>
              </a:rPr>
              <a:t>Inclusion of communities/individual stories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600" dirty="0" smtClean="0">
                <a:solidFill>
                  <a:srgbClr val="002060"/>
                </a:solidFill>
              </a:rPr>
              <a:t>Communities/individuals to create or construct change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600" dirty="0" smtClean="0">
                <a:solidFill>
                  <a:srgbClr val="002060"/>
                </a:solidFill>
              </a:rPr>
              <a:t>Multiple perspectives…. </a:t>
            </a:r>
          </a:p>
          <a:p>
            <a:endParaRPr lang="en-GB" sz="3600" dirty="0" smtClean="0">
              <a:solidFill>
                <a:srgbClr val="002060"/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79298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3325" y="624110"/>
            <a:ext cx="9681287" cy="1280890"/>
          </a:xfrm>
        </p:spPr>
        <p:txBody>
          <a:bodyPr/>
          <a:lstStyle/>
          <a:p>
            <a:r>
              <a:rPr lang="en-GB" b="1" dirty="0" smtClean="0">
                <a:solidFill>
                  <a:srgbClr val="002060"/>
                </a:solidFill>
              </a:rPr>
              <a:t>Postmodern Theoretical Approaches </a:t>
            </a:r>
            <a:r>
              <a:rPr lang="en-GB" i="1" dirty="0" smtClean="0">
                <a:solidFill>
                  <a:srgbClr val="002060"/>
                </a:solidFill>
              </a:rPr>
              <a:t>(Traditional) </a:t>
            </a:r>
            <a:endParaRPr lang="en-GB" i="1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48110" y="2133600"/>
            <a:ext cx="9856502" cy="3777622"/>
          </a:xfrm>
        </p:spPr>
        <p:txBody>
          <a:bodyPr>
            <a:normAutofit/>
          </a:bodyPr>
          <a:lstStyle/>
          <a:p>
            <a:r>
              <a:rPr lang="en-GB" sz="2800" dirty="0" smtClean="0">
                <a:solidFill>
                  <a:srgbClr val="002060"/>
                </a:solidFill>
              </a:rPr>
              <a:t>Multicultural Counselling Approaches – Indigenous Healing </a:t>
            </a:r>
          </a:p>
          <a:p>
            <a:r>
              <a:rPr lang="en-GB" sz="2800" dirty="0" smtClean="0">
                <a:solidFill>
                  <a:srgbClr val="002060"/>
                </a:solidFill>
              </a:rPr>
              <a:t>Currently Family System Approaches</a:t>
            </a:r>
          </a:p>
          <a:p>
            <a:r>
              <a:rPr lang="en-GB" sz="2800" dirty="0" smtClean="0">
                <a:solidFill>
                  <a:srgbClr val="002060"/>
                </a:solidFill>
              </a:rPr>
              <a:t>Solution Focus Brief Therapy</a:t>
            </a:r>
          </a:p>
          <a:p>
            <a:r>
              <a:rPr lang="en-GB" sz="2800" dirty="0" smtClean="0">
                <a:solidFill>
                  <a:srgbClr val="002060"/>
                </a:solidFill>
              </a:rPr>
              <a:t>Narrative Therapy </a:t>
            </a:r>
          </a:p>
          <a:p>
            <a:r>
              <a:rPr lang="en-GB" sz="2800" dirty="0" smtClean="0">
                <a:solidFill>
                  <a:srgbClr val="002060"/>
                </a:solidFill>
              </a:rPr>
              <a:t>Collaborative Language Approaches </a:t>
            </a:r>
            <a:endParaRPr lang="en-GB" sz="28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94537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175" y="624110"/>
            <a:ext cx="9982438" cy="1280890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rgbClr val="002060"/>
                </a:solidFill>
              </a:rPr>
              <a:t>Postmodern Counselling Theories </a:t>
            </a:r>
            <a:r>
              <a:rPr lang="en-GB" i="1" dirty="0" smtClean="0">
                <a:solidFill>
                  <a:srgbClr val="002060"/>
                </a:solidFill>
              </a:rPr>
              <a:t>(Current thinking in Counselling &amp; Psychotherapy) </a:t>
            </a:r>
            <a:endParaRPr lang="en-GB" i="1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30535" y="2133599"/>
            <a:ext cx="10174078" cy="4272675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2800" b="1" dirty="0" smtClean="0">
                <a:solidFill>
                  <a:srgbClr val="002060"/>
                </a:solidFill>
              </a:rPr>
              <a:t>Humanistic Approaches  </a:t>
            </a:r>
            <a:r>
              <a:rPr lang="en-GB" sz="2800" dirty="0" smtClean="0">
                <a:solidFill>
                  <a:srgbClr val="002060"/>
                </a:solidFill>
              </a:rPr>
              <a:t>-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800" dirty="0" smtClean="0">
                <a:solidFill>
                  <a:srgbClr val="002060"/>
                </a:solidFill>
              </a:rPr>
              <a:t>Emotion Focused Therapy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800" dirty="0" smtClean="0">
                <a:solidFill>
                  <a:srgbClr val="002060"/>
                </a:solidFill>
              </a:rPr>
              <a:t>Counselling for Depression (</a:t>
            </a:r>
            <a:r>
              <a:rPr lang="en-GB" sz="2800" dirty="0" err="1" smtClean="0">
                <a:solidFill>
                  <a:srgbClr val="002060"/>
                </a:solidFill>
              </a:rPr>
              <a:t>CfD</a:t>
            </a:r>
            <a:r>
              <a:rPr lang="en-GB" sz="2800" dirty="0" smtClean="0">
                <a:solidFill>
                  <a:srgbClr val="002060"/>
                </a:solidFill>
              </a:rPr>
              <a:t>)</a:t>
            </a:r>
          </a:p>
          <a:p>
            <a:pPr marL="0" indent="0">
              <a:buNone/>
            </a:pPr>
            <a:r>
              <a:rPr lang="en-GB" sz="2800" b="1" dirty="0" smtClean="0">
                <a:solidFill>
                  <a:srgbClr val="002060"/>
                </a:solidFill>
              </a:rPr>
              <a:t>Psychodynamic – Relational Models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800" dirty="0" smtClean="0">
                <a:solidFill>
                  <a:srgbClr val="002060"/>
                </a:solidFill>
              </a:rPr>
              <a:t>Attachment-based approaches</a:t>
            </a:r>
          </a:p>
          <a:p>
            <a:pPr marL="0" indent="0">
              <a:buNone/>
            </a:pPr>
            <a:r>
              <a:rPr lang="en-GB" sz="2800" b="1" dirty="0" smtClean="0">
                <a:solidFill>
                  <a:srgbClr val="002060"/>
                </a:solidFill>
              </a:rPr>
              <a:t>Cognitive Behavioural Therapy 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800" dirty="0" smtClean="0">
                <a:solidFill>
                  <a:srgbClr val="002060"/>
                </a:solidFill>
              </a:rPr>
              <a:t>Acceptance Commitment Therapy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800" dirty="0" smtClean="0">
                <a:solidFill>
                  <a:srgbClr val="002060"/>
                </a:solidFill>
              </a:rPr>
              <a:t>Compassion Focused </a:t>
            </a:r>
            <a:r>
              <a:rPr lang="en-GB" sz="2800" dirty="0">
                <a:solidFill>
                  <a:srgbClr val="002060"/>
                </a:solidFill>
              </a:rPr>
              <a:t>T</a:t>
            </a:r>
            <a:r>
              <a:rPr lang="en-GB" sz="2800" dirty="0" smtClean="0">
                <a:solidFill>
                  <a:srgbClr val="002060"/>
                </a:solidFill>
              </a:rPr>
              <a:t>herapy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800" dirty="0" smtClean="0">
                <a:solidFill>
                  <a:srgbClr val="002060"/>
                </a:solidFill>
              </a:rPr>
              <a:t>Dialectical Behavioural Therapy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800" dirty="0" smtClean="0">
                <a:solidFill>
                  <a:srgbClr val="002060"/>
                </a:solidFill>
              </a:rPr>
              <a:t>Mindfulness Based Approaches </a:t>
            </a:r>
            <a:endParaRPr lang="en-GB" sz="28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26297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002060"/>
                </a:solidFill>
              </a:rPr>
              <a:t>Is there another way? </a:t>
            </a:r>
            <a:endParaRPr lang="en-GB" b="1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 smtClean="0">
                <a:solidFill>
                  <a:srgbClr val="002060"/>
                </a:solidFill>
              </a:rPr>
              <a:t>Pluralistic Framework?</a:t>
            </a:r>
            <a:r>
              <a:rPr lang="en-GB" sz="3600" b="1" dirty="0" smtClean="0">
                <a:solidFill>
                  <a:srgbClr val="002060"/>
                </a:solidFill>
              </a:rPr>
              <a:t>  </a:t>
            </a:r>
          </a:p>
          <a:p>
            <a:r>
              <a:rPr lang="en-GB" sz="3600" b="1" dirty="0" smtClean="0">
                <a:solidFill>
                  <a:srgbClr val="002060"/>
                </a:solidFill>
              </a:rPr>
              <a:t>Other ideas? </a:t>
            </a:r>
            <a:endParaRPr lang="en-GB" sz="36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92825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002060"/>
                </a:solidFill>
              </a:rPr>
              <a:t>NEXT WEEK  - Thursday, December 12</a:t>
            </a:r>
            <a:r>
              <a:rPr lang="en-GB" b="1" baseline="30000" dirty="0" smtClean="0">
                <a:solidFill>
                  <a:srgbClr val="002060"/>
                </a:solidFill>
              </a:rPr>
              <a:t>th</a:t>
            </a:r>
            <a:r>
              <a:rPr lang="en-GB" b="1" dirty="0" smtClean="0">
                <a:solidFill>
                  <a:srgbClr val="002060"/>
                </a:solidFill>
              </a:rPr>
              <a:t> </a:t>
            </a:r>
            <a:endParaRPr lang="en-GB" b="1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b="1" dirty="0" smtClean="0">
                <a:solidFill>
                  <a:srgbClr val="002060"/>
                </a:solidFill>
              </a:rPr>
              <a:t>9-12PM Tutorials  - IP/Ruth’s Personal Tutorials (306) </a:t>
            </a:r>
          </a:p>
          <a:p>
            <a:r>
              <a:rPr lang="en-GB" sz="3200" b="1" dirty="0" smtClean="0">
                <a:solidFill>
                  <a:srgbClr val="002060"/>
                </a:solidFill>
              </a:rPr>
              <a:t>12-3pm Tutorials – IP/Personal Tutorials for Presentations &amp; Ruth’s Personal Tutorials (306)</a:t>
            </a:r>
            <a:endParaRPr lang="en-GB" sz="32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1601008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2497</TotalTime>
  <Words>296</Words>
  <Application>Microsoft Office PowerPoint</Application>
  <PresentationFormat>Widescreen</PresentationFormat>
  <Paragraphs>61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Century Gothic</vt:lpstr>
      <vt:lpstr>Courier New</vt:lpstr>
      <vt:lpstr>Wingdings 3</vt:lpstr>
      <vt:lpstr>Wisp</vt:lpstr>
      <vt:lpstr>Postmodernism Counselling Theories  </vt:lpstr>
      <vt:lpstr>  Schedule for Today</vt:lpstr>
      <vt:lpstr>Pluralistic Counselling and Psychotherapy </vt:lpstr>
      <vt:lpstr>Attitude towards therapy &amp; Specific practice </vt:lpstr>
      <vt:lpstr>Text &amp; Resources </vt:lpstr>
      <vt:lpstr>Group Work </vt:lpstr>
      <vt:lpstr>Questions </vt:lpstr>
      <vt:lpstr>REVIEW </vt:lpstr>
      <vt:lpstr>Postmodern Theoretical Approaches (Traditional) </vt:lpstr>
      <vt:lpstr>Postmodern Counselling Theories (Current thinking in Counselling &amp; Psychotherapy) </vt:lpstr>
      <vt:lpstr>Is there another way? </vt:lpstr>
      <vt:lpstr>NEXT WEEK  - Thursday, December 12th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 Relationships ECHC5004</dc:title>
  <dc:creator>Andrea Williams</dc:creator>
  <cp:lastModifiedBy>Ruth Groff</cp:lastModifiedBy>
  <cp:revision>66</cp:revision>
  <dcterms:created xsi:type="dcterms:W3CDTF">2018-11-05T18:12:02Z</dcterms:created>
  <dcterms:modified xsi:type="dcterms:W3CDTF">2019-12-04T17:32:15Z</dcterms:modified>
</cp:coreProperties>
</file>