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67" r:id="rId3"/>
    <p:sldId id="266" r:id="rId4"/>
    <p:sldId id="256" r:id="rId5"/>
    <p:sldId id="261" r:id="rId6"/>
    <p:sldId id="268" r:id="rId7"/>
    <p:sldId id="270" r:id="rId8"/>
    <p:sldId id="269" r:id="rId9"/>
    <p:sldId id="263" r:id="rId10"/>
    <p:sldId id="271" r:id="rId11"/>
    <p:sldId id="272" r:id="rId12"/>
    <p:sldId id="26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6B9CB"/>
    <a:srgbClr val="2286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B54288-3C27-4DC2-A889-36C734AF1A3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F0C9C-BB48-4AF4-9AD5-E893F89B6910}" type="slidenum">
              <a:rPr lang="en-GB" smtClean="0"/>
              <a:t>‹#›</a:t>
            </a:fld>
            <a:endParaRPr lang="en-GB"/>
          </a:p>
        </p:txBody>
      </p:sp>
    </p:spTree>
    <p:extLst>
      <p:ext uri="{BB962C8B-B14F-4D97-AF65-F5344CB8AC3E}">
        <p14:creationId xmlns:p14="http://schemas.microsoft.com/office/powerpoint/2010/main" val="3435249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AF0C9C-BB48-4AF4-9AD5-E893F89B6910}" type="slidenum">
              <a:rPr lang="en-GB" smtClean="0"/>
              <a:t>3</a:t>
            </a:fld>
            <a:endParaRPr lang="en-GB"/>
          </a:p>
        </p:txBody>
      </p:sp>
    </p:spTree>
    <p:extLst>
      <p:ext uri="{BB962C8B-B14F-4D97-AF65-F5344CB8AC3E}">
        <p14:creationId xmlns:p14="http://schemas.microsoft.com/office/powerpoint/2010/main" val="931745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AF0C9C-BB48-4AF4-9AD5-E893F89B6910}" type="slidenum">
              <a:rPr lang="en-GB" smtClean="0"/>
              <a:t>5</a:t>
            </a:fld>
            <a:endParaRPr lang="en-GB"/>
          </a:p>
        </p:txBody>
      </p:sp>
    </p:spTree>
    <p:extLst>
      <p:ext uri="{BB962C8B-B14F-4D97-AF65-F5344CB8AC3E}">
        <p14:creationId xmlns:p14="http://schemas.microsoft.com/office/powerpoint/2010/main" val="2913777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B78AB-5388-3365-5B36-F769BFCA3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BA89CF-B648-8DC7-EBC5-3064FB7DCD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31B26A5-B785-9C07-64D5-BC7F00E704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367D85-A062-205D-C823-76F471F38702}"/>
              </a:ext>
            </a:extLst>
          </p:cNvPr>
          <p:cNvSpPr>
            <a:spLocks noGrp="1"/>
          </p:cNvSpPr>
          <p:nvPr>
            <p:ph type="sldNum" sz="quarter" idx="5"/>
          </p:nvPr>
        </p:nvSpPr>
        <p:spPr/>
        <p:txBody>
          <a:bodyPr/>
          <a:lstStyle/>
          <a:p>
            <a:fld id="{39AF0C9C-BB48-4AF4-9AD5-E893F89B6910}" type="slidenum">
              <a:rPr lang="en-GB" smtClean="0"/>
              <a:t>6</a:t>
            </a:fld>
            <a:endParaRPr lang="en-GB"/>
          </a:p>
        </p:txBody>
      </p:sp>
    </p:spTree>
    <p:extLst>
      <p:ext uri="{BB962C8B-B14F-4D97-AF65-F5344CB8AC3E}">
        <p14:creationId xmlns:p14="http://schemas.microsoft.com/office/powerpoint/2010/main" val="496729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A8061-D313-BC16-D361-2C85C79CBB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838444-551D-A9D9-D7E9-2CA5285E3B6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01D5299-ECBD-C6BA-3063-F82502021B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EB4530-76CE-84F1-6230-56FB2964F178}"/>
              </a:ext>
            </a:extLst>
          </p:cNvPr>
          <p:cNvSpPr>
            <a:spLocks noGrp="1"/>
          </p:cNvSpPr>
          <p:nvPr>
            <p:ph type="sldNum" sz="quarter" idx="5"/>
          </p:nvPr>
        </p:nvSpPr>
        <p:spPr/>
        <p:txBody>
          <a:bodyPr/>
          <a:lstStyle/>
          <a:p>
            <a:fld id="{39AF0C9C-BB48-4AF4-9AD5-E893F89B6910}" type="slidenum">
              <a:rPr lang="en-GB" smtClean="0"/>
              <a:t>7</a:t>
            </a:fld>
            <a:endParaRPr lang="en-GB"/>
          </a:p>
        </p:txBody>
      </p:sp>
    </p:spTree>
    <p:extLst>
      <p:ext uri="{BB962C8B-B14F-4D97-AF65-F5344CB8AC3E}">
        <p14:creationId xmlns:p14="http://schemas.microsoft.com/office/powerpoint/2010/main" val="4227654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8ED17-B2A6-BE63-FF3F-51E4E7A796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4861AB-6CBF-CF36-3CA9-7C057A6F01C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3A0F612-4DBF-FA69-CCC3-0FC86D9183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650506-9271-BB3C-DD2F-CA4BAE0E7836}"/>
              </a:ext>
            </a:extLst>
          </p:cNvPr>
          <p:cNvSpPr>
            <a:spLocks noGrp="1"/>
          </p:cNvSpPr>
          <p:nvPr>
            <p:ph type="sldNum" sz="quarter" idx="5"/>
          </p:nvPr>
        </p:nvSpPr>
        <p:spPr/>
        <p:txBody>
          <a:bodyPr/>
          <a:lstStyle/>
          <a:p>
            <a:fld id="{39AF0C9C-BB48-4AF4-9AD5-E893F89B6910}" type="slidenum">
              <a:rPr lang="en-GB" smtClean="0"/>
              <a:t>8</a:t>
            </a:fld>
            <a:endParaRPr lang="en-GB"/>
          </a:p>
        </p:txBody>
      </p:sp>
    </p:spTree>
    <p:extLst>
      <p:ext uri="{BB962C8B-B14F-4D97-AF65-F5344CB8AC3E}">
        <p14:creationId xmlns:p14="http://schemas.microsoft.com/office/powerpoint/2010/main" val="35189535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6B1EC-9015-897F-A898-A674FD783E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BF293-0E99-2041-66F8-0E1A9804C9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0692B65-8EF2-9603-0FF1-884BEFBA4530}"/>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6747FC59-5160-A4D7-2FB3-2286AC86B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E32E1-B690-D6B6-D539-C3B71A9CD16C}"/>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417329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C26FB-D0A5-F506-31FA-1B23BF4C7A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45EBAA-EAA1-94C6-CB9F-C53F2AACE4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C99B9B-1A4B-F67C-B29E-66608882620F}"/>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012EB31F-034F-ADA4-9DE1-8882DEC38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1134EE-07B4-7A57-0582-54E2B284306E}"/>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165155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21B65-4B69-EE79-E559-E6685641A1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12FCB50-CF8C-2709-E16D-BAA96C4A71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3EB8DDF-1CA0-F560-50B0-7832B85DB77E}"/>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9F37AA18-EEEC-9419-9E6D-D1BE53640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4AC2D3-229F-3714-8566-B80C6FC2711F}"/>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175551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42118-6C4A-8A37-CE7B-9CFC7A8B13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8D861F9-72E3-5D20-B993-9729FC1DDB4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2E2D06D-5367-BE2A-EFC7-5D7586ECDF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CB9961-97D1-815C-EC37-7E2900E3FDD5}"/>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6" name="Footer Placeholder 5">
            <a:extLst>
              <a:ext uri="{FF2B5EF4-FFF2-40B4-BE49-F238E27FC236}">
                <a16:creationId xmlns:a16="http://schemas.microsoft.com/office/drawing/2014/main" id="{2B521472-2B7A-56AA-671F-82716C7045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E7EEEF-6D75-D64C-ED3B-0F44947B221C}"/>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1064478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FBF8-132F-8520-DE88-8CFC2AB9D7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D1681E5-5E69-327F-6942-634CCE3945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2F1DCE6-DBEB-E669-7C8C-988E2AE49E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C7A0CCB-ACAE-9563-3FA7-32AC0FF93A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1DF14F-4584-27DD-0197-1D572CEB01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EEC441-C51A-88F2-FB8D-959726395D54}"/>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8" name="Footer Placeholder 7">
            <a:extLst>
              <a:ext uri="{FF2B5EF4-FFF2-40B4-BE49-F238E27FC236}">
                <a16:creationId xmlns:a16="http://schemas.microsoft.com/office/drawing/2014/main" id="{5BB63B47-A620-17F4-D689-20588E6598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476818-634E-A3C2-2776-2984C6FF774D}"/>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4137763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F9E3-1A31-F0A4-829E-34E8A15336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741251D-C09D-D9F7-DBB6-4BE0E21057AF}"/>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4" name="Footer Placeholder 3">
            <a:extLst>
              <a:ext uri="{FF2B5EF4-FFF2-40B4-BE49-F238E27FC236}">
                <a16:creationId xmlns:a16="http://schemas.microsoft.com/office/drawing/2014/main" id="{CFD4F523-C2CD-4C97-00D8-BCF07EF5A1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575DE7-231D-5CC1-0D56-36DF5577E49C}"/>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84934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0680D0-8A3F-7EF0-BB6E-5233A94612F7}"/>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3" name="Footer Placeholder 2">
            <a:extLst>
              <a:ext uri="{FF2B5EF4-FFF2-40B4-BE49-F238E27FC236}">
                <a16:creationId xmlns:a16="http://schemas.microsoft.com/office/drawing/2014/main" id="{DF9226F9-93DC-3E15-41A4-3E10713C55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C750AA-8201-1E67-7308-A841B48B83EC}"/>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020530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44703-6BDF-1B48-8707-917DD579261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D3C58DA-13C8-7354-7EB4-3E637A9896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D0521BF-1DBB-9F86-8DF0-1B129E9F55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A0267D-ACAC-B8EC-F1B5-E21842B0249B}"/>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6" name="Footer Placeholder 5">
            <a:extLst>
              <a:ext uri="{FF2B5EF4-FFF2-40B4-BE49-F238E27FC236}">
                <a16:creationId xmlns:a16="http://schemas.microsoft.com/office/drawing/2014/main" id="{5995635F-9C6A-2CE7-3C12-EEC0021B62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834655-CE61-8FFE-344A-EE95CAEC24BA}"/>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46494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E929-B412-BB61-3E67-0266EB48FC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AE9DB49-AB91-EDD1-8D6C-AC071CA356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761032-52CD-7A35-D009-48CCEF01CE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ABA098-2682-9632-0D9F-B951DCE070EB}"/>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6" name="Footer Placeholder 5">
            <a:extLst>
              <a:ext uri="{FF2B5EF4-FFF2-40B4-BE49-F238E27FC236}">
                <a16:creationId xmlns:a16="http://schemas.microsoft.com/office/drawing/2014/main" id="{6D2C4128-BF39-79A8-C520-1AB0AD802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7C05E6-35A9-61D1-85E1-C5CA6772D21B}"/>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4261324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F792-B460-51FC-B59B-54240CFB478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8B374AC-5D34-5B98-9EF8-34D2ECEE30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DDDA2F-8F31-F674-4A1B-BDA016F0A8A3}"/>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8064A5E4-DDA8-02DB-6620-052AF1133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76BBD-6865-F82A-6FD9-8059E10A1042}"/>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372952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34B76B-53F5-9101-3D45-824D1D9C68A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9C84EBF-9304-882E-D98C-EF5E2DF3C8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215FCF-0871-876E-A3AB-502288E7E2E1}"/>
              </a:ext>
            </a:extLst>
          </p:cNvPr>
          <p:cNvSpPr>
            <a:spLocks noGrp="1"/>
          </p:cNvSpPr>
          <p:nvPr>
            <p:ph type="dt" sz="half" idx="10"/>
          </p:nvPr>
        </p:nvSpPr>
        <p:spPr/>
        <p:txBody>
          <a:body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EFB256B5-6BF9-61FD-FEA1-B0A592D9A3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273FE-9342-2443-9454-E9F382FE06A0}"/>
              </a:ext>
            </a:extLst>
          </p:cNvPr>
          <p:cNvSpPr>
            <a:spLocks noGrp="1"/>
          </p:cNvSpPr>
          <p:nvPr>
            <p:ph type="sldNum" sz="quarter" idx="12"/>
          </p:nvPr>
        </p:nvSpPr>
        <p:spPr/>
        <p:txBody>
          <a:bodyPr/>
          <a:lstStyle/>
          <a:p>
            <a:fld id="{7C365066-ABC3-479C-91A6-30B36E65995A}" type="slidenum">
              <a:rPr lang="en-GB" smtClean="0"/>
              <a:t>‹#›</a:t>
            </a:fld>
            <a:endParaRPr lang="en-GB"/>
          </a:p>
        </p:txBody>
      </p:sp>
    </p:spTree>
    <p:extLst>
      <p:ext uri="{BB962C8B-B14F-4D97-AF65-F5344CB8AC3E}">
        <p14:creationId xmlns:p14="http://schemas.microsoft.com/office/powerpoint/2010/main" val="273287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1DA633-47AF-3053-FCB7-F7F3E40FD0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53C7ADC-BCDB-1A87-1352-4C01D20548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D56417-4DFE-5398-DEB4-7128ABB659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33ECF0-944E-4EDC-8C41-E090B78E9AA3}" type="datetimeFigureOut">
              <a:rPr lang="en-GB" smtClean="0"/>
              <a:t>17/03/2026</a:t>
            </a:fld>
            <a:endParaRPr lang="en-GB"/>
          </a:p>
        </p:txBody>
      </p:sp>
      <p:sp>
        <p:nvSpPr>
          <p:cNvPr id="5" name="Footer Placeholder 4">
            <a:extLst>
              <a:ext uri="{FF2B5EF4-FFF2-40B4-BE49-F238E27FC236}">
                <a16:creationId xmlns:a16="http://schemas.microsoft.com/office/drawing/2014/main" id="{C9CC55ED-DB3B-F624-F3D0-B87DA6ACA4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F06377-7D11-3785-F5D3-383D7E9C9D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365066-ABC3-479C-91A6-30B36E65995A}" type="slidenum">
              <a:rPr lang="en-GB" smtClean="0"/>
              <a:t>‹#›</a:t>
            </a:fld>
            <a:endParaRPr lang="en-GB"/>
          </a:p>
        </p:txBody>
      </p:sp>
    </p:spTree>
    <p:extLst>
      <p:ext uri="{BB962C8B-B14F-4D97-AF65-F5344CB8AC3E}">
        <p14:creationId xmlns:p14="http://schemas.microsoft.com/office/powerpoint/2010/main" val="3866277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7.jp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F1449D-AC32-CC6E-B036-9D9F07314F87}"/>
              </a:ext>
            </a:extLst>
          </p:cNvPr>
          <p:cNvSpPr>
            <a:spLocks noGrp="1"/>
          </p:cNvSpPr>
          <p:nvPr>
            <p:ph type="title"/>
          </p:nvPr>
        </p:nvSpPr>
        <p:spPr>
          <a:xfrm>
            <a:off x="8160874" y="394621"/>
            <a:ext cx="3822189" cy="1899912"/>
          </a:xfrm>
        </p:spPr>
        <p:txBody>
          <a:bodyPr vert="horz" lIns="91440" tIns="45720" rIns="91440" bIns="45720" rtlCol="0" anchor="ctr">
            <a:normAutofit/>
          </a:bodyPr>
          <a:lstStyle/>
          <a:p>
            <a:r>
              <a:rPr lang="en-GB" sz="3600" b="1" dirty="0">
                <a:solidFill>
                  <a:srgbClr val="2286CE"/>
                </a:solidFill>
                <a:latin typeface="Times New Roman" panose="02020603050405020304" pitchFamily="18" charset="0"/>
                <a:cs typeface="Times New Roman" panose="02020603050405020304" pitchFamily="18" charset="0"/>
              </a:rPr>
              <a:t>Advanced Cyber Security</a:t>
            </a:r>
            <a:endParaRPr lang="en-US" sz="3600" b="1" dirty="0">
              <a:solidFill>
                <a:srgbClr val="2286CE"/>
              </a:solidFill>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8B86D642-2879-13E8-379F-6271680D6985}"/>
              </a:ext>
            </a:extLst>
          </p:cNvPr>
          <p:cNvSpPr>
            <a:spLocks noGrp="1"/>
          </p:cNvSpPr>
          <p:nvPr>
            <p:ph type="body" sz="half" idx="2"/>
          </p:nvPr>
        </p:nvSpPr>
        <p:spPr>
          <a:xfrm>
            <a:off x="8160874" y="2394872"/>
            <a:ext cx="3822189" cy="3742762"/>
          </a:xfrm>
        </p:spPr>
        <p:txBody>
          <a:bodyPr vert="horz" lIns="91440" tIns="45720" rIns="91440" bIns="45720" rtlCol="0">
            <a:noAutofit/>
          </a:bodyPr>
          <a:lstStyle/>
          <a:p>
            <a:r>
              <a:rPr lang="en-GB" sz="2400" b="1" u="sng" dirty="0">
                <a:solidFill>
                  <a:srgbClr val="2286CE"/>
                </a:solidFill>
                <a:latin typeface="Times New Roman" panose="02020603050405020304" pitchFamily="18" charset="0"/>
                <a:cs typeface="Times New Roman" panose="02020603050405020304" pitchFamily="18" charset="0"/>
              </a:rPr>
              <a:t>Secure and Demonstrate the given Network </a:t>
            </a:r>
          </a:p>
          <a:p>
            <a:endParaRPr lang="en-GB" sz="2400" b="1" u="sng" dirty="0">
              <a:solidFill>
                <a:srgbClr val="2286CE"/>
              </a:solidFill>
              <a:latin typeface="Times New Roman" panose="02020603050405020304" pitchFamily="18" charset="0"/>
              <a:cs typeface="Times New Roman" panose="02020603050405020304" pitchFamily="18" charset="0"/>
            </a:endParaRPr>
          </a:p>
          <a:p>
            <a:r>
              <a:rPr lang="en-GB" sz="2400" b="1" u="sng" dirty="0">
                <a:solidFill>
                  <a:srgbClr val="2286CE"/>
                </a:solidFill>
                <a:latin typeface="Times New Roman" panose="02020603050405020304" pitchFamily="18" charset="0"/>
                <a:cs typeface="Times New Roman" panose="02020603050405020304" pitchFamily="18" charset="0"/>
              </a:rPr>
              <a:t>By</a:t>
            </a:r>
          </a:p>
          <a:p>
            <a:r>
              <a:rPr lang="en-GB" sz="2400" b="1" u="sng" dirty="0">
                <a:solidFill>
                  <a:srgbClr val="2286CE"/>
                </a:solidFill>
                <a:latin typeface="Times New Roman" panose="02020603050405020304" pitchFamily="18" charset="0"/>
                <a:cs typeface="Times New Roman" panose="02020603050405020304" pitchFamily="18" charset="0"/>
              </a:rPr>
              <a:t>Svetoslav Ivanov – 2322727</a:t>
            </a:r>
          </a:p>
          <a:p>
            <a:pPr algn="just"/>
            <a:endParaRPr lang="en-GB" sz="2400" b="1" u="sng" dirty="0">
              <a:solidFill>
                <a:srgbClr val="2286CE"/>
              </a:solidFill>
              <a:latin typeface="Times New Roman" panose="02020603050405020304" pitchFamily="18" charset="0"/>
              <a:cs typeface="Times New Roman" panose="02020603050405020304" pitchFamily="18" charset="0"/>
            </a:endParaRPr>
          </a:p>
          <a:p>
            <a:pPr algn="just"/>
            <a:r>
              <a:rPr lang="en-GB" sz="2400" b="1" u="sng" dirty="0">
                <a:solidFill>
                  <a:srgbClr val="2286CE"/>
                </a:solidFill>
                <a:latin typeface="Times New Roman" panose="02020603050405020304" pitchFamily="18" charset="0"/>
                <a:cs typeface="Times New Roman" panose="02020603050405020304" pitchFamily="18" charset="0"/>
              </a:rPr>
              <a:t>University of Wales Trinity Saint David</a:t>
            </a:r>
            <a:endParaRPr lang="en-US" sz="2400" dirty="0">
              <a:solidFill>
                <a:srgbClr val="2286C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5121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825A0363-4A89-1092-71BB-4EA021DA4901}"/>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7464E01-D5DF-B51A-EB68-5CA7FE182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AB768D7-DFDB-5DA7-90AE-2B490A7B80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1B77F08-9145-CFA3-338B-3534FA6EE652}"/>
              </a:ext>
            </a:extLst>
          </p:cNvPr>
          <p:cNvSpPr>
            <a:spLocks noGrp="1"/>
          </p:cNvSpPr>
          <p:nvPr>
            <p:ph type="title"/>
          </p:nvPr>
        </p:nvSpPr>
        <p:spPr>
          <a:xfrm>
            <a:off x="6756843" y="414921"/>
            <a:ext cx="4683321" cy="794447"/>
          </a:xfrm>
        </p:spPr>
        <p:txBody>
          <a:bodyPr vert="horz" lIns="91440" tIns="45720" rIns="91440" bIns="45720" rtlCol="0" anchor="t">
            <a:normAutofit/>
          </a:bodyPr>
          <a:lstStyle/>
          <a:p>
            <a:pPr marL="571500" indent="-571500">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Swansea site OS install</a:t>
            </a:r>
          </a:p>
        </p:txBody>
      </p:sp>
      <p:pic>
        <p:nvPicPr>
          <p:cNvPr id="10" name="Picture 9">
            <a:extLst>
              <a:ext uri="{FF2B5EF4-FFF2-40B4-BE49-F238E27FC236}">
                <a16:creationId xmlns:a16="http://schemas.microsoft.com/office/drawing/2014/main" id="{B400A059-65B3-AEF6-2AD6-5CF9F2309B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8285" y="2585823"/>
            <a:ext cx="5844586" cy="4272177"/>
          </a:xfrm>
          <a:prstGeom prst="rect">
            <a:avLst/>
          </a:prstGeom>
        </p:spPr>
      </p:pic>
      <p:sp>
        <p:nvSpPr>
          <p:cNvPr id="6" name="TextBox 5">
            <a:extLst>
              <a:ext uri="{FF2B5EF4-FFF2-40B4-BE49-F238E27FC236}">
                <a16:creationId xmlns:a16="http://schemas.microsoft.com/office/drawing/2014/main" id="{63C743C2-F550-E1D2-7C15-1D66AF268AC8}"/>
              </a:ext>
            </a:extLst>
          </p:cNvPr>
          <p:cNvSpPr txBox="1"/>
          <p:nvPr/>
        </p:nvSpPr>
        <p:spPr>
          <a:xfrm>
            <a:off x="147484" y="3224981"/>
            <a:ext cx="308098" cy="369332"/>
          </a:xfrm>
          <a:prstGeom prst="rect">
            <a:avLst/>
          </a:prstGeom>
          <a:noFill/>
        </p:spPr>
        <p:txBody>
          <a:bodyPr wrap="none" rtlCol="0">
            <a:spAutoFit/>
          </a:bodyPr>
          <a:lstStyle/>
          <a:p>
            <a:r>
              <a:rPr lang="en-GB" dirty="0">
                <a:solidFill>
                  <a:schemeClr val="bg1"/>
                </a:solidFill>
                <a:latin typeface="Times New Roman" panose="02020603050405020304" pitchFamily="18" charset="0"/>
                <a:cs typeface="Times New Roman" panose="02020603050405020304" pitchFamily="18" charset="0"/>
              </a:rPr>
              <a:t>1</a:t>
            </a:r>
          </a:p>
        </p:txBody>
      </p:sp>
      <p:sp>
        <p:nvSpPr>
          <p:cNvPr id="11" name="TextBox 10">
            <a:extLst>
              <a:ext uri="{FF2B5EF4-FFF2-40B4-BE49-F238E27FC236}">
                <a16:creationId xmlns:a16="http://schemas.microsoft.com/office/drawing/2014/main" id="{83579E43-2479-C6EC-136D-F279B1022FB1}"/>
              </a:ext>
            </a:extLst>
          </p:cNvPr>
          <p:cNvSpPr txBox="1"/>
          <p:nvPr/>
        </p:nvSpPr>
        <p:spPr>
          <a:xfrm>
            <a:off x="11423798" y="5245511"/>
            <a:ext cx="308098" cy="369332"/>
          </a:xfrm>
          <a:prstGeom prst="rect">
            <a:avLst/>
          </a:prstGeom>
          <a:noFill/>
        </p:spPr>
        <p:txBody>
          <a:bodyPr wrap="none" rtlCol="0">
            <a:spAutoFit/>
          </a:bodyPr>
          <a:lstStyle/>
          <a:p>
            <a:r>
              <a:rPr lang="en-GB" dirty="0">
                <a:solidFill>
                  <a:schemeClr val="bg1"/>
                </a:solidFill>
                <a:latin typeface="Times New Roman" panose="02020603050405020304" pitchFamily="18" charset="0"/>
                <a:cs typeface="Times New Roman" panose="02020603050405020304" pitchFamily="18" charset="0"/>
              </a:rPr>
              <a:t>2</a:t>
            </a:r>
          </a:p>
        </p:txBody>
      </p:sp>
      <p:sp>
        <p:nvSpPr>
          <p:cNvPr id="12" name="TextBox 11">
            <a:extLst>
              <a:ext uri="{FF2B5EF4-FFF2-40B4-BE49-F238E27FC236}">
                <a16:creationId xmlns:a16="http://schemas.microsoft.com/office/drawing/2014/main" id="{4A767944-0994-3E29-04C5-E207B2923352}"/>
              </a:ext>
            </a:extLst>
          </p:cNvPr>
          <p:cNvSpPr txBox="1"/>
          <p:nvPr/>
        </p:nvSpPr>
        <p:spPr>
          <a:xfrm>
            <a:off x="301533" y="4630994"/>
            <a:ext cx="5293022" cy="646331"/>
          </a:xfrm>
          <a:prstGeom prst="rect">
            <a:avLst/>
          </a:prstGeom>
          <a:noFill/>
        </p:spPr>
        <p:txBody>
          <a:bodyPr wrap="square" rtlCol="0">
            <a:spAutoFit/>
          </a:bodyPr>
          <a:lstStyle/>
          <a:p>
            <a:pPr marL="342900" indent="-342900">
              <a:buAutoNum type="arabicPeriod"/>
            </a:pPr>
            <a:r>
              <a:rPr lang="en-GB" dirty="0">
                <a:latin typeface="Times New Roman" panose="02020603050405020304" pitchFamily="18" charset="0"/>
                <a:cs typeface="Times New Roman" panose="02020603050405020304" pitchFamily="18" charset="0"/>
              </a:rPr>
              <a:t>Swansea Server – Windows Server </a:t>
            </a:r>
          </a:p>
          <a:p>
            <a:pPr marL="342900" indent="-342900">
              <a:buAutoNum type="arabicPeriod"/>
            </a:pPr>
            <a:r>
              <a:rPr lang="en-GB" dirty="0">
                <a:latin typeface="Times New Roman" panose="02020603050405020304" pitchFamily="18" charset="0"/>
                <a:cs typeface="Times New Roman" panose="02020603050405020304" pitchFamily="18" charset="0"/>
              </a:rPr>
              <a:t>Swansea Client – Windows 10</a:t>
            </a:r>
          </a:p>
        </p:txBody>
      </p:sp>
      <p:pic>
        <p:nvPicPr>
          <p:cNvPr id="14" name="Picture 13">
            <a:extLst>
              <a:ext uri="{FF2B5EF4-FFF2-40B4-BE49-F238E27FC236}">
                <a16:creationId xmlns:a16="http://schemas.microsoft.com/office/drawing/2014/main" id="{A163A640-5161-C3CD-3730-6695057B95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3" y="-4"/>
            <a:ext cx="6362782" cy="4038135"/>
          </a:xfrm>
          <a:prstGeom prst="rect">
            <a:avLst/>
          </a:prstGeom>
        </p:spPr>
      </p:pic>
      <p:sp>
        <p:nvSpPr>
          <p:cNvPr id="15" name="TextBox 14">
            <a:extLst>
              <a:ext uri="{FF2B5EF4-FFF2-40B4-BE49-F238E27FC236}">
                <a16:creationId xmlns:a16="http://schemas.microsoft.com/office/drawing/2014/main" id="{8F7F2316-7E4E-D8BE-E7CE-DA4637E935F1}"/>
              </a:ext>
            </a:extLst>
          </p:cNvPr>
          <p:cNvSpPr txBox="1"/>
          <p:nvPr/>
        </p:nvSpPr>
        <p:spPr>
          <a:xfrm>
            <a:off x="5936448" y="3467396"/>
            <a:ext cx="300082" cy="369332"/>
          </a:xfrm>
          <a:prstGeom prst="rect">
            <a:avLst/>
          </a:prstGeom>
          <a:noFill/>
        </p:spPr>
        <p:txBody>
          <a:bodyPr wrap="none" rtlCol="0">
            <a:spAutoFit/>
          </a:bodyPr>
          <a:lstStyle/>
          <a:p>
            <a:r>
              <a:rPr lang="en-GB" dirty="0">
                <a:solidFill>
                  <a:schemeClr val="bg1"/>
                </a:solidFill>
                <a:latin typeface="Times New Roman" panose="02020603050405020304" pitchFamily="18" charset="0"/>
                <a:cs typeface="Times New Roman" panose="02020603050405020304" pitchFamily="18" charset="0"/>
              </a:rPr>
              <a:t>1</a:t>
            </a:r>
          </a:p>
        </p:txBody>
      </p:sp>
    </p:spTree>
    <p:extLst>
      <p:ext uri="{BB962C8B-B14F-4D97-AF65-F5344CB8AC3E}">
        <p14:creationId xmlns:p14="http://schemas.microsoft.com/office/powerpoint/2010/main" val="1668196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5F6AEAA-64B3-B4A2-AF4A-A8D1FD0DA225}"/>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F39EF8D-68B8-AFAA-7F47-1D63AEBEF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D363CC8-1A53-9913-D533-8E3466CE8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C1443F-169A-DB7A-4BD9-BAC27860D6AB}"/>
              </a:ext>
            </a:extLst>
          </p:cNvPr>
          <p:cNvSpPr>
            <a:spLocks noGrp="1"/>
          </p:cNvSpPr>
          <p:nvPr>
            <p:ph type="title"/>
          </p:nvPr>
        </p:nvSpPr>
        <p:spPr>
          <a:xfrm>
            <a:off x="7770643" y="160977"/>
            <a:ext cx="4415853" cy="581890"/>
          </a:xfrm>
        </p:spPr>
        <p:txBody>
          <a:bodyPr vert="horz" lIns="91440" tIns="45720" rIns="91440" bIns="45720" rtlCol="0" anchor="t">
            <a:normAutofit fontScale="90000"/>
          </a:bodyPr>
          <a:lstStyle/>
          <a:p>
            <a:pPr marL="571500" indent="-571500">
              <a:buFont typeface="Wingdings" panose="05000000000000000000" pitchFamily="2" charset="2"/>
              <a:buChar char="Ø"/>
            </a:pPr>
            <a:r>
              <a:rPr lang="en-US" sz="3600" dirty="0">
                <a:latin typeface="Times New Roman" panose="02020603050405020304" pitchFamily="18" charset="0"/>
                <a:cs typeface="Times New Roman" panose="02020603050405020304" pitchFamily="18" charset="0"/>
              </a:rPr>
              <a:t>London site OS install</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pic>
        <p:nvPicPr>
          <p:cNvPr id="21" name="Content Placeholder 2">
            <a:extLst>
              <a:ext uri="{FF2B5EF4-FFF2-40B4-BE49-F238E27FC236}">
                <a16:creationId xmlns:a16="http://schemas.microsoft.com/office/drawing/2014/main" id="{2F3E32E1-D999-AD6C-71D1-E992E4E8ECD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3777" r="-2" b="-2"/>
          <a:stretch>
            <a:fillRect/>
          </a:stretch>
        </p:blipFill>
        <p:spPr>
          <a:xfrm>
            <a:off x="-11005" y="3105149"/>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pic>
        <p:nvPicPr>
          <p:cNvPr id="14" name="Picture 13">
            <a:extLst>
              <a:ext uri="{FF2B5EF4-FFF2-40B4-BE49-F238E27FC236}">
                <a16:creationId xmlns:a16="http://schemas.microsoft.com/office/drawing/2014/main" id="{336C428F-7A17-C1E7-737C-5155A7811C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06" y="-2"/>
            <a:ext cx="7587697" cy="4070558"/>
          </a:xfrm>
          <a:prstGeom prst="rect">
            <a:avLst/>
          </a:prstGeom>
        </p:spPr>
      </p:pic>
      <p:pic>
        <p:nvPicPr>
          <p:cNvPr id="19" name="Picture 18">
            <a:extLst>
              <a:ext uri="{FF2B5EF4-FFF2-40B4-BE49-F238E27FC236}">
                <a16:creationId xmlns:a16="http://schemas.microsoft.com/office/drawing/2014/main" id="{BC961AF8-62DB-A902-B2A1-6E70488B62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70090" y="2242813"/>
            <a:ext cx="6916407" cy="4615186"/>
          </a:xfrm>
          <a:prstGeom prst="rect">
            <a:avLst/>
          </a:prstGeom>
        </p:spPr>
      </p:pic>
      <p:sp>
        <p:nvSpPr>
          <p:cNvPr id="22" name="TextBox 21">
            <a:extLst>
              <a:ext uri="{FF2B5EF4-FFF2-40B4-BE49-F238E27FC236}">
                <a16:creationId xmlns:a16="http://schemas.microsoft.com/office/drawing/2014/main" id="{97C6A858-D606-CB67-6462-D175805B1C60}"/>
              </a:ext>
            </a:extLst>
          </p:cNvPr>
          <p:cNvSpPr txBox="1"/>
          <p:nvPr/>
        </p:nvSpPr>
        <p:spPr>
          <a:xfrm>
            <a:off x="6970732" y="373534"/>
            <a:ext cx="300082" cy="369332"/>
          </a:xfrm>
          <a:prstGeom prst="rect">
            <a:avLst/>
          </a:prstGeom>
          <a:noFill/>
        </p:spPr>
        <p:txBody>
          <a:bodyPr wrap="none" rtlCol="0">
            <a:spAutoFit/>
          </a:bodyPr>
          <a:lstStyle/>
          <a:p>
            <a:r>
              <a:rPr lang="en-GB" b="1" dirty="0">
                <a:solidFill>
                  <a:schemeClr val="bg1"/>
                </a:solidFill>
                <a:latin typeface="Times New Roman" panose="02020603050405020304" pitchFamily="18" charset="0"/>
                <a:cs typeface="Times New Roman" panose="02020603050405020304" pitchFamily="18" charset="0"/>
              </a:rPr>
              <a:t>1</a:t>
            </a:r>
          </a:p>
        </p:txBody>
      </p:sp>
      <p:sp>
        <p:nvSpPr>
          <p:cNvPr id="23" name="TextBox 22">
            <a:extLst>
              <a:ext uri="{FF2B5EF4-FFF2-40B4-BE49-F238E27FC236}">
                <a16:creationId xmlns:a16="http://schemas.microsoft.com/office/drawing/2014/main" id="{71E98C5D-F733-0E36-6360-9464F423A42E}"/>
              </a:ext>
            </a:extLst>
          </p:cNvPr>
          <p:cNvSpPr txBox="1"/>
          <p:nvPr/>
        </p:nvSpPr>
        <p:spPr>
          <a:xfrm>
            <a:off x="11745310" y="6427076"/>
            <a:ext cx="300082" cy="369332"/>
          </a:xfrm>
          <a:prstGeom prst="rect">
            <a:avLst/>
          </a:prstGeom>
          <a:noFill/>
        </p:spPr>
        <p:txBody>
          <a:bodyPr wrap="none" rtlCol="0">
            <a:spAutoFit/>
          </a:bodyPr>
          <a:lstStyle/>
          <a:p>
            <a:r>
              <a:rPr lang="en-GB" b="1" dirty="0">
                <a:solidFill>
                  <a:schemeClr val="bg1"/>
                </a:solidFill>
                <a:latin typeface="Times New Roman" panose="02020603050405020304" pitchFamily="18" charset="0"/>
                <a:cs typeface="Times New Roman" panose="02020603050405020304" pitchFamily="18" charset="0"/>
              </a:rPr>
              <a:t>2</a:t>
            </a:r>
          </a:p>
        </p:txBody>
      </p:sp>
      <p:sp>
        <p:nvSpPr>
          <p:cNvPr id="24" name="TextBox 23">
            <a:extLst>
              <a:ext uri="{FF2B5EF4-FFF2-40B4-BE49-F238E27FC236}">
                <a16:creationId xmlns:a16="http://schemas.microsoft.com/office/drawing/2014/main" id="{F1CBD062-7704-F1F7-AB4F-701CC3389231}"/>
              </a:ext>
            </a:extLst>
          </p:cNvPr>
          <p:cNvSpPr txBox="1"/>
          <p:nvPr/>
        </p:nvSpPr>
        <p:spPr>
          <a:xfrm>
            <a:off x="7708490" y="1081548"/>
            <a:ext cx="4336902" cy="646331"/>
          </a:xfrm>
          <a:prstGeom prst="rect">
            <a:avLst/>
          </a:prstGeom>
          <a:noFill/>
        </p:spPr>
        <p:txBody>
          <a:bodyPr wrap="square" rtlCol="0">
            <a:spAutoFit/>
          </a:bodyPr>
          <a:lstStyle/>
          <a:p>
            <a:pPr marL="342900" indent="-342900">
              <a:buAutoNum type="arabicPeriod"/>
            </a:pPr>
            <a:r>
              <a:rPr lang="en-GB" dirty="0"/>
              <a:t>London Server – Debian CLI</a:t>
            </a:r>
          </a:p>
          <a:p>
            <a:pPr marL="342900" indent="-342900">
              <a:buAutoNum type="arabicPeriod"/>
            </a:pPr>
            <a:r>
              <a:rPr lang="en-GB" dirty="0"/>
              <a:t>London Client – Debian GUI</a:t>
            </a:r>
          </a:p>
        </p:txBody>
      </p:sp>
    </p:spTree>
    <p:extLst>
      <p:ext uri="{BB962C8B-B14F-4D97-AF65-F5344CB8AC3E}">
        <p14:creationId xmlns:p14="http://schemas.microsoft.com/office/powerpoint/2010/main" val="3787210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C450D2-E377-095C-C585-E06E295B515E}"/>
              </a:ext>
            </a:extLst>
          </p:cNvPr>
          <p:cNvSpPr>
            <a:spLocks noGrp="1"/>
          </p:cNvSpPr>
          <p:nvPr>
            <p:ph type="title"/>
          </p:nvPr>
        </p:nvSpPr>
        <p:spPr>
          <a:xfrm>
            <a:off x="515324" y="282677"/>
            <a:ext cx="3932237" cy="1600200"/>
          </a:xfrm>
        </p:spPr>
        <p:txBody>
          <a:bodyPr anchor="t">
            <a:normAutofit/>
          </a:bodyPr>
          <a:lstStyle/>
          <a:p>
            <a:pPr algn="ctr"/>
            <a:r>
              <a:rPr lang="en-GB" dirty="0">
                <a:solidFill>
                  <a:srgbClr val="002060"/>
                </a:solidFill>
                <a:latin typeface="Times New Roman" panose="02020603050405020304" pitchFamily="18" charset="0"/>
                <a:cs typeface="Times New Roman" panose="02020603050405020304" pitchFamily="18" charset="0"/>
              </a:rPr>
              <a:t>Network</a:t>
            </a:r>
            <a:r>
              <a:rPr lang="en-GB" dirty="0">
                <a:solidFill>
                  <a:srgbClr val="002060"/>
                </a:solidFill>
              </a:rPr>
              <a:t> Topology</a:t>
            </a:r>
          </a:p>
        </p:txBody>
      </p:sp>
      <p:sp>
        <p:nvSpPr>
          <p:cNvPr id="6" name="Text Placeholder 5">
            <a:extLst>
              <a:ext uri="{FF2B5EF4-FFF2-40B4-BE49-F238E27FC236}">
                <a16:creationId xmlns:a16="http://schemas.microsoft.com/office/drawing/2014/main" id="{22849702-5B9B-97A2-8DDB-F0495C622853}"/>
              </a:ext>
            </a:extLst>
          </p:cNvPr>
          <p:cNvSpPr>
            <a:spLocks noGrp="1"/>
          </p:cNvSpPr>
          <p:nvPr>
            <p:ph type="body" sz="half" idx="2"/>
          </p:nvPr>
        </p:nvSpPr>
        <p:spPr>
          <a:xfrm>
            <a:off x="515323" y="1998406"/>
            <a:ext cx="3932237" cy="3811588"/>
          </a:xfrm>
        </p:spPr>
        <p:txBody>
          <a:bodyPr/>
          <a:lstStyle/>
          <a:p>
            <a:pPr algn="just"/>
            <a:r>
              <a:rPr lang="en-GB" dirty="0">
                <a:solidFill>
                  <a:srgbClr val="002060"/>
                </a:solidFill>
                <a:latin typeface="Times New Roman" panose="02020603050405020304" pitchFamily="18" charset="0"/>
                <a:cs typeface="Times New Roman" panose="02020603050405020304" pitchFamily="18" charset="0"/>
              </a:rPr>
              <a:t>This represents the given network topology.</a:t>
            </a:r>
          </a:p>
          <a:p>
            <a:pPr algn="just"/>
            <a:r>
              <a:rPr lang="en-GB" dirty="0">
                <a:solidFill>
                  <a:srgbClr val="002060"/>
                </a:solidFill>
                <a:latin typeface="Times New Roman" panose="02020603050405020304" pitchFamily="18" charset="0"/>
                <a:cs typeface="Times New Roman" panose="02020603050405020304" pitchFamily="18" charset="0"/>
              </a:rPr>
              <a:t>Two servers (S-DC1 and L-CD), two client computers (ClientS1 and Linux Debian) and Kali Linux.</a:t>
            </a:r>
          </a:p>
        </p:txBody>
      </p:sp>
      <p:pic>
        <p:nvPicPr>
          <p:cNvPr id="3" name="Picture 2">
            <a:extLst>
              <a:ext uri="{FF2B5EF4-FFF2-40B4-BE49-F238E27FC236}">
                <a16:creationId xmlns:a16="http://schemas.microsoft.com/office/drawing/2014/main" id="{F31614B3-269C-33EA-6F91-48CD4F5901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436" y="0"/>
            <a:ext cx="7651564" cy="6277851"/>
          </a:xfrm>
          <a:prstGeom prst="rect">
            <a:avLst/>
          </a:prstGeom>
        </p:spPr>
      </p:pic>
    </p:spTree>
    <p:extLst>
      <p:ext uri="{BB962C8B-B14F-4D97-AF65-F5344CB8AC3E}">
        <p14:creationId xmlns:p14="http://schemas.microsoft.com/office/powerpoint/2010/main" val="4176244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94B6F52-BD3E-C699-EA61-3C1396AFC4F3}"/>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345F6AB-76DF-4C3A-0C8D-DC6703483D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4748" y="0"/>
            <a:ext cx="8411749" cy="6401693"/>
          </a:xfrm>
          <a:prstGeom prst="rect">
            <a:avLst/>
          </a:prstGeom>
        </p:spPr>
      </p:pic>
      <p:sp>
        <p:nvSpPr>
          <p:cNvPr id="11" name="TextBox 10">
            <a:extLst>
              <a:ext uri="{FF2B5EF4-FFF2-40B4-BE49-F238E27FC236}">
                <a16:creationId xmlns:a16="http://schemas.microsoft.com/office/drawing/2014/main" id="{2863D166-D295-3FE7-23F7-AE4E56A9A2F9}"/>
              </a:ext>
            </a:extLst>
          </p:cNvPr>
          <p:cNvSpPr txBox="1"/>
          <p:nvPr/>
        </p:nvSpPr>
        <p:spPr>
          <a:xfrm>
            <a:off x="98323" y="226142"/>
            <a:ext cx="3519948" cy="2862322"/>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 The easiest way to ensure everything is configured correctly and works is to ping each other.</a:t>
            </a:r>
          </a:p>
          <a:p>
            <a:pPr marL="285750" indent="-285750" algn="just">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Ping from the Swansea server to both IP addresses of the London server shows that there are no issues.</a:t>
            </a:r>
          </a:p>
        </p:txBody>
      </p:sp>
    </p:spTree>
    <p:extLst>
      <p:ext uri="{BB962C8B-B14F-4D97-AF65-F5344CB8AC3E}">
        <p14:creationId xmlns:p14="http://schemas.microsoft.com/office/powerpoint/2010/main" val="1051049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A94C1C9-F29F-C5A0-2E05-17B6BA626226}"/>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CB0B006-CD02-F9F9-200C-E2699919E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3207CA-4411-4D3A-2627-53A657B0F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4EE7B31-502E-A29F-9948-C595A4265887}"/>
              </a:ext>
            </a:extLst>
          </p:cNvPr>
          <p:cNvSpPr txBox="1"/>
          <p:nvPr/>
        </p:nvSpPr>
        <p:spPr>
          <a:xfrm>
            <a:off x="98323" y="226142"/>
            <a:ext cx="3519948" cy="2862322"/>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 Continue with ping, first to the Swansea Windows-based client and after that to the London client, which is a Linux-based computer.</a:t>
            </a:r>
          </a:p>
          <a:p>
            <a:pPr marL="285750" indent="-285750" algn="just">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Swansea client looks to be fine, but the London client does not respond.</a:t>
            </a:r>
          </a:p>
        </p:txBody>
      </p:sp>
      <p:pic>
        <p:nvPicPr>
          <p:cNvPr id="3" name="Picture 2">
            <a:extLst>
              <a:ext uri="{FF2B5EF4-FFF2-40B4-BE49-F238E27FC236}">
                <a16:creationId xmlns:a16="http://schemas.microsoft.com/office/drawing/2014/main" id="{66AFCEA9-FD5D-5631-1F9B-F971C22F13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6594" y="0"/>
            <a:ext cx="8480910" cy="6444701"/>
          </a:xfrm>
          <a:prstGeom prst="rect">
            <a:avLst/>
          </a:prstGeom>
        </p:spPr>
      </p:pic>
    </p:spTree>
    <p:extLst>
      <p:ext uri="{BB962C8B-B14F-4D97-AF65-F5344CB8AC3E}">
        <p14:creationId xmlns:p14="http://schemas.microsoft.com/office/powerpoint/2010/main" val="4206854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20E1DCAC-3733-6E70-5188-C9B277E281ED}"/>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4B035A-C0EF-57C2-7006-B155FB23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9403C53-C8A5-BAC8-04C4-66A9EC611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35EF5DD-DF40-ABF9-9035-71AF1E63E0A2}"/>
              </a:ext>
            </a:extLst>
          </p:cNvPr>
          <p:cNvSpPr txBox="1"/>
          <p:nvPr/>
        </p:nvSpPr>
        <p:spPr>
          <a:xfrm>
            <a:off x="98323" y="226142"/>
            <a:ext cx="4267200" cy="646331"/>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I’ve repeated this with the Linux server (London)</a:t>
            </a:r>
          </a:p>
        </p:txBody>
      </p:sp>
      <p:pic>
        <p:nvPicPr>
          <p:cNvPr id="3" name="Picture 2">
            <a:extLst>
              <a:ext uri="{FF2B5EF4-FFF2-40B4-BE49-F238E27FC236}">
                <a16:creationId xmlns:a16="http://schemas.microsoft.com/office/drawing/2014/main" id="{80674548-696B-1C3F-AE46-A97C17E14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4738" y="0"/>
            <a:ext cx="7662765" cy="6858000"/>
          </a:xfrm>
          <a:prstGeom prst="rect">
            <a:avLst/>
          </a:prstGeom>
        </p:spPr>
      </p:pic>
    </p:spTree>
    <p:extLst>
      <p:ext uri="{BB962C8B-B14F-4D97-AF65-F5344CB8AC3E}">
        <p14:creationId xmlns:p14="http://schemas.microsoft.com/office/powerpoint/2010/main" val="1111662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FABE657-BFAE-511F-4AC9-085B7EF4228B}"/>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56C209-491A-803E-B593-3CE7FFAF6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55AB706-096C-88FE-69BC-8F25DC59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FE50472-1553-6CCF-F6C7-4FA432379A58}"/>
              </a:ext>
            </a:extLst>
          </p:cNvPr>
          <p:cNvSpPr txBox="1"/>
          <p:nvPr/>
        </p:nvSpPr>
        <p:spPr>
          <a:xfrm>
            <a:off x="98323" y="226142"/>
            <a:ext cx="4345858" cy="646331"/>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 and with the Swansea client computer (Windows 10)</a:t>
            </a:r>
          </a:p>
        </p:txBody>
      </p:sp>
      <p:pic>
        <p:nvPicPr>
          <p:cNvPr id="12" name="Picture 11">
            <a:extLst>
              <a:ext uri="{FF2B5EF4-FFF2-40B4-BE49-F238E27FC236}">
                <a16:creationId xmlns:a16="http://schemas.microsoft.com/office/drawing/2014/main" id="{68B0D4C6-A057-8DA9-0FD1-78311733D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68343" y="0"/>
            <a:ext cx="6929160" cy="6858000"/>
          </a:xfrm>
          <a:prstGeom prst="rect">
            <a:avLst/>
          </a:prstGeom>
        </p:spPr>
      </p:pic>
    </p:spTree>
    <p:extLst>
      <p:ext uri="{BB962C8B-B14F-4D97-AF65-F5344CB8AC3E}">
        <p14:creationId xmlns:p14="http://schemas.microsoft.com/office/powerpoint/2010/main" val="2915583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A51E501-88D1-1346-0917-5D2BEEAB947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6FB2D40-C95C-A177-DC97-751F3CA136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282813" cy="6858000"/>
          </a:xfrm>
          <a:prstGeom prst="rect">
            <a:avLst/>
          </a:prstGeom>
        </p:spPr>
      </p:pic>
      <p:sp>
        <p:nvSpPr>
          <p:cNvPr id="6" name="TextBox 5">
            <a:extLst>
              <a:ext uri="{FF2B5EF4-FFF2-40B4-BE49-F238E27FC236}">
                <a16:creationId xmlns:a16="http://schemas.microsoft.com/office/drawing/2014/main" id="{005AB1F1-DD3C-3D42-ED8D-0AC4A44B92CC}"/>
              </a:ext>
            </a:extLst>
          </p:cNvPr>
          <p:cNvSpPr txBox="1"/>
          <p:nvPr/>
        </p:nvSpPr>
        <p:spPr>
          <a:xfrm>
            <a:off x="6833420" y="501445"/>
            <a:ext cx="4847304" cy="646331"/>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The last computer in this network is Kali Linux. </a:t>
            </a:r>
          </a:p>
          <a:p>
            <a:pPr algn="just"/>
            <a:r>
              <a:rPr lang="en-GB" dirty="0">
                <a:latin typeface="Times New Roman" panose="02020603050405020304" pitchFamily="18" charset="0"/>
                <a:cs typeface="Times New Roman" panose="02020603050405020304" pitchFamily="18" charset="0"/>
              </a:rPr>
              <a:t>This will be the attacker’s machine.</a:t>
            </a:r>
          </a:p>
        </p:txBody>
      </p:sp>
    </p:spTree>
    <p:extLst>
      <p:ext uri="{BB962C8B-B14F-4D97-AF65-F5344CB8AC3E}">
        <p14:creationId xmlns:p14="http://schemas.microsoft.com/office/powerpoint/2010/main" val="2306333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blip>
          <a:srcRect/>
          <a:stretch>
            <a:fillRect t="-10000" b="-10000"/>
          </a:stretch>
        </a:blipFill>
        <a:effectLst/>
      </p:bgPr>
    </p:bg>
    <p:spTree>
      <p:nvGrpSpPr>
        <p:cNvPr id="1" name="">
          <a:extLst>
            <a:ext uri="{FF2B5EF4-FFF2-40B4-BE49-F238E27FC236}">
              <a16:creationId xmlns:a16="http://schemas.microsoft.com/office/drawing/2014/main" id="{E10CFBE1-2AFE-A18E-7D76-87545864EEDF}"/>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DFBD6D7-0458-0AD6-A82F-33BB928B1F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4239578"/>
          </a:xfrm>
          <a:prstGeom prst="rect">
            <a:avLst/>
          </a:prstGeom>
        </p:spPr>
      </p:pic>
      <p:sp>
        <p:nvSpPr>
          <p:cNvPr id="8" name="TextBox 7">
            <a:extLst>
              <a:ext uri="{FF2B5EF4-FFF2-40B4-BE49-F238E27FC236}">
                <a16:creationId xmlns:a16="http://schemas.microsoft.com/office/drawing/2014/main" id="{9834E9B6-B74D-C2BF-FC1B-B6FC17D227B8}"/>
              </a:ext>
            </a:extLst>
          </p:cNvPr>
          <p:cNvSpPr txBox="1"/>
          <p:nvPr/>
        </p:nvSpPr>
        <p:spPr>
          <a:xfrm>
            <a:off x="319221" y="5207819"/>
            <a:ext cx="11084560" cy="1015663"/>
          </a:xfrm>
          <a:prstGeom prst="rect">
            <a:avLst/>
          </a:prstGeom>
          <a:noFill/>
        </p:spPr>
        <p:txBody>
          <a:bodyPr wrap="square" rtlCol="0">
            <a:spAutoFit/>
          </a:bodyPr>
          <a:lstStyle/>
          <a:p>
            <a:r>
              <a:rPr lang="en-GB" sz="2000" b="1" dirty="0">
                <a:solidFill>
                  <a:schemeClr val="tx2"/>
                </a:solidFill>
                <a:latin typeface="Times New Roman" panose="02020603050405020304" pitchFamily="18" charset="0"/>
                <a:cs typeface="Times New Roman" panose="02020603050405020304" pitchFamily="18" charset="0"/>
              </a:rPr>
              <a:t>The first “target” is the Debian server.</a:t>
            </a:r>
          </a:p>
          <a:p>
            <a:r>
              <a:rPr lang="en-GB" sz="2000" b="1" dirty="0">
                <a:solidFill>
                  <a:schemeClr val="tx2"/>
                </a:solidFill>
                <a:latin typeface="Times New Roman" panose="02020603050405020304" pitchFamily="18" charset="0"/>
                <a:cs typeface="Times New Roman" panose="02020603050405020304" pitchFamily="18" charset="0"/>
              </a:rPr>
              <a:t>Using nmap, I found out that port 22 is open,</a:t>
            </a:r>
          </a:p>
          <a:p>
            <a:r>
              <a:rPr lang="en-GB" sz="2000" b="1" dirty="0">
                <a:solidFill>
                  <a:schemeClr val="tx2"/>
                </a:solidFill>
                <a:latin typeface="Times New Roman" panose="02020603050405020304" pitchFamily="18" charset="0"/>
                <a:cs typeface="Times New Roman" panose="02020603050405020304" pitchFamily="18" charset="0"/>
              </a:rPr>
              <a:t>so I continued with this exploitation.</a:t>
            </a:r>
          </a:p>
        </p:txBody>
      </p:sp>
    </p:spTree>
    <p:extLst>
      <p:ext uri="{BB962C8B-B14F-4D97-AF65-F5344CB8AC3E}">
        <p14:creationId xmlns:p14="http://schemas.microsoft.com/office/powerpoint/2010/main" val="2771782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blip>
          <a:srcRect/>
          <a:stretch>
            <a:fillRect t="-10000" b="-10000"/>
          </a:stretch>
        </a:blipFill>
        <a:effectLst/>
      </p:bgPr>
    </p:bg>
    <p:spTree>
      <p:nvGrpSpPr>
        <p:cNvPr id="1" name="">
          <a:extLst>
            <a:ext uri="{FF2B5EF4-FFF2-40B4-BE49-F238E27FC236}">
              <a16:creationId xmlns:a16="http://schemas.microsoft.com/office/drawing/2014/main" id="{6A7B061B-BDA4-4F71-18C1-B49207F171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8441411-68E7-FE13-2819-80E9F5C352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2582" y="0"/>
            <a:ext cx="5121075" cy="6858000"/>
          </a:xfrm>
          <a:prstGeom prst="rect">
            <a:avLst/>
          </a:prstGeom>
        </p:spPr>
      </p:pic>
      <p:sp>
        <p:nvSpPr>
          <p:cNvPr id="4" name="TextBox 3">
            <a:extLst>
              <a:ext uri="{FF2B5EF4-FFF2-40B4-BE49-F238E27FC236}">
                <a16:creationId xmlns:a16="http://schemas.microsoft.com/office/drawing/2014/main" id="{2B579CD9-4CE1-6A1A-0E4A-777277CEE9B1}"/>
              </a:ext>
            </a:extLst>
          </p:cNvPr>
          <p:cNvSpPr txBox="1"/>
          <p:nvPr/>
        </p:nvSpPr>
        <p:spPr>
          <a:xfrm>
            <a:off x="1406013" y="285135"/>
            <a:ext cx="5014452" cy="461665"/>
          </a:xfrm>
          <a:prstGeom prst="rect">
            <a:avLst/>
          </a:prstGeom>
          <a:noFill/>
        </p:spPr>
        <p:txBody>
          <a:bodyPr wrap="square" rtlCol="0">
            <a:spAutoFit/>
          </a:bodyPr>
          <a:lstStyle/>
          <a:p>
            <a:r>
              <a:rPr lang="en-GB" sz="2400" dirty="0">
                <a:solidFill>
                  <a:schemeClr val="tx2"/>
                </a:solidFill>
                <a:latin typeface="Times New Roman" panose="02020603050405020304" pitchFamily="18" charset="0"/>
                <a:cs typeface="Times New Roman" panose="02020603050405020304" pitchFamily="18" charset="0"/>
              </a:rPr>
              <a:t>Enumerate SSH Algorithms</a:t>
            </a:r>
          </a:p>
        </p:txBody>
      </p:sp>
      <p:sp>
        <p:nvSpPr>
          <p:cNvPr id="5" name="TextBox 4">
            <a:extLst>
              <a:ext uri="{FF2B5EF4-FFF2-40B4-BE49-F238E27FC236}">
                <a16:creationId xmlns:a16="http://schemas.microsoft.com/office/drawing/2014/main" id="{7A93F1C6-3825-3433-39DA-D0532CE88FFF}"/>
              </a:ext>
            </a:extLst>
          </p:cNvPr>
          <p:cNvSpPr txBox="1"/>
          <p:nvPr/>
        </p:nvSpPr>
        <p:spPr>
          <a:xfrm>
            <a:off x="521110" y="1229032"/>
            <a:ext cx="5574890" cy="1938992"/>
          </a:xfrm>
          <a:prstGeom prst="rect">
            <a:avLst/>
          </a:prstGeom>
          <a:noFill/>
        </p:spPr>
        <p:txBody>
          <a:bodyPr wrap="square" rtlCol="0">
            <a:spAutoFit/>
          </a:bodyPr>
          <a:lstStyle/>
          <a:p>
            <a:pPr algn="just"/>
            <a:r>
              <a:rPr lang="en-GB" sz="2000" dirty="0">
                <a:solidFill>
                  <a:schemeClr val="tx2"/>
                </a:solidFill>
                <a:latin typeface="Times New Roman" panose="02020603050405020304" pitchFamily="18" charset="0"/>
                <a:cs typeface="Times New Roman" panose="02020603050405020304" pitchFamily="18" charset="0"/>
              </a:rPr>
              <a:t>Enumeration allows unauthenticated users to see SSH configuration details. This is a low-severity information disclosure issue, as it gives away security settings that could help attackers gather information.</a:t>
            </a:r>
          </a:p>
          <a:p>
            <a:endParaRPr lang="en-GB" sz="20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7458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B9A1AC-A9B6-87BF-9999-35664D4DC5C3}"/>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04D7ED4-C3C9-AF4E-B6B0-87A1C07F2CCB}"/>
              </a:ext>
            </a:extLst>
          </p:cNvPr>
          <p:cNvSpPr>
            <a:spLocks noGrp="1"/>
          </p:cNvSpPr>
          <p:nvPr>
            <p:ph type="title"/>
          </p:nvPr>
        </p:nvSpPr>
        <p:spPr>
          <a:xfrm>
            <a:off x="8145516" y="-1"/>
            <a:ext cx="3999718" cy="1330839"/>
          </a:xfrm>
        </p:spPr>
        <p:txBody>
          <a:bodyPr vert="horz" lIns="91440" tIns="45720" rIns="91440" bIns="45720" rtlCol="0" anchor="ctr">
            <a:normAutofit/>
          </a:bodyPr>
          <a:lstStyle/>
          <a:p>
            <a:r>
              <a:rPr lang="en-US" sz="4400" dirty="0">
                <a:latin typeface="Times New Roman" panose="02020603050405020304" pitchFamily="18" charset="0"/>
                <a:cs typeface="Times New Roman" panose="02020603050405020304" pitchFamily="18" charset="0"/>
              </a:rPr>
              <a:t>Windows Server</a:t>
            </a:r>
          </a:p>
        </p:txBody>
      </p:sp>
      <p:pic>
        <p:nvPicPr>
          <p:cNvPr id="3" name="Content Placeholder 2">
            <a:extLst>
              <a:ext uri="{FF2B5EF4-FFF2-40B4-BE49-F238E27FC236}">
                <a16:creationId xmlns:a16="http://schemas.microsoft.com/office/drawing/2014/main" id="{0ED993E5-161B-118A-44C8-7F6B8E264FD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633" r="-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6" name="Text Placeholder 5">
            <a:extLst>
              <a:ext uri="{FF2B5EF4-FFF2-40B4-BE49-F238E27FC236}">
                <a16:creationId xmlns:a16="http://schemas.microsoft.com/office/drawing/2014/main" id="{5F7E9686-233C-5068-6CAE-654CA1A664D3}"/>
              </a:ext>
            </a:extLst>
          </p:cNvPr>
          <p:cNvSpPr>
            <a:spLocks noGrp="1"/>
          </p:cNvSpPr>
          <p:nvPr>
            <p:ph type="body" sz="half" idx="2"/>
          </p:nvPr>
        </p:nvSpPr>
        <p:spPr>
          <a:xfrm>
            <a:off x="8145517" y="1805220"/>
            <a:ext cx="3999717" cy="3908586"/>
          </a:xfrm>
        </p:spPr>
        <p:txBody>
          <a:bodyPr vert="horz" lIns="91440" tIns="45720" rIns="91440" bIns="45720" rtlCol="0">
            <a:normAutofit/>
          </a:bodyPr>
          <a:lstStyle/>
          <a:p>
            <a:pPr marL="342900" indent="-342900" algn="just">
              <a:buFont typeface="Wingdings" panose="05000000000000000000" pitchFamily="2" charset="2"/>
              <a:buChar char="Ø"/>
            </a:pPr>
            <a:r>
              <a:rPr lang="en-US" sz="1800" dirty="0">
                <a:latin typeface="Times New Roman" panose="02020603050405020304" pitchFamily="18" charset="0"/>
                <a:cs typeface="Times New Roman" panose="02020603050405020304" pitchFamily="18" charset="0"/>
              </a:rPr>
              <a:t>Scan of the Windows server shows many open ports. First, I will try to exploit port 445, which is </a:t>
            </a:r>
            <a:r>
              <a:rPr lang="en-GB" sz="1800" dirty="0">
                <a:latin typeface="Times New Roman" panose="02020603050405020304" pitchFamily="18" charset="0"/>
                <a:cs typeface="Times New Roman" panose="02020603050405020304" pitchFamily="18" charset="0"/>
              </a:rPr>
              <a:t>used by the SMB protocol that allows accessing shared resources on a network.</a:t>
            </a:r>
            <a:endParaRPr lang="en-US" sz="18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DAC447D7-0316-655E-5CC1-45AB0256B4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145517" cy="6858000"/>
          </a:xfrm>
          <a:prstGeom prst="rect">
            <a:avLst/>
          </a:prstGeom>
        </p:spPr>
      </p:pic>
    </p:spTree>
    <p:extLst>
      <p:ext uri="{BB962C8B-B14F-4D97-AF65-F5344CB8AC3E}">
        <p14:creationId xmlns:p14="http://schemas.microsoft.com/office/powerpoint/2010/main" val="1805257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40364B0-9380-C682-868A-64842B296D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DA01694-9009-690E-5162-52866593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A88490F-2489-9F12-9359-A052A37FF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F6920D8-6E81-3DBA-3302-0D4E5C5A2267}"/>
              </a:ext>
            </a:extLst>
          </p:cNvPr>
          <p:cNvSpPr>
            <a:spLocks noGrp="1"/>
          </p:cNvSpPr>
          <p:nvPr>
            <p:ph type="title"/>
          </p:nvPr>
        </p:nvSpPr>
        <p:spPr>
          <a:xfrm>
            <a:off x="7320466" y="609600"/>
            <a:ext cx="4140014" cy="1330839"/>
          </a:xfrm>
        </p:spPr>
        <p:txBody>
          <a:bodyPr vert="horz" lIns="91440" tIns="45720" rIns="91440" bIns="45720" rtlCol="0" anchor="ctr">
            <a:normAutofit/>
          </a:bodyPr>
          <a:lstStyle/>
          <a:p>
            <a:r>
              <a:rPr lang="en-GB" sz="2800" dirty="0">
                <a:latin typeface="Times New Roman" panose="02020603050405020304" pitchFamily="18" charset="0"/>
                <a:cs typeface="Times New Roman" panose="02020603050405020304" pitchFamily="18" charset="0"/>
              </a:rPr>
              <a:t>SMB / RPC Enumeration of Windows Server</a:t>
            </a:r>
            <a:endParaRPr lang="en-US" sz="2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13B745D-A684-7925-B7DC-AA222215C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
            <a:ext cx="5675321" cy="6858000"/>
          </a:xfrm>
          <a:prstGeom prst="rect">
            <a:avLst/>
          </a:prstGeom>
        </p:spPr>
      </p:pic>
      <p:sp>
        <p:nvSpPr>
          <p:cNvPr id="9" name="TextBox 8">
            <a:extLst>
              <a:ext uri="{FF2B5EF4-FFF2-40B4-BE49-F238E27FC236}">
                <a16:creationId xmlns:a16="http://schemas.microsoft.com/office/drawing/2014/main" id="{189892F1-3497-C019-FC47-35649E31601A}"/>
              </a:ext>
            </a:extLst>
          </p:cNvPr>
          <p:cNvSpPr txBox="1"/>
          <p:nvPr/>
        </p:nvSpPr>
        <p:spPr>
          <a:xfrm>
            <a:off x="6096000" y="2241755"/>
            <a:ext cx="5978013" cy="2862322"/>
          </a:xfrm>
          <a:prstGeom prst="rect">
            <a:avLst/>
          </a:prstGeom>
          <a:noFill/>
        </p:spPr>
        <p:txBody>
          <a:bodyPr wrap="square" rtlCol="0">
            <a:spAutoFit/>
          </a:bodyPr>
          <a:lstStyle/>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Successful SMB Enumeration: The command “enum4linux 192.168.1.1” effectively retrieved information from SMB and RPC services without the need for authentication. </a:t>
            </a:r>
          </a:p>
          <a:p>
            <a:pPr marL="285750" indent="-285750" algn="just">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This situation is classified as a Medium Severity Vulnerability, highlighting an opportunity to enhance security measures, as the disclosed information could potentially assist attackers in planning further attacks. It’s important to take proactive steps to address this vulnerability and protect against future threats.</a:t>
            </a:r>
          </a:p>
        </p:txBody>
      </p:sp>
    </p:spTree>
    <p:extLst>
      <p:ext uri="{BB962C8B-B14F-4D97-AF65-F5344CB8AC3E}">
        <p14:creationId xmlns:p14="http://schemas.microsoft.com/office/powerpoint/2010/main" val="20912779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831792-B1EC-F92E-D92A-A953FDF291AA}"/>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A26AA1B-926B-DDA4-D208-0CDB0845A773}"/>
              </a:ext>
            </a:extLst>
          </p:cNvPr>
          <p:cNvSpPr>
            <a:spLocks noGrp="1"/>
          </p:cNvSpPr>
          <p:nvPr>
            <p:ph type="title"/>
          </p:nvPr>
        </p:nvSpPr>
        <p:spPr>
          <a:xfrm>
            <a:off x="630936" y="4562856"/>
            <a:ext cx="3419856" cy="1600200"/>
          </a:xfrm>
        </p:spPr>
        <p:txBody>
          <a:bodyPr vert="horz" lIns="91440" tIns="45720" rIns="91440" bIns="45720" rtlCol="0" anchor="ctr">
            <a:normAutofit/>
          </a:bodyPr>
          <a:lstStyle/>
          <a:p>
            <a:r>
              <a:rPr lang="en-US" sz="2400" kern="1200">
                <a:solidFill>
                  <a:schemeClr val="tx1"/>
                </a:solidFill>
                <a:latin typeface="Times New Roman" panose="02020603050405020304" pitchFamily="18" charset="0"/>
                <a:cs typeface="Times New Roman" panose="02020603050405020304" pitchFamily="18" charset="0"/>
              </a:rPr>
              <a:t>SYSTEM </a:t>
            </a:r>
            <a:r>
              <a:rPr lang="en-GB" sz="2400">
                <a:latin typeface="Times New Roman" panose="02020603050405020304" pitchFamily="18" charset="0"/>
                <a:cs typeface="Times New Roman" panose="02020603050405020304" pitchFamily="18" charset="0"/>
              </a:rPr>
              <a:t>LIKELY VULNERABLE</a:t>
            </a:r>
            <a:endParaRPr lang="en-US" sz="2400" kern="1200" dirty="0">
              <a:solidFill>
                <a:schemeClr val="tx1"/>
              </a:solidFill>
              <a:latin typeface="Times New Roman" panose="02020603050405020304" pitchFamily="18" charset="0"/>
              <a:cs typeface="Times New Roman" panose="02020603050405020304" pitchFamily="18" charset="0"/>
            </a:endParaRPr>
          </a:p>
        </p:txBody>
      </p:sp>
      <p:pic>
        <p:nvPicPr>
          <p:cNvPr id="3" name="Content Placeholder 2">
            <a:extLst>
              <a:ext uri="{FF2B5EF4-FFF2-40B4-BE49-F238E27FC236}">
                <a16:creationId xmlns:a16="http://schemas.microsoft.com/office/drawing/2014/main" id="{510B19ED-6F61-5E54-2600-BDB03CAB19C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0505" r="-1" b="10657"/>
          <a:stretch>
            <a:fillRect/>
          </a:stretch>
        </p:blipFill>
        <p:spPr>
          <a:xfrm>
            <a:off x="5" y="10"/>
            <a:ext cx="6095995"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5" name="Picture 4">
            <a:extLst>
              <a:ext uri="{FF2B5EF4-FFF2-40B4-BE49-F238E27FC236}">
                <a16:creationId xmlns:a16="http://schemas.microsoft.com/office/drawing/2014/main" id="{02577343-4B3E-47BE-9A06-9F5CC2D88CCF}"/>
              </a:ext>
            </a:extLst>
          </p:cNvPr>
          <p:cNvPicPr>
            <a:picLocks noChangeAspect="1"/>
          </p:cNvPicPr>
          <p:nvPr/>
        </p:nvPicPr>
        <p:blipFill>
          <a:blip r:embed="rId3">
            <a:extLst>
              <a:ext uri="{28A0092B-C50C-407E-A947-70E740481C1C}">
                <a14:useLocalDpi xmlns:a14="http://schemas.microsoft.com/office/drawing/2010/main" val="0"/>
              </a:ext>
            </a:extLst>
          </a:blip>
          <a:srcRect t="1671" r="-3" b="-3"/>
          <a:stretch>
            <a:fillRect/>
          </a:stretch>
        </p:blipFill>
        <p:spPr>
          <a:xfrm>
            <a:off x="6019800" y="10"/>
            <a:ext cx="6172195" cy="418766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51"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89020" y="5404538"/>
            <a:ext cx="1554480" cy="18288"/>
          </a:xfrm>
          <a:custGeom>
            <a:avLst/>
            <a:gdLst>
              <a:gd name="csX0" fmla="*/ 0 w 1554480"/>
              <a:gd name="csY0" fmla="*/ 0 h 18288"/>
              <a:gd name="csX1" fmla="*/ 549250 w 1554480"/>
              <a:gd name="csY1" fmla="*/ 0 h 18288"/>
              <a:gd name="csX2" fmla="*/ 1082954 w 1554480"/>
              <a:gd name="csY2" fmla="*/ 0 h 18288"/>
              <a:gd name="csX3" fmla="*/ 1554480 w 1554480"/>
              <a:gd name="csY3" fmla="*/ 0 h 18288"/>
              <a:gd name="csX4" fmla="*/ 1554480 w 1554480"/>
              <a:gd name="csY4" fmla="*/ 18288 h 18288"/>
              <a:gd name="csX5" fmla="*/ 1067410 w 1554480"/>
              <a:gd name="csY5" fmla="*/ 18288 h 18288"/>
              <a:gd name="csX6" fmla="*/ 549250 w 1554480"/>
              <a:gd name="csY6" fmla="*/ 18288 h 18288"/>
              <a:gd name="csX7" fmla="*/ 0 w 1554480"/>
              <a:gd name="csY7" fmla="*/ 18288 h 18288"/>
              <a:gd name="csX8" fmla="*/ 0 w 1554480"/>
              <a:gd name="csY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BDD0E789-0E98-54D7-C532-0DD1CB3D2033}"/>
              </a:ext>
            </a:extLst>
          </p:cNvPr>
          <p:cNvSpPr>
            <a:spLocks noGrp="1"/>
          </p:cNvSpPr>
          <p:nvPr>
            <p:ph type="body" sz="half" idx="2"/>
          </p:nvPr>
        </p:nvSpPr>
        <p:spPr>
          <a:xfrm>
            <a:off x="4654294" y="4562856"/>
            <a:ext cx="6903721" cy="1600200"/>
          </a:xfrm>
        </p:spPr>
        <p:txBody>
          <a:bodyPr vert="horz" lIns="91440" tIns="45720" rIns="91440" bIns="45720" rtlCol="0" anchor="ctr">
            <a:normAutofit/>
          </a:bodyPr>
          <a:lstStyle/>
          <a:p>
            <a:pPr marL="342900" indent="-342900">
              <a:buFont typeface="Wingdings" panose="05000000000000000000" pitchFamily="2" charset="2"/>
              <a:buChar char="Ø"/>
            </a:pPr>
            <a:r>
              <a:rPr lang="en-GB" sz="2400"/>
              <a:t>High Risk: This issue is critical as it could result in a complete system compromise.</a:t>
            </a:r>
            <a:endParaRPr lang="en-GB" sz="2400" dirty="0"/>
          </a:p>
        </p:txBody>
      </p:sp>
    </p:spTree>
    <p:extLst>
      <p:ext uri="{BB962C8B-B14F-4D97-AF65-F5344CB8AC3E}">
        <p14:creationId xmlns:p14="http://schemas.microsoft.com/office/powerpoint/2010/main" val="2335596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FEE58D-2DBD-C405-874F-0F54A975D359}"/>
              </a:ext>
            </a:extLst>
          </p:cNvPr>
          <p:cNvSpPr txBox="1"/>
          <p:nvPr/>
        </p:nvSpPr>
        <p:spPr>
          <a:xfrm>
            <a:off x="324465" y="186813"/>
            <a:ext cx="6656439" cy="646331"/>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Hardening the weaknesses</a:t>
            </a:r>
          </a:p>
        </p:txBody>
      </p:sp>
      <p:sp>
        <p:nvSpPr>
          <p:cNvPr id="3" name="TextBox 2">
            <a:extLst>
              <a:ext uri="{FF2B5EF4-FFF2-40B4-BE49-F238E27FC236}">
                <a16:creationId xmlns:a16="http://schemas.microsoft.com/office/drawing/2014/main" id="{FE6464DD-1FE2-8359-C013-229D96055A72}"/>
              </a:ext>
            </a:extLst>
          </p:cNvPr>
          <p:cNvSpPr txBox="1"/>
          <p:nvPr/>
        </p:nvSpPr>
        <p:spPr>
          <a:xfrm>
            <a:off x="324465" y="1356852"/>
            <a:ext cx="11415251"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Hardening Recommendations for Enumerating SSH Algorithms</a:t>
            </a:r>
          </a:p>
          <a:p>
            <a:r>
              <a:rPr lang="en-GB" dirty="0">
                <a:latin typeface="Times New Roman" panose="02020603050405020304" pitchFamily="18" charset="0"/>
                <a:cs typeface="Times New Roman" panose="02020603050405020304" pitchFamily="18" charset="0"/>
              </a:rPr>
              <a:t>The first step to improve this is to disable weak cryptographic algorithms. Another possible improvement is to </a:t>
            </a:r>
            <a:r>
              <a:rPr lang="en-GB" dirty="0"/>
              <a:t>use SSH key-based authentication and to disable root login via SSH [1].</a:t>
            </a:r>
          </a:p>
          <a:p>
            <a:endParaRPr lang="en-GB" dirty="0"/>
          </a:p>
          <a:p>
            <a:pPr marL="285750" indent="-285750">
              <a:buFont typeface="Wingdings" panose="05000000000000000000" pitchFamily="2" charset="2"/>
              <a:buChar char="Ø"/>
            </a:pPr>
            <a:r>
              <a:rPr lang="en-GB" dirty="0"/>
              <a:t>Hardening Recommendations for SMB Share Exposure: Disable guest or anonymous SMB access [2].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Hardening Recommendations for SMB / RPC Enumeration of Windows Server: </a:t>
            </a:r>
          </a:p>
          <a:p>
            <a:r>
              <a:rPr lang="en-GB" dirty="0"/>
              <a:t>Restrict SMB access using firewall rules and disable unnecessary network discovery services [3]. </a:t>
            </a:r>
          </a:p>
          <a:p>
            <a:endParaRPr lang="en-GB"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011726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70C0">
            <a:alpha val="52000"/>
          </a:srgbClr>
        </a:solidFill>
        <a:effectLst/>
      </p:bgPr>
    </p:bg>
    <p:spTree>
      <p:nvGrpSpPr>
        <p:cNvPr id="1" name="">
          <a:extLst>
            <a:ext uri="{FF2B5EF4-FFF2-40B4-BE49-F238E27FC236}">
              <a16:creationId xmlns:a16="http://schemas.microsoft.com/office/drawing/2014/main" id="{199A49E1-9091-A2E7-3337-46A9B440EE1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E96B5F8-9942-F7C0-5487-BAC58D639BE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5928B4CB-E899-C69D-A2CE-3FE8B858744F}"/>
              </a:ext>
            </a:extLst>
          </p:cNvPr>
          <p:cNvSpPr txBox="1"/>
          <p:nvPr/>
        </p:nvSpPr>
        <p:spPr>
          <a:xfrm>
            <a:off x="838200" y="1769807"/>
            <a:ext cx="10842523" cy="313932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[1]	F. Bäumer, M. </a:t>
            </a:r>
            <a:r>
              <a:rPr lang="en-GB" dirty="0" err="1">
                <a:latin typeface="Times New Roman" panose="02020603050405020304" pitchFamily="18" charset="0"/>
                <a:cs typeface="Times New Roman" panose="02020603050405020304" pitchFamily="18" charset="0"/>
              </a:rPr>
              <a:t>Maehren</a:t>
            </a:r>
            <a:r>
              <a:rPr lang="en-GB" dirty="0">
                <a:latin typeface="Times New Roman" panose="02020603050405020304" pitchFamily="18" charset="0"/>
                <a:cs typeface="Times New Roman" panose="02020603050405020304" pitchFamily="18" charset="0"/>
              </a:rPr>
              <a:t>, M. Brinkmann, and J. Schwenk, “Finding SSH Strict Key Exchange Violations 	by State Learning,” in </a:t>
            </a:r>
            <a:r>
              <a:rPr lang="en-GB" i="1" dirty="0">
                <a:latin typeface="Times New Roman" panose="02020603050405020304" pitchFamily="18" charset="0"/>
                <a:cs typeface="Times New Roman" panose="02020603050405020304" pitchFamily="18" charset="0"/>
              </a:rPr>
              <a:t>Proceedings of the 2025 ACM SIGSAC Conference on Computer and 	Communications Security</a:t>
            </a:r>
            <a:r>
              <a:rPr lang="en-GB" dirty="0">
                <a:latin typeface="Times New Roman" panose="02020603050405020304" pitchFamily="18" charset="0"/>
                <a:cs typeface="Times New Roman" panose="02020603050405020304" pitchFamily="18" charset="0"/>
              </a:rPr>
              <a:t>, New York, NY, USA: ACM, Nov. 2025, pp. 246–260. </a:t>
            </a:r>
            <a:r>
              <a:rPr lang="en-GB" dirty="0" err="1">
                <a:latin typeface="Times New Roman" panose="02020603050405020304" pitchFamily="18" charset="0"/>
                <a:cs typeface="Times New Roman" panose="02020603050405020304" pitchFamily="18" charset="0"/>
              </a:rPr>
              <a:t>doi</a:t>
            </a:r>
            <a:r>
              <a:rPr lang="en-GB" dirty="0">
                <a:latin typeface="Times New Roman" panose="02020603050405020304" pitchFamily="18" charset="0"/>
                <a:cs typeface="Times New Roman" panose="02020603050405020304" pitchFamily="18" charset="0"/>
              </a:rPr>
              <a:t>: 	10.1145/3719027.3765208.</a:t>
            </a:r>
          </a:p>
          <a:p>
            <a:endParaRPr lang="en-GB" dirty="0">
              <a:latin typeface="Times New Roman" panose="02020603050405020304" pitchFamily="18" charset="0"/>
              <a:cs typeface="Times New Roman" panose="02020603050405020304" pitchFamily="18" charset="0"/>
            </a:endParaRPr>
          </a:p>
          <a:p>
            <a:r>
              <a:rPr lang="en-GB" dirty="0"/>
              <a:t>[2]	M. Kavanaugh-</a:t>
            </a:r>
            <a:r>
              <a:rPr lang="en-GB" dirty="0" err="1"/>
              <a:t>Carryer</a:t>
            </a:r>
            <a:r>
              <a:rPr lang="en-GB" dirty="0"/>
              <a:t>, “Physical Security for SMBs,” </a:t>
            </a:r>
            <a:r>
              <a:rPr lang="en-GB" i="1" dirty="0"/>
              <a:t>Security</a:t>
            </a:r>
            <a:r>
              <a:rPr lang="en-GB" dirty="0"/>
              <a:t>, vol. 59, no. 2, pp. 20–20, Feb. 2022.</a:t>
            </a:r>
          </a:p>
          <a:p>
            <a:endParaRPr lang="en-GB" dirty="0">
              <a:latin typeface="Times New Roman" panose="02020603050405020304" pitchFamily="18" charset="0"/>
              <a:cs typeface="Times New Roman" panose="02020603050405020304" pitchFamily="18" charset="0"/>
            </a:endParaRPr>
          </a:p>
          <a:p>
            <a:r>
              <a:rPr lang="en-GB" dirty="0"/>
              <a:t>[3]	HARA, Kazuki, et al. Profiling of malicious users targeting </a:t>
            </a:r>
            <a:r>
              <a:rPr lang="en-GB" dirty="0" err="1"/>
              <a:t>ethereum’s</a:t>
            </a:r>
            <a:r>
              <a:rPr lang="en-GB" dirty="0"/>
              <a:t> </a:t>
            </a:r>
            <a:r>
              <a:rPr lang="en-GB" dirty="0" err="1"/>
              <a:t>rpc</a:t>
            </a:r>
            <a:r>
              <a:rPr lang="en-GB" dirty="0"/>
              <a:t> port using simple 	honeypots. In: </a:t>
            </a:r>
            <a:r>
              <a:rPr lang="en-GB" i="1" dirty="0"/>
              <a:t>2020 IEEE International Conference on Blockchain (Blockchain)</a:t>
            </a:r>
            <a:r>
              <a:rPr lang="en-GB" dirty="0"/>
              <a:t>. IEEE, 2020. p. 1-8.</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2875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393</TotalTime>
  <Words>636</Words>
  <Application>Microsoft Office PowerPoint</Application>
  <PresentationFormat>Widescreen</PresentationFormat>
  <Paragraphs>70</Paragraphs>
  <Slides>16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Times New Roman</vt:lpstr>
      <vt:lpstr>Wingdings</vt:lpstr>
      <vt:lpstr>Office Theme</vt:lpstr>
      <vt:lpstr>Advanced Cyber Security</vt:lpstr>
      <vt:lpstr>Swansea site OS install</vt:lpstr>
      <vt:lpstr>London site OS install  </vt:lpstr>
      <vt:lpstr>Network Topology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Windows Server</vt:lpstr>
      <vt:lpstr>SMB / RPC Enumeration of Windows Server</vt:lpstr>
      <vt:lpstr>SYSTEM LIKELY VULNERABLE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Svetoslav Anastasov Ivanov (2322727)</dc:creator>
  <cp:lastModifiedBy>Svetoslav Anastasov Ivanov (2322727)</cp:lastModifiedBy>
  <cp:revision>10</cp:revision>
  <dcterms:created xsi:type="dcterms:W3CDTF">2026-03-05T14:04:47Z</dcterms:created>
  <dcterms:modified xsi:type="dcterms:W3CDTF">2026-03-17T13:46:09Z</dcterms:modified>
</cp:coreProperties>
</file>