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354" r:id="rId2"/>
    <p:sldId id="257" r:id="rId3"/>
    <p:sldId id="259" r:id="rId4"/>
    <p:sldId id="260" r:id="rId5"/>
    <p:sldId id="258" r:id="rId6"/>
    <p:sldId id="261" r:id="rId7"/>
    <p:sldId id="266" r:id="rId8"/>
    <p:sldId id="355" r:id="rId9"/>
    <p:sldId id="269" r:id="rId10"/>
    <p:sldId id="291" r:id="rId11"/>
    <p:sldId id="270" r:id="rId12"/>
    <p:sldId id="357" r:id="rId13"/>
    <p:sldId id="358" r:id="rId14"/>
    <p:sldId id="289" r:id="rId15"/>
    <p:sldId id="359" r:id="rId16"/>
    <p:sldId id="290" r:id="rId17"/>
    <p:sldId id="265" r:id="rId18"/>
    <p:sldId id="294" r:id="rId19"/>
    <p:sldId id="360" r:id="rId20"/>
    <p:sldId id="297" r:id="rId21"/>
    <p:sldId id="299" r:id="rId22"/>
    <p:sldId id="262" r:id="rId2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129" autoAdjust="0"/>
    <p:restoredTop sz="94576" autoAdjust="0"/>
  </p:normalViewPr>
  <p:slideViewPr>
    <p:cSldViewPr>
      <p:cViewPr varScale="1">
        <p:scale>
          <a:sx n="79" d="100"/>
          <a:sy n="79" d="100"/>
        </p:scale>
        <p:origin x="48" y="28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28C14E06-5DB2-4FF6-B4A0-B8C3DF540E7C}"/>
    <pc:docChg chg="modSld">
      <pc:chgData name="Piyumika Kithulgoda Gamage" userId="8130ac14-9727-4963-a006-512f362f8357" providerId="ADAL" clId="{28C14E06-5DB2-4FF6-B4A0-B8C3DF540E7C}" dt="2024-10-13T11:06:51.846" v="0"/>
      <pc:docMkLst>
        <pc:docMk/>
      </pc:docMkLst>
      <pc:sldChg chg="modSp mod">
        <pc:chgData name="Piyumika Kithulgoda Gamage" userId="8130ac14-9727-4963-a006-512f362f8357" providerId="ADAL" clId="{28C14E06-5DB2-4FF6-B4A0-B8C3DF540E7C}" dt="2024-10-13T11:06:51.846" v="0"/>
        <pc:sldMkLst>
          <pc:docMk/>
          <pc:sldMk cId="4041403823" sldId="354"/>
        </pc:sldMkLst>
        <pc:spChg chg="mod">
          <ac:chgData name="Piyumika Kithulgoda Gamage" userId="8130ac14-9727-4963-a006-512f362f8357" providerId="ADAL" clId="{28C14E06-5DB2-4FF6-B4A0-B8C3DF540E7C}" dt="2024-10-13T11:06:51.846" v="0"/>
          <ac:spMkLst>
            <pc:docMk/>
            <pc:sldMk cId="4041403823" sldId="354"/>
            <ac:spMk id="6146" creationId="{00000000-0000-0000-0000-000000000000}"/>
          </ac:spMkLst>
        </pc:spChg>
      </pc:sldChg>
    </pc:docChg>
  </pc:docChgLst>
  <pc:docChgLst>
    <pc:chgData name="Piyumika Kithulgoda Gamage" userId="8130ac14-9727-4963-a006-512f362f8357" providerId="ADAL" clId="{A25C8B93-1FEB-431C-8095-C78B9647064C}"/>
    <pc:docChg chg="undo redo custSel addSld delSld modSld sldOrd">
      <pc:chgData name="Piyumika Kithulgoda Gamage" userId="8130ac14-9727-4963-a006-512f362f8357" providerId="ADAL" clId="{A25C8B93-1FEB-431C-8095-C78B9647064C}" dt="2024-06-17T17:14:18.609" v="290" actId="47"/>
      <pc:docMkLst>
        <pc:docMk/>
      </pc:docMkLst>
      <pc:sldChg chg="modSp mod">
        <pc:chgData name="Piyumika Kithulgoda Gamage" userId="8130ac14-9727-4963-a006-512f362f8357" providerId="ADAL" clId="{A25C8B93-1FEB-431C-8095-C78B9647064C}" dt="2024-06-17T16:33:37.651" v="283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A25C8B93-1FEB-431C-8095-C78B9647064C}" dt="2024-06-17T16:09:47.945" v="30" actId="122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A25C8B93-1FEB-431C-8095-C78B9647064C}" dt="2024-06-17T16:33:37.651" v="283" actId="20577"/>
          <ac:spMkLst>
            <pc:docMk/>
            <pc:sldMk cId="517909775" sldId="257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A25C8B93-1FEB-431C-8095-C78B9647064C}" dt="2024-06-17T16:11:44.680" v="52" actId="13900"/>
        <pc:sldMkLst>
          <pc:docMk/>
          <pc:sldMk cId="2189326861" sldId="258"/>
        </pc:sldMkLst>
        <pc:spChg chg="mod">
          <ac:chgData name="Piyumika Kithulgoda Gamage" userId="8130ac14-9727-4963-a006-512f362f8357" providerId="ADAL" clId="{A25C8B93-1FEB-431C-8095-C78B9647064C}" dt="2024-06-17T16:11:44.680" v="52" actId="13900"/>
          <ac:spMkLst>
            <pc:docMk/>
            <pc:sldMk cId="2189326861" sldId="258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A25C8B93-1FEB-431C-8095-C78B9647064C}" dt="2024-06-17T16:09:39.567" v="28" actId="255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A25C8B93-1FEB-431C-8095-C78B9647064C}" dt="2024-06-17T16:30:38.919" v="257" actId="13900"/>
        <pc:sldMkLst>
          <pc:docMk/>
          <pc:sldMk cId="1229450736" sldId="260"/>
        </pc:sldMkLst>
        <pc:spChg chg="mod">
          <ac:chgData name="Piyumika Kithulgoda Gamage" userId="8130ac14-9727-4963-a006-512f362f8357" providerId="ADAL" clId="{A25C8B93-1FEB-431C-8095-C78B9647064C}" dt="2024-06-17T16:30:38.919" v="257" actId="13900"/>
          <ac:spMkLst>
            <pc:docMk/>
            <pc:sldMk cId="1229450736" sldId="260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A25C8B93-1FEB-431C-8095-C78B9647064C}" dt="2024-06-17T16:09:55.264" v="31" actId="122"/>
          <ac:spMkLst>
            <pc:docMk/>
            <pc:sldMk cId="1229450736" sldId="260"/>
            <ac:spMk id="12" creationId="{97F9B2C4-ECF1-C629-62B3-D56E9A2E11F1}"/>
          </ac:spMkLst>
        </pc:spChg>
      </pc:sldChg>
      <pc:sldChg chg="modSp mod">
        <pc:chgData name="Piyumika Kithulgoda Gamage" userId="8130ac14-9727-4963-a006-512f362f8357" providerId="ADAL" clId="{A25C8B93-1FEB-431C-8095-C78B9647064C}" dt="2024-06-17T16:14:14.027" v="74" actId="20577"/>
        <pc:sldMkLst>
          <pc:docMk/>
          <pc:sldMk cId="1742980919" sldId="261"/>
        </pc:sldMkLst>
        <pc:spChg chg="mod">
          <ac:chgData name="Piyumika Kithulgoda Gamage" userId="8130ac14-9727-4963-a006-512f362f8357" providerId="ADAL" clId="{A25C8B93-1FEB-431C-8095-C78B9647064C}" dt="2024-06-17T16:11:05.034" v="47" actId="404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A25C8B93-1FEB-431C-8095-C78B9647064C}" dt="2024-06-17T16:14:14.027" v="74" actId="20577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A25C8B93-1FEB-431C-8095-C78B9647064C}" dt="2024-06-17T16:32:12.341" v="273" actId="122"/>
        <pc:sldMkLst>
          <pc:docMk/>
          <pc:sldMk cId="4211995302" sldId="262"/>
        </pc:sldMkLst>
        <pc:spChg chg="mod">
          <ac:chgData name="Piyumika Kithulgoda Gamage" userId="8130ac14-9727-4963-a006-512f362f8357" providerId="ADAL" clId="{A25C8B93-1FEB-431C-8095-C78B9647064C}" dt="2024-06-17T16:32:04.123" v="271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A25C8B93-1FEB-431C-8095-C78B9647064C}" dt="2024-06-17T16:32:12.341" v="273" actId="122"/>
          <ac:spMkLst>
            <pc:docMk/>
            <pc:sldMk cId="4211995302" sldId="262"/>
            <ac:spMk id="8" creationId="{8A7F69F2-12A2-C5AB-4BE6-DF87F9AD1153}"/>
          </ac:spMkLst>
        </pc:spChg>
      </pc:sldChg>
      <pc:sldChg chg="modSp mod">
        <pc:chgData name="Piyumika Kithulgoda Gamage" userId="8130ac14-9727-4963-a006-512f362f8357" providerId="ADAL" clId="{A25C8B93-1FEB-431C-8095-C78B9647064C}" dt="2024-06-17T16:28:00.236" v="220" actId="20577"/>
        <pc:sldMkLst>
          <pc:docMk/>
          <pc:sldMk cId="2964811970" sldId="265"/>
        </pc:sldMkLst>
        <pc:spChg chg="mod">
          <ac:chgData name="Piyumika Kithulgoda Gamage" userId="8130ac14-9727-4963-a006-512f362f8357" providerId="ADAL" clId="{A25C8B93-1FEB-431C-8095-C78B9647064C}" dt="2024-06-17T16:27:00.484" v="207" actId="579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A25C8B93-1FEB-431C-8095-C78B9647064C}" dt="2024-06-17T16:28:00.236" v="220" actId="20577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A25C8B93-1FEB-431C-8095-C78B9647064C}" dt="2024-06-17T16:16:45.430" v="93" actId="20577"/>
        <pc:sldMkLst>
          <pc:docMk/>
          <pc:sldMk cId="3392241887" sldId="266"/>
        </pc:sldMkLst>
        <pc:spChg chg="mod">
          <ac:chgData name="Piyumika Kithulgoda Gamage" userId="8130ac14-9727-4963-a006-512f362f8357" providerId="ADAL" clId="{A25C8B93-1FEB-431C-8095-C78B9647064C}" dt="2024-06-17T16:11:27.590" v="51" actId="13900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A25C8B93-1FEB-431C-8095-C78B9647064C}" dt="2024-06-17T16:16:45.430" v="93" actId="20577"/>
          <ac:spMkLst>
            <pc:docMk/>
            <pc:sldMk cId="3392241887" sldId="266"/>
            <ac:spMk id="9" creationId="{6564BD19-53B3-8E14-57BD-8D8BC924D159}"/>
          </ac:spMkLst>
        </pc:spChg>
      </pc:sldChg>
      <pc:sldChg chg="modSp mod">
        <pc:chgData name="Piyumika Kithulgoda Gamage" userId="8130ac14-9727-4963-a006-512f362f8357" providerId="ADAL" clId="{A25C8B93-1FEB-431C-8095-C78B9647064C}" dt="2024-06-17T16:15:40.147" v="81" actId="13900"/>
        <pc:sldMkLst>
          <pc:docMk/>
          <pc:sldMk cId="722754073" sldId="269"/>
        </pc:sldMkLst>
        <pc:spChg chg="mod">
          <ac:chgData name="Piyumika Kithulgoda Gamage" userId="8130ac14-9727-4963-a006-512f362f8357" providerId="ADAL" clId="{A25C8B93-1FEB-431C-8095-C78B9647064C}" dt="2024-06-17T16:15:40.147" v="81" actId="139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A25C8B93-1FEB-431C-8095-C78B9647064C}" dt="2024-06-17T16:14:29.665" v="75" actId="113"/>
          <ac:spMkLst>
            <pc:docMk/>
            <pc:sldMk cId="722754073" sldId="269"/>
            <ac:spMk id="9" creationId="{E7D487FC-BA9C-7968-9899-436361424B0B}"/>
          </ac:spMkLst>
        </pc:spChg>
      </pc:sldChg>
      <pc:sldChg chg="modSp mod">
        <pc:chgData name="Piyumika Kithulgoda Gamage" userId="8130ac14-9727-4963-a006-512f362f8357" providerId="ADAL" clId="{A25C8B93-1FEB-431C-8095-C78B9647064C}" dt="2024-06-17T16:18:20.683" v="119" actId="13900"/>
        <pc:sldMkLst>
          <pc:docMk/>
          <pc:sldMk cId="3051524116" sldId="270"/>
        </pc:sldMkLst>
        <pc:spChg chg="mod">
          <ac:chgData name="Piyumika Kithulgoda Gamage" userId="8130ac14-9727-4963-a006-512f362f8357" providerId="ADAL" clId="{A25C8B93-1FEB-431C-8095-C78B9647064C}" dt="2024-06-17T16:18:20.683" v="119" actId="13900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A25C8B93-1FEB-431C-8095-C78B9647064C}" dt="2024-06-17T16:17:15.540" v="105" actId="20577"/>
          <ac:spMkLst>
            <pc:docMk/>
            <pc:sldMk cId="3051524116" sldId="270"/>
            <ac:spMk id="9" creationId="{91BB2EC3-EAFD-5D12-98E3-628F204E55C0}"/>
          </ac:spMkLst>
        </pc:spChg>
      </pc:sldChg>
      <pc:sldChg chg="del ord">
        <pc:chgData name="Piyumika Kithulgoda Gamage" userId="8130ac14-9727-4963-a006-512f362f8357" providerId="ADAL" clId="{A25C8B93-1FEB-431C-8095-C78B9647064C}" dt="2024-06-17T16:07:54.714" v="4" actId="47"/>
        <pc:sldMkLst>
          <pc:docMk/>
          <pc:sldMk cId="0" sldId="277"/>
        </pc:sldMkLst>
      </pc:sldChg>
      <pc:sldChg chg="delSp add del mod">
        <pc:chgData name="Piyumika Kithulgoda Gamage" userId="8130ac14-9727-4963-a006-512f362f8357" providerId="ADAL" clId="{A25C8B93-1FEB-431C-8095-C78B9647064C}" dt="2024-06-17T17:14:18.609" v="290" actId="47"/>
        <pc:sldMkLst>
          <pc:docMk/>
          <pc:sldMk cId="3243072164" sldId="288"/>
        </pc:sldMkLst>
        <pc:picChg chg="del">
          <ac:chgData name="Piyumika Kithulgoda Gamage" userId="8130ac14-9727-4963-a006-512f362f8357" providerId="ADAL" clId="{A25C8B93-1FEB-431C-8095-C78B9647064C}" dt="2024-06-17T17:14:15.124" v="289" actId="478"/>
          <ac:picMkLst>
            <pc:docMk/>
            <pc:sldMk cId="3243072164" sldId="288"/>
            <ac:picMk id="2" creationId="{3DDDB4F5-1545-7DDF-38C6-50AB86C3FBC7}"/>
          </ac:picMkLst>
        </pc:picChg>
      </pc:sldChg>
      <pc:sldChg chg="modSp mod">
        <pc:chgData name="Piyumika Kithulgoda Gamage" userId="8130ac14-9727-4963-a006-512f362f8357" providerId="ADAL" clId="{A25C8B93-1FEB-431C-8095-C78B9647064C}" dt="2024-06-17T16:32:27.865" v="275" actId="20577"/>
        <pc:sldMkLst>
          <pc:docMk/>
          <pc:sldMk cId="2779259505" sldId="289"/>
        </pc:sldMkLst>
        <pc:spChg chg="mod">
          <ac:chgData name="Piyumika Kithulgoda Gamage" userId="8130ac14-9727-4963-a006-512f362f8357" providerId="ADAL" clId="{A25C8B93-1FEB-431C-8095-C78B9647064C}" dt="2024-06-17T16:32:27.865" v="275" actId="20577"/>
          <ac:spMkLst>
            <pc:docMk/>
            <pc:sldMk cId="2779259505" sldId="289"/>
            <ac:spMk id="2" creationId="{1A763CD6-AE4A-090D-D20C-45599B613982}"/>
          </ac:spMkLst>
        </pc:spChg>
        <pc:spChg chg="mod">
          <ac:chgData name="Piyumika Kithulgoda Gamage" userId="8130ac14-9727-4963-a006-512f362f8357" providerId="ADAL" clId="{A25C8B93-1FEB-431C-8095-C78B9647064C}" dt="2024-06-17T16:31:03.640" v="259" actId="20577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A25C8B93-1FEB-431C-8095-C78B9647064C}" dt="2024-06-17T16:32:42.897" v="280" actId="13900"/>
        <pc:sldMkLst>
          <pc:docMk/>
          <pc:sldMk cId="1767512393" sldId="290"/>
        </pc:sldMkLst>
        <pc:spChg chg="mod">
          <ac:chgData name="Piyumika Kithulgoda Gamage" userId="8130ac14-9727-4963-a006-512f362f8357" providerId="ADAL" clId="{A25C8B93-1FEB-431C-8095-C78B9647064C}" dt="2024-06-17T16:32:42.897" v="280" actId="13900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A25C8B93-1FEB-431C-8095-C78B9647064C}" dt="2024-06-17T16:24:03.221" v="189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modSp mod">
        <pc:chgData name="Piyumika Kithulgoda Gamage" userId="8130ac14-9727-4963-a006-512f362f8357" providerId="ADAL" clId="{A25C8B93-1FEB-431C-8095-C78B9647064C}" dt="2024-06-17T16:17:07.215" v="100" actId="20577"/>
        <pc:sldMkLst>
          <pc:docMk/>
          <pc:sldMk cId="2926603474" sldId="291"/>
        </pc:sldMkLst>
        <pc:spChg chg="mod">
          <ac:chgData name="Piyumika Kithulgoda Gamage" userId="8130ac14-9727-4963-a006-512f362f8357" providerId="ADAL" clId="{A25C8B93-1FEB-431C-8095-C78B9647064C}" dt="2024-06-17T16:16:18.571" v="87" actId="13900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A25C8B93-1FEB-431C-8095-C78B9647064C}" dt="2024-06-17T16:17:07.215" v="100" actId="20577"/>
          <ac:spMkLst>
            <pc:docMk/>
            <pc:sldMk cId="2926603474" sldId="291"/>
            <ac:spMk id="9" creationId="{1DB94D6D-78D8-3F29-3559-518FBCD5A55B}"/>
          </ac:spMkLst>
        </pc:spChg>
      </pc:sldChg>
      <pc:sldChg chg="modSp mod">
        <pc:chgData name="Piyumika Kithulgoda Gamage" userId="8130ac14-9727-4963-a006-512f362f8357" providerId="ADAL" clId="{A25C8B93-1FEB-431C-8095-C78B9647064C}" dt="2024-06-17T16:31:30.817" v="263" actId="13900"/>
        <pc:sldMkLst>
          <pc:docMk/>
          <pc:sldMk cId="3237120434" sldId="294"/>
        </pc:sldMkLst>
        <pc:spChg chg="mod">
          <ac:chgData name="Piyumika Kithulgoda Gamage" userId="8130ac14-9727-4963-a006-512f362f8357" providerId="ADAL" clId="{A25C8B93-1FEB-431C-8095-C78B9647064C}" dt="2024-06-17T16:31:30.817" v="263" actId="13900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A25C8B93-1FEB-431C-8095-C78B9647064C}" dt="2024-06-17T16:29:06.097" v="243" actId="20577"/>
          <ac:spMkLst>
            <pc:docMk/>
            <pc:sldMk cId="3237120434" sldId="294"/>
            <ac:spMk id="9" creationId="{2EBD21EC-560E-3364-0A22-B81826CD5645}"/>
          </ac:spMkLst>
        </pc:spChg>
      </pc:sldChg>
      <pc:sldChg chg="modSp">
        <pc:chgData name="Piyumika Kithulgoda Gamage" userId="8130ac14-9727-4963-a006-512f362f8357" providerId="ADAL" clId="{A25C8B93-1FEB-431C-8095-C78B9647064C}" dt="2024-06-17T16:31:47.727" v="265" actId="13900"/>
        <pc:sldMkLst>
          <pc:docMk/>
          <pc:sldMk cId="4063864537" sldId="297"/>
        </pc:sldMkLst>
        <pc:spChg chg="mod">
          <ac:chgData name="Piyumika Kithulgoda Gamage" userId="8130ac14-9727-4963-a006-512f362f8357" providerId="ADAL" clId="{A25C8B93-1FEB-431C-8095-C78B9647064C}" dt="2024-06-17T16:31:47.727" v="265" actId="13900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A25C8B93-1FEB-431C-8095-C78B9647064C}" dt="2024-06-17T16:30:00.677" v="254" actId="255"/>
          <ac:spMkLst>
            <pc:docMk/>
            <pc:sldMk cId="4063864537" sldId="297"/>
            <ac:spMk id="9" creationId="{76E7CC8F-577E-5B0F-26EA-1109BA7656A5}"/>
          </ac:spMkLst>
        </pc:spChg>
      </pc:sldChg>
      <pc:sldChg chg="add del">
        <pc:chgData name="Piyumika Kithulgoda Gamage" userId="8130ac14-9727-4963-a006-512f362f8357" providerId="ADAL" clId="{A25C8B93-1FEB-431C-8095-C78B9647064C}" dt="2024-06-17T16:07:42.378" v="1" actId="47"/>
        <pc:sldMkLst>
          <pc:docMk/>
          <pc:sldMk cId="4041403823" sldId="354"/>
        </pc:sldMkLst>
      </pc:sldChg>
      <pc:sldChg chg="modSp mod">
        <pc:chgData name="Piyumika Kithulgoda Gamage" userId="8130ac14-9727-4963-a006-512f362f8357" providerId="ADAL" clId="{A25C8B93-1FEB-431C-8095-C78B9647064C}" dt="2024-06-17T16:16:56.549" v="97" actId="20577"/>
        <pc:sldMkLst>
          <pc:docMk/>
          <pc:sldMk cId="4147016941" sldId="355"/>
        </pc:sldMkLst>
        <pc:spChg chg="mod">
          <ac:chgData name="Piyumika Kithulgoda Gamage" userId="8130ac14-9727-4963-a006-512f362f8357" providerId="ADAL" clId="{A25C8B93-1FEB-431C-8095-C78B9647064C}" dt="2024-06-17T16:16:56.549" v="97" actId="20577"/>
          <ac:spMkLst>
            <pc:docMk/>
            <pc:sldMk cId="4147016941" sldId="355"/>
            <ac:spMk id="2" creationId="{124D384F-4FF9-82A4-754F-85A1A52CC2C4}"/>
          </ac:spMkLst>
        </pc:spChg>
        <pc:spChg chg="mod">
          <ac:chgData name="Piyumika Kithulgoda Gamage" userId="8130ac14-9727-4963-a006-512f362f8357" providerId="ADAL" clId="{A25C8B93-1FEB-431C-8095-C78B9647064C}" dt="2024-06-17T16:12:49.247" v="60" actId="13900"/>
          <ac:spMkLst>
            <pc:docMk/>
            <pc:sldMk cId="4147016941" sldId="355"/>
            <ac:spMk id="5" creationId="{887A8FA2-8E4D-1C13-A552-4A6675E4B886}"/>
          </ac:spMkLst>
        </pc:spChg>
      </pc:sldChg>
      <pc:sldChg chg="modSp mod">
        <pc:chgData name="Piyumika Kithulgoda Gamage" userId="8130ac14-9727-4963-a006-512f362f8357" providerId="ADAL" clId="{A25C8B93-1FEB-431C-8095-C78B9647064C}" dt="2024-06-17T16:19:44.073" v="134" actId="1076"/>
        <pc:sldMkLst>
          <pc:docMk/>
          <pc:sldMk cId="3010695707" sldId="357"/>
        </pc:sldMkLst>
        <pc:spChg chg="mod">
          <ac:chgData name="Piyumika Kithulgoda Gamage" userId="8130ac14-9727-4963-a006-512f362f8357" providerId="ADAL" clId="{A25C8B93-1FEB-431C-8095-C78B9647064C}" dt="2024-06-17T16:19:39.458" v="133" actId="14100"/>
          <ac:spMkLst>
            <pc:docMk/>
            <pc:sldMk cId="3010695707" sldId="357"/>
            <ac:spMk id="2" creationId="{C33E270C-969E-6A8E-737A-989B59BE05C6}"/>
          </ac:spMkLst>
        </pc:spChg>
        <pc:graphicFrameChg chg="mod modGraphic">
          <ac:chgData name="Piyumika Kithulgoda Gamage" userId="8130ac14-9727-4963-a006-512f362f8357" providerId="ADAL" clId="{A25C8B93-1FEB-431C-8095-C78B9647064C}" dt="2024-06-17T16:19:44.073" v="134" actId="1076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modSp add mod">
        <pc:chgData name="Piyumika Kithulgoda Gamage" userId="8130ac14-9727-4963-a006-512f362f8357" providerId="ADAL" clId="{A25C8B93-1FEB-431C-8095-C78B9647064C}" dt="2024-06-17T16:20:08.102" v="140" actId="14100"/>
        <pc:sldMkLst>
          <pc:docMk/>
          <pc:sldMk cId="3190972363" sldId="358"/>
        </pc:sldMkLst>
        <pc:spChg chg="mod">
          <ac:chgData name="Piyumika Kithulgoda Gamage" userId="8130ac14-9727-4963-a006-512f362f8357" providerId="ADAL" clId="{A25C8B93-1FEB-431C-8095-C78B9647064C}" dt="2024-06-17T16:20:00.623" v="138" actId="14100"/>
          <ac:spMkLst>
            <pc:docMk/>
            <pc:sldMk cId="3190972363" sldId="358"/>
            <ac:spMk id="2" creationId="{C33E270C-969E-6A8E-737A-989B59BE05C6}"/>
          </ac:spMkLst>
        </pc:spChg>
        <pc:graphicFrameChg chg="mod modGraphic">
          <ac:chgData name="Piyumika Kithulgoda Gamage" userId="8130ac14-9727-4963-a006-512f362f8357" providerId="ADAL" clId="{A25C8B93-1FEB-431C-8095-C78B9647064C}" dt="2024-06-17T16:20:08.102" v="140" actId="14100"/>
          <ac:graphicFrameMkLst>
            <pc:docMk/>
            <pc:sldMk cId="3190972363" sldId="358"/>
            <ac:graphicFrameMk id="4" creationId="{2B98C21F-F955-682B-C55E-1DA76B4443F6}"/>
          </ac:graphicFrameMkLst>
        </pc:graphicFrameChg>
      </pc:sldChg>
      <pc:sldChg chg="addSp delSp modSp new del mod">
        <pc:chgData name="Piyumika Kithulgoda Gamage" userId="8130ac14-9727-4963-a006-512f362f8357" providerId="ADAL" clId="{A25C8B93-1FEB-431C-8095-C78B9647064C}" dt="2024-06-17T16:18:55.833" v="124" actId="47"/>
        <pc:sldMkLst>
          <pc:docMk/>
          <pc:sldMk cId="3536016842" sldId="358"/>
        </pc:sldMkLst>
        <pc:spChg chg="del">
          <ac:chgData name="Piyumika Kithulgoda Gamage" userId="8130ac14-9727-4963-a006-512f362f8357" providerId="ADAL" clId="{A25C8B93-1FEB-431C-8095-C78B9647064C}" dt="2024-06-17T16:18:40.791" v="121"/>
          <ac:spMkLst>
            <pc:docMk/>
            <pc:sldMk cId="3536016842" sldId="358"/>
            <ac:spMk id="3" creationId="{E79F90A9-C228-FD49-12C5-644F3207A53A}"/>
          </ac:spMkLst>
        </pc:spChg>
        <pc:graphicFrameChg chg="add mod modGraphic">
          <ac:chgData name="Piyumika Kithulgoda Gamage" userId="8130ac14-9727-4963-a006-512f362f8357" providerId="ADAL" clId="{A25C8B93-1FEB-431C-8095-C78B9647064C}" dt="2024-06-17T16:18:48.188" v="123" actId="21"/>
          <ac:graphicFrameMkLst>
            <pc:docMk/>
            <pc:sldMk cId="3536016842" sldId="358"/>
            <ac:graphicFrameMk id="4" creationId="{1B64A43E-0D04-536F-5B1F-4B8676F6FE33}"/>
          </ac:graphicFrameMkLst>
        </pc:graphicFrameChg>
      </pc:sldChg>
      <pc:sldChg chg="modSp add mod">
        <pc:chgData name="Piyumika Kithulgoda Gamage" userId="8130ac14-9727-4963-a006-512f362f8357" providerId="ADAL" clId="{A25C8B93-1FEB-431C-8095-C78B9647064C}" dt="2024-06-17T16:31:11.475" v="261" actId="20577"/>
        <pc:sldMkLst>
          <pc:docMk/>
          <pc:sldMk cId="791908926" sldId="359"/>
        </pc:sldMkLst>
        <pc:spChg chg="mod">
          <ac:chgData name="Piyumika Kithulgoda Gamage" userId="8130ac14-9727-4963-a006-512f362f8357" providerId="ADAL" clId="{A25C8B93-1FEB-431C-8095-C78B9647064C}" dt="2024-06-17T16:22:08.993" v="168" actId="20577"/>
          <ac:spMkLst>
            <pc:docMk/>
            <pc:sldMk cId="791908926" sldId="359"/>
            <ac:spMk id="2" creationId="{1A763CD6-AE4A-090D-D20C-45599B613982}"/>
          </ac:spMkLst>
        </pc:spChg>
        <pc:spChg chg="mod">
          <ac:chgData name="Piyumika Kithulgoda Gamage" userId="8130ac14-9727-4963-a006-512f362f8357" providerId="ADAL" clId="{A25C8B93-1FEB-431C-8095-C78B9647064C}" dt="2024-06-17T16:31:11.475" v="261" actId="20577"/>
          <ac:spMkLst>
            <pc:docMk/>
            <pc:sldMk cId="791908926" sldId="359"/>
            <ac:spMk id="9" creationId="{803E05A2-F371-5AF7-A896-DCF5C0D234EB}"/>
          </ac:spMkLst>
        </pc:spChg>
      </pc:sldChg>
      <pc:sldChg chg="modSp add mod">
        <pc:chgData name="Piyumika Kithulgoda Gamage" userId="8130ac14-9727-4963-a006-512f362f8357" providerId="ADAL" clId="{A25C8B93-1FEB-431C-8095-C78B9647064C}" dt="2024-06-17T16:31:41.960" v="264" actId="13900"/>
        <pc:sldMkLst>
          <pc:docMk/>
          <pc:sldMk cId="2114159812" sldId="360"/>
        </pc:sldMkLst>
        <pc:spChg chg="mod">
          <ac:chgData name="Piyumika Kithulgoda Gamage" userId="8130ac14-9727-4963-a006-512f362f8357" providerId="ADAL" clId="{A25C8B93-1FEB-431C-8095-C78B9647064C}" dt="2024-06-17T16:31:41.960" v="264" actId="13900"/>
          <ac:spMkLst>
            <pc:docMk/>
            <pc:sldMk cId="2114159812" sldId="36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A25C8B93-1FEB-431C-8095-C78B9647064C}" dt="2024-06-17T16:29:12.742" v="245" actId="20577"/>
          <ac:spMkLst>
            <pc:docMk/>
            <pc:sldMk cId="2114159812" sldId="360"/>
            <ac:spMk id="9" creationId="{2EBD21EC-560E-3364-0A22-B81826CD5645}"/>
          </ac:spMkLst>
        </pc:spChg>
      </pc:sld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7T12:58:09.874" v="865" actId="1076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7T12:53:00.059" v="818" actId="120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7T12:53:00.059" v="818" actId="120"/>
          <ac:spMkLst>
            <pc:docMk/>
            <pc:sldMk cId="1229450736" sldId="260"/>
            <ac:spMk id="12" creationId="{97F9B2C4-ECF1-C629-62B3-D56E9A2E11F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7T12:53:05.296" v="819" actId="120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7T12:53:05.296" v="819" actId="120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7T09:52:22.373" v="816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58E33101-C3AE-49E8-B49B-21B8410B348A}" dt="2024-05-27T09:52:22.373" v="816" actId="20577"/>
          <ac:spMkLst>
            <pc:docMk/>
            <pc:sldMk cId="0" sldId="277"/>
            <ac:spMk id="9" creationId="{39DC0474-D039-43A6-963A-CA68F96AF4BE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7T12:58:09.874" v="865" actId="1076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7T12:58:09.874" v="865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7T12:57:56.589" v="858" actId="14100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7T12:54:39.583" v="851" actId="20577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7T12:54:39.583" v="851" actId="20577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7T09:52:26.386" v="817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8E33101-C3AE-49E8-B49B-21B8410B348A}" dt="2024-05-27T09:52:26.386" v="817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8E33101-C3AE-49E8-B49B-21B8410B348A}" dt="2024-05-27T08:26:55.600" v="814"/>
          <ac:spMkLst>
            <pc:docMk/>
            <pc:sldMk cId="4041403823" sldId="354"/>
            <ac:spMk id="6146" creationId="{00000000-0000-0000-0000-00000000000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6F5BBB-08E5-4894-AE7D-213072DE3DD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08D8E10-455D-42BF-9710-7435D799113E}">
      <dgm:prSet phldrT="[Text]" custT="1"/>
      <dgm:spPr/>
      <dgm:t>
        <a:bodyPr/>
        <a:lstStyle/>
        <a:p>
          <a:r>
            <a:rPr lang="en-GB" sz="2000" dirty="0"/>
            <a:t>What is a business organisation</a:t>
          </a:r>
        </a:p>
      </dgm:t>
    </dgm:pt>
    <dgm:pt modelId="{4D68F900-39CF-4294-AC0E-DCEE67F65209}" type="parTrans" cxnId="{321B63A9-9DAF-4DA6-AD0F-09CFBD1AF2C1}">
      <dgm:prSet/>
      <dgm:spPr/>
      <dgm:t>
        <a:bodyPr/>
        <a:lstStyle/>
        <a:p>
          <a:endParaRPr lang="en-GB" sz="1400"/>
        </a:p>
      </dgm:t>
    </dgm:pt>
    <dgm:pt modelId="{59090C76-80DA-4051-8F1D-BB790C43D7BA}" type="sibTrans" cxnId="{321B63A9-9DAF-4DA6-AD0F-09CFBD1AF2C1}">
      <dgm:prSet/>
      <dgm:spPr/>
      <dgm:t>
        <a:bodyPr/>
        <a:lstStyle/>
        <a:p>
          <a:endParaRPr lang="en-GB" sz="1400"/>
        </a:p>
      </dgm:t>
    </dgm:pt>
    <dgm:pt modelId="{CC393FC1-716B-47C6-86F8-751773656E99}">
      <dgm:prSet custT="1"/>
      <dgm:spPr/>
      <dgm:t>
        <a:bodyPr/>
        <a:lstStyle/>
        <a:p>
          <a:r>
            <a:rPr lang="en-GB" sz="2000" dirty="0"/>
            <a:t>What are the different forms of businesses</a:t>
          </a:r>
        </a:p>
      </dgm:t>
    </dgm:pt>
    <dgm:pt modelId="{6991D352-4130-4D15-99F5-9FF2341F81A9}" type="parTrans" cxnId="{539B4404-4914-4662-BEBD-767C8FD9D8C4}">
      <dgm:prSet/>
      <dgm:spPr/>
      <dgm:t>
        <a:bodyPr/>
        <a:lstStyle/>
        <a:p>
          <a:endParaRPr lang="en-GB" sz="1400"/>
        </a:p>
      </dgm:t>
    </dgm:pt>
    <dgm:pt modelId="{2A571DA3-8ADC-4DB4-B1AC-3EFDB7F60690}" type="sibTrans" cxnId="{539B4404-4914-4662-BEBD-767C8FD9D8C4}">
      <dgm:prSet/>
      <dgm:spPr/>
      <dgm:t>
        <a:bodyPr/>
        <a:lstStyle/>
        <a:p>
          <a:endParaRPr lang="en-GB" sz="1400"/>
        </a:p>
      </dgm:t>
    </dgm:pt>
    <dgm:pt modelId="{C7A59BDC-E6A2-446D-AFC0-4746BA06679A}">
      <dgm:prSet custT="1"/>
      <dgm:spPr/>
      <dgm:t>
        <a:bodyPr/>
        <a:lstStyle/>
        <a:p>
          <a:r>
            <a:rPr lang="en-GB" sz="2000" dirty="0"/>
            <a:t>List the essential criteria of a good business process</a:t>
          </a:r>
        </a:p>
      </dgm:t>
    </dgm:pt>
    <dgm:pt modelId="{AE59D97C-6CFD-4CE5-9805-D3F06F94051B}" type="parTrans" cxnId="{EB0C7A4A-E6A0-4972-8CA4-53AFBD133D97}">
      <dgm:prSet/>
      <dgm:spPr/>
      <dgm:t>
        <a:bodyPr/>
        <a:lstStyle/>
        <a:p>
          <a:endParaRPr lang="en-GB" sz="1400"/>
        </a:p>
      </dgm:t>
    </dgm:pt>
    <dgm:pt modelId="{2EB9DB12-3232-4A0A-A25D-DA68494E5683}" type="sibTrans" cxnId="{EB0C7A4A-E6A0-4972-8CA4-53AFBD133D97}">
      <dgm:prSet/>
      <dgm:spPr/>
      <dgm:t>
        <a:bodyPr/>
        <a:lstStyle/>
        <a:p>
          <a:endParaRPr lang="en-GB" sz="1400"/>
        </a:p>
      </dgm:t>
    </dgm:pt>
    <dgm:pt modelId="{9C849276-038B-45C8-AC19-0016956399D2}" type="pres">
      <dgm:prSet presAssocID="{3B6F5BBB-08E5-4894-AE7D-213072DE3DDD}" presName="linear" presStyleCnt="0">
        <dgm:presLayoutVars>
          <dgm:animLvl val="lvl"/>
          <dgm:resizeHandles val="exact"/>
        </dgm:presLayoutVars>
      </dgm:prSet>
      <dgm:spPr/>
    </dgm:pt>
    <dgm:pt modelId="{192100B9-1CC3-4FD8-A686-1FABEB3C0D98}" type="pres">
      <dgm:prSet presAssocID="{808D8E10-455D-42BF-9710-7435D799113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92D77B4-DF0A-4540-81EF-A62AAFAEC319}" type="pres">
      <dgm:prSet presAssocID="{59090C76-80DA-4051-8F1D-BB790C43D7BA}" presName="spacer" presStyleCnt="0"/>
      <dgm:spPr/>
    </dgm:pt>
    <dgm:pt modelId="{78006FCF-00DE-4ED0-9444-C2931531ADC5}" type="pres">
      <dgm:prSet presAssocID="{CC393FC1-716B-47C6-86F8-751773656E9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FF696AF-36E5-421C-907A-BFB2370B7D6C}" type="pres">
      <dgm:prSet presAssocID="{2A571DA3-8ADC-4DB4-B1AC-3EFDB7F60690}" presName="spacer" presStyleCnt="0"/>
      <dgm:spPr/>
    </dgm:pt>
    <dgm:pt modelId="{D7628241-DAEB-4363-8D75-165029D31DE2}" type="pres">
      <dgm:prSet presAssocID="{C7A59BDC-E6A2-446D-AFC0-4746BA06679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39B4404-4914-4662-BEBD-767C8FD9D8C4}" srcId="{3B6F5BBB-08E5-4894-AE7D-213072DE3DDD}" destId="{CC393FC1-716B-47C6-86F8-751773656E99}" srcOrd="1" destOrd="0" parTransId="{6991D352-4130-4D15-99F5-9FF2341F81A9}" sibTransId="{2A571DA3-8ADC-4DB4-B1AC-3EFDB7F60690}"/>
    <dgm:cxn modelId="{32873C66-0F69-4955-AA2F-450993EDE8D1}" type="presOf" srcId="{808D8E10-455D-42BF-9710-7435D799113E}" destId="{192100B9-1CC3-4FD8-A686-1FABEB3C0D98}" srcOrd="0" destOrd="0" presId="urn:microsoft.com/office/officeart/2005/8/layout/vList2"/>
    <dgm:cxn modelId="{EB0C7A4A-E6A0-4972-8CA4-53AFBD133D97}" srcId="{3B6F5BBB-08E5-4894-AE7D-213072DE3DDD}" destId="{C7A59BDC-E6A2-446D-AFC0-4746BA06679A}" srcOrd="2" destOrd="0" parTransId="{AE59D97C-6CFD-4CE5-9805-D3F06F94051B}" sibTransId="{2EB9DB12-3232-4A0A-A25D-DA68494E5683}"/>
    <dgm:cxn modelId="{A680D79C-F04D-444E-B5CD-CBD1967E9697}" type="presOf" srcId="{CC393FC1-716B-47C6-86F8-751773656E99}" destId="{78006FCF-00DE-4ED0-9444-C2931531ADC5}" srcOrd="0" destOrd="0" presId="urn:microsoft.com/office/officeart/2005/8/layout/vList2"/>
    <dgm:cxn modelId="{321B63A9-9DAF-4DA6-AD0F-09CFBD1AF2C1}" srcId="{3B6F5BBB-08E5-4894-AE7D-213072DE3DDD}" destId="{808D8E10-455D-42BF-9710-7435D799113E}" srcOrd="0" destOrd="0" parTransId="{4D68F900-39CF-4294-AC0E-DCEE67F65209}" sibTransId="{59090C76-80DA-4051-8F1D-BB790C43D7BA}"/>
    <dgm:cxn modelId="{681F3BD1-F5C8-4129-B1C9-37BEA92ED9AD}" type="presOf" srcId="{3B6F5BBB-08E5-4894-AE7D-213072DE3DDD}" destId="{9C849276-038B-45C8-AC19-0016956399D2}" srcOrd="0" destOrd="0" presId="urn:microsoft.com/office/officeart/2005/8/layout/vList2"/>
    <dgm:cxn modelId="{498EA4F0-EA5B-4BD6-9309-1942125FB136}" type="presOf" srcId="{C7A59BDC-E6A2-446D-AFC0-4746BA06679A}" destId="{D7628241-DAEB-4363-8D75-165029D31DE2}" srcOrd="0" destOrd="0" presId="urn:microsoft.com/office/officeart/2005/8/layout/vList2"/>
    <dgm:cxn modelId="{8E7CDDAF-D04A-40AC-BD97-2666AC3D0E97}" type="presParOf" srcId="{9C849276-038B-45C8-AC19-0016956399D2}" destId="{192100B9-1CC3-4FD8-A686-1FABEB3C0D98}" srcOrd="0" destOrd="0" presId="urn:microsoft.com/office/officeart/2005/8/layout/vList2"/>
    <dgm:cxn modelId="{47C60707-F10E-4A7A-ACB9-5E6175A27DD4}" type="presParOf" srcId="{9C849276-038B-45C8-AC19-0016956399D2}" destId="{A92D77B4-DF0A-4540-81EF-A62AAFAEC319}" srcOrd="1" destOrd="0" presId="urn:microsoft.com/office/officeart/2005/8/layout/vList2"/>
    <dgm:cxn modelId="{177E6F9F-A195-4C12-BB14-79681F759F27}" type="presParOf" srcId="{9C849276-038B-45C8-AC19-0016956399D2}" destId="{78006FCF-00DE-4ED0-9444-C2931531ADC5}" srcOrd="2" destOrd="0" presId="urn:microsoft.com/office/officeart/2005/8/layout/vList2"/>
    <dgm:cxn modelId="{EA4A2C01-4F45-4E43-8DD7-35FD3C1CF7E2}" type="presParOf" srcId="{9C849276-038B-45C8-AC19-0016956399D2}" destId="{CFF696AF-36E5-421C-907A-BFB2370B7D6C}" srcOrd="3" destOrd="0" presId="urn:microsoft.com/office/officeart/2005/8/layout/vList2"/>
    <dgm:cxn modelId="{2A7F523A-B142-4EAF-B7B5-9A01C90967CE}" type="presParOf" srcId="{9C849276-038B-45C8-AC19-0016956399D2}" destId="{D7628241-DAEB-4363-8D75-165029D31DE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2100B9-1CC3-4FD8-A686-1FABEB3C0D98}">
      <dsp:nvSpPr>
        <dsp:cNvPr id="0" name=""/>
        <dsp:cNvSpPr/>
      </dsp:nvSpPr>
      <dsp:spPr>
        <a:xfrm>
          <a:off x="0" y="206362"/>
          <a:ext cx="10351383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a business organisation</a:t>
          </a:r>
        </a:p>
      </dsp:txBody>
      <dsp:txXfrm>
        <a:off x="59399" y="265761"/>
        <a:ext cx="10232585" cy="1098002"/>
      </dsp:txXfrm>
    </dsp:sp>
    <dsp:sp modelId="{78006FCF-00DE-4ED0-9444-C2931531ADC5}">
      <dsp:nvSpPr>
        <dsp:cNvPr id="0" name=""/>
        <dsp:cNvSpPr/>
      </dsp:nvSpPr>
      <dsp:spPr>
        <a:xfrm>
          <a:off x="0" y="1610362"/>
          <a:ext cx="10351383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are the different forms of businesses</a:t>
          </a:r>
        </a:p>
      </dsp:txBody>
      <dsp:txXfrm>
        <a:off x="59399" y="1669761"/>
        <a:ext cx="10232585" cy="1098002"/>
      </dsp:txXfrm>
    </dsp:sp>
    <dsp:sp modelId="{D7628241-DAEB-4363-8D75-165029D31DE2}">
      <dsp:nvSpPr>
        <dsp:cNvPr id="0" name=""/>
        <dsp:cNvSpPr/>
      </dsp:nvSpPr>
      <dsp:spPr>
        <a:xfrm>
          <a:off x="0" y="3014362"/>
          <a:ext cx="10351383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List the essential criteria of a good business process</a:t>
          </a:r>
        </a:p>
      </dsp:txBody>
      <dsp:txXfrm>
        <a:off x="59399" y="3073761"/>
        <a:ext cx="10232585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kissflow.com/workflow/bpm/business-process-example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streetmojo.com/international-business/" TargetMode="External"/><Relationship Id="rId2" Type="http://schemas.openxmlformats.org/officeDocument/2006/relationships/hyperlink" Target="https://byjus.com/commerce/forms-of-business-organisation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LCBB4016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1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Introduction to Global Business Environment</a:t>
            </a: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315FFF1-43FC-FCFE-BEC0-38B41837CF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1628800"/>
            <a:ext cx="10742984" cy="3960441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457200" indent="-457200" algn="just">
              <a:lnSpc>
                <a:spcPct val="90000"/>
              </a:lnSpc>
              <a:buChar char="•"/>
            </a:pPr>
            <a:r>
              <a:rPr lang="en-GB" dirty="0"/>
              <a:t>Module Aim and Learning Outcomes </a:t>
            </a:r>
            <a:endParaRPr lang="en-US" dirty="0"/>
          </a:p>
          <a:p>
            <a:pPr marL="457200" indent="-457200" algn="just">
              <a:lnSpc>
                <a:spcPct val="90000"/>
              </a:lnSpc>
              <a:buChar char="•"/>
            </a:pPr>
            <a:r>
              <a:rPr lang="en-GB" dirty="0"/>
              <a:t>Assessments/ Reading List </a:t>
            </a:r>
            <a:endParaRPr lang="en-US" dirty="0"/>
          </a:p>
          <a:p>
            <a:pPr marL="457200" indent="-457200" algn="just">
              <a:lnSpc>
                <a:spcPct val="90000"/>
              </a:lnSpc>
              <a:buFont typeface="Arial,Sans-Serif" panose="020B0604020202020204" pitchFamily="34" charset="0"/>
              <a:buChar char="•"/>
            </a:pPr>
            <a:r>
              <a:rPr lang="en-GB" dirty="0"/>
              <a:t>The concept of business organisation and processes</a:t>
            </a:r>
            <a:endParaRPr lang="en-US" dirty="0"/>
          </a:p>
          <a:p>
            <a:pPr marL="457200" indent="-457200" algn="just">
              <a:lnSpc>
                <a:spcPct val="90000"/>
              </a:lnSpc>
              <a:buFont typeface="Arial,Sans-Serif" panose="020B0604020202020204" pitchFamily="34" charset="0"/>
              <a:buChar char="•"/>
            </a:pPr>
            <a:r>
              <a:rPr lang="en-GB" dirty="0"/>
              <a:t>Business formation and ownership </a:t>
            </a:r>
          </a:p>
          <a:p>
            <a:pPr marL="457200" indent="-457200" algn="just">
              <a:lnSpc>
                <a:spcPct val="90000"/>
              </a:lnSpc>
              <a:buChar char="•"/>
            </a:pPr>
            <a:endParaRPr lang="en-GB" dirty="0"/>
          </a:p>
          <a:p>
            <a:pPr marL="457200" indent="-457200" algn="just">
              <a:lnSpc>
                <a:spcPct val="90000"/>
              </a:lnSpc>
              <a:buChar char="•"/>
            </a:pPr>
            <a:endParaRPr lang="en-US" dirty="0"/>
          </a:p>
          <a:p>
            <a:pPr marL="457200" indent="-457200" algn="just">
              <a:lnSpc>
                <a:spcPct val="90000"/>
              </a:lnSpc>
              <a:buChar char="•"/>
            </a:pPr>
            <a:endParaRPr lang="en-GB" dirty="0"/>
          </a:p>
          <a:p>
            <a:pPr algn="just">
              <a:lnSpc>
                <a:spcPct val="90000"/>
              </a:lnSpc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01DC8-2DD5-D32F-6B7D-E068DDBEE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By the end of this session, students should be aware of:</a:t>
            </a:r>
          </a:p>
        </p:txBody>
      </p:sp>
    </p:spTree>
    <p:extLst>
      <p:ext uri="{BB962C8B-B14F-4D97-AF65-F5344CB8AC3E}">
        <p14:creationId xmlns:p14="http://schemas.microsoft.com/office/powerpoint/2010/main" val="5179097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315FFF1-43FC-FCFE-BEC0-38B41837C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583" y="1340768"/>
            <a:ext cx="10998681" cy="4680520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 sz="2800" b="1" dirty="0">
                <a:solidFill>
                  <a:sysClr val="windowText" lastClr="000000"/>
                </a:solidFill>
                <a:ea typeface="+mn-lt"/>
                <a:cs typeface="+mn-lt"/>
              </a:rPr>
              <a:t>Assessment</a:t>
            </a:r>
          </a:p>
          <a:p>
            <a:pPr algn="l"/>
            <a:r>
              <a:rPr lang="en-GB" sz="2800" dirty="0">
                <a:solidFill>
                  <a:sysClr val="windowText" lastClr="000000"/>
                </a:solidFill>
                <a:ea typeface="+mn-lt"/>
                <a:cs typeface="+mn-lt"/>
              </a:rPr>
              <a:t>Two assessments components: </a:t>
            </a:r>
          </a:p>
          <a:p>
            <a:pPr algn="l"/>
            <a:endParaRPr lang="en-GB" sz="2800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pPr algn="l"/>
            <a:r>
              <a:rPr lang="en-GB" sz="2800" dirty="0">
                <a:solidFill>
                  <a:sysClr val="windowText" lastClr="000000"/>
                </a:solidFill>
                <a:ea typeface="+mn-lt"/>
                <a:cs typeface="+mn-lt"/>
              </a:rPr>
              <a:t>Assessment Component 1 – Practical </a:t>
            </a:r>
          </a:p>
          <a:p>
            <a:pPr algn="l"/>
            <a:endParaRPr lang="en-GB" sz="2800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pPr algn="l"/>
            <a:endParaRPr lang="en-GB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pPr algn="l"/>
            <a:endParaRPr lang="en-GB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pPr algn="l"/>
            <a:endParaRPr lang="en-GB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pPr algn="l"/>
            <a:endParaRPr lang="en-GB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pPr algn="l"/>
            <a:r>
              <a:rPr lang="en-GB" dirty="0">
                <a:solidFill>
                  <a:sysClr val="windowText" lastClr="000000"/>
                </a:solidFill>
                <a:ea typeface="+mn-lt"/>
                <a:cs typeface="+mn-lt"/>
              </a:rPr>
              <a:t>Assessment Component 2 – Coursework </a:t>
            </a:r>
          </a:p>
          <a:p>
            <a:endParaRPr lang="en-GB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endParaRPr lang="en-GB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endParaRPr lang="en-GB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endParaRPr lang="en-GB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endParaRPr lang="en-GB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endParaRPr lang="en-GB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endParaRPr lang="en-GB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endParaRPr lang="en-GB" dirty="0">
              <a:solidFill>
                <a:sysClr val="windowText" lastClr="000000"/>
              </a:solidFill>
              <a:ea typeface="+mn-lt"/>
              <a:cs typeface="+mn-lt"/>
            </a:endParaRPr>
          </a:p>
          <a:p>
            <a:r>
              <a:rPr lang="en-GB" dirty="0">
                <a:solidFill>
                  <a:sysClr val="windowText" lastClr="000000"/>
                </a:solidFill>
                <a:ea typeface="+mn-lt"/>
                <a:cs typeface="+mn-lt"/>
              </a:rPr>
              <a:t>(Details of assessments components and tasks will be discussed in week 2)</a:t>
            </a:r>
            <a:endParaRPr lang="en-GB" dirty="0">
              <a:solidFill>
                <a:sysClr val="windowText" lastClr="000000"/>
              </a:solidFill>
            </a:endParaRPr>
          </a:p>
          <a:p>
            <a:pPr algn="l"/>
            <a:endParaRPr lang="en-GB" b="1" dirty="0">
              <a:solidFill>
                <a:sysClr val="windowText" lastClr="000000"/>
              </a:solidFill>
              <a:latin typeface="Times New Roman"/>
              <a:cs typeface="Times New Roman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88A89E-0C71-FE50-19EE-D23772DED7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1014953"/>
              </p:ext>
            </p:extLst>
          </p:nvPr>
        </p:nvGraphicFramePr>
        <p:xfrm>
          <a:off x="1127448" y="2310266"/>
          <a:ext cx="7290543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0181">
                  <a:extLst>
                    <a:ext uri="{9D8B030D-6E8A-4147-A177-3AD203B41FA5}">
                      <a16:colId xmlns:a16="http://schemas.microsoft.com/office/drawing/2014/main" val="610958931"/>
                    </a:ext>
                  </a:extLst>
                </a:gridCol>
                <a:gridCol w="2430181">
                  <a:extLst>
                    <a:ext uri="{9D8B030D-6E8A-4147-A177-3AD203B41FA5}">
                      <a16:colId xmlns:a16="http://schemas.microsoft.com/office/drawing/2014/main" val="795615048"/>
                    </a:ext>
                  </a:extLst>
                </a:gridCol>
                <a:gridCol w="2430181">
                  <a:extLst>
                    <a:ext uri="{9D8B030D-6E8A-4147-A177-3AD203B41FA5}">
                      <a16:colId xmlns:a16="http://schemas.microsoft.com/office/drawing/2014/main" val="130014628"/>
                    </a:ext>
                  </a:extLst>
                </a:gridCol>
              </a:tblGrid>
              <a:tr h="179755">
                <a:tc>
                  <a:txBody>
                    <a:bodyPr/>
                    <a:lstStyle/>
                    <a:p>
                      <a:r>
                        <a:rPr lang="en-GB" dirty="0"/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4372407"/>
                  </a:ext>
                </a:extLst>
              </a:tr>
              <a:tr h="179755">
                <a:tc>
                  <a:txBody>
                    <a:bodyPr/>
                    <a:lstStyle/>
                    <a:p>
                      <a:r>
                        <a:rPr lang="en-GB" dirty="0"/>
                        <a:t>Essay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1500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276896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F4CC156-72CC-E47A-F1C6-72B485A093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3402212"/>
              </p:ext>
            </p:extLst>
          </p:nvPr>
        </p:nvGraphicFramePr>
        <p:xfrm>
          <a:off x="1141661" y="3825715"/>
          <a:ext cx="7125192" cy="9447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5064">
                  <a:extLst>
                    <a:ext uri="{9D8B030D-6E8A-4147-A177-3AD203B41FA5}">
                      <a16:colId xmlns:a16="http://schemas.microsoft.com/office/drawing/2014/main" val="3891869583"/>
                    </a:ext>
                  </a:extLst>
                </a:gridCol>
                <a:gridCol w="2375064">
                  <a:extLst>
                    <a:ext uri="{9D8B030D-6E8A-4147-A177-3AD203B41FA5}">
                      <a16:colId xmlns:a16="http://schemas.microsoft.com/office/drawing/2014/main" val="1922787895"/>
                    </a:ext>
                  </a:extLst>
                </a:gridCol>
                <a:gridCol w="2375064">
                  <a:extLst>
                    <a:ext uri="{9D8B030D-6E8A-4147-A177-3AD203B41FA5}">
                      <a16:colId xmlns:a16="http://schemas.microsoft.com/office/drawing/2014/main" val="2248052338"/>
                    </a:ext>
                  </a:extLst>
                </a:gridCol>
              </a:tblGrid>
              <a:tr h="472367">
                <a:tc>
                  <a:txBody>
                    <a:bodyPr/>
                    <a:lstStyle/>
                    <a:p>
                      <a:r>
                        <a:rPr lang="en-GB" dirty="0"/>
                        <a:t>Mode of assessment</a:t>
                      </a:r>
                      <a:endParaRPr lang="en-GB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3888934"/>
                  </a:ext>
                </a:extLst>
              </a:tr>
              <a:tr h="472367">
                <a:tc>
                  <a:txBody>
                    <a:bodyPr/>
                    <a:lstStyle/>
                    <a:p>
                      <a:r>
                        <a:rPr lang="en-GB" dirty="0"/>
                        <a:t>Online Test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1hour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23698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1143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97F9B2C4-ECF1-C629-62B3-D56E9A2E1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Reading List</a:t>
            </a: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15FFF1-43FC-FCFE-BEC0-38B41837C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392488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1900" b="1" dirty="0"/>
              <a:t>Essential </a:t>
            </a:r>
          </a:p>
          <a:p>
            <a:pPr algn="just">
              <a:lnSpc>
                <a:spcPct val="90000"/>
              </a:lnSpc>
            </a:pPr>
            <a:r>
              <a:rPr lang="en-GB" sz="1900" dirty="0"/>
              <a:t>Morrison, J. (2017). The Global Business Environment Challenges and Responsibilities. 4th ed. London: Palgrave.</a:t>
            </a:r>
          </a:p>
          <a:p>
            <a:pPr algn="just">
              <a:lnSpc>
                <a:spcPct val="90000"/>
              </a:lnSpc>
            </a:pPr>
            <a:r>
              <a:rPr lang="en-GB" sz="1900" dirty="0"/>
              <a:t>Johnson, G. et al. (2017). Exploring strategy : text and cases. 11th ed. Harlow: Pearson Education Limited. </a:t>
            </a:r>
          </a:p>
          <a:p>
            <a:pPr algn="just">
              <a:lnSpc>
                <a:spcPct val="90000"/>
              </a:lnSpc>
            </a:pPr>
            <a:r>
              <a:rPr lang="en-GB" sz="1900" dirty="0"/>
              <a:t>Worthington, I., Britton, C. (2014). The Business Environment. 7th ed. Harlow: Pearson. </a:t>
            </a:r>
          </a:p>
          <a:p>
            <a:pPr algn="just">
              <a:lnSpc>
                <a:spcPct val="90000"/>
              </a:lnSpc>
            </a:pPr>
            <a:endParaRPr lang="en-GB" sz="19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900" b="1" dirty="0"/>
              <a:t>Further </a:t>
            </a:r>
            <a:endParaRPr lang="en-GB" sz="1900" dirty="0"/>
          </a:p>
          <a:p>
            <a:pPr algn="just">
              <a:lnSpc>
                <a:spcPct val="90000"/>
              </a:lnSpc>
            </a:pPr>
            <a:r>
              <a:rPr lang="en-GB" sz="1900" dirty="0"/>
              <a:t>Palmer A., Hartley, B. (2012). The Business Environment. 7th ed. London: McGraw-Hill. </a:t>
            </a:r>
          </a:p>
          <a:p>
            <a:pPr algn="just">
              <a:lnSpc>
                <a:spcPct val="90000"/>
              </a:lnSpc>
            </a:pPr>
            <a:r>
              <a:rPr lang="en-GB" sz="1900" dirty="0" err="1"/>
              <a:t>Atrill</a:t>
            </a:r>
            <a:r>
              <a:rPr lang="en-GB" sz="1900" dirty="0"/>
              <a:t>, P. and McLaney, E. (2019). Accounting and finance for non-specialists. 11th ed. Harlow: Pearson. </a:t>
            </a:r>
          </a:p>
          <a:p>
            <a:pPr algn="just">
              <a:lnSpc>
                <a:spcPct val="90000"/>
              </a:lnSpc>
            </a:pPr>
            <a:r>
              <a:rPr lang="en-GB" sz="1900" dirty="0"/>
              <a:t>Daniels, D., </a:t>
            </a:r>
            <a:r>
              <a:rPr lang="en-GB" sz="1900" dirty="0" err="1"/>
              <a:t>Radebaugh</a:t>
            </a:r>
            <a:r>
              <a:rPr lang="en-GB" sz="1900" dirty="0"/>
              <a:t>, H., Sullivan, D. (2015). International Business – Environments and Operations. 15th ed. Harlow: Pearson. </a:t>
            </a:r>
          </a:p>
          <a:p>
            <a:pPr algn="just">
              <a:lnSpc>
                <a:spcPct val="90000"/>
              </a:lnSpc>
            </a:pPr>
            <a:r>
              <a:rPr lang="en-GB" sz="1900" dirty="0" err="1"/>
              <a:t>Sloman</a:t>
            </a:r>
            <a:r>
              <a:rPr lang="en-GB" sz="1900" dirty="0"/>
              <a:t>, J., Hinde, K., Garratt, D. (2019). Economics for Business. 8th ed. Harlow: Pearson.</a:t>
            </a:r>
          </a:p>
          <a:p>
            <a:pPr algn="just">
              <a:lnSpc>
                <a:spcPct val="90000"/>
              </a:lnSpc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229450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4C555B4-2422-7EE2-BF9C-1F8B9022F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Aim(s) &amp; Learning Outcomes of the Module</a:t>
            </a: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15FFF1-43FC-FCFE-BEC0-38B41837C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2000" b="1" dirty="0"/>
              <a:t>AIM(S)</a:t>
            </a:r>
          </a:p>
          <a:p>
            <a:pPr algn="just">
              <a:lnSpc>
                <a:spcPct val="90000"/>
              </a:lnSpc>
            </a:pPr>
            <a:r>
              <a:rPr lang="en-GB" sz="2000" dirty="0"/>
              <a:t>To provide the student with the knowledge and understanding of the complex and dynamic global environment in which the organisations operate.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b="1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dirty="0"/>
              <a:t>LEARNING OUTCOMES</a:t>
            </a:r>
          </a:p>
          <a:p>
            <a:pPr algn="just">
              <a:lnSpc>
                <a:spcPct val="90000"/>
              </a:lnSpc>
            </a:pPr>
            <a:r>
              <a:rPr lang="en-GB" sz="2000" dirty="0"/>
              <a:t>Upon the successful completion of this module, the student should be able to:</a:t>
            </a:r>
          </a:p>
          <a:p>
            <a:pPr marL="342900" indent="-342900" algn="just">
              <a:lnSpc>
                <a:spcPct val="90000"/>
              </a:lnSpc>
              <a:buChar char="•"/>
            </a:pPr>
            <a:r>
              <a:rPr lang="en-GB" sz="2000" dirty="0"/>
              <a:t>Recognize the major forces shaping the global business environment;</a:t>
            </a:r>
          </a:p>
          <a:p>
            <a:pPr marL="342900" indent="-342900" algn="just">
              <a:lnSpc>
                <a:spcPct val="90000"/>
              </a:lnSpc>
              <a:buChar char="•"/>
            </a:pPr>
            <a:r>
              <a:rPr lang="en-GB" sz="2000" dirty="0"/>
              <a:t>Apply relevant business models (Porter’s Diamond, Value Network, Five Forces, etc.) to the Global Business Environment;</a:t>
            </a:r>
          </a:p>
          <a:p>
            <a:pPr marL="342900" indent="-342900" algn="just">
              <a:lnSpc>
                <a:spcPct val="90000"/>
              </a:lnSpc>
              <a:buChar char="•"/>
            </a:pPr>
            <a:r>
              <a:rPr lang="en-GB" sz="2000" dirty="0"/>
              <a:t>Understanding micro-economic and macro-economic foundations, and different market structures and their influence on firm strategy;</a:t>
            </a:r>
          </a:p>
          <a:p>
            <a:pPr marL="342900" indent="-342900" algn="just">
              <a:lnSpc>
                <a:spcPct val="90000"/>
              </a:lnSpc>
              <a:buChar char="•"/>
            </a:pPr>
            <a:r>
              <a:rPr lang="en-GB" sz="2000" dirty="0"/>
              <a:t>Evaluate the reasons why organisations engage in international trade.</a:t>
            </a:r>
          </a:p>
          <a:p>
            <a:pPr algn="just">
              <a:lnSpc>
                <a:spcPct val="90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89326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F7192219-D758-4404-2949-294AD97A5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Business Organisations</a:t>
            </a:r>
            <a:endParaRPr lang="en-US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15FFF1-43FC-FCFE-BEC0-38B41837C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40768"/>
            <a:ext cx="10972800" cy="4176465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457200" indent="-457200" algn="just">
              <a:lnSpc>
                <a:spcPct val="90000"/>
              </a:lnSpc>
              <a:buChar char="•"/>
            </a:pPr>
            <a:r>
              <a:rPr lang="en-GB" sz="2000" dirty="0"/>
              <a:t>A business organisation is an establishment intended to carry commercial business by producing goods or services and meet the customers’ needs (</a:t>
            </a:r>
            <a:r>
              <a:rPr lang="en-GB" sz="2000" dirty="0" err="1"/>
              <a:t>Byju's</a:t>
            </a:r>
            <a:r>
              <a:rPr lang="en-GB" sz="2000" dirty="0"/>
              <a:t>, 2024).</a:t>
            </a:r>
          </a:p>
          <a:p>
            <a:pPr marL="457200" indent="-457200" algn="just">
              <a:lnSpc>
                <a:spcPct val="90000"/>
              </a:lnSpc>
              <a:buChar char="•"/>
            </a:pPr>
            <a:endParaRPr lang="en-GB" sz="2000" dirty="0"/>
          </a:p>
          <a:p>
            <a:pPr marL="457200" indent="-457200" algn="just">
              <a:lnSpc>
                <a:spcPct val="90000"/>
              </a:lnSpc>
              <a:buChar char="•"/>
            </a:pPr>
            <a:r>
              <a:rPr lang="en-GB" sz="2000" dirty="0"/>
              <a:t>Most of the organisations have a standard such as social structure, purpose goals, utilisation of resources, rules and regulations, etc</a:t>
            </a:r>
          </a:p>
          <a:p>
            <a:pPr marL="457200" indent="-457200" algn="just">
              <a:lnSpc>
                <a:spcPct val="90000"/>
              </a:lnSpc>
              <a:buChar char="•"/>
            </a:pPr>
            <a:endParaRPr lang="en-GB" sz="2000" dirty="0"/>
          </a:p>
          <a:p>
            <a:pPr marL="457200" indent="-457200" algn="just">
              <a:lnSpc>
                <a:spcPct val="90000"/>
              </a:lnSpc>
              <a:buChar char="•"/>
            </a:pPr>
            <a:r>
              <a:rPr lang="en-GB" sz="2000" dirty="0"/>
              <a:t>It is through a business organisation that a company can stand out in the market. That’s because an organized company is a company that yields much more, which has good strategies and a team in harmony.</a:t>
            </a:r>
          </a:p>
          <a:p>
            <a:pPr marL="457200" indent="-457200" algn="just">
              <a:lnSpc>
                <a:spcPct val="90000"/>
              </a:lnSpc>
              <a:buChar char="•"/>
            </a:pPr>
            <a:endParaRPr lang="en-GB" sz="2000" dirty="0"/>
          </a:p>
          <a:p>
            <a:pPr marL="457200" indent="-457200" algn="just">
              <a:lnSpc>
                <a:spcPct val="90000"/>
              </a:lnSpc>
              <a:buChar char="•"/>
            </a:pPr>
            <a:r>
              <a:rPr lang="en-GB" sz="2000" dirty="0"/>
              <a:t>A good business organisation helps organize teams, share information, improve products and services, improve sectors’ quality, cut costs and increase profits.</a:t>
            </a:r>
          </a:p>
        </p:txBody>
      </p:sp>
    </p:spTree>
    <p:extLst>
      <p:ext uri="{BB962C8B-B14F-4D97-AF65-F5344CB8AC3E}">
        <p14:creationId xmlns:p14="http://schemas.microsoft.com/office/powerpoint/2010/main" val="17429809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6564BD19-53B3-8E14-57BD-8D8BC924D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dirty="0"/>
              <a:t> </a:t>
            </a:r>
            <a:r>
              <a:rPr lang="en-GB" sz="3200" b="1" dirty="0"/>
              <a:t>Business Formation and Ownership </a:t>
            </a:r>
            <a:endParaRPr lang="en-US" sz="3200" b="1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BB1B243D-D1FA-AFB4-A51C-E6FCCCAE4F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There are many forms of businesses. The most common forms of business organisation are,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Sole proprietorships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Partnerships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Corporations</a:t>
            </a:r>
          </a:p>
          <a:p>
            <a:pPr algn="just">
              <a:lnSpc>
                <a:spcPct val="90000"/>
              </a:lnSpc>
            </a:pPr>
            <a:r>
              <a:rPr lang="en-US" sz="2200" dirty="0">
                <a:latin typeface="Segoe UI"/>
                <a:cs typeface="Segoe UI"/>
              </a:rPr>
              <a:t>limited liability companies(LLC)</a:t>
            </a:r>
            <a:endParaRPr lang="en-GB" sz="2200" dirty="0"/>
          </a:p>
          <a:p>
            <a:pPr marL="457200" indent="-457200" algn="just">
              <a:lnSpc>
                <a:spcPct val="90000"/>
              </a:lnSpc>
              <a:buChar char="•"/>
            </a:pPr>
            <a:endParaRPr lang="en-GB" sz="2200" b="1" dirty="0"/>
          </a:p>
          <a:p>
            <a:pPr algn="just">
              <a:lnSpc>
                <a:spcPct val="90000"/>
              </a:lnSpc>
            </a:pPr>
            <a:endParaRPr lang="en-GB" sz="2200" dirty="0"/>
          </a:p>
          <a:p>
            <a:pPr algn="just">
              <a:lnSpc>
                <a:spcPct val="9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392241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D384F-4FF9-82A4-754F-85A1A52CC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Business Formation and Ownership- </a:t>
            </a:r>
            <a:br>
              <a:rPr lang="en-GB" sz="3200" dirty="0"/>
            </a:br>
            <a:r>
              <a:rPr lang="en-GB" sz="3200" b="1" dirty="0"/>
              <a:t>Sole Proprietorship</a:t>
            </a:r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7A8FA2-8E4D-1C13-A552-4A6675E4B886}"/>
              </a:ext>
            </a:extLst>
          </p:cNvPr>
          <p:cNvSpPr txBox="1"/>
          <p:nvPr/>
        </p:nvSpPr>
        <p:spPr>
          <a:xfrm>
            <a:off x="767408" y="1628800"/>
            <a:ext cx="10441160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dirty="0"/>
              <a:t>A sole proprietorship is the simplest and most common form of business structure. It is owned and run by one individual, with no distinction between the owner and the business entity.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Key Characteristics:</a:t>
            </a:r>
          </a:p>
          <a:p>
            <a:pPr algn="just"/>
            <a:r>
              <a:rPr lang="en-GB" sz="2200" dirty="0"/>
              <a:t>- Complete control and decision-making power</a:t>
            </a:r>
          </a:p>
          <a:p>
            <a:pPr algn="just"/>
            <a:r>
              <a:rPr lang="en-GB" sz="2200" dirty="0"/>
              <a:t>- Simple to establish and operate</a:t>
            </a:r>
          </a:p>
          <a:p>
            <a:pPr algn="just"/>
            <a:r>
              <a:rPr lang="en-GB" sz="2200" dirty="0"/>
              <a:t>- Owner receives all profits and is responsible for all losses and debts</a:t>
            </a:r>
          </a:p>
          <a:p>
            <a:pPr algn="just"/>
            <a:r>
              <a:rPr lang="en-GB" sz="2200" dirty="0"/>
              <a:t>- Limited access to capital and funding</a:t>
            </a:r>
          </a:p>
          <a:p>
            <a:pPr algn="just"/>
            <a:endParaRPr lang="en-GB" sz="2200" b="1" dirty="0"/>
          </a:p>
          <a:p>
            <a:pPr algn="just"/>
            <a:r>
              <a:rPr lang="en-GB" sz="2200" b="1" dirty="0"/>
              <a:t>Task: Discuss the limitations and strengths of sole proprietorships.</a:t>
            </a:r>
          </a:p>
        </p:txBody>
      </p:sp>
    </p:spTree>
    <p:extLst>
      <p:ext uri="{BB962C8B-B14F-4D97-AF65-F5344CB8AC3E}">
        <p14:creationId xmlns:p14="http://schemas.microsoft.com/office/powerpoint/2010/main" val="41470169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E7D487FC-BA9C-7968-9899-436361424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dirty="0"/>
              <a:t>Business Formation and Ownership </a:t>
            </a:r>
            <a:r>
              <a:rPr lang="en-GB" sz="3200" b="1" dirty="0"/>
              <a:t>- Partnership</a:t>
            </a:r>
            <a:endParaRPr lang="en-US" sz="3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239E70-281C-0BDF-002F-E765B08E3F9A}"/>
              </a:ext>
            </a:extLst>
          </p:cNvPr>
          <p:cNvSpPr txBox="1"/>
          <p:nvPr/>
        </p:nvSpPr>
        <p:spPr>
          <a:xfrm>
            <a:off x="839416" y="1484784"/>
            <a:ext cx="10585176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dirty="0"/>
              <a:t>A partnership is a business organization in which two or more individuals manage and operate the business. Partners share the profits and losses of the business according to their agreement.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Key Characteristics:</a:t>
            </a:r>
          </a:p>
          <a:p>
            <a:pPr algn="just"/>
            <a:r>
              <a:rPr lang="en-GB" sz="2200" dirty="0"/>
              <a:t>- Shared decision-making and resources</a:t>
            </a:r>
          </a:p>
          <a:p>
            <a:pPr algn="just"/>
            <a:r>
              <a:rPr lang="en-GB" sz="2200" dirty="0"/>
              <a:t>- Relatively easy to establish</a:t>
            </a:r>
          </a:p>
          <a:p>
            <a:pPr algn="just"/>
            <a:r>
              <a:rPr lang="en-GB" sz="2200" dirty="0"/>
              <a:t>- Profits and losses are passed through to partners' personal tax returns</a:t>
            </a:r>
          </a:p>
          <a:p>
            <a:pPr algn="just"/>
            <a:r>
              <a:rPr lang="en-GB" sz="2200" dirty="0"/>
              <a:t>- Potential for conflicts between partners</a:t>
            </a:r>
          </a:p>
          <a:p>
            <a:pPr algn="just"/>
            <a:endParaRPr lang="en-GB" sz="2200" dirty="0"/>
          </a:p>
          <a:p>
            <a:pPr algn="just"/>
            <a:endParaRPr lang="en-GB" sz="2200" dirty="0"/>
          </a:p>
          <a:p>
            <a:pPr algn="just"/>
            <a:r>
              <a:rPr lang="en-GB" sz="2200" b="1" dirty="0"/>
              <a:t>Task: Discuss the limitations and strengths of partnerships.</a:t>
            </a:r>
          </a:p>
        </p:txBody>
      </p:sp>
    </p:spTree>
    <p:extLst>
      <p:ext uri="{BB962C8B-B14F-4D97-AF65-F5344CB8AC3E}">
        <p14:creationId xmlns:p14="http://schemas.microsoft.com/office/powerpoint/2010/main" val="7227540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DB94D6D-78D8-3F29-3559-518FBCD5A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/>
            <a:r>
              <a:rPr lang="en-GB" sz="3200" dirty="0"/>
              <a:t>Business Formation and Ownership: </a:t>
            </a:r>
            <a:r>
              <a:rPr lang="en-GB" sz="3200" b="1" dirty="0"/>
              <a:t>Corporation</a:t>
            </a:r>
            <a:endParaRPr lang="en-US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69B2F1-398F-9CF3-6549-8E1F1F47DFF6}"/>
              </a:ext>
            </a:extLst>
          </p:cNvPr>
          <p:cNvSpPr txBox="1"/>
          <p:nvPr/>
        </p:nvSpPr>
        <p:spPr>
          <a:xfrm>
            <a:off x="609600" y="1417638"/>
            <a:ext cx="1088700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dirty="0"/>
              <a:t>A corporation is a more complex business structure that is a separate legal entity from its owners. Corporations can own property, incur liabilities, and are subject to corporate taxes.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Key Characteristics:</a:t>
            </a:r>
          </a:p>
          <a:p>
            <a:pPr algn="just"/>
            <a:r>
              <a:rPr lang="en-GB" sz="2200" dirty="0"/>
              <a:t>- Limited liability for owners</a:t>
            </a:r>
          </a:p>
          <a:p>
            <a:pPr algn="just"/>
            <a:r>
              <a:rPr lang="en-GB" sz="2200" dirty="0"/>
              <a:t>- Ability to raise capital through stock sales</a:t>
            </a:r>
          </a:p>
          <a:p>
            <a:pPr algn="just"/>
            <a:r>
              <a:rPr lang="en-GB" sz="2200" dirty="0"/>
              <a:t>- Perpetual existence</a:t>
            </a:r>
          </a:p>
          <a:p>
            <a:pPr algn="just"/>
            <a:r>
              <a:rPr lang="en-GB" sz="2200" dirty="0"/>
              <a:t>- More regulations and higher costs</a:t>
            </a:r>
          </a:p>
          <a:p>
            <a:pPr algn="just"/>
            <a:endParaRPr lang="en-GB" sz="2200" dirty="0"/>
          </a:p>
          <a:p>
            <a:pPr algn="just"/>
            <a:endParaRPr lang="en-GB" sz="2200" dirty="0"/>
          </a:p>
          <a:p>
            <a:pPr algn="just"/>
            <a:r>
              <a:rPr lang="en-GB" sz="2200" b="1" dirty="0"/>
              <a:t>Task: Discuss the limitations and strengths of corporations.</a:t>
            </a:r>
          </a:p>
        </p:txBody>
      </p:sp>
    </p:spTree>
    <p:extLst>
      <p:ext uri="{BB962C8B-B14F-4D97-AF65-F5344CB8AC3E}">
        <p14:creationId xmlns:p14="http://schemas.microsoft.com/office/powerpoint/2010/main" val="2926603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1BB2EC3-EAFD-5D12-98E3-628F204E5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dirty="0"/>
              <a:t>Business Formation and Ownership –</a:t>
            </a:r>
            <a:r>
              <a:rPr lang="en-GB" sz="3200" b="1" dirty="0"/>
              <a:t> </a:t>
            </a:r>
            <a:br>
              <a:rPr lang="en-GB" sz="3200" b="1" dirty="0"/>
            </a:br>
            <a:r>
              <a:rPr lang="en-GB" sz="3200" b="1" dirty="0"/>
              <a:t>Limited Liability Company (LLC) </a:t>
            </a:r>
            <a:r>
              <a:rPr lang="en-GB" sz="3200" dirty="0"/>
              <a:t> </a:t>
            </a:r>
            <a:endParaRPr lang="en-US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505E85-09BE-BDC7-D56A-0D4587AF5870}"/>
              </a:ext>
            </a:extLst>
          </p:cNvPr>
          <p:cNvSpPr txBox="1"/>
          <p:nvPr/>
        </p:nvSpPr>
        <p:spPr>
          <a:xfrm>
            <a:off x="760006" y="1700808"/>
            <a:ext cx="10814992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dirty="0"/>
              <a:t>A limited liability company (LLC) is a hybrid business structure that combines elements of a corporation and a partnership. LLC owners are called members and have limited personal liability for business debts.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Key Characteristics:</a:t>
            </a:r>
          </a:p>
          <a:p>
            <a:pPr algn="just"/>
            <a:r>
              <a:rPr lang="en-GB" sz="2200" dirty="0"/>
              <a:t>- Limited liability for members</a:t>
            </a:r>
          </a:p>
          <a:p>
            <a:pPr algn="just"/>
            <a:r>
              <a:rPr lang="en-GB" sz="2200" dirty="0"/>
              <a:t>- Flexible management structure</a:t>
            </a:r>
          </a:p>
          <a:p>
            <a:pPr algn="just"/>
            <a:r>
              <a:rPr lang="en-GB" sz="2200" dirty="0"/>
              <a:t>- Pass-through taxation</a:t>
            </a:r>
          </a:p>
          <a:p>
            <a:pPr algn="just"/>
            <a:r>
              <a:rPr lang="en-GB" sz="2200" dirty="0"/>
              <a:t>- More complex to establish than sole proprietorships or partnerships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b="1" dirty="0"/>
              <a:t>Task: Discuss the limitations and strengths of limited liability companies.</a:t>
            </a:r>
          </a:p>
        </p:txBody>
      </p:sp>
    </p:spTree>
    <p:extLst>
      <p:ext uri="{BB962C8B-B14F-4D97-AF65-F5344CB8AC3E}">
        <p14:creationId xmlns:p14="http://schemas.microsoft.com/office/powerpoint/2010/main" val="3051524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E270C-969E-6A8E-737A-989B59BE0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r>
              <a:rPr lang="en-GB" sz="32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Advantages and Limitations of Different Business Organisations</a:t>
            </a:r>
            <a:endParaRPr lang="en-GB" sz="32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B98C21F-F955-682B-C55E-1DA76B4443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0478435"/>
              </p:ext>
            </p:extLst>
          </p:nvPr>
        </p:nvGraphicFramePr>
        <p:xfrm>
          <a:off x="611158" y="1196752"/>
          <a:ext cx="10598967" cy="4338042"/>
        </p:xfrm>
        <a:graphic>
          <a:graphicData uri="http://schemas.openxmlformats.org/drawingml/2006/table">
            <a:tbl>
              <a:tblPr/>
              <a:tblGrid>
                <a:gridCol w="3532989">
                  <a:extLst>
                    <a:ext uri="{9D8B030D-6E8A-4147-A177-3AD203B41FA5}">
                      <a16:colId xmlns:a16="http://schemas.microsoft.com/office/drawing/2014/main" val="1783052008"/>
                    </a:ext>
                  </a:extLst>
                </a:gridCol>
                <a:gridCol w="3532989">
                  <a:extLst>
                    <a:ext uri="{9D8B030D-6E8A-4147-A177-3AD203B41FA5}">
                      <a16:colId xmlns:a16="http://schemas.microsoft.com/office/drawing/2014/main" val="3296009452"/>
                    </a:ext>
                  </a:extLst>
                </a:gridCol>
                <a:gridCol w="3532989">
                  <a:extLst>
                    <a:ext uri="{9D8B030D-6E8A-4147-A177-3AD203B41FA5}">
                      <a16:colId xmlns:a16="http://schemas.microsoft.com/office/drawing/2014/main" val="3752504534"/>
                    </a:ext>
                  </a:extLst>
                </a:gridCol>
              </a:tblGrid>
              <a:tr h="350698">
                <a:tc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</a:rPr>
                        <a:t>Business Type</a:t>
                      </a:r>
                    </a:p>
                  </a:txBody>
                  <a:tcPr marL="12472" marR="12472" marT="6236" marB="6236" anchor="b">
                    <a:lnL w="4763" cap="flat" cmpd="sng" algn="ctr">
                      <a:solidFill>
                        <a:srgbClr val="0008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0D6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8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0DC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</a:rPr>
                        <a:t>Advantages</a:t>
                      </a:r>
                    </a:p>
                  </a:txBody>
                  <a:tcPr marL="12472" marR="12472" marT="6236" marB="6236" anchor="b">
                    <a:lnL w="4763" cap="flat" cmpd="sng" algn="ctr">
                      <a:solidFill>
                        <a:srgbClr val="50D6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20F4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0D6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0E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2000" b="1">
                          <a:effectLst/>
                        </a:rPr>
                        <a:t>Limitations</a:t>
                      </a:r>
                    </a:p>
                  </a:txBody>
                  <a:tcPr marL="12472" marR="12472" marT="6236" marB="6236" anchor="b">
                    <a:lnL w="4763" cap="flat" cmpd="sng" algn="ctr">
                      <a:solidFill>
                        <a:srgbClr val="20F4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20F4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20F4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0A7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0080902"/>
                  </a:ext>
                </a:extLst>
              </a:tr>
              <a:tr h="1836040">
                <a:tc>
                  <a:txBody>
                    <a:bodyPr/>
                    <a:lstStyle/>
                    <a:p>
                      <a:pPr fontAlgn="base"/>
                      <a:r>
                        <a:rPr lang="en-GB" sz="2000" b="1" dirty="0">
                          <a:effectLst/>
                        </a:rPr>
                        <a:t>Sole Proprietorship</a:t>
                      </a:r>
                      <a:endParaRPr lang="en-GB" sz="2000" dirty="0">
                        <a:effectLst/>
                      </a:endParaRPr>
                    </a:p>
                  </a:txBody>
                  <a:tcPr marL="12472" marR="12472" marT="6236" marB="6236" anchor="ctr">
                    <a:lnL w="4763" cap="flat" cmpd="sng" algn="ctr">
                      <a:solidFill>
                        <a:srgbClr val="50DC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F00E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0DC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B4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Complete control and decision-making power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Simple to establish and operate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Owner receives all profits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Minimal regulatory requirements</a:t>
                      </a:r>
                    </a:p>
                  </a:txBody>
                  <a:tcPr marL="12472" marR="12472" marT="6236" marB="6236" anchor="ctr">
                    <a:lnL w="4763" cap="flat" cmpd="sng" algn="ctr">
                      <a:solidFill>
                        <a:srgbClr val="F00E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10A7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0E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0A9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Unlimited personal liability for debts and losses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Limited access to capital and funding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Business continuity depends on the owner</a:t>
                      </a:r>
                    </a:p>
                  </a:txBody>
                  <a:tcPr marL="12472" marR="12472" marT="6236" marB="6236" anchor="ctr">
                    <a:lnL w="4763" cap="flat" cmpd="sng" algn="ctr">
                      <a:solidFill>
                        <a:srgbClr val="10A7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10A7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0A7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0B9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6666975"/>
                  </a:ext>
                </a:extLst>
              </a:tr>
              <a:tr h="1701694">
                <a:tc>
                  <a:txBody>
                    <a:bodyPr/>
                    <a:lstStyle/>
                    <a:p>
                      <a:pPr fontAlgn="base"/>
                      <a:r>
                        <a:rPr lang="en-GB" sz="2000" b="1" dirty="0">
                          <a:effectLst/>
                        </a:rPr>
                        <a:t>Partnership</a:t>
                      </a:r>
                      <a:endParaRPr lang="en-GB" sz="2000" dirty="0">
                        <a:effectLst/>
                      </a:endParaRPr>
                    </a:p>
                  </a:txBody>
                  <a:tcPr marL="12472" marR="12472" marT="6236" marB="6236" anchor="ctr">
                    <a:lnL w="4763" cap="flat" cmpd="sng" algn="ctr">
                      <a:solidFill>
                        <a:srgbClr val="F0B4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0A9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B4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AB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Shared decision-making and resources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Relatively easy to establish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Profits and losses passed through to personal tax returns</a:t>
                      </a:r>
                    </a:p>
                  </a:txBody>
                  <a:tcPr marL="12472" marR="12472" marT="6236" marB="6236" anchor="ctr">
                    <a:lnL w="4763" cap="flat" cmpd="sng" algn="ctr">
                      <a:solidFill>
                        <a:srgbClr val="50A9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0B9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0A9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0C0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Potential for conflicts between partners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Joint liability for business debts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Each partner's actions can bind the partnership</a:t>
                      </a:r>
                    </a:p>
                  </a:txBody>
                  <a:tcPr marL="12472" marR="12472" marT="6236" marB="6236" anchor="ctr">
                    <a:lnL w="4763" cap="flat" cmpd="sng" algn="ctr">
                      <a:solidFill>
                        <a:srgbClr val="D0B9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0B9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0B9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0C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21094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06957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E270C-969E-6A8E-737A-989B59BE0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78098"/>
          </a:xfrm>
        </p:spPr>
        <p:txBody>
          <a:bodyPr/>
          <a:lstStyle/>
          <a:p>
            <a:r>
              <a:rPr lang="en-GB" sz="32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Advantages and Limitations of Different Business Organisations</a:t>
            </a:r>
            <a:endParaRPr lang="en-GB" sz="32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B98C21F-F955-682B-C55E-1DA76B4443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267713"/>
              </p:ext>
            </p:extLst>
          </p:nvPr>
        </p:nvGraphicFramePr>
        <p:xfrm>
          <a:off x="695400" y="1124744"/>
          <a:ext cx="10657185" cy="4347488"/>
        </p:xfrm>
        <a:graphic>
          <a:graphicData uri="http://schemas.openxmlformats.org/drawingml/2006/table">
            <a:tbl>
              <a:tblPr/>
              <a:tblGrid>
                <a:gridCol w="3552395">
                  <a:extLst>
                    <a:ext uri="{9D8B030D-6E8A-4147-A177-3AD203B41FA5}">
                      <a16:colId xmlns:a16="http://schemas.microsoft.com/office/drawing/2014/main" val="1783052008"/>
                    </a:ext>
                  </a:extLst>
                </a:gridCol>
                <a:gridCol w="3552395">
                  <a:extLst>
                    <a:ext uri="{9D8B030D-6E8A-4147-A177-3AD203B41FA5}">
                      <a16:colId xmlns:a16="http://schemas.microsoft.com/office/drawing/2014/main" val="3296009452"/>
                    </a:ext>
                  </a:extLst>
                </a:gridCol>
                <a:gridCol w="3552395">
                  <a:extLst>
                    <a:ext uri="{9D8B030D-6E8A-4147-A177-3AD203B41FA5}">
                      <a16:colId xmlns:a16="http://schemas.microsoft.com/office/drawing/2014/main" val="3752504534"/>
                    </a:ext>
                  </a:extLst>
                </a:gridCol>
              </a:tblGrid>
              <a:tr h="360144">
                <a:tc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</a:rPr>
                        <a:t>Business Type</a:t>
                      </a:r>
                    </a:p>
                  </a:txBody>
                  <a:tcPr marL="12472" marR="12472" marT="6236" marB="6236" anchor="b">
                    <a:lnL w="4763" cap="flat" cmpd="sng" algn="ctr">
                      <a:solidFill>
                        <a:srgbClr val="0008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0D6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8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0DC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</a:rPr>
                        <a:t>Advantages</a:t>
                      </a:r>
                    </a:p>
                  </a:txBody>
                  <a:tcPr marL="12472" marR="12472" marT="6236" marB="6236" anchor="b">
                    <a:lnL w="4763" cap="flat" cmpd="sng" algn="ctr">
                      <a:solidFill>
                        <a:srgbClr val="50D6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20F4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0D6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0E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2000" b="1">
                          <a:effectLst/>
                        </a:rPr>
                        <a:t>Limitations</a:t>
                      </a:r>
                    </a:p>
                  </a:txBody>
                  <a:tcPr marL="12472" marR="12472" marT="6236" marB="6236" anchor="b">
                    <a:lnL w="4763" cap="flat" cmpd="sng" algn="ctr">
                      <a:solidFill>
                        <a:srgbClr val="20F4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20F4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20F4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0A7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0080902"/>
                  </a:ext>
                </a:extLst>
              </a:tr>
              <a:tr h="1708748">
                <a:tc>
                  <a:txBody>
                    <a:bodyPr/>
                    <a:lstStyle/>
                    <a:p>
                      <a:pPr fontAlgn="base"/>
                      <a:r>
                        <a:rPr lang="en-GB" sz="2000" b="1" dirty="0">
                          <a:effectLst/>
                        </a:rPr>
                        <a:t>Corporation</a:t>
                      </a:r>
                      <a:endParaRPr lang="en-GB" sz="2000" dirty="0">
                        <a:effectLst/>
                      </a:endParaRPr>
                    </a:p>
                  </a:txBody>
                  <a:tcPr marL="12472" marR="12472" marT="6236" marB="6236" anchor="ctr">
                    <a:lnL w="4763" cap="flat" cmpd="sng" algn="ctr">
                      <a:solidFill>
                        <a:srgbClr val="C0AB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30C0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0DC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BA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Limited liability for owners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Ability to raise capital through stock sales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Perpetual existence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Transferability of ownership</a:t>
                      </a:r>
                    </a:p>
                  </a:txBody>
                  <a:tcPr marL="12472" marR="12472" marT="6236" marB="6236" anchor="ctr">
                    <a:lnL w="4763" cap="flat" cmpd="sng" algn="ctr">
                      <a:solidFill>
                        <a:srgbClr val="30C0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20C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0E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0D1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More regulations and higher costs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Double taxation (corporate and individual levels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Complex and costly to establish and maintain</a:t>
                      </a:r>
                    </a:p>
                  </a:txBody>
                  <a:tcPr marL="12472" marR="12472" marT="6236" marB="6236" anchor="ctr">
                    <a:lnL w="4763" cap="flat" cmpd="sng" algn="ctr">
                      <a:solidFill>
                        <a:srgbClr val="20C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20C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0A7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A1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10479"/>
                  </a:ext>
                </a:extLst>
              </a:tr>
              <a:tr h="1747531">
                <a:tc>
                  <a:txBody>
                    <a:bodyPr/>
                    <a:lstStyle/>
                    <a:p>
                      <a:pPr fontAlgn="base"/>
                      <a:r>
                        <a:rPr lang="en-GB" sz="2000" b="1">
                          <a:effectLst/>
                        </a:rPr>
                        <a:t>Limited Liability Company (LLC)</a:t>
                      </a:r>
                      <a:endParaRPr lang="en-GB" sz="2000">
                        <a:effectLst/>
                      </a:endParaRPr>
                    </a:p>
                  </a:txBody>
                  <a:tcPr marL="12472" marR="12472" marT="6236" marB="6236" anchor="ctr">
                    <a:lnL w="4763" cap="flat" cmpd="sng" algn="ctr">
                      <a:solidFill>
                        <a:srgbClr val="60BA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10D1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BA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60BA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Limited liability for members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Flexible management structure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Pass-through taxation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Fewer compliance requirements than corporations</a:t>
                      </a:r>
                    </a:p>
                  </a:txBody>
                  <a:tcPr marL="12472" marR="12472" marT="6236" marB="6236" anchor="ctr">
                    <a:lnL w="4763" cap="flat" cmpd="sng" algn="ctr">
                      <a:solidFill>
                        <a:srgbClr val="10D1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A1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0D1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10D1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More complex to establish than sole proprietorships or partnerships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Limited life in some states</a:t>
                      </a:r>
                    </a:p>
                    <a:p>
                      <a:pPr marL="171450" indent="-171450" fontAlgn="base">
                        <a:buFontTx/>
                        <a:buChar char="-"/>
                      </a:pPr>
                      <a:r>
                        <a:rPr lang="en-GB" sz="2000" dirty="0">
                          <a:effectLst/>
                        </a:rPr>
                        <a:t>May have higher fees and taxes in some states</a:t>
                      </a:r>
                    </a:p>
                  </a:txBody>
                  <a:tcPr marL="12472" marR="12472" marT="6236" marB="6236" anchor="ctr">
                    <a:lnL w="4763" cap="flat" cmpd="sng" algn="ctr">
                      <a:solidFill>
                        <a:srgbClr val="70A1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A1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A1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0A1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77941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09723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803E05A2-F371-5AF7-A896-DCF5C0D23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Business Processes</a:t>
            </a:r>
            <a:endParaRPr lang="en-US" sz="3200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A763CD6-AE4A-090D-D20C-45599B613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196752"/>
            <a:ext cx="10972800" cy="4320481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A business process is a set of repeatable steps that an organisation performs to achieve a specific objective or goal. Effective business processes are essential for operational efficiency, achieving strategic goals, and ensuring business sustainability (Morrison, 2017).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Purpose of Business Processes:</a:t>
            </a:r>
          </a:p>
          <a:p>
            <a:r>
              <a:rPr lang="en-GB" sz="2400" dirty="0"/>
              <a:t>To ensure tasks are performed consistently and efficiently.</a:t>
            </a:r>
          </a:p>
          <a:p>
            <a:r>
              <a:rPr lang="en-GB" sz="2400" dirty="0"/>
              <a:t>To help the organization achieve its strategic objectives by standardizing and optimizing operations.</a:t>
            </a:r>
          </a:p>
        </p:txBody>
      </p:sp>
    </p:spTree>
    <p:extLst>
      <p:ext uri="{BB962C8B-B14F-4D97-AF65-F5344CB8AC3E}">
        <p14:creationId xmlns:p14="http://schemas.microsoft.com/office/powerpoint/2010/main" val="27792595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803E05A2-F371-5AF7-A896-DCF5C0D23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94122"/>
          </a:xfrm>
        </p:spPr>
        <p:txBody>
          <a:bodyPr/>
          <a:lstStyle/>
          <a:p>
            <a:r>
              <a:rPr lang="en-GB" sz="3200" b="1" dirty="0"/>
              <a:t>Business Processes</a:t>
            </a:r>
            <a:endParaRPr lang="en-US" sz="3200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A763CD6-AE4A-090D-D20C-45599B613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196752"/>
            <a:ext cx="10972800" cy="4320481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Essential Criteria for a Good Business Process</a:t>
            </a:r>
            <a:r>
              <a:rPr lang="en-GB" sz="2000" dirty="0"/>
              <a:t>:</a:t>
            </a:r>
          </a:p>
          <a:p>
            <a:pPr marL="0" indent="0">
              <a:buNone/>
            </a:pPr>
            <a:r>
              <a:rPr lang="en-GB" sz="2000" dirty="0"/>
              <a:t>Repeatability:</a:t>
            </a:r>
          </a:p>
          <a:p>
            <a:pPr lvl="1"/>
            <a:r>
              <a:rPr lang="en-GB" sz="2000" dirty="0"/>
              <a:t>A good business process must be designed to be repeatable, ensuring that the same steps can be followed consistently to achieve the desired outcome. </a:t>
            </a:r>
          </a:p>
          <a:p>
            <a:pPr lvl="1"/>
            <a:r>
              <a:rPr lang="en-GB" sz="2000" dirty="0"/>
              <a:t>Example: Standard operating procedures for routine tasks.</a:t>
            </a:r>
          </a:p>
          <a:p>
            <a:pPr marL="0" indent="0">
              <a:buNone/>
            </a:pPr>
            <a:r>
              <a:rPr lang="en-GB" sz="2000" dirty="0"/>
              <a:t>Transparency:</a:t>
            </a:r>
          </a:p>
          <a:p>
            <a:pPr lvl="1"/>
            <a:r>
              <a:rPr lang="en-GB" sz="2000" dirty="0"/>
              <a:t>Transparency in business processes allows for tracking and monitoring of performance. Example: Transparent financial reporting processes.</a:t>
            </a:r>
          </a:p>
          <a:p>
            <a:pPr marL="0" indent="0">
              <a:buNone/>
            </a:pPr>
            <a:r>
              <a:rPr lang="en-GB" sz="2000" dirty="0"/>
              <a:t>Agility:</a:t>
            </a:r>
          </a:p>
          <a:p>
            <a:pPr lvl="1"/>
            <a:r>
              <a:rPr lang="en-GB" sz="2000" dirty="0"/>
              <a:t>Agility in business processes means they can be quickly adapted to changing conditions. Example: Agile project management methodologies.</a:t>
            </a:r>
          </a:p>
        </p:txBody>
      </p:sp>
    </p:spTree>
    <p:extLst>
      <p:ext uri="{BB962C8B-B14F-4D97-AF65-F5344CB8AC3E}">
        <p14:creationId xmlns:p14="http://schemas.microsoft.com/office/powerpoint/2010/main" val="7919089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14A846F-60E9-710D-3204-B0470B8C1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49106"/>
          </a:xfrm>
        </p:spPr>
        <p:txBody>
          <a:bodyPr/>
          <a:lstStyle/>
          <a:p>
            <a:r>
              <a:rPr lang="en-GB" sz="3200" b="1" dirty="0"/>
              <a:t>  The Importance of Business Processes</a:t>
            </a:r>
            <a:endParaRPr lang="en-US" sz="3200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BB1B243D-D1FA-AFB4-A51C-E6FCCCAE4F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190764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r>
              <a:rPr lang="en-GB" sz="22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Business processes are crucial for keeping a company on task, preventing errors, and increasing the efficiency and speed with which staff can accomplish their work. They ensure consistency, quality, and regulatory compliance across all operations.</a:t>
            </a:r>
            <a:endParaRPr lang="en-GB" sz="2200" dirty="0">
              <a:solidFill>
                <a:srgbClr val="0D0D0D"/>
              </a:solidFill>
              <a:highlight>
                <a:srgbClr val="FFFFFF"/>
              </a:highlight>
              <a:latin typeface="ui-sans-serif"/>
            </a:endParaRPr>
          </a:p>
          <a:p>
            <a:pPr marL="0" indent="0" algn="just">
              <a:buNone/>
            </a:pPr>
            <a:r>
              <a:rPr lang="en-GB" sz="22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Key Benefits of Well-Designed Business Processes:</a:t>
            </a:r>
            <a:endParaRPr lang="en-GB" sz="2200" b="0" i="0" dirty="0">
              <a:solidFill>
                <a:srgbClr val="0D0D0D"/>
              </a:solidFill>
              <a:effectLst/>
              <a:highlight>
                <a:srgbClr val="FFFFFF"/>
              </a:highlight>
              <a:latin typeface="ui-sans-serif"/>
            </a:endParaRPr>
          </a:p>
          <a:p>
            <a:pPr algn="just"/>
            <a:r>
              <a:rPr lang="en-GB" sz="200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Operational Efficiency</a:t>
            </a:r>
            <a:r>
              <a:rPr lang="en-GB" sz="2000" dirty="0">
                <a:solidFill>
                  <a:srgbClr val="0D0D0D"/>
                </a:solidFill>
                <a:highlight>
                  <a:srgbClr val="FFFFFF"/>
                </a:highlight>
                <a:latin typeface="ui-sans-serif"/>
              </a:rPr>
              <a:t> </a:t>
            </a:r>
          </a:p>
          <a:p>
            <a:pPr algn="just"/>
            <a:r>
              <a:rPr lang="en-GB" sz="200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Quality Assurance</a:t>
            </a:r>
          </a:p>
          <a:p>
            <a:pPr algn="just"/>
            <a:r>
              <a:rPr lang="en-GB" sz="200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Regulatory Compliance</a:t>
            </a:r>
          </a:p>
          <a:p>
            <a:pPr algn="just"/>
            <a:r>
              <a:rPr lang="en-GB" sz="200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Identifying Opportunities for Improvement</a:t>
            </a:r>
          </a:p>
          <a:p>
            <a:pPr algn="just"/>
            <a:r>
              <a:rPr lang="en-GB" sz="200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Cost Reduction</a:t>
            </a:r>
          </a:p>
          <a:p>
            <a:pPr algn="just"/>
            <a:r>
              <a:rPr lang="en-GB" sz="200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Achieving Long-Term Goals</a:t>
            </a:r>
          </a:p>
        </p:txBody>
      </p:sp>
    </p:spTree>
    <p:extLst>
      <p:ext uri="{BB962C8B-B14F-4D97-AF65-F5344CB8AC3E}">
        <p14:creationId xmlns:p14="http://schemas.microsoft.com/office/powerpoint/2010/main" val="17675123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0B5D4FC-D7D6-B90C-E679-53D03714F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42550"/>
          </a:xfrm>
        </p:spPr>
        <p:txBody>
          <a:bodyPr/>
          <a:lstStyle/>
          <a:p>
            <a:r>
              <a:rPr lang="en-GB" sz="3200" b="1" dirty="0"/>
              <a:t>Types and Examples of Business Processes Cont.</a:t>
            </a:r>
            <a:endParaRPr lang="en-US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65728C-A4E1-640E-2B51-1DE3AEF2B7AB}"/>
              </a:ext>
            </a:extLst>
          </p:cNvPr>
          <p:cNvSpPr txBox="1"/>
          <p:nvPr/>
        </p:nvSpPr>
        <p:spPr>
          <a:xfrm>
            <a:off x="590965" y="1196752"/>
            <a:ext cx="11031016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Operational Processes</a:t>
            </a:r>
          </a:p>
          <a:p>
            <a:r>
              <a:rPr lang="en-GB" dirty="0"/>
              <a:t>Operational processes are the most fundamental parts of a business because they are directly responsible for creating and delivering products and services.</a:t>
            </a:r>
          </a:p>
          <a:p>
            <a:endParaRPr lang="en-GB" sz="2000" b="1" dirty="0"/>
          </a:p>
          <a:p>
            <a:r>
              <a:rPr lang="en-GB" sz="2000" b="1" dirty="0"/>
              <a:t>Product Development</a:t>
            </a:r>
          </a:p>
          <a:p>
            <a:r>
              <a:rPr lang="en-GB" dirty="0"/>
              <a:t>The product development process involves creating and improving your offerings over time. </a:t>
            </a:r>
          </a:p>
          <a:p>
            <a:r>
              <a:rPr lang="en-GB" dirty="0"/>
              <a:t>The basic steps include: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Identifying a market opportunity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Brainstorming solutions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Choosing promising solutions for development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Testing demos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Selecting one version for release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Monitoring the released version's success</a:t>
            </a:r>
          </a:p>
          <a:p>
            <a:r>
              <a:rPr lang="en-GB" dirty="0"/>
              <a:t>This process repeats whenever the company wants to improve or update its products or release something new.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9648119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EBD21EC-560E-3364-0A22-B81826CD5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200" b="1" dirty="0"/>
              <a:t>Types and Examples of Business Processes Cont. </a:t>
            </a:r>
            <a:endParaRPr lang="en-US" sz="3200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BB1B243D-D1FA-AFB4-A51C-E6FCCCAE4F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r>
              <a:rPr lang="en-GB" sz="2200" b="1" dirty="0"/>
              <a:t>Manufacturing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2200" dirty="0"/>
              <a:t>Once the offerings have been developed, it's time to produce them.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2200" dirty="0"/>
              <a:t>The manufacturing process typically involves:</a:t>
            </a:r>
          </a:p>
          <a:p>
            <a:pPr marL="628650" lvl="1" indent="-171450" algn="just">
              <a:buFont typeface="Arial" panose="020B0604020202020204" pitchFamily="34" charset="0"/>
              <a:buChar char="•"/>
            </a:pPr>
            <a:r>
              <a:rPr lang="en-GB" sz="2200" dirty="0"/>
              <a:t>Sourcing materials</a:t>
            </a:r>
          </a:p>
          <a:p>
            <a:pPr marL="628650" lvl="1" indent="-171450" algn="just">
              <a:buFont typeface="Arial" panose="020B0604020202020204" pitchFamily="34" charset="0"/>
              <a:buChar char="•"/>
            </a:pPr>
            <a:r>
              <a:rPr lang="en-GB" sz="2200" dirty="0"/>
              <a:t>Transporting materials to the manufacturing location</a:t>
            </a:r>
          </a:p>
          <a:p>
            <a:pPr marL="628650" lvl="1" indent="-171450" algn="just">
              <a:buFont typeface="Arial" panose="020B0604020202020204" pitchFamily="34" charset="0"/>
              <a:buChar char="•"/>
            </a:pPr>
            <a:r>
              <a:rPr lang="en-GB" sz="2200" dirty="0"/>
              <a:t>Following a predetermined order of steps to transform the materials into a product</a:t>
            </a:r>
          </a:p>
          <a:p>
            <a:pPr marL="628650" lvl="1" indent="-171450" algn="just">
              <a:buFont typeface="Arial" panose="020B0604020202020204" pitchFamily="34" charset="0"/>
              <a:buChar char="•"/>
            </a:pPr>
            <a:r>
              <a:rPr lang="en-GB" sz="2200" dirty="0"/>
              <a:t>Packing the product for delivery</a:t>
            </a:r>
          </a:p>
          <a:p>
            <a:pPr marL="628650" lvl="1" indent="-171450" algn="just">
              <a:buFont typeface="Arial" panose="020B0604020202020204" pitchFamily="34" charset="0"/>
              <a:buChar char="•"/>
            </a:pPr>
            <a:r>
              <a:rPr lang="en-GB" sz="2200" dirty="0"/>
              <a:t>Bringing the packed product to the pickup location</a:t>
            </a:r>
          </a:p>
        </p:txBody>
      </p:sp>
    </p:spTree>
    <p:extLst>
      <p:ext uri="{BB962C8B-B14F-4D97-AF65-F5344CB8AC3E}">
        <p14:creationId xmlns:p14="http://schemas.microsoft.com/office/powerpoint/2010/main" val="32371204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EBD21EC-560E-3364-0A22-B81826CD5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200" b="1" dirty="0"/>
              <a:t>Types and Examples of Business Processes Cont. </a:t>
            </a:r>
            <a:endParaRPr lang="en-US" sz="3200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BB1B243D-D1FA-AFB4-A51C-E6FCCCAE4F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40768"/>
            <a:ext cx="10972800" cy="4176465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r>
              <a:rPr lang="en-GB" sz="2200" b="1" dirty="0"/>
              <a:t>Delivery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2200" dirty="0"/>
              <a:t>The delivery process may vary based on the business structure.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2200" dirty="0"/>
              <a:t>It can range from bringing products to an on-site showroom to navigating international shipping laws.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2200" dirty="0"/>
              <a:t>A well-thought-out delivery process reduces wasted time, money, and effort. </a:t>
            </a:r>
          </a:p>
          <a:p>
            <a:pPr marL="0" indent="0" algn="just">
              <a:buNone/>
            </a:pPr>
            <a:endParaRPr lang="en-GB" sz="2200" dirty="0"/>
          </a:p>
          <a:p>
            <a:pPr marL="0" indent="0" algn="just">
              <a:buNone/>
            </a:pPr>
            <a:r>
              <a:rPr lang="en-GB" sz="2200" b="1" dirty="0"/>
              <a:t>Sales Processes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2200" dirty="0"/>
              <a:t>Businesses need to sell their products to succeed.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2200" dirty="0"/>
              <a:t>Sales processes are the procedures businesses use to ensure they bring in revenue.</a:t>
            </a:r>
          </a:p>
        </p:txBody>
      </p:sp>
    </p:spTree>
    <p:extLst>
      <p:ext uri="{BB962C8B-B14F-4D97-AF65-F5344CB8AC3E}">
        <p14:creationId xmlns:p14="http://schemas.microsoft.com/office/powerpoint/2010/main" val="21141598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6E7CC8F-577E-5B0F-26EA-1109BA765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sz="3200" b="1" dirty="0"/>
              <a:t>Business Process Ideas and Examples </a:t>
            </a:r>
            <a:endParaRPr lang="en-US" sz="3200" b="1" dirty="0"/>
          </a:p>
        </p:txBody>
      </p:sp>
      <p:pic>
        <p:nvPicPr>
          <p:cNvPr id="3074" name="Picture 2" descr="business-process-example">
            <a:extLst>
              <a:ext uri="{FF2B5EF4-FFF2-40B4-BE49-F238E27FC236}">
                <a16:creationId xmlns:a16="http://schemas.microsoft.com/office/drawing/2014/main" id="{1BD95FF6-9DF7-F5E3-071D-7C2BA8A015A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1797544"/>
            <a:ext cx="5384800" cy="359435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BB1B243D-D1FA-AFB4-A51C-E6FCCCAE4F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Explore Real-World Business Process Ideas and Examples: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Review these practical examples to understand how business processes are implemented in real-world scenarios.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 Real-World Business Process Ideas and Examples For Inspiration in 2024 (kissflow.com)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0638645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18957-1753-EBB6-03D2-08BCABEC5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16" y="404664"/>
            <a:ext cx="2953544" cy="11409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Summary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2412D52-F901-0180-9469-10B97E7886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7546518"/>
              </p:ext>
            </p:extLst>
          </p:nvPr>
        </p:nvGraphicFramePr>
        <p:xfrm>
          <a:off x="857184" y="1196752"/>
          <a:ext cx="10351383" cy="443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50955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A7F69F2-12A2-C5AB-4BE6-DF87F9AD1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References</a:t>
            </a:r>
            <a:endParaRPr lang="en-US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15FFF1-43FC-FCFE-BEC0-38B41837C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dirty="0" err="1"/>
              <a:t>Byju's</a:t>
            </a:r>
            <a:r>
              <a:rPr lang="en-GB" sz="2200" dirty="0"/>
              <a:t> (2024). Forms of business organisation. Available </a:t>
            </a:r>
            <a:r>
              <a:rPr lang="en-GB" sz="2200" dirty="0" err="1"/>
              <a:t>at:</a:t>
            </a:r>
            <a:r>
              <a:rPr lang="en-GB" sz="2200" dirty="0" err="1">
                <a:hlinkClick r:id="rId2"/>
              </a:rPr>
              <a:t>Forms</a:t>
            </a:r>
            <a:r>
              <a:rPr lang="en-GB" sz="2200" dirty="0">
                <a:hlinkClick r:id="rId2"/>
              </a:rPr>
              <a:t> of Business Organisations: </a:t>
            </a:r>
            <a:r>
              <a:rPr lang="en-GB" sz="2200" dirty="0" err="1">
                <a:hlinkClick r:id="rId2"/>
              </a:rPr>
              <a:t>SoleProprietorships</a:t>
            </a:r>
            <a:r>
              <a:rPr lang="en-GB" sz="2200" dirty="0">
                <a:hlinkClick r:id="rId2"/>
              </a:rPr>
              <a:t>, Partnerships, Corporations, LLC (byjus.com)</a:t>
            </a:r>
            <a:r>
              <a:rPr lang="en-GB" sz="2200" dirty="0"/>
              <a:t>. (Accessed 12th April 2024)</a:t>
            </a:r>
            <a:r>
              <a:rPr lang="en-GB" sz="2200" b="1" dirty="0"/>
              <a:t>  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 err="1"/>
              <a:t>Jayachandran.A</a:t>
            </a:r>
            <a:r>
              <a:rPr lang="en-GB" sz="2200" b="1" dirty="0"/>
              <a:t> (2024). What is international business. Available at: </a:t>
            </a:r>
            <a:r>
              <a:rPr lang="en-GB" sz="2200" dirty="0">
                <a:hlinkClick r:id="rId3"/>
              </a:rPr>
              <a:t>International Business - What Is It, Types, Strategy, Advantages (wallstreetmojo.com)</a:t>
            </a:r>
            <a:r>
              <a:rPr lang="en-GB" sz="2200" dirty="0"/>
              <a:t>. (Accessed 12th April 2024)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Morrison, J. (2017). The Global Business Environment Challenges and Responsibilities. 4th ed. London: Palgrave.</a:t>
            </a:r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21199530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1654</Words>
  <Application>Microsoft Office PowerPoint</Application>
  <PresentationFormat>Widescreen</PresentationFormat>
  <Paragraphs>233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Aharoni</vt:lpstr>
      <vt:lpstr>Arial</vt:lpstr>
      <vt:lpstr>Arial,Sans-Serif</vt:lpstr>
      <vt:lpstr>Myriad Pro</vt:lpstr>
      <vt:lpstr>Segoe UI</vt:lpstr>
      <vt:lpstr>Times New Roman</vt:lpstr>
      <vt:lpstr>ui-sans-serif</vt:lpstr>
      <vt:lpstr>Verdana</vt:lpstr>
      <vt:lpstr>20140311PresentationUWTSDTemplate</vt:lpstr>
      <vt:lpstr>LCBB4016 </vt:lpstr>
      <vt:lpstr>By the end of this session, students should be aware of:</vt:lpstr>
      <vt:lpstr>PowerPoint Presentation</vt:lpstr>
      <vt:lpstr>Reading List</vt:lpstr>
      <vt:lpstr>Aim(s) &amp; Learning Outcomes of the Module</vt:lpstr>
      <vt:lpstr>Business Organisations</vt:lpstr>
      <vt:lpstr> Business Formation and Ownership </vt:lpstr>
      <vt:lpstr>Business Formation and Ownership-  Sole Proprietorship</vt:lpstr>
      <vt:lpstr>Business Formation and Ownership - Partnership</vt:lpstr>
      <vt:lpstr>Business Formation and Ownership: Corporation</vt:lpstr>
      <vt:lpstr>Business Formation and Ownership –  Limited Liability Company (LLC)  </vt:lpstr>
      <vt:lpstr>Advantages and Limitations of Different Business Organisations</vt:lpstr>
      <vt:lpstr>Advantages and Limitations of Different Business Organisations</vt:lpstr>
      <vt:lpstr>Business Processes</vt:lpstr>
      <vt:lpstr>Business Processes</vt:lpstr>
      <vt:lpstr>  The Importance of Business Processes</vt:lpstr>
      <vt:lpstr>Types and Examples of Business Processes Cont.</vt:lpstr>
      <vt:lpstr>Types and Examples of Business Processes Cont. </vt:lpstr>
      <vt:lpstr>Types and Examples of Business Processes Cont. </vt:lpstr>
      <vt:lpstr>Business Process Ideas and Examples </vt:lpstr>
      <vt:lpstr>PowerPoint Presentation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138</cp:revision>
  <cp:lastPrinted>2018-07-09T15:27:01Z</cp:lastPrinted>
  <dcterms:created xsi:type="dcterms:W3CDTF">2002-10-07T19:43:58Z</dcterms:created>
  <dcterms:modified xsi:type="dcterms:W3CDTF">2024-10-13T11:06:53Z</dcterms:modified>
</cp:coreProperties>
</file>