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7" r:id="rId4"/>
    <p:sldId id="268" r:id="rId5"/>
    <p:sldId id="269" r:id="rId6"/>
    <p:sldId id="270" r:id="rId7"/>
    <p:sldId id="271" r:id="rId8"/>
    <p:sldId id="272" r:id="rId9"/>
    <p:sldId id="273" r:id="rId10"/>
    <p:sldId id="292" r:id="rId11"/>
    <p:sldId id="274" r:id="rId12"/>
    <p:sldId id="275" r:id="rId13"/>
    <p:sldId id="278" r:id="rId14"/>
    <p:sldId id="279" r:id="rId15"/>
    <p:sldId id="280" r:id="rId16"/>
    <p:sldId id="281" r:id="rId17"/>
    <p:sldId id="282" r:id="rId18"/>
    <p:sldId id="283" r:id="rId19"/>
    <p:sldId id="284" r:id="rId20"/>
    <p:sldId id="288" r:id="rId21"/>
    <p:sldId id="285" r:id="rId22"/>
    <p:sldId id="289" r:id="rId23"/>
    <p:sldId id="276" r:id="rId24"/>
    <p:sldId id="291" r:id="rId25"/>
    <p:sldId id="27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596619-8F58-4936-8152-5E50DF3F79C9}" v="1" dt="2022-03-03T01:59:23.5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CC596619-8F58-4936-8152-5E50DF3F79C9}"/>
    <pc:docChg chg="custSel addSld delSld modSld">
      <pc:chgData name="Besty Jose" userId="47a6efec-86cc-4a34-b886-028dba74405c" providerId="ADAL" clId="{CC596619-8F58-4936-8152-5E50DF3F79C9}" dt="2022-03-03T01:59:23.569" v="121"/>
      <pc:docMkLst>
        <pc:docMk/>
      </pc:docMkLst>
      <pc:sldChg chg="modSp mod">
        <pc:chgData name="Besty Jose" userId="47a6efec-86cc-4a34-b886-028dba74405c" providerId="ADAL" clId="{CC596619-8F58-4936-8152-5E50DF3F79C9}" dt="2022-03-02T21:18:47.653" v="0" actId="20577"/>
        <pc:sldMkLst>
          <pc:docMk/>
          <pc:sldMk cId="3408955283" sldId="257"/>
        </pc:sldMkLst>
        <pc:spChg chg="mod">
          <ac:chgData name="Besty Jose" userId="47a6efec-86cc-4a34-b886-028dba74405c" providerId="ADAL" clId="{CC596619-8F58-4936-8152-5E50DF3F79C9}" dt="2022-03-02T21:18:47.653" v="0" actId="20577"/>
          <ac:spMkLst>
            <pc:docMk/>
            <pc:sldMk cId="3408955283" sldId="257"/>
            <ac:spMk id="3" creationId="{9D1C96DE-C090-4E6B-AC0B-470FD4653840}"/>
          </ac:spMkLst>
        </pc:spChg>
      </pc:sldChg>
      <pc:sldChg chg="modSp mod">
        <pc:chgData name="Besty Jose" userId="47a6efec-86cc-4a34-b886-028dba74405c" providerId="ADAL" clId="{CC596619-8F58-4936-8152-5E50DF3F79C9}" dt="2022-03-02T21:25:17.689" v="1" actId="20577"/>
        <pc:sldMkLst>
          <pc:docMk/>
          <pc:sldMk cId="1378505555" sldId="268"/>
        </pc:sldMkLst>
        <pc:spChg chg="mod">
          <ac:chgData name="Besty Jose" userId="47a6efec-86cc-4a34-b886-028dba74405c" providerId="ADAL" clId="{CC596619-8F58-4936-8152-5E50DF3F79C9}" dt="2022-03-02T21:25:17.689" v="1" actId="20577"/>
          <ac:spMkLst>
            <pc:docMk/>
            <pc:sldMk cId="1378505555" sldId="268"/>
            <ac:spMk id="3" creationId="{75F4B374-D93A-425C-BBA0-9777A73DD792}"/>
          </ac:spMkLst>
        </pc:spChg>
      </pc:sldChg>
      <pc:sldChg chg="add">
        <pc:chgData name="Besty Jose" userId="47a6efec-86cc-4a34-b886-028dba74405c" providerId="ADAL" clId="{CC596619-8F58-4936-8152-5E50DF3F79C9}" dt="2022-03-03T01:59:23.569" v="121"/>
        <pc:sldMkLst>
          <pc:docMk/>
          <pc:sldMk cId="398760320" sldId="289"/>
        </pc:sldMkLst>
      </pc:sldChg>
      <pc:sldChg chg="modSp del mod">
        <pc:chgData name="Besty Jose" userId="47a6efec-86cc-4a34-b886-028dba74405c" providerId="ADAL" clId="{CC596619-8F58-4936-8152-5E50DF3F79C9}" dt="2022-03-03T01:57:30.497" v="119" actId="2696"/>
        <pc:sldMkLst>
          <pc:docMk/>
          <pc:sldMk cId="2926284504" sldId="289"/>
        </pc:sldMkLst>
        <pc:spChg chg="mod">
          <ac:chgData name="Besty Jose" userId="47a6efec-86cc-4a34-b886-028dba74405c" providerId="ADAL" clId="{CC596619-8F58-4936-8152-5E50DF3F79C9}" dt="2022-03-03T01:57:24.108" v="118" actId="20577"/>
          <ac:spMkLst>
            <pc:docMk/>
            <pc:sldMk cId="2926284504" sldId="289"/>
            <ac:spMk id="2" creationId="{B0A265CF-92AC-441A-81F1-59C00BC62644}"/>
          </ac:spMkLst>
        </pc:spChg>
      </pc:sldChg>
      <pc:sldChg chg="del">
        <pc:chgData name="Besty Jose" userId="47a6efec-86cc-4a34-b886-028dba74405c" providerId="ADAL" clId="{CC596619-8F58-4936-8152-5E50DF3F79C9}" dt="2022-03-03T01:59:20.164" v="120" actId="47"/>
        <pc:sldMkLst>
          <pc:docMk/>
          <pc:sldMk cId="1285632687" sldId="290"/>
        </pc:sldMkLst>
      </pc:sldChg>
      <pc:sldChg chg="modSp new mod">
        <pc:chgData name="Besty Jose" userId="47a6efec-86cc-4a34-b886-028dba74405c" providerId="ADAL" clId="{CC596619-8F58-4936-8152-5E50DF3F79C9}" dt="2022-03-03T01:55:49.322" v="116" actId="20577"/>
        <pc:sldMkLst>
          <pc:docMk/>
          <pc:sldMk cId="38214831" sldId="292"/>
        </pc:sldMkLst>
        <pc:spChg chg="mod">
          <ac:chgData name="Besty Jose" userId="47a6efec-86cc-4a34-b886-028dba74405c" providerId="ADAL" clId="{CC596619-8F58-4936-8152-5E50DF3F79C9}" dt="2022-03-03T01:52:17.528" v="29" actId="20577"/>
          <ac:spMkLst>
            <pc:docMk/>
            <pc:sldMk cId="38214831" sldId="292"/>
            <ac:spMk id="2" creationId="{9FB6C505-087A-47DB-BC4E-DB7507CA8398}"/>
          </ac:spMkLst>
        </pc:spChg>
        <pc:spChg chg="mod">
          <ac:chgData name="Besty Jose" userId="47a6efec-86cc-4a34-b886-028dba74405c" providerId="ADAL" clId="{CC596619-8F58-4936-8152-5E50DF3F79C9}" dt="2022-03-03T01:55:49.322" v="116" actId="20577"/>
          <ac:spMkLst>
            <pc:docMk/>
            <pc:sldMk cId="38214831" sldId="292"/>
            <ac:spMk id="3" creationId="{62168BBA-E0D3-4396-97DA-4A13505A1DEE}"/>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02/03/2022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02/03/2022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02/03/2022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ons.gov.uk/ons/dcp171766_287415.pdf" TargetMode="External"/><Relationship Id="rId2" Type="http://schemas.openxmlformats.org/officeDocument/2006/relationships/hyperlink" Target="http://www.eurofound.europa.eu/surveys/smt/3eqls/index.EF.php?locale=EN" TargetMode="External"/><Relationship Id="rId1" Type="http://schemas.openxmlformats.org/officeDocument/2006/relationships/slideLayout" Target="../slideLayouts/slideLayout2.xml"/><Relationship Id="rId4" Type="http://schemas.openxmlformats.org/officeDocument/2006/relationships/hyperlink" Target="https://www.who.int/phe/publications/WHO-STRATEGY-LAY5_fin_re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0315" y="1628802"/>
            <a:ext cx="11354539" cy="1078888"/>
          </a:xfrm>
        </p:spPr>
        <p:txBody>
          <a:bodyPr>
            <a:normAutofit fontScale="90000"/>
          </a:bodyPr>
          <a:lstStyle/>
          <a:p>
            <a:r>
              <a:rPr lang="en-GB" altLang="en-US" sz="5400" b="1" dirty="0">
                <a:solidFill>
                  <a:schemeClr val="bg1"/>
                </a:solidFill>
              </a:rPr>
              <a:t>Module Name-</a:t>
            </a:r>
            <a:r>
              <a:rPr lang="en-GB" sz="5400" b="1" dirty="0">
                <a:solidFill>
                  <a:schemeClr val="bg1"/>
                </a:solidFill>
              </a:rPr>
              <a:t>Health, Wellbeing and 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621438" y="4028869"/>
            <a:ext cx="11354539" cy="1200329"/>
          </a:xfrm>
          <a:prstGeom prst="rect">
            <a:avLst/>
          </a:prstGeom>
          <a:noFill/>
        </p:spPr>
        <p:txBody>
          <a:bodyPr wrap="square" rtlCol="0">
            <a:spAutoFit/>
          </a:bodyPr>
          <a:lstStyle/>
          <a:p>
            <a:pPr algn="ctr"/>
            <a:r>
              <a:rPr lang="en-GB" sz="3600" b="1" dirty="0">
                <a:solidFill>
                  <a:prstClr val="white"/>
                </a:solidFill>
                <a:latin typeface="Myriad Pro"/>
              </a:rPr>
              <a:t>WEEK 5 – Evaluating Health and Wellbeing Interventions and Policy Outcomes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r>
              <a:rPr lang="en-GB" dirty="0"/>
              <a:t>Discuss WHO’s Global Strategy on Health, Environment and Climate Change for the transformation needed to improve lives and wellbeing sustainably through healthy environments</a:t>
            </a:r>
          </a:p>
          <a:p>
            <a:r>
              <a:rPr lang="en-GB" dirty="0"/>
              <a:t>Reflect on Other International Agencies Role on delivering the global goals</a:t>
            </a:r>
          </a:p>
          <a:p>
            <a:r>
              <a:rPr lang="en-GB" dirty="0"/>
              <a:t>Understand Policy Analysis and It’s Implementation </a:t>
            </a: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3C08-E060-4FC4-A481-A324E5828BEC}"/>
              </a:ext>
            </a:extLst>
          </p:cNvPr>
          <p:cNvSpPr>
            <a:spLocks noGrp="1"/>
          </p:cNvSpPr>
          <p:nvPr>
            <p:ph type="title"/>
          </p:nvPr>
        </p:nvSpPr>
        <p:spPr>
          <a:xfrm>
            <a:off x="609600" y="274638"/>
            <a:ext cx="10972800" cy="799560"/>
          </a:xfrm>
        </p:spPr>
        <p:txBody>
          <a:bodyPr>
            <a:normAutofit fontScale="90000"/>
          </a:bodyPr>
          <a:lstStyle/>
          <a:p>
            <a:r>
              <a:rPr lang="en-GB" dirty="0"/>
              <a:t>International Agencies-WHO’s role and leadership in global health</a:t>
            </a:r>
          </a:p>
        </p:txBody>
      </p:sp>
      <p:sp>
        <p:nvSpPr>
          <p:cNvPr id="3" name="Content Placeholder 2">
            <a:extLst>
              <a:ext uri="{FF2B5EF4-FFF2-40B4-BE49-F238E27FC236}">
                <a16:creationId xmlns:a16="http://schemas.microsoft.com/office/drawing/2014/main" id="{6D8F5D4C-7074-417F-BE04-66636F6FD80A}"/>
              </a:ext>
            </a:extLst>
          </p:cNvPr>
          <p:cNvSpPr>
            <a:spLocks noGrp="1"/>
          </p:cNvSpPr>
          <p:nvPr>
            <p:ph idx="1"/>
          </p:nvPr>
        </p:nvSpPr>
        <p:spPr>
          <a:xfrm>
            <a:off x="609600" y="1233996"/>
            <a:ext cx="10972800" cy="4283237"/>
          </a:xfrm>
        </p:spPr>
        <p:txBody>
          <a:bodyPr>
            <a:normAutofit fontScale="85000" lnSpcReduction="20000"/>
          </a:bodyPr>
          <a:lstStyle/>
          <a:p>
            <a:r>
              <a:rPr lang="en-GB" dirty="0"/>
              <a:t>WHO’s mandate in global health is derived from its Constitution and is further detailed in its Thirteenth General Programme of Work, 2019–2023.</a:t>
            </a:r>
          </a:p>
          <a:p>
            <a:r>
              <a:rPr lang="en-GB" dirty="0"/>
              <a:t>Broad and sustained efforts are needed to build a community to work for the shared future of humankind, empowering all people to improve their health, address health determinants and respond to health challenges.</a:t>
            </a:r>
          </a:p>
          <a:p>
            <a:r>
              <a:rPr lang="en-GB" dirty="0"/>
              <a:t>To work towards that vision, the strategic objectives cover actions by, or with key input of, the health sector, in terms of primary prevention, cross-sectoral action on health determinants, leadership on health matters with reference to determinants of health, and health-related monitoring</a:t>
            </a:r>
          </a:p>
        </p:txBody>
      </p:sp>
    </p:spTree>
    <p:extLst>
      <p:ext uri="{BB962C8B-B14F-4D97-AF65-F5344CB8AC3E}">
        <p14:creationId xmlns:p14="http://schemas.microsoft.com/office/powerpoint/2010/main" val="3415435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36E5-0A1D-44FF-A631-BA7E8B109952}"/>
              </a:ext>
            </a:extLst>
          </p:cNvPr>
          <p:cNvSpPr>
            <a:spLocks noGrp="1"/>
          </p:cNvSpPr>
          <p:nvPr>
            <p:ph type="title"/>
          </p:nvPr>
        </p:nvSpPr>
        <p:spPr>
          <a:xfrm>
            <a:off x="124287" y="105962"/>
            <a:ext cx="12067713" cy="888337"/>
          </a:xfrm>
        </p:spPr>
        <p:txBody>
          <a:bodyPr>
            <a:normAutofit fontScale="90000"/>
          </a:bodyPr>
          <a:lstStyle/>
          <a:p>
            <a:r>
              <a:rPr lang="en-GB" dirty="0"/>
              <a:t>WHO’s Thirteenth General Programme of Work, 2019–2023</a:t>
            </a:r>
          </a:p>
        </p:txBody>
      </p:sp>
      <p:sp>
        <p:nvSpPr>
          <p:cNvPr id="3" name="Content Placeholder 2">
            <a:extLst>
              <a:ext uri="{FF2B5EF4-FFF2-40B4-BE49-F238E27FC236}">
                <a16:creationId xmlns:a16="http://schemas.microsoft.com/office/drawing/2014/main" id="{75F4B374-D93A-425C-BBA0-9777A73DD792}"/>
              </a:ext>
            </a:extLst>
          </p:cNvPr>
          <p:cNvSpPr>
            <a:spLocks noGrp="1"/>
          </p:cNvSpPr>
          <p:nvPr>
            <p:ph idx="1"/>
          </p:nvPr>
        </p:nvSpPr>
        <p:spPr>
          <a:xfrm>
            <a:off x="609600" y="1269507"/>
            <a:ext cx="10972800" cy="5220070"/>
          </a:xfrm>
        </p:spPr>
        <p:txBody>
          <a:bodyPr>
            <a:normAutofit fontScale="70000" lnSpcReduction="20000"/>
          </a:bodyPr>
          <a:lstStyle/>
          <a:p>
            <a:r>
              <a:rPr lang="en-GB" dirty="0"/>
              <a:t>In WHO’s corporate strategy, three strategic priorities drive WHO’s contribution to ensuring healthy lives and promoting well-being for all at all ages. </a:t>
            </a:r>
          </a:p>
          <a:p>
            <a:r>
              <a:rPr lang="en-GB" dirty="0"/>
              <a:t>The three strategic priorities, with a description of how health and environment contributes to each of them, are: </a:t>
            </a:r>
          </a:p>
          <a:p>
            <a:pPr marL="571500" indent="-571500">
              <a:buAutoNum type="romanLcParenBoth"/>
            </a:pPr>
            <a:r>
              <a:rPr lang="en-GB" b="1" i="1" dirty="0"/>
              <a:t>Achieving universal health coverage-</a:t>
            </a:r>
            <a:r>
              <a:rPr lang="en-GB" dirty="0"/>
              <a:t>Essential health services, knowledge and capacities need to constitute an integral part of universal health coverage. </a:t>
            </a:r>
          </a:p>
          <a:p>
            <a:pPr marL="571500" indent="-571500">
              <a:buAutoNum type="romanLcParenBoth"/>
            </a:pPr>
            <a:r>
              <a:rPr lang="en-GB" b="1" i="1" dirty="0"/>
              <a:t>Addressing health emergencies-</a:t>
            </a:r>
            <a:r>
              <a:rPr lang="en-GB" dirty="0"/>
              <a:t> Improved resilience of the health sector and communities to climate change, reduced vulnerabilities, and enhanced preparedness, surveillance and response to health emergencies will prevent and reduce the health impacts of environmental emergencies. </a:t>
            </a:r>
          </a:p>
          <a:p>
            <a:pPr marL="571500" indent="-571500">
              <a:buAutoNum type="romanLcParenBoth"/>
            </a:pPr>
            <a:r>
              <a:rPr lang="en-GB" b="1" i="1" dirty="0"/>
              <a:t>Promoting healthier populations-</a:t>
            </a:r>
            <a:r>
              <a:rPr lang="en-GB" dirty="0"/>
              <a:t>Conditions for healthier populations include healthier cities; sustainable provision of safe water, sanitation and hygiene practices; healthy transport solutions; clean energy policies; sustainable food; safe and sustainable products, housing and workplaces; and sustainable agriculture.</a:t>
            </a:r>
          </a:p>
        </p:txBody>
      </p:sp>
    </p:spTree>
    <p:extLst>
      <p:ext uri="{BB962C8B-B14F-4D97-AF65-F5344CB8AC3E}">
        <p14:creationId xmlns:p14="http://schemas.microsoft.com/office/powerpoint/2010/main" val="1378505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64DD-C07D-421E-9E3E-BE15A59C81A7}"/>
              </a:ext>
            </a:extLst>
          </p:cNvPr>
          <p:cNvSpPr>
            <a:spLocks noGrp="1"/>
          </p:cNvSpPr>
          <p:nvPr>
            <p:ph type="title"/>
          </p:nvPr>
        </p:nvSpPr>
        <p:spPr/>
        <p:txBody>
          <a:bodyPr>
            <a:normAutofit fontScale="90000"/>
          </a:bodyPr>
          <a:lstStyle/>
          <a:p>
            <a:r>
              <a:rPr lang="en-GB" dirty="0"/>
              <a:t>WHO’s Global Strategy-Goals to be achieved by the transformational approach</a:t>
            </a:r>
          </a:p>
        </p:txBody>
      </p:sp>
      <p:sp>
        <p:nvSpPr>
          <p:cNvPr id="3" name="Content Placeholder 2">
            <a:extLst>
              <a:ext uri="{FF2B5EF4-FFF2-40B4-BE49-F238E27FC236}">
                <a16:creationId xmlns:a16="http://schemas.microsoft.com/office/drawing/2014/main" id="{D39F593C-A054-4F95-8A23-08849468094F}"/>
              </a:ext>
            </a:extLst>
          </p:cNvPr>
          <p:cNvSpPr>
            <a:spLocks noGrp="1"/>
          </p:cNvSpPr>
          <p:nvPr>
            <p:ph idx="1"/>
          </p:nvPr>
        </p:nvSpPr>
        <p:spPr>
          <a:xfrm>
            <a:off x="0" y="1417638"/>
            <a:ext cx="12192000" cy="4361725"/>
          </a:xfrm>
        </p:spPr>
        <p:txBody>
          <a:bodyPr>
            <a:normAutofit fontScale="85000" lnSpcReduction="10000"/>
          </a:bodyPr>
          <a:lstStyle/>
          <a:p>
            <a:pPr marL="0" indent="0">
              <a:buNone/>
            </a:pPr>
            <a:r>
              <a:rPr lang="en-GB" dirty="0">
                <a:solidFill>
                  <a:srgbClr val="002060"/>
                </a:solidFill>
              </a:rPr>
              <a:t>To sustainably improve lives and well-being through healthy environments WHO’s approaches are as follows- </a:t>
            </a:r>
          </a:p>
          <a:p>
            <a:pPr marL="514350" indent="-514350">
              <a:buAutoNum type="arabicPeriod"/>
            </a:pPr>
            <a:r>
              <a:rPr lang="en-GB" b="1" i="1" dirty="0"/>
              <a:t>People-</a:t>
            </a:r>
            <a:r>
              <a:rPr lang="en-GB" dirty="0"/>
              <a:t> People live longer and healthier lives owing to the reduction of environmentally related diseases. People are aware of the environmental exposures harming their lives and how to avoid them, and of the benefits of more sustainable choices and make their voice heard by policy-makers. This ultimately leads to better health and well-being. </a:t>
            </a:r>
          </a:p>
          <a:p>
            <a:pPr marL="514350" indent="-514350">
              <a:buAutoNum type="arabicPeriod"/>
            </a:pPr>
            <a:r>
              <a:rPr lang="en-GB" b="1" i="1" dirty="0"/>
              <a:t>Universal health coverage-</a:t>
            </a:r>
            <a:r>
              <a:rPr lang="en-GB" dirty="0"/>
              <a:t>People benefit from primary prevention measures, such as essential environmental and occupational health services and health promotion, as an integral part of universal health coverage.</a:t>
            </a:r>
          </a:p>
        </p:txBody>
      </p:sp>
    </p:spTree>
    <p:extLst>
      <p:ext uri="{BB962C8B-B14F-4D97-AF65-F5344CB8AC3E}">
        <p14:creationId xmlns:p14="http://schemas.microsoft.com/office/powerpoint/2010/main" val="345456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4CF5-EE4C-4B86-B3D6-530BDF01C053}"/>
              </a:ext>
            </a:extLst>
          </p:cNvPr>
          <p:cNvSpPr>
            <a:spLocks noGrp="1"/>
          </p:cNvSpPr>
          <p:nvPr>
            <p:ph type="title"/>
          </p:nvPr>
        </p:nvSpPr>
        <p:spPr/>
        <p:txBody>
          <a:bodyPr>
            <a:normAutofit fontScale="90000"/>
          </a:bodyPr>
          <a:lstStyle/>
          <a:p>
            <a:r>
              <a:rPr lang="en-GB" dirty="0"/>
              <a:t>WHO’s Global Strategy-Goals to be achieved by the transformational approach</a:t>
            </a:r>
          </a:p>
        </p:txBody>
      </p:sp>
      <p:sp>
        <p:nvSpPr>
          <p:cNvPr id="3" name="Content Placeholder 2">
            <a:extLst>
              <a:ext uri="{FF2B5EF4-FFF2-40B4-BE49-F238E27FC236}">
                <a16:creationId xmlns:a16="http://schemas.microsoft.com/office/drawing/2014/main" id="{C5928494-5992-4BA1-B5E8-201091B11D46}"/>
              </a:ext>
            </a:extLst>
          </p:cNvPr>
          <p:cNvSpPr>
            <a:spLocks noGrp="1"/>
          </p:cNvSpPr>
          <p:nvPr>
            <p:ph idx="1"/>
          </p:nvPr>
        </p:nvSpPr>
        <p:spPr>
          <a:xfrm>
            <a:off x="609600" y="1600200"/>
            <a:ext cx="10972800" cy="4436615"/>
          </a:xfrm>
        </p:spPr>
        <p:txBody>
          <a:bodyPr>
            <a:normAutofit fontScale="77500" lnSpcReduction="20000"/>
          </a:bodyPr>
          <a:lstStyle/>
          <a:p>
            <a:pPr marL="0" indent="0">
              <a:buNone/>
            </a:pPr>
            <a:r>
              <a:rPr lang="en-GB" b="1" i="1" dirty="0"/>
              <a:t>3. Air pollution-</a:t>
            </a:r>
            <a:r>
              <a:rPr lang="en-GB" dirty="0"/>
              <a:t>Countries and major cities have set health-based air-quality targets and have put in place policies to achieving the targets by involving relevant sectors. Polluting fuels and inefficient technologies are no longer used. Emissions have been significantly reduced. </a:t>
            </a:r>
          </a:p>
          <a:p>
            <a:pPr marL="0" indent="0">
              <a:buNone/>
            </a:pPr>
            <a:r>
              <a:rPr lang="en-GB" b="1" i="1" dirty="0"/>
              <a:t>4. Climate change-</a:t>
            </a:r>
            <a:r>
              <a:rPr lang="en-GB" dirty="0"/>
              <a:t>Health systems and communities around the world are resilient to climate variability and change and drive down rates of climate-sensitive infectious disease. </a:t>
            </a:r>
          </a:p>
          <a:p>
            <a:pPr marL="0" indent="0">
              <a:buNone/>
            </a:pPr>
            <a:r>
              <a:rPr lang="en-GB" dirty="0"/>
              <a:t>Carbon emissions are reduced to meet international commitments. Cleaner energy systems are built, efficient public transport systems promoting active movement are in place, disease vectors are appropriately controlled, more sustainable diets and more resilient food systems are promoted and implemented.</a:t>
            </a:r>
          </a:p>
        </p:txBody>
      </p:sp>
    </p:spTree>
    <p:extLst>
      <p:ext uri="{BB962C8B-B14F-4D97-AF65-F5344CB8AC3E}">
        <p14:creationId xmlns:p14="http://schemas.microsoft.com/office/powerpoint/2010/main" val="118281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BF17C-9BF3-4F99-87BF-FED14C5A6B9E}"/>
              </a:ext>
            </a:extLst>
          </p:cNvPr>
          <p:cNvSpPr>
            <a:spLocks noGrp="1"/>
          </p:cNvSpPr>
          <p:nvPr>
            <p:ph type="title"/>
          </p:nvPr>
        </p:nvSpPr>
        <p:spPr/>
        <p:txBody>
          <a:bodyPr>
            <a:normAutofit fontScale="90000"/>
          </a:bodyPr>
          <a:lstStyle/>
          <a:p>
            <a:r>
              <a:rPr lang="en-GB" dirty="0"/>
              <a:t>WHO’s Global Strategy-Goals to be achieved by the transformational approach</a:t>
            </a:r>
          </a:p>
        </p:txBody>
      </p:sp>
      <p:sp>
        <p:nvSpPr>
          <p:cNvPr id="3" name="Content Placeholder 2">
            <a:extLst>
              <a:ext uri="{FF2B5EF4-FFF2-40B4-BE49-F238E27FC236}">
                <a16:creationId xmlns:a16="http://schemas.microsoft.com/office/drawing/2014/main" id="{FEF18043-A928-489B-BE9E-A2141703A61C}"/>
              </a:ext>
            </a:extLst>
          </p:cNvPr>
          <p:cNvSpPr>
            <a:spLocks noGrp="1"/>
          </p:cNvSpPr>
          <p:nvPr>
            <p:ph idx="1"/>
          </p:nvPr>
        </p:nvSpPr>
        <p:spPr>
          <a:xfrm>
            <a:off x="606641" y="1417638"/>
            <a:ext cx="10972800" cy="4720700"/>
          </a:xfrm>
        </p:spPr>
        <p:txBody>
          <a:bodyPr>
            <a:normAutofit fontScale="70000" lnSpcReduction="20000"/>
          </a:bodyPr>
          <a:lstStyle/>
          <a:p>
            <a:pPr marL="0" indent="0">
              <a:buNone/>
            </a:pPr>
            <a:r>
              <a:rPr lang="en-GB" b="1" i="1" dirty="0"/>
              <a:t>5)Water, sanitation and hygiene-</a:t>
            </a:r>
            <a:r>
              <a:rPr lang="en-GB" dirty="0"/>
              <a:t>All countries have incorporated the pillars of the Water and Sanitation Safety Planning into their strategies and have adequate hygiene integrated into the water safety plans. All health-care facilities have access to safe water, sanitation and hygiene. Sanitation and waste-water barriers to combat antimicrobial resistance are in place. </a:t>
            </a:r>
          </a:p>
          <a:p>
            <a:pPr marL="0" indent="0">
              <a:buNone/>
            </a:pPr>
            <a:r>
              <a:rPr lang="en-GB" b="1" i="1" dirty="0"/>
              <a:t>6) Chemical safety-</a:t>
            </a:r>
            <a:r>
              <a:rPr lang="en-GB" dirty="0"/>
              <a:t>Impacts on health from exposure to chemicals are reduced, as the health impacts from exposure to chemicals and their mixtures are better known, the use of chemicals is well regulated, national institutions have the capacity to meet chemical threats, including incidents and emergencies, and are involved in chemicals management activities.</a:t>
            </a:r>
          </a:p>
          <a:p>
            <a:pPr marL="0" indent="0">
              <a:buNone/>
            </a:pPr>
            <a:r>
              <a:rPr lang="en-GB" b="1" i="1" dirty="0"/>
              <a:t>7) Radiation safety.-</a:t>
            </a:r>
            <a:r>
              <a:rPr lang="en-GB" dirty="0"/>
              <a:t>Health impacts from ultraviolet radiation are decreasing through better awareness of risks and through better personal protection. Unnecessary exposures from medical imaging techniques are eliminated. Lung cancers from exposure to radon are reduced through efficient preventive measures. Nuclear incidents are adequately responded to and managed.</a:t>
            </a:r>
          </a:p>
        </p:txBody>
      </p:sp>
    </p:spTree>
    <p:extLst>
      <p:ext uri="{BB962C8B-B14F-4D97-AF65-F5344CB8AC3E}">
        <p14:creationId xmlns:p14="http://schemas.microsoft.com/office/powerpoint/2010/main" val="3441256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9035-5D44-4B84-857B-E5C9E3E1954C}"/>
              </a:ext>
            </a:extLst>
          </p:cNvPr>
          <p:cNvSpPr>
            <a:spLocks noGrp="1"/>
          </p:cNvSpPr>
          <p:nvPr>
            <p:ph type="title"/>
          </p:nvPr>
        </p:nvSpPr>
        <p:spPr>
          <a:xfrm>
            <a:off x="609600" y="274638"/>
            <a:ext cx="10972800" cy="746294"/>
          </a:xfrm>
        </p:spPr>
        <p:txBody>
          <a:bodyPr>
            <a:normAutofit fontScale="90000"/>
          </a:bodyPr>
          <a:lstStyle/>
          <a:p>
            <a:r>
              <a:rPr lang="en-GB" dirty="0"/>
              <a:t>WHO’s Global Strategy-Goals to be achieved by the transformational approach</a:t>
            </a:r>
          </a:p>
        </p:txBody>
      </p:sp>
      <p:sp>
        <p:nvSpPr>
          <p:cNvPr id="3" name="Content Placeholder 2">
            <a:extLst>
              <a:ext uri="{FF2B5EF4-FFF2-40B4-BE49-F238E27FC236}">
                <a16:creationId xmlns:a16="http://schemas.microsoft.com/office/drawing/2014/main" id="{E227AFC0-DE47-47EE-A7B7-1928446C21AE}"/>
              </a:ext>
            </a:extLst>
          </p:cNvPr>
          <p:cNvSpPr>
            <a:spLocks noGrp="1"/>
          </p:cNvSpPr>
          <p:nvPr>
            <p:ph idx="1"/>
          </p:nvPr>
        </p:nvSpPr>
        <p:spPr>
          <a:xfrm>
            <a:off x="609600" y="1349406"/>
            <a:ext cx="10972800" cy="4261281"/>
          </a:xfrm>
        </p:spPr>
        <p:txBody>
          <a:bodyPr>
            <a:normAutofit fontScale="77500" lnSpcReduction="20000"/>
          </a:bodyPr>
          <a:lstStyle/>
          <a:p>
            <a:pPr marL="0" indent="0">
              <a:buNone/>
            </a:pPr>
            <a:r>
              <a:rPr lang="en-GB" b="1" i="1" dirty="0"/>
              <a:t>8. Health care settings-</a:t>
            </a:r>
            <a:r>
              <a:rPr lang="en-GB" dirty="0"/>
              <a:t> All health care facilities and services are environmentally sustainable: using safely managed water and sanitation services and clean energy; sustainably managing their waste and procuring goods in a sustainable manner; are resilient to extreme weather events; and capable of protecting the health, safety and security of the health workforce.</a:t>
            </a:r>
          </a:p>
          <a:p>
            <a:pPr marL="0" indent="0">
              <a:buNone/>
            </a:pPr>
            <a:r>
              <a:rPr lang="en-GB" b="1" i="1" dirty="0"/>
              <a:t>9. Workplaces-</a:t>
            </a:r>
            <a:r>
              <a:rPr lang="en-GB" dirty="0"/>
              <a:t>All workplaces have systems in place for the management of occupational health and safety and for promotion of health at work. All workers have access to essential interventions for the prevention and control of occupational and work-related diseases and injuries. </a:t>
            </a:r>
          </a:p>
          <a:p>
            <a:pPr marL="0" indent="0">
              <a:buNone/>
            </a:pPr>
            <a:r>
              <a:rPr lang="en-GB" b="1" i="1" dirty="0"/>
              <a:t>10. Global and regional settings-</a:t>
            </a:r>
            <a:r>
              <a:rPr lang="en-GB" dirty="0"/>
              <a:t> International agreements and policies are in place as appropriate that efficiently deal with global and regional drivers of health, such as climate and ecosystem change. </a:t>
            </a:r>
          </a:p>
        </p:txBody>
      </p:sp>
    </p:spTree>
    <p:extLst>
      <p:ext uri="{BB962C8B-B14F-4D97-AF65-F5344CB8AC3E}">
        <p14:creationId xmlns:p14="http://schemas.microsoft.com/office/powerpoint/2010/main" val="394869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40F9-386E-419B-90D1-EFBB8B7A2646}"/>
              </a:ext>
            </a:extLst>
          </p:cNvPr>
          <p:cNvSpPr>
            <a:spLocks noGrp="1"/>
          </p:cNvSpPr>
          <p:nvPr>
            <p:ph type="title"/>
          </p:nvPr>
        </p:nvSpPr>
        <p:spPr/>
        <p:txBody>
          <a:bodyPr>
            <a:normAutofit fontScale="90000"/>
          </a:bodyPr>
          <a:lstStyle/>
          <a:p>
            <a:r>
              <a:rPr lang="en-GB" dirty="0"/>
              <a:t>WHO’s Global Strategy-Goals to be achieved by the transformational approach</a:t>
            </a:r>
          </a:p>
        </p:txBody>
      </p:sp>
      <p:sp>
        <p:nvSpPr>
          <p:cNvPr id="3" name="Content Placeholder 2">
            <a:extLst>
              <a:ext uri="{FF2B5EF4-FFF2-40B4-BE49-F238E27FC236}">
                <a16:creationId xmlns:a16="http://schemas.microsoft.com/office/drawing/2014/main" id="{A6BFAAC5-46B2-4CF9-BE81-76B2B9C3969D}"/>
              </a:ext>
            </a:extLst>
          </p:cNvPr>
          <p:cNvSpPr>
            <a:spLocks noGrp="1"/>
          </p:cNvSpPr>
          <p:nvPr>
            <p:ph idx="1"/>
          </p:nvPr>
        </p:nvSpPr>
        <p:spPr/>
        <p:txBody>
          <a:bodyPr>
            <a:normAutofit fontScale="92500" lnSpcReduction="20000"/>
          </a:bodyPr>
          <a:lstStyle/>
          <a:p>
            <a:pPr marL="0" indent="0">
              <a:buNone/>
            </a:pPr>
            <a:r>
              <a:rPr lang="en-GB" b="1" i="1" dirty="0"/>
              <a:t>11. Emergencies-</a:t>
            </a:r>
            <a:r>
              <a:rPr lang="en-GB" dirty="0"/>
              <a:t>All countries have the capacity to manage environmental health services effectively throughout emergencies. Countries have the capacity to respond to chemical, radiological and nuclear events and to protect the occupational health and safety of emergency responders. </a:t>
            </a:r>
          </a:p>
          <a:p>
            <a:pPr marL="0" indent="0">
              <a:buNone/>
            </a:pPr>
            <a:r>
              <a:rPr lang="en-GB" b="1" i="1" dirty="0"/>
              <a:t>12. Governance-</a:t>
            </a:r>
            <a:r>
              <a:rPr lang="en-GB" dirty="0"/>
              <a:t>National and local governments (for example, of cities) have mechanisms in place that facilitate cross-sectoral cooperation and integrate health in all relevant policies and ensure that they fulfil their obligations to provide safe environments for their citizens</a:t>
            </a:r>
          </a:p>
        </p:txBody>
      </p:sp>
    </p:spTree>
    <p:extLst>
      <p:ext uri="{BB962C8B-B14F-4D97-AF65-F5344CB8AC3E}">
        <p14:creationId xmlns:p14="http://schemas.microsoft.com/office/powerpoint/2010/main" val="2679170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6C505-087A-47DB-BC4E-DB7507CA8398}"/>
              </a:ext>
            </a:extLst>
          </p:cNvPr>
          <p:cNvSpPr>
            <a:spLocks noGrp="1"/>
          </p:cNvSpPr>
          <p:nvPr>
            <p:ph type="title"/>
          </p:nvPr>
        </p:nvSpPr>
        <p:spPr/>
        <p:txBody>
          <a:bodyPr/>
          <a:lstStyle/>
          <a:p>
            <a:r>
              <a:rPr lang="en-GB" dirty="0"/>
              <a:t>Activity – 1 – 30 minutes</a:t>
            </a:r>
            <a:endParaRPr lang="en-US" dirty="0"/>
          </a:p>
        </p:txBody>
      </p:sp>
      <p:sp>
        <p:nvSpPr>
          <p:cNvPr id="3" name="Content Placeholder 2">
            <a:extLst>
              <a:ext uri="{FF2B5EF4-FFF2-40B4-BE49-F238E27FC236}">
                <a16:creationId xmlns:a16="http://schemas.microsoft.com/office/drawing/2014/main" id="{62168BBA-E0D3-4396-97DA-4A13505A1DEE}"/>
              </a:ext>
            </a:extLst>
          </p:cNvPr>
          <p:cNvSpPr>
            <a:spLocks noGrp="1"/>
          </p:cNvSpPr>
          <p:nvPr>
            <p:ph idx="1"/>
          </p:nvPr>
        </p:nvSpPr>
        <p:spPr/>
        <p:txBody>
          <a:bodyPr/>
          <a:lstStyle/>
          <a:p>
            <a:r>
              <a:rPr lang="en-GB" dirty="0"/>
              <a:t>Critically review the carbon emission reduction strategy of the UK? (250 words)</a:t>
            </a:r>
            <a:endParaRPr lang="en-US" dirty="0"/>
          </a:p>
        </p:txBody>
      </p:sp>
    </p:spTree>
    <p:extLst>
      <p:ext uri="{BB962C8B-B14F-4D97-AF65-F5344CB8AC3E}">
        <p14:creationId xmlns:p14="http://schemas.microsoft.com/office/powerpoint/2010/main" val="38214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14B5C-F892-4FDE-836B-AD2B06865688}"/>
              </a:ext>
            </a:extLst>
          </p:cNvPr>
          <p:cNvSpPr>
            <a:spLocks noGrp="1"/>
          </p:cNvSpPr>
          <p:nvPr>
            <p:ph type="title"/>
          </p:nvPr>
        </p:nvSpPr>
        <p:spPr>
          <a:xfrm>
            <a:off x="609600" y="274638"/>
            <a:ext cx="10972800" cy="675273"/>
          </a:xfrm>
        </p:spPr>
        <p:txBody>
          <a:bodyPr>
            <a:normAutofit fontScale="90000"/>
          </a:bodyPr>
          <a:lstStyle/>
          <a:p>
            <a:r>
              <a:rPr lang="en-GB" dirty="0"/>
              <a:t>Measuring progress towards the sustainable development goals</a:t>
            </a:r>
          </a:p>
        </p:txBody>
      </p:sp>
      <p:sp>
        <p:nvSpPr>
          <p:cNvPr id="3" name="Content Placeholder 2">
            <a:extLst>
              <a:ext uri="{FF2B5EF4-FFF2-40B4-BE49-F238E27FC236}">
                <a16:creationId xmlns:a16="http://schemas.microsoft.com/office/drawing/2014/main" id="{6E82475C-A88F-4F18-9708-1D4F5C9345D9}"/>
              </a:ext>
            </a:extLst>
          </p:cNvPr>
          <p:cNvSpPr>
            <a:spLocks noGrp="1"/>
          </p:cNvSpPr>
          <p:nvPr>
            <p:ph idx="1"/>
          </p:nvPr>
        </p:nvSpPr>
        <p:spPr>
          <a:xfrm>
            <a:off x="0" y="1180730"/>
            <a:ext cx="12191999" cy="4900474"/>
          </a:xfrm>
        </p:spPr>
        <p:txBody>
          <a:bodyPr>
            <a:normAutofit fontScale="85000" lnSpcReduction="10000"/>
          </a:bodyPr>
          <a:lstStyle/>
          <a:p>
            <a:pPr marL="0" indent="0">
              <a:buNone/>
            </a:pPr>
            <a:r>
              <a:rPr lang="en-GB" b="1" dirty="0">
                <a:solidFill>
                  <a:srgbClr val="002060"/>
                </a:solidFill>
              </a:rPr>
              <a:t>The main targets for measuring progress for the period 2019–2023, aligned with WHO’s Thirteenth General Programme of Work, are listed below for few of the SDG’s: </a:t>
            </a:r>
          </a:p>
          <a:p>
            <a:pPr marL="0" indent="0">
              <a:buNone/>
            </a:pPr>
            <a:r>
              <a:rPr lang="en-GB" b="1" i="1" dirty="0"/>
              <a:t>-Within Goal 1 (End poverty in all its forms) </a:t>
            </a:r>
          </a:p>
          <a:p>
            <a:r>
              <a:rPr lang="en-GB" dirty="0"/>
              <a:t>build the resilience of the poor and those in vulnerable situations</a:t>
            </a:r>
          </a:p>
          <a:p>
            <a:r>
              <a:rPr lang="en-GB" dirty="0"/>
              <a:t>reduce their exposure and vulnerability to climate-related extreme events and other economic, social and environmental shocks and disasters</a:t>
            </a:r>
          </a:p>
          <a:p>
            <a:pPr marL="0" indent="0">
              <a:buNone/>
            </a:pPr>
            <a:r>
              <a:rPr lang="en-GB" b="1" i="1" dirty="0"/>
              <a:t>-Within Goal 3 (Ensure healthy lives and promote well-being for all at all ages) </a:t>
            </a:r>
          </a:p>
          <a:p>
            <a:r>
              <a:rPr lang="en-GB" dirty="0"/>
              <a:t>reduce the number of deaths and illnesses from hazardous chemicals and air, water and soil pollution and contamination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925306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513B8-E1D8-4AD1-960A-B1226386FCA2}"/>
              </a:ext>
            </a:extLst>
          </p:cNvPr>
          <p:cNvSpPr>
            <a:spLocks noGrp="1"/>
          </p:cNvSpPr>
          <p:nvPr>
            <p:ph type="title"/>
          </p:nvPr>
        </p:nvSpPr>
        <p:spPr>
          <a:xfrm>
            <a:off x="609600" y="274638"/>
            <a:ext cx="10972800" cy="697467"/>
          </a:xfrm>
        </p:spPr>
        <p:txBody>
          <a:bodyPr>
            <a:normAutofit fontScale="90000"/>
          </a:bodyPr>
          <a:lstStyle/>
          <a:p>
            <a:r>
              <a:rPr lang="en-GB" dirty="0"/>
              <a:t>Measuring progress towards the sustainable development goals</a:t>
            </a:r>
          </a:p>
        </p:txBody>
      </p:sp>
      <p:sp>
        <p:nvSpPr>
          <p:cNvPr id="3" name="Content Placeholder 2">
            <a:extLst>
              <a:ext uri="{FF2B5EF4-FFF2-40B4-BE49-F238E27FC236}">
                <a16:creationId xmlns:a16="http://schemas.microsoft.com/office/drawing/2014/main" id="{3EAC80A0-A9DF-44A4-8933-A7BBDAB79177}"/>
              </a:ext>
            </a:extLst>
          </p:cNvPr>
          <p:cNvSpPr>
            <a:spLocks noGrp="1"/>
          </p:cNvSpPr>
          <p:nvPr>
            <p:ph idx="1"/>
          </p:nvPr>
        </p:nvSpPr>
        <p:spPr>
          <a:xfrm>
            <a:off x="0" y="1331650"/>
            <a:ext cx="12192000" cy="4554245"/>
          </a:xfrm>
        </p:spPr>
        <p:txBody>
          <a:bodyPr>
            <a:normAutofit fontScale="77500" lnSpcReduction="20000"/>
          </a:bodyPr>
          <a:lstStyle/>
          <a:p>
            <a:pPr marL="0" indent="0">
              <a:buNone/>
            </a:pPr>
            <a:r>
              <a:rPr lang="en-GB" b="1" i="1" dirty="0"/>
              <a:t>-Within Goal 6 (Ensure availability and sustainable management of water and sanitation for all) </a:t>
            </a:r>
          </a:p>
          <a:p>
            <a:r>
              <a:rPr lang="en-GB" dirty="0"/>
              <a:t>provide access to safely managed drinking water services for one billion people</a:t>
            </a:r>
          </a:p>
          <a:p>
            <a:r>
              <a:rPr lang="en-GB" dirty="0"/>
              <a:t>provide access to safely managed sanitation services for 0.8 billion people </a:t>
            </a:r>
          </a:p>
          <a:p>
            <a:r>
              <a:rPr lang="en-GB" dirty="0"/>
              <a:t>reduce by 40–50% the number of people in low- and middle-income countries served by hospitals without reliable electricity and basic water and sanitation services </a:t>
            </a:r>
          </a:p>
          <a:p>
            <a:pPr marL="0" indent="0">
              <a:buNone/>
            </a:pPr>
            <a:r>
              <a:rPr lang="en-GB" b="1" i="1" dirty="0"/>
              <a:t>-Within Goal 13 (Take urgent action to combat climate change and its impacts)</a:t>
            </a:r>
            <a:r>
              <a:rPr lang="en-GB" b="1" dirty="0">
                <a:solidFill>
                  <a:srgbClr val="002060"/>
                </a:solidFill>
              </a:rPr>
              <a:t> </a:t>
            </a:r>
          </a:p>
          <a:p>
            <a:r>
              <a:rPr lang="en-GB" dirty="0"/>
              <a:t>double the amount of climate finance for health protection in low- and middle-income countries </a:t>
            </a:r>
          </a:p>
          <a:p>
            <a:pPr marL="0" indent="0">
              <a:buNone/>
            </a:pPr>
            <a:r>
              <a:rPr lang="en-GB" dirty="0"/>
              <a:t>• reduce by 10% mortality from climate-sensitive diseases (through climate change action rather than other drivers).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066326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B74D4-6A5E-4011-BEC4-24458680B156}"/>
              </a:ext>
            </a:extLst>
          </p:cNvPr>
          <p:cNvSpPr>
            <a:spLocks noGrp="1"/>
          </p:cNvSpPr>
          <p:nvPr>
            <p:ph type="title"/>
          </p:nvPr>
        </p:nvSpPr>
        <p:spPr/>
        <p:txBody>
          <a:bodyPr>
            <a:normAutofit fontScale="90000"/>
          </a:bodyPr>
          <a:lstStyle/>
          <a:p>
            <a:r>
              <a:rPr lang="en-GB" dirty="0"/>
              <a:t>International Agencies-OECD’s role in global health promotion</a:t>
            </a:r>
          </a:p>
        </p:txBody>
      </p:sp>
      <p:sp>
        <p:nvSpPr>
          <p:cNvPr id="3" name="Content Placeholder 2">
            <a:extLst>
              <a:ext uri="{FF2B5EF4-FFF2-40B4-BE49-F238E27FC236}">
                <a16:creationId xmlns:a16="http://schemas.microsoft.com/office/drawing/2014/main" id="{D11B964F-F220-49E1-9CE0-8330117DBB3C}"/>
              </a:ext>
            </a:extLst>
          </p:cNvPr>
          <p:cNvSpPr>
            <a:spLocks noGrp="1"/>
          </p:cNvSpPr>
          <p:nvPr>
            <p:ph idx="1"/>
          </p:nvPr>
        </p:nvSpPr>
        <p:spPr>
          <a:xfrm>
            <a:off x="609600" y="1482571"/>
            <a:ext cx="10972800" cy="4034662"/>
          </a:xfrm>
        </p:spPr>
        <p:txBody>
          <a:bodyPr>
            <a:normAutofit lnSpcReduction="10000"/>
          </a:bodyPr>
          <a:lstStyle/>
          <a:p>
            <a:r>
              <a:rPr lang="en-GB" sz="2500" dirty="0"/>
              <a:t>The Organisation for Economic Co-operation and Development (OECD) is an international organisation that works to build better policies for better lives</a:t>
            </a:r>
          </a:p>
          <a:p>
            <a:r>
              <a:rPr lang="en-GB" sz="2500" dirty="0"/>
              <a:t>Their goal is to shape policies that foster prosperity, equality, opportunity and well-being for all. </a:t>
            </a:r>
          </a:p>
          <a:p>
            <a:r>
              <a:rPr lang="en-GB" sz="2500" dirty="0"/>
              <a:t>They draw on 60 years of experience and insights to better prepare the world of tomorrow.</a:t>
            </a:r>
          </a:p>
          <a:p>
            <a:r>
              <a:rPr lang="en-GB" sz="2500" dirty="0"/>
              <a:t>Together with governments, policy makers and citizens, OECD work on establishing evidence-based international standards and finding solutions to a range of social, economic and environmental challenges. </a:t>
            </a:r>
          </a:p>
        </p:txBody>
      </p:sp>
    </p:spTree>
    <p:extLst>
      <p:ext uri="{BB962C8B-B14F-4D97-AF65-F5344CB8AC3E}">
        <p14:creationId xmlns:p14="http://schemas.microsoft.com/office/powerpoint/2010/main" val="3513293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A31AE-B561-4465-8EDE-1C39AFE2669C}"/>
              </a:ext>
            </a:extLst>
          </p:cNvPr>
          <p:cNvSpPr>
            <a:spLocks noGrp="1"/>
          </p:cNvSpPr>
          <p:nvPr>
            <p:ph type="title"/>
          </p:nvPr>
        </p:nvSpPr>
        <p:spPr>
          <a:xfrm>
            <a:off x="609600" y="274638"/>
            <a:ext cx="10972800" cy="799560"/>
          </a:xfrm>
        </p:spPr>
        <p:txBody>
          <a:bodyPr>
            <a:normAutofit fontScale="90000"/>
          </a:bodyPr>
          <a:lstStyle/>
          <a:p>
            <a:r>
              <a:rPr lang="en-GB" dirty="0"/>
              <a:t>International Agencies-United Nations role in building a sustainable future</a:t>
            </a:r>
          </a:p>
        </p:txBody>
      </p:sp>
      <p:sp>
        <p:nvSpPr>
          <p:cNvPr id="3" name="Content Placeholder 2">
            <a:extLst>
              <a:ext uri="{FF2B5EF4-FFF2-40B4-BE49-F238E27FC236}">
                <a16:creationId xmlns:a16="http://schemas.microsoft.com/office/drawing/2014/main" id="{D20A1116-BAFB-492C-AE21-D720ABD5972B}"/>
              </a:ext>
            </a:extLst>
          </p:cNvPr>
          <p:cNvSpPr>
            <a:spLocks noGrp="1"/>
          </p:cNvSpPr>
          <p:nvPr>
            <p:ph idx="1"/>
          </p:nvPr>
        </p:nvSpPr>
        <p:spPr>
          <a:xfrm>
            <a:off x="-124287" y="1322774"/>
            <a:ext cx="12316287" cy="4394445"/>
          </a:xfrm>
        </p:spPr>
        <p:txBody>
          <a:bodyPr>
            <a:normAutofit fontScale="62500" lnSpcReduction="20000"/>
          </a:bodyPr>
          <a:lstStyle/>
          <a:p>
            <a:pPr marL="0" indent="0" algn="l">
              <a:buNone/>
            </a:pPr>
            <a:r>
              <a:rPr lang="en-GB" b="1" i="0" dirty="0">
                <a:solidFill>
                  <a:srgbClr val="000000"/>
                </a:solidFill>
                <a:effectLst/>
                <a:latin typeface="Open Sans Condensed"/>
              </a:rPr>
              <a:t>                            </a:t>
            </a:r>
            <a:r>
              <a:rPr lang="en-GB" b="1" i="0" dirty="0">
                <a:effectLst/>
                <a:latin typeface="Open Sans Condensed"/>
              </a:rPr>
              <a:t>UN is committed to </a:t>
            </a:r>
            <a:r>
              <a:rPr lang="en-GB" b="1" dirty="0">
                <a:latin typeface="Open Sans Condensed"/>
              </a:rPr>
              <a:t>building a better and sustainable world by-</a:t>
            </a:r>
          </a:p>
          <a:p>
            <a:pPr marL="0" indent="0" algn="l">
              <a:buNone/>
            </a:pPr>
            <a:endParaRPr lang="en-GB" b="1" dirty="0">
              <a:solidFill>
                <a:srgbClr val="000000"/>
              </a:solidFill>
              <a:latin typeface="Open Sans Condensed"/>
            </a:endParaRPr>
          </a:p>
          <a:p>
            <a:pPr marL="514350" indent="-514350" algn="l">
              <a:buFont typeface="+mj-lt"/>
              <a:buAutoNum type="arabicPeriod"/>
            </a:pPr>
            <a:r>
              <a:rPr lang="en-GB" b="1" i="1" dirty="0">
                <a:solidFill>
                  <a:srgbClr val="000000"/>
                </a:solidFill>
                <a:effectLst/>
                <a:latin typeface="Open Sans Condensed"/>
              </a:rPr>
              <a:t>Promoting </a:t>
            </a:r>
            <a:r>
              <a:rPr lang="en-GB" sz="3600" b="1" i="1" dirty="0"/>
              <a:t>Development</a:t>
            </a:r>
            <a:r>
              <a:rPr lang="en-GB" sz="3600" i="1" dirty="0"/>
              <a:t>-</a:t>
            </a:r>
            <a:r>
              <a:rPr lang="en-GB" sz="3600" dirty="0"/>
              <a:t>The United Nations has devoted its attention and resources to promoting living standards and human skills and potential throughout the world. Since 2000, this work has been guided by the Millennium Development Goals. Virtually all funds for UN development assistance come from contributions donated by countries. For instance, the UN Development Programme (UNDP), with staff in 170 countries, supports more than 4,800 projects to reduce poverty, promote good governance, address crises and preserve the environment. </a:t>
            </a:r>
          </a:p>
          <a:p>
            <a:pPr algn="l">
              <a:buFont typeface="Wingdings" panose="05000000000000000000" pitchFamily="2" charset="2"/>
              <a:buChar char="Ø"/>
            </a:pPr>
            <a:r>
              <a:rPr lang="en-GB" sz="3600" i="1" dirty="0"/>
              <a:t>The UN Children's Fund (UNICEF) </a:t>
            </a:r>
            <a:r>
              <a:rPr lang="en-GB" sz="3600" dirty="0"/>
              <a:t>works in more than 150 countries, primarily on child protection, immunization, girls' education and emergency aid. The UN Conference on Trade and Development (UNCTAD) helps developing countries make the most of their trade opportunities. </a:t>
            </a:r>
            <a:endParaRPr lang="en-GB" dirty="0"/>
          </a:p>
        </p:txBody>
      </p:sp>
    </p:spTree>
    <p:extLst>
      <p:ext uri="{BB962C8B-B14F-4D97-AF65-F5344CB8AC3E}">
        <p14:creationId xmlns:p14="http://schemas.microsoft.com/office/powerpoint/2010/main" val="4151919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C8F3D-B35C-4F9C-B513-ED697A4FE6A1}"/>
              </a:ext>
            </a:extLst>
          </p:cNvPr>
          <p:cNvSpPr>
            <a:spLocks noGrp="1"/>
          </p:cNvSpPr>
          <p:nvPr>
            <p:ph type="title"/>
          </p:nvPr>
        </p:nvSpPr>
        <p:spPr>
          <a:xfrm>
            <a:off x="609600" y="274638"/>
            <a:ext cx="10972800" cy="826193"/>
          </a:xfrm>
        </p:spPr>
        <p:txBody>
          <a:bodyPr>
            <a:normAutofit fontScale="90000"/>
          </a:bodyPr>
          <a:lstStyle/>
          <a:p>
            <a:r>
              <a:rPr lang="en-GB" dirty="0"/>
              <a:t>International Agencies-United Nations role in building a Sustainable Future</a:t>
            </a:r>
          </a:p>
        </p:txBody>
      </p:sp>
      <p:sp>
        <p:nvSpPr>
          <p:cNvPr id="3" name="Content Placeholder 2">
            <a:extLst>
              <a:ext uri="{FF2B5EF4-FFF2-40B4-BE49-F238E27FC236}">
                <a16:creationId xmlns:a16="http://schemas.microsoft.com/office/drawing/2014/main" id="{1B5770D2-82F5-4D41-A37F-EC6865C27B62}"/>
              </a:ext>
            </a:extLst>
          </p:cNvPr>
          <p:cNvSpPr>
            <a:spLocks noGrp="1"/>
          </p:cNvSpPr>
          <p:nvPr>
            <p:ph idx="1"/>
          </p:nvPr>
        </p:nvSpPr>
        <p:spPr>
          <a:xfrm>
            <a:off x="1" y="1544715"/>
            <a:ext cx="12091386" cy="4119238"/>
          </a:xfrm>
        </p:spPr>
        <p:txBody>
          <a:bodyPr>
            <a:normAutofit fontScale="70000" lnSpcReduction="20000"/>
          </a:bodyPr>
          <a:lstStyle/>
          <a:p>
            <a:pPr marL="0" indent="0" algn="l">
              <a:buNone/>
            </a:pPr>
            <a:r>
              <a:rPr lang="en-GB" b="1" i="1" dirty="0">
                <a:solidFill>
                  <a:srgbClr val="000000"/>
                </a:solidFill>
                <a:effectLst/>
                <a:latin typeface="Open Sans Condensed"/>
              </a:rPr>
              <a:t>2)Supporting </a:t>
            </a:r>
            <a:r>
              <a:rPr lang="en-GB" sz="3300" b="1" i="1" dirty="0"/>
              <a:t>Industry</a:t>
            </a:r>
            <a:r>
              <a:rPr lang="en-GB" sz="3300" i="1" dirty="0"/>
              <a:t>-</a:t>
            </a:r>
            <a:r>
              <a:rPr lang="en-GB" sz="3300" dirty="0"/>
              <a:t>The UN Industrial Development Organization (UNIDO) serves as a “matchmaker” for North-South and South-South industrial cooperation, promoting entrepreneurship, investment, technology transfer and cost-effective and sustainable industrial development. It helps countries to manage the process of globalization smoothly and to reduce poverty.</a:t>
            </a:r>
          </a:p>
          <a:p>
            <a:pPr marL="0" indent="0" algn="l">
              <a:buNone/>
            </a:pPr>
            <a:endParaRPr lang="en-GB" sz="3300" dirty="0"/>
          </a:p>
          <a:p>
            <a:pPr marL="0" indent="0" algn="l">
              <a:buNone/>
            </a:pPr>
            <a:r>
              <a:rPr lang="en-GB" sz="3300" b="1" i="1" dirty="0"/>
              <a:t>3)Fighting Hunger-</a:t>
            </a:r>
            <a:r>
              <a:rPr lang="en-GB" sz="3300" dirty="0"/>
              <a:t>The Food and Agriculture Organization of the UN (FAO) leads global efforts to defeat hunger. The goal of universal food security —where people everywhere have regular access to enough high-quality food to lead active, healthy lives—is at the heart of its work. FAO acts as a neutral forum, where all nations meet as equals to negotiate agreements and debate policy. FAO also helps developing countries to modernize and improve agriculture, forestry and fisheries practices in ways that conserve natural resources and improve nutrition.</a:t>
            </a:r>
          </a:p>
          <a:p>
            <a:pPr algn="l"/>
            <a:endParaRPr lang="en-GB" b="0" i="0" dirty="0">
              <a:solidFill>
                <a:srgbClr val="333333"/>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252178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3A714-B8FB-4B42-A33F-D322E2942B33}"/>
              </a:ext>
            </a:extLst>
          </p:cNvPr>
          <p:cNvSpPr>
            <a:spLocks noGrp="1"/>
          </p:cNvSpPr>
          <p:nvPr>
            <p:ph type="title"/>
          </p:nvPr>
        </p:nvSpPr>
        <p:spPr>
          <a:xfrm>
            <a:off x="0" y="274638"/>
            <a:ext cx="12192000" cy="741855"/>
          </a:xfrm>
        </p:spPr>
        <p:txBody>
          <a:bodyPr>
            <a:normAutofit fontScale="90000"/>
          </a:bodyPr>
          <a:lstStyle/>
          <a:p>
            <a:r>
              <a:rPr lang="en-GB" dirty="0"/>
              <a:t>International Agencies-United Nations role in building a Sustainable Future</a:t>
            </a:r>
          </a:p>
        </p:txBody>
      </p:sp>
      <p:sp>
        <p:nvSpPr>
          <p:cNvPr id="3" name="Content Placeholder 2">
            <a:extLst>
              <a:ext uri="{FF2B5EF4-FFF2-40B4-BE49-F238E27FC236}">
                <a16:creationId xmlns:a16="http://schemas.microsoft.com/office/drawing/2014/main" id="{BF766E11-00A8-4237-9623-912C0F345552}"/>
              </a:ext>
            </a:extLst>
          </p:cNvPr>
          <p:cNvSpPr>
            <a:spLocks noGrp="1"/>
          </p:cNvSpPr>
          <p:nvPr>
            <p:ph idx="1"/>
          </p:nvPr>
        </p:nvSpPr>
        <p:spPr>
          <a:xfrm>
            <a:off x="124287" y="1296140"/>
            <a:ext cx="12067713" cy="4545367"/>
          </a:xfrm>
        </p:spPr>
        <p:txBody>
          <a:bodyPr>
            <a:normAutofit fontScale="92500" lnSpcReduction="20000"/>
          </a:bodyPr>
          <a:lstStyle/>
          <a:p>
            <a:pPr marL="0" indent="0" algn="l">
              <a:buNone/>
            </a:pPr>
            <a:r>
              <a:rPr lang="en-GB" b="1" i="1" dirty="0">
                <a:solidFill>
                  <a:srgbClr val="000000"/>
                </a:solidFill>
                <a:effectLst/>
                <a:latin typeface="Open Sans Condensed"/>
              </a:rPr>
              <a:t>4-Improving Global </a:t>
            </a:r>
            <a:r>
              <a:rPr lang="en-GB" sz="2900" b="1" i="1" dirty="0"/>
              <a:t>Trade-</a:t>
            </a:r>
            <a:r>
              <a:rPr lang="en-GB" sz="2900" i="1" dirty="0"/>
              <a:t>The </a:t>
            </a:r>
            <a:r>
              <a:rPr lang="en-GB" sz="2900" dirty="0"/>
              <a:t>UN Conference on Trade and Development (UNCTAD) has helped developing countries to negotiate trade agreements and win preferential treatment for their exports. It has negotiated international commodity agreements to ensure fair prices for developing countries, improved the efficiency of their trade infrastructure and helped them to diversify their production and to integrate into the global economy.</a:t>
            </a:r>
          </a:p>
          <a:p>
            <a:pPr marL="0" indent="0" algn="l">
              <a:buNone/>
            </a:pPr>
            <a:endParaRPr lang="en-GB" sz="2900" dirty="0"/>
          </a:p>
          <a:p>
            <a:pPr marL="0" indent="0" algn="l">
              <a:buNone/>
            </a:pPr>
            <a:r>
              <a:rPr lang="en-GB" sz="2900" b="1" i="1" dirty="0"/>
              <a:t>5-Promoting Economic Reform</a:t>
            </a:r>
            <a:r>
              <a:rPr lang="en-GB" sz="2900" dirty="0"/>
              <a:t>-The International Monetary Fund (IMF) and the World Bank have helped many countries to improve their economic management, provided temporary financial assistance to countries to help ease balance-of-payment difficulties and offered training for government finance officials.</a:t>
            </a:r>
          </a:p>
          <a:p>
            <a:endParaRPr lang="en-GB" dirty="0"/>
          </a:p>
        </p:txBody>
      </p:sp>
    </p:spTree>
    <p:extLst>
      <p:ext uri="{BB962C8B-B14F-4D97-AF65-F5344CB8AC3E}">
        <p14:creationId xmlns:p14="http://schemas.microsoft.com/office/powerpoint/2010/main" val="1373383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A639C-7335-47C0-8071-5CD7AD1D5664}"/>
              </a:ext>
            </a:extLst>
          </p:cNvPr>
          <p:cNvSpPr>
            <a:spLocks noGrp="1"/>
          </p:cNvSpPr>
          <p:nvPr>
            <p:ph type="title"/>
          </p:nvPr>
        </p:nvSpPr>
        <p:spPr>
          <a:xfrm>
            <a:off x="-1" y="274639"/>
            <a:ext cx="11967099" cy="306850"/>
          </a:xfrm>
        </p:spPr>
        <p:txBody>
          <a:bodyPr>
            <a:normAutofit fontScale="90000"/>
          </a:bodyPr>
          <a:lstStyle/>
          <a:p>
            <a:r>
              <a:rPr lang="en-GB" dirty="0"/>
              <a:t>United Nations role in building a Sustainable Future</a:t>
            </a:r>
          </a:p>
        </p:txBody>
      </p:sp>
      <p:sp>
        <p:nvSpPr>
          <p:cNvPr id="3" name="Content Placeholder 2">
            <a:extLst>
              <a:ext uri="{FF2B5EF4-FFF2-40B4-BE49-F238E27FC236}">
                <a16:creationId xmlns:a16="http://schemas.microsoft.com/office/drawing/2014/main" id="{F7ACA2E0-254F-4812-8734-9BB94654721D}"/>
              </a:ext>
            </a:extLst>
          </p:cNvPr>
          <p:cNvSpPr>
            <a:spLocks noGrp="1"/>
          </p:cNvSpPr>
          <p:nvPr>
            <p:ph idx="1"/>
          </p:nvPr>
        </p:nvSpPr>
        <p:spPr>
          <a:xfrm>
            <a:off x="0" y="852257"/>
            <a:ext cx="12192000" cy="4802820"/>
          </a:xfrm>
        </p:spPr>
        <p:txBody>
          <a:bodyPr>
            <a:normAutofit fontScale="55000" lnSpcReduction="20000"/>
          </a:bodyPr>
          <a:lstStyle/>
          <a:p>
            <a:pPr marL="0" indent="0" algn="just">
              <a:buNone/>
            </a:pPr>
            <a:r>
              <a:rPr lang="en-GB" sz="4800" b="1" i="1" dirty="0">
                <a:solidFill>
                  <a:srgbClr val="000000"/>
                </a:solidFill>
                <a:latin typeface="Open Sans Condensed"/>
              </a:rPr>
              <a:t>6)Protecting the </a:t>
            </a:r>
            <a:r>
              <a:rPr lang="en-GB" sz="4300" b="1" i="1" dirty="0"/>
              <a:t>Environment-</a:t>
            </a:r>
            <a:r>
              <a:rPr lang="en-GB" sz="4300" dirty="0"/>
              <a:t>The United Nations is working to solve global environmental problems. As an international forum for building consensus and negotiating agreements, the UN is tackling global problems such as ozone layer depletion, toxic waste, loss of forests and species, and air and water pollution. Unless these problems are addressed, markets and economies will not be sustainable in the long term, as environmental losses are depleting the natural capital on which growth and human survival are based.</a:t>
            </a:r>
          </a:p>
          <a:p>
            <a:pPr marL="0" indent="0" algn="just">
              <a:buNone/>
            </a:pPr>
            <a:endParaRPr lang="en-GB" sz="4300" dirty="0"/>
          </a:p>
          <a:p>
            <a:pPr marL="0" indent="0" algn="just">
              <a:buNone/>
            </a:pPr>
            <a:r>
              <a:rPr lang="en-GB" sz="4300" b="1" i="1" dirty="0"/>
              <a:t>7)Combating International Crime</a:t>
            </a:r>
            <a:r>
              <a:rPr lang="en-GB" sz="4300" dirty="0"/>
              <a:t>-The UN Office on Drugs and Crime (UNODC) works with countries and organizations to counter transnational organized crime by providing legal and technical assistance to fight corruption, money-laundering, drug trafficking and smuggling of migrants, as well as by strengthening criminal justice systems. It helps countries to prevent terrorism, it is a leader in the global fight against trafficking in persons and, together with the World Bank, it helps countries to recover assets stolen by corrupt leaders. </a:t>
            </a:r>
          </a:p>
          <a:p>
            <a:endParaRPr lang="en-GB" dirty="0"/>
          </a:p>
        </p:txBody>
      </p:sp>
    </p:spTree>
    <p:extLst>
      <p:ext uri="{BB962C8B-B14F-4D97-AF65-F5344CB8AC3E}">
        <p14:creationId xmlns:p14="http://schemas.microsoft.com/office/powerpoint/2010/main" val="8563067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9FE15-D8DB-4420-912B-F2A42FEE12F2}"/>
              </a:ext>
            </a:extLst>
          </p:cNvPr>
          <p:cNvSpPr>
            <a:spLocks noGrp="1"/>
          </p:cNvSpPr>
          <p:nvPr>
            <p:ph type="title"/>
          </p:nvPr>
        </p:nvSpPr>
        <p:spPr/>
        <p:txBody>
          <a:bodyPr>
            <a:normAutofit fontScale="90000"/>
          </a:bodyPr>
          <a:lstStyle/>
          <a:p>
            <a:r>
              <a:rPr lang="en-GB" dirty="0"/>
              <a:t>International Agencies-United Nations role in building a Sustainable Future</a:t>
            </a:r>
          </a:p>
        </p:txBody>
      </p:sp>
      <p:sp>
        <p:nvSpPr>
          <p:cNvPr id="3" name="Content Placeholder 2">
            <a:extLst>
              <a:ext uri="{FF2B5EF4-FFF2-40B4-BE49-F238E27FC236}">
                <a16:creationId xmlns:a16="http://schemas.microsoft.com/office/drawing/2014/main" id="{0AFF0680-E895-4055-BFA1-5805AAA36D6A}"/>
              </a:ext>
            </a:extLst>
          </p:cNvPr>
          <p:cNvSpPr>
            <a:spLocks noGrp="1"/>
          </p:cNvSpPr>
          <p:nvPr>
            <p:ph idx="1"/>
          </p:nvPr>
        </p:nvSpPr>
        <p:spPr>
          <a:xfrm>
            <a:off x="106532" y="1600201"/>
            <a:ext cx="12085468" cy="4081508"/>
          </a:xfrm>
        </p:spPr>
        <p:txBody>
          <a:bodyPr>
            <a:normAutofit fontScale="85000" lnSpcReduction="20000"/>
          </a:bodyPr>
          <a:lstStyle/>
          <a:p>
            <a:pPr marL="0" indent="0" algn="l">
              <a:buNone/>
            </a:pPr>
            <a:r>
              <a:rPr lang="en-GB" sz="3100" b="1" i="1" dirty="0"/>
              <a:t>8)Reducing Child Mortality-</a:t>
            </a:r>
            <a:r>
              <a:rPr lang="en-GB" sz="3100" dirty="0"/>
              <a:t>In 1990, 1 out of 10 children died before they were five years old. Through oral rehydration therapy, clear water and sanitation and other health and nutrition measures undertaken by UN agencies, child mortality rates in developing countries had dropped to 1 in 20 by 2013. The goal is now to reduce the 1990 under-five mortality rate by two thirds by 2015.</a:t>
            </a:r>
          </a:p>
          <a:p>
            <a:pPr marL="0" indent="0" algn="l">
              <a:buNone/>
            </a:pPr>
            <a:r>
              <a:rPr lang="en-GB" sz="3100" b="1" i="1" dirty="0"/>
              <a:t>9)Protecting Consumers' Health-</a:t>
            </a:r>
            <a:r>
              <a:rPr lang="en-GB" sz="3100" dirty="0"/>
              <a:t>To ensure the safety of food sold in the marketplace, FAO and the World Health Organization, working with Member States, have established standards for more than 200 food commodities, safety limits for more than 3,200 food contaminants, and regulations on food processing, transport and storage. Standards on labelling and description seek to ensure that the consumer is not misled. More food than ever before is travelling the globe, and the United Nations works to make sure that it is safe.</a:t>
            </a:r>
          </a:p>
          <a:p>
            <a:pPr algn="l"/>
            <a:endParaRPr lang="en-GB" sz="3100" dirty="0"/>
          </a:p>
          <a:p>
            <a:endParaRPr lang="en-GB" dirty="0"/>
          </a:p>
        </p:txBody>
      </p:sp>
    </p:spTree>
    <p:extLst>
      <p:ext uri="{BB962C8B-B14F-4D97-AF65-F5344CB8AC3E}">
        <p14:creationId xmlns:p14="http://schemas.microsoft.com/office/powerpoint/2010/main" val="30992437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04E96-8072-44F6-930D-BE50997A233F}"/>
              </a:ext>
            </a:extLst>
          </p:cNvPr>
          <p:cNvSpPr>
            <a:spLocks noGrp="1"/>
          </p:cNvSpPr>
          <p:nvPr>
            <p:ph type="title"/>
          </p:nvPr>
        </p:nvSpPr>
        <p:spPr/>
        <p:txBody>
          <a:bodyPr/>
          <a:lstStyle/>
          <a:p>
            <a:r>
              <a:rPr lang="en-GB" dirty="0"/>
              <a:t>Policy Analysis and It’s Implementation</a:t>
            </a:r>
          </a:p>
        </p:txBody>
      </p:sp>
      <p:sp>
        <p:nvSpPr>
          <p:cNvPr id="3" name="Content Placeholder 2">
            <a:extLst>
              <a:ext uri="{FF2B5EF4-FFF2-40B4-BE49-F238E27FC236}">
                <a16:creationId xmlns:a16="http://schemas.microsoft.com/office/drawing/2014/main" id="{4990392B-C591-4EC5-8DC9-BB375791D952}"/>
              </a:ext>
            </a:extLst>
          </p:cNvPr>
          <p:cNvSpPr>
            <a:spLocks noGrp="1"/>
          </p:cNvSpPr>
          <p:nvPr>
            <p:ph idx="1"/>
          </p:nvPr>
        </p:nvSpPr>
        <p:spPr/>
        <p:txBody>
          <a:bodyPr>
            <a:normAutofit lnSpcReduction="10000"/>
          </a:bodyPr>
          <a:lstStyle/>
          <a:p>
            <a:r>
              <a:rPr lang="en-GB" dirty="0"/>
              <a:t>What is Policy Analysis?</a:t>
            </a:r>
          </a:p>
          <a:p>
            <a:r>
              <a:rPr lang="en-GB" b="0" i="0" dirty="0">
                <a:solidFill>
                  <a:srgbClr val="000000"/>
                </a:solidFill>
                <a:effectLst/>
                <a:latin typeface="Open Sans" panose="020B0606030504020204" pitchFamily="34" charset="0"/>
              </a:rPr>
              <a:t>Policy Analysis is the process of identifying potential policy options that could address your problem and then comparing those options to choose the most effective, efficient, and feasible one.</a:t>
            </a:r>
          </a:p>
          <a:p>
            <a:r>
              <a:rPr lang="en-GB" b="0" i="0" dirty="0">
                <a:solidFill>
                  <a:srgbClr val="000000"/>
                </a:solidFill>
                <a:effectLst/>
                <a:latin typeface="Open Sans" panose="020B0606030504020204" pitchFamily="34" charset="0"/>
              </a:rPr>
              <a:t>Conducting a policy analysis ensures you have gone through a systematic process to choose the policy option that may be best for your situation.</a:t>
            </a:r>
            <a:endParaRPr lang="en-GB" dirty="0"/>
          </a:p>
        </p:txBody>
      </p:sp>
    </p:spTree>
    <p:extLst>
      <p:ext uri="{BB962C8B-B14F-4D97-AF65-F5344CB8AC3E}">
        <p14:creationId xmlns:p14="http://schemas.microsoft.com/office/powerpoint/2010/main" val="6501463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DD250-1BCA-4867-9FCB-2513ADDD568D}"/>
              </a:ext>
            </a:extLst>
          </p:cNvPr>
          <p:cNvSpPr>
            <a:spLocks noGrp="1"/>
          </p:cNvSpPr>
          <p:nvPr>
            <p:ph type="title"/>
          </p:nvPr>
        </p:nvSpPr>
        <p:spPr/>
        <p:txBody>
          <a:bodyPr/>
          <a:lstStyle/>
          <a:p>
            <a:r>
              <a:rPr lang="en-GB" dirty="0"/>
              <a:t>Policy Implementation</a:t>
            </a:r>
          </a:p>
        </p:txBody>
      </p:sp>
      <p:sp>
        <p:nvSpPr>
          <p:cNvPr id="3" name="Content Placeholder 2">
            <a:extLst>
              <a:ext uri="{FF2B5EF4-FFF2-40B4-BE49-F238E27FC236}">
                <a16:creationId xmlns:a16="http://schemas.microsoft.com/office/drawing/2014/main" id="{6F3DC5DF-67D9-4C71-8380-51190A091B2E}"/>
              </a:ext>
            </a:extLst>
          </p:cNvPr>
          <p:cNvSpPr>
            <a:spLocks noGrp="1"/>
          </p:cNvSpPr>
          <p:nvPr>
            <p:ph idx="1"/>
          </p:nvPr>
        </p:nvSpPr>
        <p:spPr>
          <a:xfrm>
            <a:off x="609600" y="1417638"/>
            <a:ext cx="10972800" cy="4099595"/>
          </a:xfrm>
        </p:spPr>
        <p:txBody>
          <a:bodyPr>
            <a:normAutofit fontScale="92500" lnSpcReduction="10000"/>
          </a:bodyPr>
          <a:lstStyle/>
          <a:p>
            <a:pPr algn="l"/>
            <a:r>
              <a:rPr lang="en-GB" sz="3100" dirty="0"/>
              <a:t>Enactment alone doesn’t ensure that a policy will be successful. Additional steps may be needed to implement the policy in a way that can increase the likelihood the policy will achieve its intended outcomes.</a:t>
            </a:r>
          </a:p>
          <a:p>
            <a:pPr algn="l"/>
            <a:r>
              <a:rPr lang="en-GB" sz="3100" dirty="0"/>
              <a:t>The implementing organization and stakeholders may:</a:t>
            </a:r>
          </a:p>
          <a:p>
            <a:pPr algn="l">
              <a:buFont typeface="+mj-lt"/>
              <a:buAutoNum type="arabicPeriod"/>
            </a:pPr>
            <a:r>
              <a:rPr lang="en-GB" sz="3100" dirty="0"/>
              <a:t>Educate the people or organizations affected by the new policy</a:t>
            </a:r>
          </a:p>
          <a:p>
            <a:pPr algn="l">
              <a:buFont typeface="+mj-lt"/>
              <a:buAutoNum type="arabicPeriod"/>
            </a:pPr>
            <a:r>
              <a:rPr lang="en-GB" sz="3100" dirty="0"/>
              <a:t>Change pre-existing administrative operations and systems (or create new ones)</a:t>
            </a:r>
          </a:p>
          <a:p>
            <a:pPr algn="l">
              <a:buFont typeface="+mj-lt"/>
              <a:buAutoNum type="arabicPeriod"/>
            </a:pPr>
            <a:r>
              <a:rPr lang="en-GB" sz="3100" dirty="0"/>
              <a:t>Monitor and/or enforce the policy as needed</a:t>
            </a:r>
          </a:p>
          <a:p>
            <a:endParaRPr lang="en-GB" dirty="0"/>
          </a:p>
        </p:txBody>
      </p:sp>
    </p:spTree>
    <p:extLst>
      <p:ext uri="{BB962C8B-B14F-4D97-AF65-F5344CB8AC3E}">
        <p14:creationId xmlns:p14="http://schemas.microsoft.com/office/powerpoint/2010/main" val="26056072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1EC1C-B8C9-4C26-8655-84B2F87D7249}"/>
              </a:ext>
            </a:extLst>
          </p:cNvPr>
          <p:cNvSpPr>
            <a:spLocks noGrp="1"/>
          </p:cNvSpPr>
          <p:nvPr>
            <p:ph type="title"/>
          </p:nvPr>
        </p:nvSpPr>
        <p:spPr>
          <a:xfrm>
            <a:off x="609600" y="274638"/>
            <a:ext cx="10972800" cy="781805"/>
          </a:xfrm>
        </p:spPr>
        <p:txBody>
          <a:bodyPr>
            <a:normAutofit fontScale="90000"/>
          </a:bodyPr>
          <a:lstStyle/>
          <a:p>
            <a:r>
              <a:rPr lang="en-GB" dirty="0"/>
              <a:t>Policy Coherence for Sustainable Development (PCSD)</a:t>
            </a:r>
          </a:p>
        </p:txBody>
      </p:sp>
      <p:sp>
        <p:nvSpPr>
          <p:cNvPr id="3" name="Content Placeholder 2">
            <a:extLst>
              <a:ext uri="{FF2B5EF4-FFF2-40B4-BE49-F238E27FC236}">
                <a16:creationId xmlns:a16="http://schemas.microsoft.com/office/drawing/2014/main" id="{0AD1A97D-FACC-4BFA-9120-ABF9ADC77C32}"/>
              </a:ext>
            </a:extLst>
          </p:cNvPr>
          <p:cNvSpPr>
            <a:spLocks noGrp="1"/>
          </p:cNvSpPr>
          <p:nvPr>
            <p:ph idx="1"/>
          </p:nvPr>
        </p:nvSpPr>
        <p:spPr>
          <a:xfrm>
            <a:off x="609600" y="1260628"/>
            <a:ext cx="10972800" cy="4438835"/>
          </a:xfrm>
        </p:spPr>
        <p:txBody>
          <a:bodyPr>
            <a:normAutofit fontScale="85000" lnSpcReduction="20000"/>
          </a:bodyPr>
          <a:lstStyle/>
          <a:p>
            <a:r>
              <a:rPr lang="en-GB" dirty="0"/>
              <a:t>PCSD is an approach and policy tool to integrate the economic, social, environmental and governance dimensions of sustainable development at all stages of domestic and international policy making. </a:t>
            </a:r>
          </a:p>
          <a:p>
            <a:r>
              <a:rPr lang="en-GB" dirty="0"/>
              <a:t>It aims to increase governments’ capacities to achieve the following objectives: </a:t>
            </a:r>
          </a:p>
          <a:p>
            <a:r>
              <a:rPr lang="en-GB" dirty="0"/>
              <a:t>1) Foster synergies across economic, social and environmental policy areas; </a:t>
            </a:r>
          </a:p>
          <a:p>
            <a:r>
              <a:rPr lang="en-GB" dirty="0"/>
              <a:t>2) Identify trade-offs and reconcile domestic policy objectives with internationally agreed objectives; and </a:t>
            </a:r>
          </a:p>
          <a:p>
            <a:r>
              <a:rPr lang="en-GB" dirty="0"/>
              <a:t>3) Address the spill overs of domestic policies.</a:t>
            </a:r>
          </a:p>
        </p:txBody>
      </p:sp>
    </p:spTree>
    <p:extLst>
      <p:ext uri="{BB962C8B-B14F-4D97-AF65-F5344CB8AC3E}">
        <p14:creationId xmlns:p14="http://schemas.microsoft.com/office/powerpoint/2010/main" val="2195701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265CF-92AC-441A-81F1-59C00BC62644}"/>
              </a:ext>
            </a:extLst>
          </p:cNvPr>
          <p:cNvSpPr>
            <a:spLocks noGrp="1"/>
          </p:cNvSpPr>
          <p:nvPr>
            <p:ph type="title"/>
          </p:nvPr>
        </p:nvSpPr>
        <p:spPr/>
        <p:txBody>
          <a:bodyPr/>
          <a:lstStyle/>
          <a:p>
            <a:r>
              <a:rPr lang="en-GB" dirty="0"/>
              <a:t>Activity – 2 – 30 minutes</a:t>
            </a:r>
            <a:endParaRPr lang="en-US" dirty="0"/>
          </a:p>
        </p:txBody>
      </p:sp>
      <p:sp>
        <p:nvSpPr>
          <p:cNvPr id="3" name="Content Placeholder 2">
            <a:extLst>
              <a:ext uri="{FF2B5EF4-FFF2-40B4-BE49-F238E27FC236}">
                <a16:creationId xmlns:a16="http://schemas.microsoft.com/office/drawing/2014/main" id="{EFC6F272-1805-4C14-BD54-16D34631EE3F}"/>
              </a:ext>
            </a:extLst>
          </p:cNvPr>
          <p:cNvSpPr>
            <a:spLocks noGrp="1"/>
          </p:cNvSpPr>
          <p:nvPr>
            <p:ph idx="1"/>
          </p:nvPr>
        </p:nvSpPr>
        <p:spPr/>
        <p:txBody>
          <a:bodyPr/>
          <a:lstStyle/>
          <a:p>
            <a:r>
              <a:rPr lang="en-GB" dirty="0"/>
              <a:t>Explore how behaviour change can help nations to achieve net zero target? (300 words)</a:t>
            </a:r>
          </a:p>
          <a:p>
            <a:r>
              <a:rPr lang="en-GB" b="0" i="0" dirty="0">
                <a:effectLst/>
                <a:latin typeface="national"/>
              </a:rPr>
              <a:t>Complete your answer on Moodle </a:t>
            </a:r>
            <a:endParaRPr lang="en-US" b="0" i="0" dirty="0">
              <a:effectLst/>
              <a:latin typeface="national"/>
            </a:endParaRPr>
          </a:p>
        </p:txBody>
      </p:sp>
    </p:spTree>
    <p:extLst>
      <p:ext uri="{BB962C8B-B14F-4D97-AF65-F5344CB8AC3E}">
        <p14:creationId xmlns:p14="http://schemas.microsoft.com/office/powerpoint/2010/main" val="398760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idx="1"/>
          </p:nvPr>
        </p:nvSpPr>
        <p:spPr/>
        <p:txBody>
          <a:bodyPr>
            <a:normAutofit fontScale="77500" lnSpcReduction="20000"/>
          </a:bodyPr>
          <a:lstStyle/>
          <a:p>
            <a:r>
              <a:rPr lang="en-GB" dirty="0"/>
              <a:t>WHO’s Global Strategy on Health, Environment and Climate Change aims to provide a vision and way forward on how the world and its health community need to respond to </a:t>
            </a:r>
            <a:r>
              <a:rPr lang="en-GB" i="1" dirty="0"/>
              <a:t>environmental health risks and challenges </a:t>
            </a:r>
            <a:r>
              <a:rPr lang="en-GB" dirty="0"/>
              <a:t>until </a:t>
            </a:r>
            <a:r>
              <a:rPr lang="en-GB" i="1" dirty="0"/>
              <a:t>2030</a:t>
            </a:r>
          </a:p>
          <a:p>
            <a:r>
              <a:rPr lang="en-GB" dirty="0"/>
              <a:t>Despite progress made in many areas, the environmental burden of disease is persistently high – </a:t>
            </a:r>
            <a:r>
              <a:rPr lang="en-GB" i="1" dirty="0"/>
              <a:t>13 million deaths </a:t>
            </a:r>
            <a:r>
              <a:rPr lang="en-GB" dirty="0"/>
              <a:t>are attributed to </a:t>
            </a:r>
            <a:r>
              <a:rPr lang="en-GB" i="1" dirty="0"/>
              <a:t>environmental factors </a:t>
            </a:r>
            <a:r>
              <a:rPr lang="en-GB" dirty="0"/>
              <a:t>each year. </a:t>
            </a:r>
          </a:p>
          <a:p>
            <a:r>
              <a:rPr lang="en-GB" dirty="0"/>
              <a:t>In addition, global challenges such as climate change and energy demand are increasing, and threats such as electronic wastes and microplastics are emerging. A </a:t>
            </a:r>
            <a:r>
              <a:rPr lang="en-GB" i="1" dirty="0"/>
              <a:t>transformational approach </a:t>
            </a:r>
            <a:r>
              <a:rPr lang="en-GB" dirty="0"/>
              <a:t>is therefore needed to create healthier populations through healthy environments.</a:t>
            </a:r>
          </a:p>
          <a:p>
            <a:endParaRPr lang="en-GB" dirty="0"/>
          </a:p>
        </p:txBody>
      </p:sp>
    </p:spTree>
    <p:extLst>
      <p:ext uri="{BB962C8B-B14F-4D97-AF65-F5344CB8AC3E}">
        <p14:creationId xmlns:p14="http://schemas.microsoft.com/office/powerpoint/2010/main" val="1614950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5CCF9-77AF-447B-A147-58BE661E2312}"/>
              </a:ext>
            </a:extLst>
          </p:cNvPr>
          <p:cNvSpPr>
            <a:spLocks noGrp="1"/>
          </p:cNvSpPr>
          <p:nvPr>
            <p:ph type="title"/>
          </p:nvPr>
        </p:nvSpPr>
        <p:spPr>
          <a:xfrm>
            <a:off x="609600" y="2063681"/>
            <a:ext cx="10972800" cy="1143000"/>
          </a:xfrm>
        </p:spPr>
        <p:txBody>
          <a:bodyPr/>
          <a:lstStyle/>
          <a:p>
            <a:r>
              <a:rPr lang="en-GB" dirty="0"/>
              <a:t>Assignment workshop - 45 minutes</a:t>
            </a:r>
            <a:endParaRPr lang="en-US" dirty="0"/>
          </a:p>
        </p:txBody>
      </p:sp>
    </p:spTree>
    <p:extLst>
      <p:ext uri="{BB962C8B-B14F-4D97-AF65-F5344CB8AC3E}">
        <p14:creationId xmlns:p14="http://schemas.microsoft.com/office/powerpoint/2010/main" val="2809913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609600" y="274638"/>
            <a:ext cx="10972800" cy="888337"/>
          </a:xfrm>
        </p:spPr>
        <p:txBody>
          <a:bodyPr/>
          <a:lstStyle/>
          <a:p>
            <a:r>
              <a:rPr lang="en-GB" dirty="0"/>
              <a:t>Bibliography</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168676" y="1083076"/>
            <a:ext cx="12023324" cy="4856085"/>
          </a:xfrm>
        </p:spPr>
        <p:txBody>
          <a:bodyPr>
            <a:normAutofit fontScale="92500"/>
          </a:bodyPr>
          <a:lstStyle/>
          <a:p>
            <a:r>
              <a:rPr lang="en-GB" dirty="0"/>
              <a:t>OECD Your Better Life Index, (2013) Data access at http://stats.oecd.org/Index.aspx?DataSetCode=BLI ; Index website: http://www.oecdbetterlifeindex.org/ 2Eurofound (2012), Third European Quality of Life Survey - Quality of life in Europe: Impacts of the crisis, Publications Office of the European Union, Luxembourg. Data accessed and analysed at: </a:t>
            </a:r>
            <a:r>
              <a:rPr lang="en-GB" dirty="0">
                <a:hlinkClick r:id="rId2"/>
              </a:rPr>
              <a:t>http://www.eurofound.europa.eu/surveys/smt/3eqls/index.EF.php?locale=EN</a:t>
            </a:r>
            <a:r>
              <a:rPr lang="en-GB" dirty="0"/>
              <a:t> </a:t>
            </a:r>
          </a:p>
          <a:p>
            <a:r>
              <a:rPr lang="en-GB" dirty="0"/>
              <a:t>ONS. (2012). Measuring National Wellbeing: Life in the UK, (2012) Available at </a:t>
            </a:r>
            <a:r>
              <a:rPr lang="en-GB" dirty="0">
                <a:hlinkClick r:id="rId3"/>
              </a:rPr>
              <a:t>http://www.ons.gov.uk/ons/dcp171766_287415.pdf</a:t>
            </a:r>
            <a:r>
              <a:rPr lang="en-GB" dirty="0"/>
              <a:t> </a:t>
            </a:r>
            <a:endParaRPr lang="en-GB" dirty="0">
              <a:hlinkClick r:id="rId4"/>
            </a:endParaRPr>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556</TotalTime>
  <Words>2647</Words>
  <Application>Microsoft Office PowerPoint</Application>
  <PresentationFormat>Widescreen</PresentationFormat>
  <Paragraphs>105</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Myriad Pro</vt:lpstr>
      <vt:lpstr>national</vt:lpstr>
      <vt:lpstr>Open Sans Condensed</vt:lpstr>
      <vt:lpstr>Arial</vt:lpstr>
      <vt:lpstr>Open Sans</vt:lpstr>
      <vt:lpstr>Wingdings</vt:lpstr>
      <vt:lpstr>20140311PresentationUWTSDTemplate</vt:lpstr>
      <vt:lpstr>Module Name-Health, Wellbeing and Sustainable Development (BMHP6021)</vt:lpstr>
      <vt:lpstr>Lesson Objectives</vt:lpstr>
      <vt:lpstr>International Agencies-WHO’s role and leadership in global health</vt:lpstr>
      <vt:lpstr>WHO’s Thirteenth General Programme of Work, 2019–2023</vt:lpstr>
      <vt:lpstr>WHO’s Global Strategy-Goals to be achieved by the transformational approach</vt:lpstr>
      <vt:lpstr>WHO’s Global Strategy-Goals to be achieved by the transformational approach</vt:lpstr>
      <vt:lpstr>WHO’s Global Strategy-Goals to be achieved by the transformational approach</vt:lpstr>
      <vt:lpstr>WHO’s Global Strategy-Goals to be achieved by the transformational approach</vt:lpstr>
      <vt:lpstr>WHO’s Global Strategy-Goals to be achieved by the transformational approach</vt:lpstr>
      <vt:lpstr>Activity – 1 – 30 minutes</vt:lpstr>
      <vt:lpstr>Measuring progress towards the sustainable development goals</vt:lpstr>
      <vt:lpstr>Measuring progress towards the sustainable development goals</vt:lpstr>
      <vt:lpstr>International Agencies-OECD’s role in global health promotion</vt:lpstr>
      <vt:lpstr>International Agencies-United Nations role in building a sustainable future</vt:lpstr>
      <vt:lpstr>International Agencies-United Nations role in building a Sustainable Future</vt:lpstr>
      <vt:lpstr>International Agencies-United Nations role in building a Sustainable Future</vt:lpstr>
      <vt:lpstr>United Nations role in building a Sustainable Future</vt:lpstr>
      <vt:lpstr>International Agencies-United Nations role in building a Sustainable Future</vt:lpstr>
      <vt:lpstr>Policy Analysis and It’s Implementation</vt:lpstr>
      <vt:lpstr>Policy Implementation</vt:lpstr>
      <vt:lpstr>Policy Coherence for Sustainable Development (PCSD)</vt:lpstr>
      <vt:lpstr>Activity – 2 – 30 minutes</vt:lpstr>
      <vt:lpstr>Conclusion</vt:lpstr>
      <vt:lpstr>Assignment workshop - 45 minutes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Besty Jose</cp:lastModifiedBy>
  <cp:revision>8</cp:revision>
  <dcterms:created xsi:type="dcterms:W3CDTF">2021-06-30T17:36:36Z</dcterms:created>
  <dcterms:modified xsi:type="dcterms:W3CDTF">2022-03-03T01:59:28Z</dcterms:modified>
</cp:coreProperties>
</file>