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277" r:id="rId2"/>
    <p:sldId id="333" r:id="rId3"/>
    <p:sldId id="334" r:id="rId4"/>
    <p:sldId id="349" r:id="rId5"/>
    <p:sldId id="352" r:id="rId6"/>
    <p:sldId id="336" r:id="rId7"/>
    <p:sldId id="337" r:id="rId8"/>
    <p:sldId id="354" r:id="rId9"/>
    <p:sldId id="355" r:id="rId10"/>
    <p:sldId id="356" r:id="rId11"/>
    <p:sldId id="359" r:id="rId12"/>
    <p:sldId id="338" r:id="rId13"/>
    <p:sldId id="350" r:id="rId14"/>
    <p:sldId id="351" r:id="rId15"/>
    <p:sldId id="358" r:id="rId16"/>
    <p:sldId id="353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008700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94B7C6-8BA7-C947-BD94-FF2092CC9CD8}" v="77" dt="2025-02-21T15:55:50.061"/>
    <p1510:client id="{774D89D8-A513-7C42-9FEB-71A5530F9C90}" v="76" dt="2025-02-21T13:53:03.9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943" autoAdjust="0"/>
    <p:restoredTop sz="94576" autoAdjust="0"/>
  </p:normalViewPr>
  <p:slideViewPr>
    <p:cSldViewPr>
      <p:cViewPr varScale="1">
        <p:scale>
          <a:sx n="106" d="100"/>
          <a:sy n="106" d="100"/>
        </p:scale>
        <p:origin x="176" y="28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S::n.doerge@uwtsd.ac.uk::c2ba5b26-9392-4f76-82ca-966719aba79f" providerId="AD" clId="Web-{1F94B7C6-8BA7-C947-BD94-FF2092CC9CD8}"/>
    <pc:docChg chg="addSld modSld">
      <pc:chgData name="Naomi Doerge" userId="S::n.doerge@uwtsd.ac.uk::c2ba5b26-9392-4f76-82ca-966719aba79f" providerId="AD" clId="Web-{1F94B7C6-8BA7-C947-BD94-FF2092CC9CD8}" dt="2025-02-21T15:55:50.061" v="74" actId="20577"/>
      <pc:docMkLst>
        <pc:docMk/>
      </pc:docMkLst>
      <pc:sldChg chg="modSp new">
        <pc:chgData name="Naomi Doerge" userId="S::n.doerge@uwtsd.ac.uk::c2ba5b26-9392-4f76-82ca-966719aba79f" providerId="AD" clId="Web-{1F94B7C6-8BA7-C947-BD94-FF2092CC9CD8}" dt="2025-02-21T15:55:50.061" v="74" actId="20577"/>
        <pc:sldMkLst>
          <pc:docMk/>
          <pc:sldMk cId="123416858" sldId="359"/>
        </pc:sldMkLst>
        <pc:spChg chg="mod">
          <ac:chgData name="Naomi Doerge" userId="S::n.doerge@uwtsd.ac.uk::c2ba5b26-9392-4f76-82ca-966719aba79f" providerId="AD" clId="Web-{1F94B7C6-8BA7-C947-BD94-FF2092CC9CD8}" dt="2025-02-21T15:55:25.623" v="69" actId="1076"/>
          <ac:spMkLst>
            <pc:docMk/>
            <pc:sldMk cId="123416858" sldId="359"/>
            <ac:spMk id="2" creationId="{A990A9C6-A9BF-5683-A7FF-9B289954DF3C}"/>
          </ac:spMkLst>
        </pc:spChg>
        <pc:spChg chg="mod">
          <ac:chgData name="Naomi Doerge" userId="S::n.doerge@uwtsd.ac.uk::c2ba5b26-9392-4f76-82ca-966719aba79f" providerId="AD" clId="Web-{1F94B7C6-8BA7-C947-BD94-FF2092CC9CD8}" dt="2025-02-21T15:55:50.061" v="74" actId="20577"/>
          <ac:spMkLst>
            <pc:docMk/>
            <pc:sldMk cId="123416858" sldId="359"/>
            <ac:spMk id="3" creationId="{84478F04-C4D6-A80B-EE6E-CC335D4B378D}"/>
          </ac:spMkLst>
        </pc:spChg>
      </pc:sldChg>
    </pc:docChg>
  </pc:docChgLst>
  <pc:docChgLst>
    <pc:chgData name="Naomi Doerge" userId="c2ba5b26-9392-4f76-82ca-966719aba79f" providerId="ADAL" clId="{774D89D8-A513-7C42-9FEB-71A5530F9C90}"/>
    <pc:docChg chg="custSel addSld delSld modSld sldOrd">
      <pc:chgData name="Naomi Doerge" userId="c2ba5b26-9392-4f76-82ca-966719aba79f" providerId="ADAL" clId="{774D89D8-A513-7C42-9FEB-71A5530F9C90}" dt="2025-02-21T14:12:12.501" v="1731" actId="2696"/>
      <pc:docMkLst>
        <pc:docMk/>
      </pc:docMkLst>
      <pc:sldChg chg="modSp">
        <pc:chgData name="Naomi Doerge" userId="c2ba5b26-9392-4f76-82ca-966719aba79f" providerId="ADAL" clId="{774D89D8-A513-7C42-9FEB-71A5530F9C90}" dt="2025-02-21T12:43:35.395" v="868" actId="115"/>
        <pc:sldMkLst>
          <pc:docMk/>
          <pc:sldMk cId="1884922650" sldId="338"/>
        </pc:sldMkLst>
        <pc:spChg chg="mod">
          <ac:chgData name="Naomi Doerge" userId="c2ba5b26-9392-4f76-82ca-966719aba79f" providerId="ADAL" clId="{774D89D8-A513-7C42-9FEB-71A5530F9C90}" dt="2025-02-21T12:43:35.395" v="868" actId="115"/>
          <ac:spMkLst>
            <pc:docMk/>
            <pc:sldMk cId="1884922650" sldId="338"/>
            <ac:spMk id="16387" creationId="{00000000-0000-0000-0000-000000000000}"/>
          </ac:spMkLst>
        </pc:spChg>
      </pc:sldChg>
      <pc:sldChg chg="modSp mod">
        <pc:chgData name="Naomi Doerge" userId="c2ba5b26-9392-4f76-82ca-966719aba79f" providerId="ADAL" clId="{774D89D8-A513-7C42-9FEB-71A5530F9C90}" dt="2025-02-21T12:51:10.003" v="1446" actId="113"/>
        <pc:sldMkLst>
          <pc:docMk/>
          <pc:sldMk cId="2135580392" sldId="350"/>
        </pc:sldMkLst>
        <pc:spChg chg="mod">
          <ac:chgData name="Naomi Doerge" userId="c2ba5b26-9392-4f76-82ca-966719aba79f" providerId="ADAL" clId="{774D89D8-A513-7C42-9FEB-71A5530F9C90}" dt="2025-02-21T12:51:01.611" v="1443" actId="207"/>
          <ac:spMkLst>
            <pc:docMk/>
            <pc:sldMk cId="2135580392" sldId="350"/>
            <ac:spMk id="2" creationId="{3DC487F5-1DB4-A272-DE6F-B9F20781422D}"/>
          </ac:spMkLst>
        </pc:spChg>
        <pc:spChg chg="mod">
          <ac:chgData name="Naomi Doerge" userId="c2ba5b26-9392-4f76-82ca-966719aba79f" providerId="ADAL" clId="{774D89D8-A513-7C42-9FEB-71A5530F9C90}" dt="2025-02-21T12:51:10.003" v="1446" actId="113"/>
          <ac:spMkLst>
            <pc:docMk/>
            <pc:sldMk cId="2135580392" sldId="350"/>
            <ac:spMk id="3" creationId="{8E98082D-D7FA-6C2B-01B9-25C430D18CE9}"/>
          </ac:spMkLst>
        </pc:spChg>
      </pc:sldChg>
      <pc:sldChg chg="modSp mod">
        <pc:chgData name="Naomi Doerge" userId="c2ba5b26-9392-4f76-82ca-966719aba79f" providerId="ADAL" clId="{774D89D8-A513-7C42-9FEB-71A5530F9C90}" dt="2025-02-21T13:50:42.414" v="1537" actId="20577"/>
        <pc:sldMkLst>
          <pc:docMk/>
          <pc:sldMk cId="911085343" sldId="351"/>
        </pc:sldMkLst>
        <pc:spChg chg="mod">
          <ac:chgData name="Naomi Doerge" userId="c2ba5b26-9392-4f76-82ca-966719aba79f" providerId="ADAL" clId="{774D89D8-A513-7C42-9FEB-71A5530F9C90}" dt="2025-02-21T12:48:01.162" v="1393" actId="404"/>
          <ac:spMkLst>
            <pc:docMk/>
            <pc:sldMk cId="911085343" sldId="351"/>
            <ac:spMk id="2" creationId="{2F8AF86B-8A12-7528-3208-69DF294309D1}"/>
          </ac:spMkLst>
        </pc:spChg>
        <pc:spChg chg="mod">
          <ac:chgData name="Naomi Doerge" userId="c2ba5b26-9392-4f76-82ca-966719aba79f" providerId="ADAL" clId="{774D89D8-A513-7C42-9FEB-71A5530F9C90}" dt="2025-02-21T13:50:42.414" v="1537" actId="20577"/>
          <ac:spMkLst>
            <pc:docMk/>
            <pc:sldMk cId="911085343" sldId="351"/>
            <ac:spMk id="3" creationId="{886ACDAD-D0C0-1025-DC58-675DC9914797}"/>
          </ac:spMkLst>
        </pc:spChg>
      </pc:sldChg>
      <pc:sldChg chg="modSp new mod ord">
        <pc:chgData name="Naomi Doerge" userId="c2ba5b26-9392-4f76-82ca-966719aba79f" providerId="ADAL" clId="{774D89D8-A513-7C42-9FEB-71A5530F9C90}" dt="2025-02-21T12:02:14.375" v="366" actId="20577"/>
        <pc:sldMkLst>
          <pc:docMk/>
          <pc:sldMk cId="49221481" sldId="354"/>
        </pc:sldMkLst>
        <pc:spChg chg="mod">
          <ac:chgData name="Naomi Doerge" userId="c2ba5b26-9392-4f76-82ca-966719aba79f" providerId="ADAL" clId="{774D89D8-A513-7C42-9FEB-71A5530F9C90}" dt="2025-02-21T11:54:54.095" v="55" actId="20577"/>
          <ac:spMkLst>
            <pc:docMk/>
            <pc:sldMk cId="49221481" sldId="354"/>
            <ac:spMk id="2" creationId="{870F9812-2DDC-5AF8-AFE4-A3FDCB5B4087}"/>
          </ac:spMkLst>
        </pc:spChg>
        <pc:spChg chg="mod">
          <ac:chgData name="Naomi Doerge" userId="c2ba5b26-9392-4f76-82ca-966719aba79f" providerId="ADAL" clId="{774D89D8-A513-7C42-9FEB-71A5530F9C90}" dt="2025-02-21T12:02:14.375" v="366" actId="20577"/>
          <ac:spMkLst>
            <pc:docMk/>
            <pc:sldMk cId="49221481" sldId="354"/>
            <ac:spMk id="3" creationId="{90F3A07E-60FD-FB67-F46C-9DEEEE1016B5}"/>
          </ac:spMkLst>
        </pc:spChg>
      </pc:sldChg>
      <pc:sldChg chg="modSp new mod">
        <pc:chgData name="Naomi Doerge" userId="c2ba5b26-9392-4f76-82ca-966719aba79f" providerId="ADAL" clId="{774D89D8-A513-7C42-9FEB-71A5530F9C90}" dt="2025-02-21T12:07:06.268" v="768" actId="1076"/>
        <pc:sldMkLst>
          <pc:docMk/>
          <pc:sldMk cId="3106089697" sldId="355"/>
        </pc:sldMkLst>
        <pc:spChg chg="mod">
          <ac:chgData name="Naomi Doerge" userId="c2ba5b26-9392-4f76-82ca-966719aba79f" providerId="ADAL" clId="{774D89D8-A513-7C42-9FEB-71A5530F9C90}" dt="2025-02-21T12:03:00.194" v="421" actId="255"/>
          <ac:spMkLst>
            <pc:docMk/>
            <pc:sldMk cId="3106089697" sldId="355"/>
            <ac:spMk id="2" creationId="{2B0BEE93-FF0D-80B9-3B13-EB7096EE3605}"/>
          </ac:spMkLst>
        </pc:spChg>
        <pc:spChg chg="mod">
          <ac:chgData name="Naomi Doerge" userId="c2ba5b26-9392-4f76-82ca-966719aba79f" providerId="ADAL" clId="{774D89D8-A513-7C42-9FEB-71A5530F9C90}" dt="2025-02-21T12:07:06.268" v="768" actId="1076"/>
          <ac:spMkLst>
            <pc:docMk/>
            <pc:sldMk cId="3106089697" sldId="355"/>
            <ac:spMk id="3" creationId="{70F45003-CDB9-C614-A536-9AC720181180}"/>
          </ac:spMkLst>
        </pc:spChg>
      </pc:sldChg>
      <pc:sldChg chg="addSp delSp modSp new mod">
        <pc:chgData name="Naomi Doerge" userId="c2ba5b26-9392-4f76-82ca-966719aba79f" providerId="ADAL" clId="{774D89D8-A513-7C42-9FEB-71A5530F9C90}" dt="2025-02-21T12:41:01.994" v="838" actId="14734"/>
        <pc:sldMkLst>
          <pc:docMk/>
          <pc:sldMk cId="3217747055" sldId="356"/>
        </pc:sldMkLst>
        <pc:spChg chg="mod">
          <ac:chgData name="Naomi Doerge" userId="c2ba5b26-9392-4f76-82ca-966719aba79f" providerId="ADAL" clId="{774D89D8-A513-7C42-9FEB-71A5530F9C90}" dt="2025-02-21T12:40:45.177" v="836" actId="1076"/>
          <ac:spMkLst>
            <pc:docMk/>
            <pc:sldMk cId="3217747055" sldId="356"/>
            <ac:spMk id="2" creationId="{1F23767C-4680-81B0-F887-7982CFC7A673}"/>
          </ac:spMkLst>
        </pc:spChg>
        <pc:spChg chg="del mod">
          <ac:chgData name="Naomi Doerge" userId="c2ba5b26-9392-4f76-82ca-966719aba79f" providerId="ADAL" clId="{774D89D8-A513-7C42-9FEB-71A5530F9C90}" dt="2025-02-21T12:16:37.232" v="800"/>
          <ac:spMkLst>
            <pc:docMk/>
            <pc:sldMk cId="3217747055" sldId="356"/>
            <ac:spMk id="3" creationId="{A02EBA70-BC10-8DB4-1E19-E19D1ADFA67B}"/>
          </ac:spMkLst>
        </pc:spChg>
        <pc:graphicFrameChg chg="add mod modGraphic">
          <ac:chgData name="Naomi Doerge" userId="c2ba5b26-9392-4f76-82ca-966719aba79f" providerId="ADAL" clId="{774D89D8-A513-7C42-9FEB-71A5530F9C90}" dt="2025-02-21T12:41:01.994" v="838" actId="14734"/>
          <ac:graphicFrameMkLst>
            <pc:docMk/>
            <pc:sldMk cId="3217747055" sldId="356"/>
            <ac:graphicFrameMk id="6" creationId="{1C98E7A5-3FDB-126C-4958-00BC74322DBB}"/>
          </ac:graphicFrameMkLst>
        </pc:graphicFrameChg>
      </pc:sldChg>
      <pc:sldChg chg="modSp new del mod">
        <pc:chgData name="Naomi Doerge" userId="c2ba5b26-9392-4f76-82ca-966719aba79f" providerId="ADAL" clId="{774D89D8-A513-7C42-9FEB-71A5530F9C90}" dt="2025-02-21T14:12:12.501" v="1731" actId="2696"/>
        <pc:sldMkLst>
          <pc:docMk/>
          <pc:sldMk cId="1109484398" sldId="357"/>
        </pc:sldMkLst>
        <pc:spChg chg="mod">
          <ac:chgData name="Naomi Doerge" userId="c2ba5b26-9392-4f76-82ca-966719aba79f" providerId="ADAL" clId="{774D89D8-A513-7C42-9FEB-71A5530F9C90}" dt="2025-02-21T13:50:06.343" v="1521" actId="1076"/>
          <ac:spMkLst>
            <pc:docMk/>
            <pc:sldMk cId="1109484398" sldId="357"/>
            <ac:spMk id="2" creationId="{2C597984-B452-8CE3-2C14-26BBC05152B0}"/>
          </ac:spMkLst>
        </pc:spChg>
        <pc:spChg chg="mod">
          <ac:chgData name="Naomi Doerge" userId="c2ba5b26-9392-4f76-82ca-966719aba79f" providerId="ADAL" clId="{774D89D8-A513-7C42-9FEB-71A5530F9C90}" dt="2025-02-21T13:50:09.943" v="1522" actId="1076"/>
          <ac:spMkLst>
            <pc:docMk/>
            <pc:sldMk cId="1109484398" sldId="357"/>
            <ac:spMk id="3" creationId="{3DFEF864-6C84-1216-2D49-5A951812B287}"/>
          </ac:spMkLst>
        </pc:spChg>
      </pc:sldChg>
      <pc:sldChg chg="modSp new mod">
        <pc:chgData name="Naomi Doerge" userId="c2ba5b26-9392-4f76-82ca-966719aba79f" providerId="ADAL" clId="{774D89D8-A513-7C42-9FEB-71A5530F9C90}" dt="2025-02-21T13:53:14.736" v="1730" actId="122"/>
        <pc:sldMkLst>
          <pc:docMk/>
          <pc:sldMk cId="3480939605" sldId="358"/>
        </pc:sldMkLst>
        <pc:spChg chg="mod">
          <ac:chgData name="Naomi Doerge" userId="c2ba5b26-9392-4f76-82ca-966719aba79f" providerId="ADAL" clId="{774D89D8-A513-7C42-9FEB-71A5530F9C90}" dt="2025-02-21T13:52:51.092" v="1724" actId="1076"/>
          <ac:spMkLst>
            <pc:docMk/>
            <pc:sldMk cId="3480939605" sldId="358"/>
            <ac:spMk id="2" creationId="{69CE00E8-618D-DDB3-8AA1-0697ADADA51F}"/>
          </ac:spMkLst>
        </pc:spChg>
        <pc:spChg chg="mod">
          <ac:chgData name="Naomi Doerge" userId="c2ba5b26-9392-4f76-82ca-966719aba79f" providerId="ADAL" clId="{774D89D8-A513-7C42-9FEB-71A5530F9C90}" dt="2025-02-21T13:53:14.736" v="1730" actId="122"/>
          <ac:spMkLst>
            <pc:docMk/>
            <pc:sldMk cId="3480939605" sldId="358"/>
            <ac:spMk id="3" creationId="{A5AE46F9-D721-6355-4F5B-54C3ED087AA9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altLang="en-US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alt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Skills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36632" y="-9939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Discuss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6F63B46-6838-53D9-D3F3-18D0C80BD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768" y="908720"/>
            <a:ext cx="8229600" cy="4536504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Imagine you have to write a report titled </a:t>
            </a:r>
            <a:r>
              <a:rPr lang="en-US" sz="2400" b="1" dirty="0"/>
              <a:t>”The British National Healthcare System: A History”:</a:t>
            </a:r>
          </a:p>
          <a:p>
            <a:pPr marL="0" indent="0">
              <a:buNone/>
            </a:pPr>
            <a:endParaRPr lang="en-US" sz="2400" b="1" dirty="0"/>
          </a:p>
          <a:p>
            <a:pPr marL="0" indent="0">
              <a:buNone/>
            </a:pPr>
            <a:r>
              <a:rPr lang="en-US" sz="2400" b="1" dirty="0"/>
              <a:t>With a partner, (and </a:t>
            </a:r>
            <a:r>
              <a:rPr lang="en-US" sz="2400" b="1" i="1" dirty="0"/>
              <a:t>without</a:t>
            </a:r>
            <a:r>
              <a:rPr lang="en-US" sz="2400" b="1" dirty="0"/>
              <a:t> the internet or your phones!) briefly discuss the following questions:</a:t>
            </a:r>
          </a:p>
          <a:p>
            <a:r>
              <a:rPr lang="en-US" sz="2400" dirty="0"/>
              <a:t>How much do you already know about this topic? </a:t>
            </a:r>
          </a:p>
          <a:p>
            <a:r>
              <a:rPr lang="en-US" sz="2400" dirty="0"/>
              <a:t>What information do you think you would need to find?</a:t>
            </a:r>
          </a:p>
          <a:p>
            <a:r>
              <a:rPr lang="en-US" sz="2400" dirty="0"/>
              <a:t>How would you find out more information?</a:t>
            </a:r>
          </a:p>
          <a:p>
            <a:r>
              <a:rPr lang="en-US" sz="2400" dirty="0"/>
              <a:t>What kind of sources do you think an academic report should include? Are there any sources a student should not use in a report?</a:t>
            </a:r>
          </a:p>
          <a:p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385849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475656" y="0"/>
            <a:ext cx="5721806" cy="1080120"/>
          </a:xfrm>
        </p:spPr>
        <p:txBody>
          <a:bodyPr/>
          <a:lstStyle/>
          <a:p>
            <a:pPr eaLnBrk="1" hangingPunct="1"/>
            <a:r>
              <a:rPr lang="en-GB" altLang="en-US" sz="2800" b="1" dirty="0"/>
              <a:t>Secondary Research</a:t>
            </a:r>
            <a:br>
              <a:rPr lang="en-GB" altLang="en-US" sz="2800" b="1" dirty="0"/>
            </a:br>
            <a:r>
              <a:rPr lang="en-GB" altLang="en-US" sz="2800" b="1" dirty="0">
                <a:solidFill>
                  <a:srgbClr val="173AFF"/>
                </a:solidFill>
              </a:rPr>
              <a:t>Worksheet Activity 1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FC7D1A3-DEFD-A2D3-80BA-629427CF22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/>
          <a:lstStyle/>
          <a:p>
            <a:r>
              <a:rPr lang="en-GB" sz="2300" b="1" i="0" dirty="0">
                <a:solidFill>
                  <a:srgbClr val="008700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involves the selection and analysis of existing research (i.e. data that has been produced by somebody else).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Here are some places where you can find secondary research, fill in the missing letters below in pairs:</a:t>
            </a:r>
          </a:p>
          <a:p>
            <a:pPr algn="l"/>
            <a:r>
              <a:rPr lang="en-GB" sz="2300" dirty="0">
                <a:solidFill>
                  <a:srgbClr val="000000"/>
                </a:solidFill>
                <a:latin typeface="Arial" panose="020B0604020202020204" pitchFamily="34" charset="0"/>
              </a:rPr>
              <a:t>R</a:t>
            </a:r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eference material (e.g. enc - - - - - - - - - -)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Boo - - </a:t>
            </a:r>
          </a:p>
          <a:p>
            <a:pPr algn="l"/>
            <a:r>
              <a:rPr lang="en-GB" sz="2300" dirty="0">
                <a:solidFill>
                  <a:srgbClr val="000000"/>
                </a:solidFill>
                <a:latin typeface="Arial" panose="020B0604020202020204" pitchFamily="34" charset="0"/>
              </a:rPr>
              <a:t>J</a:t>
            </a:r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ournal art - - - - -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Web - - - - -</a:t>
            </a:r>
          </a:p>
          <a:p>
            <a:pPr algn="l"/>
            <a:r>
              <a:rPr lang="en-GB" sz="2300" dirty="0">
                <a:solidFill>
                  <a:srgbClr val="000000"/>
                </a:solidFill>
                <a:latin typeface="Arial" panose="020B0604020202020204" pitchFamily="34" charset="0"/>
              </a:rPr>
              <a:t>N</a:t>
            </a:r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ew - - - - - - -</a:t>
            </a:r>
          </a:p>
          <a:p>
            <a:pPr algn="l"/>
            <a:r>
              <a:rPr lang="en-GB" sz="23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Rep - - - - (e.g. from the government)</a:t>
            </a:r>
          </a:p>
          <a:p>
            <a:pPr marL="0" indent="0">
              <a:buNone/>
            </a:pPr>
            <a:endParaRPr lang="en-GB" sz="2300" dirty="0">
              <a:solidFill>
                <a:srgbClr val="000000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4959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E4F63-27F0-E7EC-FBD0-E1D5242BB5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The CRAAP Test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D03F49-DD71-50A1-B78D-6752A3EC7D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908720"/>
            <a:ext cx="822960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dirty="0"/>
              <a:t>A test to check if the source you found is good to use!</a:t>
            </a:r>
            <a:endParaRPr lang="en-US" sz="3600" b="1" dirty="0">
              <a:solidFill>
                <a:srgbClr val="0087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008700"/>
                </a:solidFill>
              </a:rPr>
              <a:t>C: </a:t>
            </a:r>
            <a:r>
              <a:rPr lang="en-US" b="1" dirty="0"/>
              <a:t>Currency</a:t>
            </a:r>
            <a:endParaRPr lang="en-US" sz="1200" b="1" dirty="0"/>
          </a:p>
          <a:p>
            <a:pPr marL="0" indent="0">
              <a:buNone/>
            </a:pP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R: </a:t>
            </a:r>
            <a:r>
              <a:rPr lang="en-US" b="1" dirty="0"/>
              <a:t>Relevance</a:t>
            </a:r>
            <a:br>
              <a:rPr lang="en-US" sz="1000" b="1" dirty="0"/>
            </a:b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A: </a:t>
            </a:r>
            <a:r>
              <a:rPr lang="en-US" b="1" dirty="0"/>
              <a:t>Authority</a:t>
            </a:r>
            <a:br>
              <a:rPr lang="en-US" sz="1000" b="1" dirty="0"/>
            </a:b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A: </a:t>
            </a:r>
            <a:r>
              <a:rPr lang="en-US" b="1" dirty="0"/>
              <a:t>Accuracy</a:t>
            </a:r>
            <a:br>
              <a:rPr lang="en-US" sz="1000" b="1" dirty="0"/>
            </a:br>
            <a:endParaRPr lang="en-US" sz="1000" b="1" dirty="0"/>
          </a:p>
          <a:p>
            <a:pPr marL="0" indent="0">
              <a:buNone/>
            </a:pPr>
            <a:br>
              <a:rPr lang="en-US" sz="1000" b="1" dirty="0"/>
            </a:br>
            <a:r>
              <a:rPr lang="en-US" b="1" dirty="0">
                <a:solidFill>
                  <a:srgbClr val="008700"/>
                </a:solidFill>
              </a:rPr>
              <a:t>P: </a:t>
            </a:r>
            <a:r>
              <a:rPr lang="en-US" b="1" dirty="0"/>
              <a:t>Purpose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CC353C-71AC-4275-8644-AE59CE757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CF7306-9685-FA66-5051-E412A7549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9636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DB47A-077E-C49F-4E14-F5C3380A4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Worksheet 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64B20D-B55E-9622-C62A-99EFF78AD5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worksheet and complete </a:t>
            </a:r>
            <a:r>
              <a:rPr lang="en-US" b="1" dirty="0">
                <a:solidFill>
                  <a:srgbClr val="173AFF"/>
                </a:solidFill>
              </a:rPr>
              <a:t>Activity 2 </a:t>
            </a:r>
            <a:r>
              <a:rPr lang="en-US" dirty="0"/>
              <a:t>with a partner to find out more about CRAAP!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2B0028-DB2A-909E-5EF8-0BF447209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D7AB65-CA95-A791-C01D-8E32A40CD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368374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19777" y="77411"/>
            <a:ext cx="9283270" cy="468238"/>
          </a:xfrm>
        </p:spPr>
        <p:txBody>
          <a:bodyPr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008700"/>
                </a:solidFill>
              </a:rPr>
              <a:t>C</a:t>
            </a:r>
            <a:r>
              <a:rPr lang="en-US" sz="2400" b="1" dirty="0"/>
              <a:t>urrency</a:t>
            </a:r>
            <a:r>
              <a:rPr lang="en-US" sz="2400" b="1" dirty="0">
                <a:solidFill>
                  <a:srgbClr val="008700"/>
                </a:solidFill>
              </a:rPr>
              <a:t> R</a:t>
            </a:r>
            <a:r>
              <a:rPr lang="en-US" sz="2400" b="1" dirty="0"/>
              <a:t>elevance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uthority </a:t>
            </a:r>
            <a:r>
              <a:rPr lang="en-US" sz="2400" b="1" dirty="0">
                <a:solidFill>
                  <a:srgbClr val="008700"/>
                </a:solidFill>
              </a:rPr>
              <a:t>A</a:t>
            </a:r>
            <a:r>
              <a:rPr lang="en-US" sz="2400" b="1" dirty="0"/>
              <a:t>ccuracy </a:t>
            </a:r>
            <a:r>
              <a:rPr lang="en-US" sz="2400" b="1" dirty="0">
                <a:solidFill>
                  <a:srgbClr val="008700"/>
                </a:solidFill>
              </a:rPr>
              <a:t>P</a:t>
            </a:r>
            <a:r>
              <a:rPr lang="en-US" sz="2400" b="1" dirty="0"/>
              <a:t>urpose</a:t>
            </a:r>
          </a:p>
          <a:p>
            <a:pPr marL="0" indent="0" eaLnBrk="1" hangingPunct="1">
              <a:buNone/>
            </a:pPr>
            <a:endParaRPr lang="en-GB" altLang="en-US" sz="36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F8F536-9BA7-448B-48DC-63C634623FCB}"/>
              </a:ext>
            </a:extLst>
          </p:cNvPr>
          <p:cNvSpPr txBox="1"/>
          <p:nvPr/>
        </p:nvSpPr>
        <p:spPr>
          <a:xfrm>
            <a:off x="606118" y="545649"/>
            <a:ext cx="791490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900" dirty="0"/>
              <a:t>A test to check if the source you found is good to use! In pairs, match the CRAAP test words to the questions (first one is done for you)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745CAB-C89C-53AB-91AC-FFDAD49CD8D9}"/>
              </a:ext>
            </a:extLst>
          </p:cNvPr>
          <p:cNvSpPr txBox="1"/>
          <p:nvPr/>
        </p:nvSpPr>
        <p:spPr>
          <a:xfrm>
            <a:off x="5181061" y="4672150"/>
            <a:ext cx="3744416" cy="181588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4.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When was the information published or posted?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current or </a:t>
            </a: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out-of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date for your topic?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Has the information been revised or updated?</a:t>
            </a:r>
            <a:endParaRPr lang="en-US" sz="1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1E66D3-619E-EBF7-B81F-307CDD4E516E}"/>
              </a:ext>
            </a:extLst>
          </p:cNvPr>
          <p:cNvSpPr txBox="1"/>
          <p:nvPr/>
        </p:nvSpPr>
        <p:spPr>
          <a:xfrm>
            <a:off x="287969" y="1317419"/>
            <a:ext cx="4343338" cy="1569660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rgbClr val="008700"/>
                </a:solidFill>
              </a:rPr>
              <a:t>PURPOSE</a:t>
            </a:r>
            <a:endParaRPr lang="en-GB" sz="1600" b="1" i="0" kern="1200" dirty="0">
              <a:solidFill>
                <a:srgbClr val="008700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1. What is the purpose of the information? to inform? teach? sell? entertain? persuade?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fact? opinion? propaganda?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Are there political, ideological, cultural, religious, institutional, or personal biases?</a:t>
            </a:r>
            <a:endParaRPr lang="en-US" sz="16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096117E-CDF5-96F5-DAEB-E96832784F80}"/>
              </a:ext>
            </a:extLst>
          </p:cNvPr>
          <p:cNvSpPr txBox="1"/>
          <p:nvPr/>
        </p:nvSpPr>
        <p:spPr>
          <a:xfrm>
            <a:off x="218523" y="4915539"/>
            <a:ext cx="4451795" cy="181588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5.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information relate to your topic or answer your question?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Who is the intended audience?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at an appropriate level (i.e. not too elementary or advanced for your needs)?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BE1C44-2DAA-4AC3-63C7-F17055577F9C}"/>
              </a:ext>
            </a:extLst>
          </p:cNvPr>
          <p:cNvSpPr txBox="1"/>
          <p:nvPr/>
        </p:nvSpPr>
        <p:spPr>
          <a:xfrm>
            <a:off x="5244165" y="1363585"/>
            <a:ext cx="3681312" cy="304698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2. ?</a:t>
            </a:r>
          </a:p>
          <a:p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What are the author's qualifications to write on the topic?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there contact information, such as a publisher or e-mail address?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URL reveal anything about the author or source?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examples: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.com (commercial), .</a:t>
            </a: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edu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(educational), .gov (U.S. government)</a:t>
            </a:r>
            <a:br>
              <a:rPr lang="en-GB" sz="1600" dirty="0"/>
            </a:b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.org (nonprofit organization), or</a:t>
            </a:r>
            <a:br>
              <a:rPr lang="en-GB" sz="1600" dirty="0"/>
            </a:br>
            <a:r>
              <a:rPr lang="en-GB" sz="16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.net</a:t>
            </a:r>
            <a:r>
              <a:rPr lang="en-GB" sz="16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(network)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9FEE087-E84C-E207-DD9D-1DD3678F333E}"/>
              </a:ext>
            </a:extLst>
          </p:cNvPr>
          <p:cNvSpPr txBox="1"/>
          <p:nvPr/>
        </p:nvSpPr>
        <p:spPr>
          <a:xfrm>
            <a:off x="594398" y="3165297"/>
            <a:ext cx="4343338" cy="1569660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/>
              <a:t>3. ?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600" dirty="0"/>
              <a:t> Is the information supported by evidence?</a:t>
            </a:r>
            <a:br>
              <a:rPr lang="en-US" sz="1600" dirty="0"/>
            </a:br>
            <a:r>
              <a:rPr lang="en-US" sz="1600" dirty="0"/>
              <a:t>Can you verify any of the information in another source or from personal knowledge?</a:t>
            </a:r>
            <a:br>
              <a:rPr lang="en-US" sz="1600" dirty="0"/>
            </a:br>
            <a:r>
              <a:rPr lang="en-US" sz="1600" dirty="0"/>
              <a:t>Are there spelling, grammar, or other typographical errors?</a:t>
            </a:r>
          </a:p>
        </p:txBody>
      </p:sp>
    </p:spTree>
    <p:extLst>
      <p:ext uri="{BB962C8B-B14F-4D97-AF65-F5344CB8AC3E}">
        <p14:creationId xmlns:p14="http://schemas.microsoft.com/office/powerpoint/2010/main" val="21685993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rgbClr val="FF0000"/>
                </a:solidFill>
              </a:rPr>
              <a:t>CRAAP TEST: </a:t>
            </a:r>
            <a:r>
              <a:rPr lang="en-GB" altLang="en-US" sz="3200" b="1" dirty="0">
                <a:solidFill>
                  <a:srgbClr val="173AFF"/>
                </a:solidFill>
              </a:rPr>
              <a:t>Activity 2 </a:t>
            </a:r>
            <a:r>
              <a:rPr lang="en-GB" altLang="en-US" sz="3200" b="1" dirty="0">
                <a:solidFill>
                  <a:srgbClr val="FF0000"/>
                </a:solidFill>
              </a:rPr>
              <a:t>ANSWERS</a:t>
            </a:r>
            <a:endParaRPr lang="en-GB" altLang="en-US" sz="4800" b="1" dirty="0">
              <a:solidFill>
                <a:srgbClr val="FF0000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C486E24-F7CE-CD71-73CF-F6E6D7776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812" y="706458"/>
            <a:ext cx="4355926" cy="1800200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>
                <a:solidFill>
                  <a:srgbClr val="008700"/>
                </a:solidFill>
              </a:rPr>
              <a:t>CURRENCY</a:t>
            </a:r>
          </a:p>
          <a:p>
            <a:pPr marL="0" indent="0">
              <a:buNone/>
            </a:pPr>
            <a:r>
              <a:rPr lang="en-US" sz="1800" dirty="0"/>
              <a:t>4. 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When was the information published or posted?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current or </a:t>
            </a:r>
            <a:r>
              <a:rPr lang="en-GB" sz="1800" b="0" i="0" kern="1200" dirty="0" err="1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out-of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 date for your topic?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Has the information been revised or updated?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8354A62E-C26B-9B2D-A76B-4E4EB5C65E50}"/>
              </a:ext>
            </a:extLst>
          </p:cNvPr>
          <p:cNvSpPr txBox="1">
            <a:spLocks/>
          </p:cNvSpPr>
          <p:nvPr/>
        </p:nvSpPr>
        <p:spPr bwMode="auto">
          <a:xfrm>
            <a:off x="180708" y="2987241"/>
            <a:ext cx="4355926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RELEVANCE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5.</a:t>
            </a:r>
            <a:r>
              <a:rPr lang="en-GB" sz="1800" dirty="0">
                <a:solidFill>
                  <a:schemeClr val="dk1"/>
                </a:solidFill>
              </a:rPr>
              <a:t> </a:t>
            </a: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information relate to your topic or answer your question?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Who is the intended audience?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at an appropriate level (i.e. not too elementary or advanced for your needs)?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7C8ACB15-8566-094E-1359-3194572E2B25}"/>
              </a:ext>
            </a:extLst>
          </p:cNvPr>
          <p:cNvSpPr txBox="1">
            <a:spLocks/>
          </p:cNvSpPr>
          <p:nvPr/>
        </p:nvSpPr>
        <p:spPr bwMode="auto">
          <a:xfrm>
            <a:off x="4450306" y="706458"/>
            <a:ext cx="4693694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AUTHORITY</a:t>
            </a:r>
          </a:p>
          <a:p>
            <a:pPr marL="0" indent="0">
              <a:buNone/>
            </a:pP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2. What are the author's qualifications to write on the topic?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there contact information, such as a publisher or e-mail address?</a:t>
            </a:r>
            <a:br>
              <a:rPr lang="en-GB" sz="1800" dirty="0"/>
            </a:br>
            <a:r>
              <a:rPr lang="en-GB" sz="18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Does the URL reveal anything about the author or source?</a:t>
            </a:r>
            <a:endParaRPr lang="en-US" sz="1800" b="1" dirty="0">
              <a:solidFill>
                <a:srgbClr val="008700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D54F274F-C667-52E0-8E8B-35BCA7592D4E}"/>
              </a:ext>
            </a:extLst>
          </p:cNvPr>
          <p:cNvSpPr txBox="1">
            <a:spLocks/>
          </p:cNvSpPr>
          <p:nvPr/>
        </p:nvSpPr>
        <p:spPr bwMode="auto">
          <a:xfrm>
            <a:off x="4569738" y="3048402"/>
            <a:ext cx="4577062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800" b="1" dirty="0">
                <a:solidFill>
                  <a:srgbClr val="008700"/>
                </a:solidFill>
              </a:rPr>
              <a:t>ACCURACY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700" dirty="0"/>
              <a:t>3. Is the information supported by evidence?</a:t>
            </a:r>
            <a:br>
              <a:rPr lang="en-US" sz="1700" dirty="0"/>
            </a:br>
            <a:r>
              <a:rPr lang="en-US" sz="1700" dirty="0"/>
              <a:t>Can you verify any of the information in another source or from personal knowledge?</a:t>
            </a:r>
            <a:br>
              <a:rPr lang="en-US" sz="1700" dirty="0"/>
            </a:br>
            <a:r>
              <a:rPr lang="en-US" sz="1700" dirty="0"/>
              <a:t>Are there spelling, grammar, or other typographical errors?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C831DD6-7771-7D79-8636-E49EDDC0DC4E}"/>
              </a:ext>
            </a:extLst>
          </p:cNvPr>
          <p:cNvSpPr txBox="1"/>
          <p:nvPr/>
        </p:nvSpPr>
        <p:spPr>
          <a:xfrm>
            <a:off x="2051720" y="4869160"/>
            <a:ext cx="5400600" cy="1831271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8700"/>
                </a:solidFill>
              </a:rPr>
              <a:t>PURPOSE</a:t>
            </a:r>
            <a:endParaRPr lang="en-GB" sz="2800" b="1" i="0" kern="1200" dirty="0">
              <a:solidFill>
                <a:srgbClr val="008700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1. What is the purpose of the information? to inform? teach? sell? entertain? persuade?</a:t>
            </a:r>
            <a:br>
              <a:rPr lang="en-GB" sz="1700" dirty="0"/>
            </a:br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Is the information fact? opinion? propaganda?</a:t>
            </a:r>
            <a:br>
              <a:rPr lang="en-GB" sz="1700" dirty="0"/>
            </a:br>
            <a:r>
              <a:rPr lang="en-GB" sz="1700" b="0" i="0" kern="1200" dirty="0"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rPr>
              <a:t>Are there political, ideological, cultural, religious, institutional, or personal biases?</a:t>
            </a:r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2533687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F9812-2DDC-5AF8-AFE4-A3FDCB5B4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4420" y="226766"/>
            <a:ext cx="7355160" cy="508918"/>
          </a:xfrm>
        </p:spPr>
        <p:txBody>
          <a:bodyPr/>
          <a:lstStyle/>
          <a:p>
            <a:r>
              <a:rPr lang="en-US" sz="3600" b="1" dirty="0"/>
              <a:t>Reliable vs Unreliable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3A07E-60FD-FB67-F46C-9DEEEE1016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3917032"/>
          </a:xfrm>
        </p:spPr>
        <p:txBody>
          <a:bodyPr/>
          <a:lstStyle/>
          <a:p>
            <a:r>
              <a:rPr lang="en-US" sz="2600" dirty="0"/>
              <a:t>There are many different types of sources you can use for research. </a:t>
            </a:r>
          </a:p>
          <a:p>
            <a:r>
              <a:rPr lang="en-US" sz="2600" dirty="0"/>
              <a:t>However, some of these absolutely </a:t>
            </a:r>
            <a:r>
              <a:rPr lang="en-US" sz="2600" b="1" dirty="0"/>
              <a:t>should</a:t>
            </a:r>
            <a:r>
              <a:rPr lang="en-US" sz="2600" dirty="0"/>
              <a:t> be used in an academic paper, others can be used for personal reference (but should NOT be cited in an academic paper!), and others shouldn’t be trusted </a:t>
            </a:r>
            <a:r>
              <a:rPr lang="en-US" sz="2600" b="1" i="1" dirty="0"/>
              <a:t>at all.</a:t>
            </a:r>
            <a:endParaRPr lang="en-US" sz="26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CC21CA-B18C-B1DB-CA3D-8FEB99F947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EC8232-4E12-BB2C-737B-E0A0A6BFA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2214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BEE93-FF0D-80B9-3B13-EB7096EE3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200" b="1" dirty="0">
                <a:solidFill>
                  <a:srgbClr val="173AFF"/>
                </a:solidFill>
              </a:rPr>
              <a:t>Activity 3: Unreliable vs Reliable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45003-CDB9-C614-A536-9AC7201811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7032"/>
          </a:xfrm>
        </p:spPr>
        <p:txBody>
          <a:bodyPr/>
          <a:lstStyle/>
          <a:p>
            <a:r>
              <a:rPr lang="en-US" dirty="0"/>
              <a:t>Go to your worksheet. Work in trios and race against the clock to sort all the sources into the correct category. The first answer of each category has been done for you!</a:t>
            </a:r>
          </a:p>
          <a:p>
            <a:r>
              <a:rPr lang="en-US" dirty="0"/>
              <a:t>You have 7 minutes-first team to get all the sources in the correct category wins! (Wait for your lecturer to tell you when to start!)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58DC7C-E7C0-6D89-B1D9-CC70A7A772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9A61F9-CB29-10B2-98D7-0B1FA91F5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6089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3767C-4680-81B0-F887-7982CFC7A6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540" y="139676"/>
            <a:ext cx="5194920" cy="148878"/>
          </a:xfrm>
        </p:spPr>
        <p:txBody>
          <a:bodyPr/>
          <a:lstStyle/>
          <a:p>
            <a:r>
              <a:rPr lang="en-US" sz="3200" b="1" dirty="0">
                <a:solidFill>
                  <a:srgbClr val="C00000"/>
                </a:solidFill>
              </a:rPr>
              <a:t>Activity 3 Answers 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1C98E7A5-3FDB-126C-4958-00BC74322D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6030240"/>
              </p:ext>
            </p:extLst>
          </p:nvPr>
        </p:nvGraphicFramePr>
        <p:xfrm>
          <a:off x="395536" y="476672"/>
          <a:ext cx="8291264" cy="4859719"/>
        </p:xfrm>
        <a:graphic>
          <a:graphicData uri="http://schemas.openxmlformats.org/drawingml/2006/table">
            <a:tbl>
              <a:tblPr firstRow="1" firstCol="1" bandRow="1">
                <a:tableStyleId>{69012ECD-51FC-41F1-AA8D-1B2483CD663E}</a:tableStyleId>
              </a:tblPr>
              <a:tblGrid>
                <a:gridCol w="2961762">
                  <a:extLst>
                    <a:ext uri="{9D8B030D-6E8A-4147-A177-3AD203B41FA5}">
                      <a16:colId xmlns:a16="http://schemas.microsoft.com/office/drawing/2014/main" val="1978942440"/>
                    </a:ext>
                  </a:extLst>
                </a:gridCol>
                <a:gridCol w="2723652">
                  <a:extLst>
                    <a:ext uri="{9D8B030D-6E8A-4147-A177-3AD203B41FA5}">
                      <a16:colId xmlns:a16="http://schemas.microsoft.com/office/drawing/2014/main" val="3471268471"/>
                    </a:ext>
                  </a:extLst>
                </a:gridCol>
                <a:gridCol w="2605850">
                  <a:extLst>
                    <a:ext uri="{9D8B030D-6E8A-4147-A177-3AD203B41FA5}">
                      <a16:colId xmlns:a16="http://schemas.microsoft.com/office/drawing/2014/main" val="330564365"/>
                    </a:ext>
                  </a:extLst>
                </a:gridCol>
              </a:tblGrid>
              <a:tr h="5794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</a:rPr>
                        <a:t>RELIABLE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720" marR="6372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UNRELIABLE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720" marR="6372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>
                          <a:effectLst/>
                        </a:rPr>
                        <a:t>POSSIBLE TO USE but with caution for potential bias</a:t>
                      </a:r>
                      <a:endParaRPr lang="en-GB" sz="1600" kern="10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720" marR="63720" marT="0" marB="0"/>
                </a:tc>
                <a:extLst>
                  <a:ext uri="{0D108BD9-81ED-4DB2-BD59-A6C34878D82A}">
                    <a16:rowId xmlns:a16="http://schemas.microsoft.com/office/drawing/2014/main" val="1994565934"/>
                  </a:ext>
                </a:extLst>
              </a:tr>
              <a:tr h="371021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solidFill>
                            <a:srgbClr val="FF0000"/>
                          </a:solidFill>
                          <a:effectLst/>
                        </a:rPr>
                        <a:t>e.g. Books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100" dirty="0">
                          <a:effectLst/>
                        </a:rPr>
                        <a:t>Books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100" dirty="0">
                          <a:effectLst/>
                        </a:rPr>
                        <a:t>Textbooks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100" dirty="0">
                          <a:effectLst/>
                        </a:rPr>
                        <a:t>Government websites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100" dirty="0">
                          <a:effectLst/>
                        </a:rPr>
                        <a:t>academic articles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100" dirty="0">
                          <a:effectLst/>
                        </a:rPr>
                        <a:t>(published in an academic journal)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0" kern="100" dirty="0">
                          <a:effectLst/>
                        </a:rPr>
                        <a:t>Academic conferences/lectures    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 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720" marR="6372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e.g. Wikipedia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Blogs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Forums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Personal websites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Tabloids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Blogs written by academics or experts in the field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Tabloids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Tweets (including from academics or experts)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Self-published Postgraduate Dissertations/papers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720" marR="6372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b="1" kern="100" dirty="0">
                          <a:solidFill>
                            <a:srgbClr val="FF0000"/>
                          </a:solidFill>
                          <a:effectLst/>
                        </a:rPr>
                        <a:t>e.g. Opinionated articles (e.g. editorials)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Sponsored studies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Company websites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PhD/MBA Dissertations (unpublished)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Newspapers (e.g. The Times)****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400" kern="100" dirty="0">
                          <a:effectLst/>
                        </a:rPr>
                        <a:t>***This could also be a reliable source but it is in this category because one must always be careful/aware of bias, even if the paper is a trusted paper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kern="100" dirty="0">
                          <a:effectLst/>
                        </a:rPr>
                        <a:t> 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3720" marR="63720" marT="0" marB="0"/>
                </a:tc>
                <a:extLst>
                  <a:ext uri="{0D108BD9-81ED-4DB2-BD59-A6C34878D82A}">
                    <a16:rowId xmlns:a16="http://schemas.microsoft.com/office/drawing/2014/main" val="3747889652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47507-900E-D42C-2810-BD87C8504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1866A8-8F8D-F9F3-BB6E-0DD23BDF4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77470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A9C6-A9BF-5683-A7FF-9B289954D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735" y="241699"/>
            <a:ext cx="6207117" cy="260222"/>
          </a:xfrm>
        </p:spPr>
        <p:txBody>
          <a:bodyPr/>
          <a:lstStyle/>
          <a:p>
            <a:r>
              <a:rPr lang="en-US" b="1" dirty="0"/>
              <a:t>Peer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78F04-C4D6-A80B-EE6E-CC335D4B37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739" y="671308"/>
            <a:ext cx="8572170" cy="3917032"/>
          </a:xfrm>
        </p:spPr>
        <p:txBody>
          <a:bodyPr/>
          <a:lstStyle/>
          <a:p>
            <a:r>
              <a:rPr lang="en-US" sz="2600" dirty="0">
                <a:latin typeface="Segoe UI"/>
                <a:cs typeface="Segoe UI"/>
              </a:rPr>
              <a:t>Peer-review is a process where experts in a field evaluate the quality and validity of a piece of academic work, such as a research paper, before it's published. </a:t>
            </a:r>
            <a:endParaRPr lang="en-US" sz="2600">
              <a:latin typeface="Myriad Pro"/>
              <a:cs typeface="Segoe UI"/>
            </a:endParaRPr>
          </a:p>
          <a:p>
            <a:r>
              <a:rPr lang="en-US" sz="2600" dirty="0">
                <a:latin typeface="Segoe UI"/>
                <a:cs typeface="Segoe UI"/>
              </a:rPr>
              <a:t>This ensures that the research meets certain standards of credibility and accuracy. </a:t>
            </a:r>
            <a:endParaRPr lang="en-US" sz="2600">
              <a:latin typeface="Myriad Pro"/>
              <a:cs typeface="Segoe UI"/>
            </a:endParaRPr>
          </a:p>
          <a:p>
            <a:r>
              <a:rPr lang="en-US" sz="2600" dirty="0">
                <a:latin typeface="Segoe UI"/>
                <a:cs typeface="Segoe UI"/>
              </a:rPr>
              <a:t>In undergraduate AND postgraduate research, using peer-reviewed sources means relying on articles and studies that have been evaluated and approved by other scholars in the field.</a:t>
            </a:r>
          </a:p>
          <a:p>
            <a:r>
              <a:rPr lang="en-US" sz="2600" dirty="0">
                <a:latin typeface="Segoe UI"/>
                <a:cs typeface="Segoe UI"/>
              </a:rPr>
              <a:t>It is therefore one of the most </a:t>
            </a:r>
            <a:r>
              <a:rPr lang="en-US" sz="2600" b="1" dirty="0">
                <a:latin typeface="Segoe UI"/>
                <a:cs typeface="Segoe UI"/>
              </a:rPr>
              <a:t>credible </a:t>
            </a:r>
            <a:r>
              <a:rPr lang="en-US" sz="2600" dirty="0">
                <a:latin typeface="Segoe UI"/>
                <a:cs typeface="Segoe UI"/>
              </a:rPr>
              <a:t>and </a:t>
            </a:r>
            <a:r>
              <a:rPr lang="en-US" sz="2600" b="1" dirty="0">
                <a:latin typeface="Segoe UI"/>
                <a:cs typeface="Segoe UI"/>
              </a:rPr>
              <a:t>reliable </a:t>
            </a:r>
            <a:r>
              <a:rPr lang="en-US" sz="2600" dirty="0">
                <a:latin typeface="Segoe UI"/>
                <a:cs typeface="Segoe UI"/>
              </a:rPr>
              <a:t>sources a student can use!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5644D-22D2-A3F4-0A0D-D88E5186D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8A8A43-5FA8-CB87-9A80-80D5106FBE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4168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750" y="188640"/>
            <a:ext cx="8229600" cy="1024210"/>
          </a:xfrm>
        </p:spPr>
        <p:txBody>
          <a:bodyPr/>
          <a:lstStyle/>
          <a:p>
            <a:pPr eaLnBrk="1" hangingPunct="1"/>
            <a:r>
              <a:rPr lang="en-GB" altLang="en-US" b="1" dirty="0"/>
              <a:t>A Few Rules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212850"/>
            <a:ext cx="8445822" cy="444839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Be aware of </a:t>
            </a:r>
            <a:r>
              <a:rPr lang="en-GB" altLang="en-US" sz="2800" b="1" dirty="0">
                <a:solidFill>
                  <a:srgbClr val="008700"/>
                </a:solidFill>
              </a:rPr>
              <a:t>bias</a:t>
            </a:r>
            <a:r>
              <a:rPr lang="en-GB" altLang="en-US" sz="2800" dirty="0"/>
              <a:t>, especially in newspaper articles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b="1" dirty="0">
                <a:solidFill>
                  <a:srgbClr val="FF0000"/>
                </a:solidFill>
              </a:rPr>
              <a:t>NO WIKIPEDIA AS A CITED SOURCE EVER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b="1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Avoid/</a:t>
            </a:r>
            <a:r>
              <a:rPr lang="en-GB" altLang="en-US" sz="2800" b="1" u="sng" dirty="0">
                <a:solidFill>
                  <a:srgbClr val="FF0000"/>
                </a:solidFill>
              </a:rPr>
              <a:t>Do not use </a:t>
            </a:r>
            <a:r>
              <a:rPr lang="en-GB" altLang="en-US" sz="2800" dirty="0"/>
              <a:t>tabloid papers (The Sun; Daily Mail; Daily Express; Mirror; Metro)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No blogs! Even the ones from universities or ‘experts’. They </a:t>
            </a:r>
            <a:r>
              <a:rPr lang="en-GB" altLang="en-US" sz="2800" i="1" dirty="0"/>
              <a:t>can</a:t>
            </a:r>
            <a:r>
              <a:rPr lang="en-GB" altLang="en-US" sz="2800" dirty="0"/>
              <a:t> </a:t>
            </a:r>
            <a:r>
              <a:rPr lang="en-GB" altLang="en-US" sz="2800" b="1" i="1" dirty="0"/>
              <a:t>sometimes </a:t>
            </a:r>
            <a:r>
              <a:rPr lang="en-GB" altLang="en-US" sz="2800" dirty="0"/>
              <a:t>be used for your own knowledge, but should </a:t>
            </a:r>
            <a:r>
              <a:rPr lang="en-GB" altLang="en-US" sz="2800" b="1" dirty="0"/>
              <a:t>almost never</a:t>
            </a:r>
            <a:r>
              <a:rPr lang="en-GB" altLang="en-US" sz="2800" dirty="0"/>
              <a:t> be cited.</a:t>
            </a:r>
            <a:endParaRPr lang="en-GB" altLang="en-US" sz="1200" dirty="0"/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If in doubt, think </a:t>
            </a:r>
            <a:r>
              <a:rPr lang="en-GB" altLang="en-US" sz="2800" b="1" u="sng" dirty="0"/>
              <a:t>CRAAP!</a:t>
            </a:r>
            <a:endParaRPr lang="en-GB" altLang="en-US" sz="2000" b="1" u="sng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8492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487F5-1DB4-A272-DE6F-B9F2078142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Discuss: Using Search Engines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8082D-D7FA-6C2B-01B9-25C430D18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US" sz="3200" dirty="0"/>
              <a:t>Imagine you have to write a report which answers the question: </a:t>
            </a:r>
            <a:r>
              <a:rPr lang="en-US" sz="3200" b="1" dirty="0"/>
              <a:t>“How </a:t>
            </a:r>
            <a:r>
              <a:rPr lang="en-US" b="1" dirty="0"/>
              <a:t>has the NHS evolved since its conception? What are the most significant weaknesses in the NHS which still need to be addressed?” </a:t>
            </a:r>
            <a:endParaRPr lang="en-US" sz="3200" b="1" dirty="0"/>
          </a:p>
          <a:p>
            <a:pPr marL="0" indent="0">
              <a:buNone/>
            </a:pPr>
            <a:r>
              <a:rPr lang="en-US" b="1" dirty="0">
                <a:solidFill>
                  <a:srgbClr val="173AFF"/>
                </a:solidFill>
              </a:rPr>
              <a:t>With a partner, discuss how you would look up more information on this topic.</a:t>
            </a:r>
            <a:endParaRPr lang="en-US" sz="3200" b="1" dirty="0">
              <a:solidFill>
                <a:srgbClr val="173AFF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887571-9B1D-CD57-F3E8-615F4B6BA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561CCF-821D-3DE4-59EC-7B22C3316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558039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AF86B-8A12-7528-3208-69DF29430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703" y="132854"/>
            <a:ext cx="8795320" cy="706090"/>
          </a:xfrm>
        </p:spPr>
        <p:txBody>
          <a:bodyPr/>
          <a:lstStyle/>
          <a:p>
            <a:r>
              <a:rPr lang="en-US" sz="2800" b="1" dirty="0"/>
              <a:t>Using a Search Engine: Suggested 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6ACDAD-D0C0-1025-DC58-675DC991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703" y="838944"/>
            <a:ext cx="8692594" cy="4822304"/>
          </a:xfrm>
        </p:spPr>
        <p:txBody>
          <a:bodyPr/>
          <a:lstStyle/>
          <a:p>
            <a:pPr marL="0" indent="0">
              <a:buNone/>
            </a:pPr>
            <a:r>
              <a:rPr lang="en-US" sz="2600" b="1" dirty="0">
                <a:solidFill>
                  <a:srgbClr val="C00000"/>
                </a:solidFill>
              </a:rPr>
              <a:t>Do not type the whole question into the search engine</a:t>
            </a:r>
          </a:p>
          <a:p>
            <a:pPr algn="just"/>
            <a:r>
              <a:rPr lang="en-US" sz="2000" dirty="0"/>
              <a:t>Choose </a:t>
            </a:r>
            <a:r>
              <a:rPr lang="en-US" sz="2000" b="1" u="sng" dirty="0"/>
              <a:t>key words </a:t>
            </a:r>
            <a:r>
              <a:rPr lang="en-US" sz="2000" dirty="0"/>
              <a:t>to search (these are just a FEW examples!): </a:t>
            </a:r>
          </a:p>
          <a:p>
            <a:pPr algn="just">
              <a:buFontTx/>
              <a:buChar char="-"/>
            </a:pPr>
            <a:r>
              <a:rPr lang="en-US" sz="2000" i="1" dirty="0"/>
              <a:t>NHS, overview </a:t>
            </a:r>
          </a:p>
          <a:p>
            <a:pPr algn="just">
              <a:buFontTx/>
              <a:buChar char="-"/>
            </a:pPr>
            <a:r>
              <a:rPr lang="en-US" sz="2000" i="1" dirty="0"/>
              <a:t>NHS, present day vs past </a:t>
            </a:r>
          </a:p>
          <a:p>
            <a:pPr algn="just">
              <a:buFontTx/>
              <a:buChar char="-"/>
            </a:pPr>
            <a:r>
              <a:rPr lang="en-US" sz="2000" i="1" dirty="0"/>
              <a:t>U.K. </a:t>
            </a:r>
            <a:r>
              <a:rPr lang="en-US" sz="2000" i="1" dirty="0" err="1"/>
              <a:t>nhs</a:t>
            </a:r>
            <a:r>
              <a:rPr lang="en-US" sz="2000" i="1" dirty="0"/>
              <a:t> history</a:t>
            </a:r>
          </a:p>
          <a:p>
            <a:pPr algn="just">
              <a:buFontTx/>
              <a:buChar char="-"/>
            </a:pPr>
            <a:r>
              <a:rPr lang="en-US" sz="2000" i="1" dirty="0"/>
              <a:t>NHS weaknesses </a:t>
            </a:r>
          </a:p>
          <a:p>
            <a:pPr algn="just">
              <a:buFontTx/>
              <a:buChar char="-"/>
            </a:pPr>
            <a:r>
              <a:rPr lang="en-US" sz="2000" i="1" dirty="0"/>
              <a:t>NHS improvements </a:t>
            </a:r>
          </a:p>
          <a:p>
            <a:pPr algn="just">
              <a:buFontTx/>
              <a:buChar char="-"/>
            </a:pPr>
            <a:r>
              <a:rPr lang="en-US" sz="2000" i="1" dirty="0"/>
              <a:t>NHS challenges 2024 </a:t>
            </a:r>
          </a:p>
          <a:p>
            <a:pPr algn="just">
              <a:buFontTx/>
              <a:buChar char="-"/>
            </a:pPr>
            <a:r>
              <a:rPr lang="en-US" sz="2000" i="1" dirty="0"/>
              <a:t>NHS weaknesses OR problems 2024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BB6234-D24C-30C1-1361-C5C5FAFBD6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585BA-2188-6379-A7C4-236CD0C2C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110853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E00E8-618D-DDB3-8AA1-0697ADADA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6468" y="116632"/>
            <a:ext cx="6491064" cy="292894"/>
          </a:xfrm>
        </p:spPr>
        <p:txBody>
          <a:bodyPr/>
          <a:lstStyle/>
          <a:p>
            <a:r>
              <a:rPr lang="en-US" sz="3200" b="1" dirty="0"/>
              <a:t>Using a Search Engine: Tips!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E46F9-D721-6355-4F5B-54C3ED087A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548680"/>
            <a:ext cx="8784976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US" sz="2350" dirty="0"/>
              <a:t>Again, </a:t>
            </a:r>
            <a:r>
              <a:rPr lang="en-US" sz="2350" b="1" dirty="0">
                <a:solidFill>
                  <a:srgbClr val="C00000"/>
                </a:solidFill>
              </a:rPr>
              <a:t>DO NOT TYPE THE WHOLE QUESTION OR TOPIC INTO YOUR SEARCH BOX!!!</a:t>
            </a:r>
          </a:p>
          <a:p>
            <a:pPr algn="just"/>
            <a:r>
              <a:rPr lang="en-US" sz="2350" dirty="0"/>
              <a:t>Use </a:t>
            </a:r>
            <a:r>
              <a:rPr lang="en-US" sz="2350" b="1" dirty="0"/>
              <a:t>synonyms</a:t>
            </a:r>
            <a:r>
              <a:rPr lang="en-US" sz="2350" dirty="0"/>
              <a:t> if your first hits are unsuccessful</a:t>
            </a:r>
          </a:p>
          <a:p>
            <a:pPr algn="just"/>
            <a:r>
              <a:rPr lang="en-US" sz="2350" dirty="0"/>
              <a:t>Refine your search with filters (e.g. dates; specific source types)</a:t>
            </a:r>
          </a:p>
          <a:p>
            <a:pPr algn="just"/>
            <a:r>
              <a:rPr lang="en-US" sz="2350" dirty="0"/>
              <a:t>DON’T GIVE UP! Research can be </a:t>
            </a:r>
            <a:r>
              <a:rPr lang="en-US" sz="2350" b="1" dirty="0"/>
              <a:t>tricky</a:t>
            </a:r>
            <a:r>
              <a:rPr lang="en-US" sz="2350" dirty="0"/>
              <a:t>! It’s not always possible to find 10 great sources in 30 minutes. If you can’t find relevant hits, ADJUST your key words and filters and try again!</a:t>
            </a:r>
          </a:p>
          <a:p>
            <a:pPr algn="just"/>
            <a:r>
              <a:rPr lang="en-US" sz="2350" dirty="0"/>
              <a:t>Leave </a:t>
            </a:r>
            <a:r>
              <a:rPr lang="en-US" sz="2350" b="1" dirty="0">
                <a:solidFill>
                  <a:srgbClr val="C00000"/>
                </a:solidFill>
              </a:rPr>
              <a:t>TIME</a:t>
            </a:r>
            <a:r>
              <a:rPr lang="en-US" sz="2350" dirty="0"/>
              <a:t> for research! It is almost never possible to find all research, AND understand it, AND take note of it, </a:t>
            </a:r>
            <a:r>
              <a:rPr lang="en-US" sz="2350" b="1" dirty="0"/>
              <a:t>the night before </a:t>
            </a:r>
            <a:r>
              <a:rPr lang="en-US" sz="2350" dirty="0"/>
              <a:t>an assignment is due. You need </a:t>
            </a:r>
            <a:r>
              <a:rPr lang="en-US" sz="2350" b="1" dirty="0"/>
              <a:t>time</a:t>
            </a:r>
            <a:r>
              <a:rPr lang="en-US" sz="2350" dirty="0"/>
              <a:t> to find sources, take notes, </a:t>
            </a:r>
            <a:r>
              <a:rPr lang="en-US" sz="2350" dirty="0" err="1"/>
              <a:t>realise</a:t>
            </a:r>
            <a:r>
              <a:rPr lang="en-US" sz="2350" dirty="0"/>
              <a:t> any gaps you might have, find more research to fill these gaps, and so on!</a:t>
            </a:r>
          </a:p>
          <a:p>
            <a:endParaRPr lang="en-US" sz="235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99B102-8A38-6900-D9A9-F473CC601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33BB48-BBAC-DBD5-4844-EDF98E690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09396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C940-1946-1502-A149-D093A4203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404" y="138847"/>
            <a:ext cx="7643192" cy="580926"/>
          </a:xfrm>
        </p:spPr>
        <p:txBody>
          <a:bodyPr/>
          <a:lstStyle/>
          <a:p>
            <a:r>
              <a:rPr lang="en-US" b="1" dirty="0"/>
              <a:t>In Summary: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4DDD2-19DE-2531-B9EA-2753058FC8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908720"/>
            <a:ext cx="8641655" cy="3917032"/>
          </a:xfrm>
        </p:spPr>
        <p:txBody>
          <a:bodyPr/>
          <a:lstStyle/>
          <a:p>
            <a:pPr algn="just"/>
            <a:r>
              <a:rPr lang="en-US" sz="2600" dirty="0"/>
              <a:t>Think CRAAP when viewing a source before you start to use it!</a:t>
            </a:r>
          </a:p>
          <a:p>
            <a:pPr algn="just"/>
            <a:r>
              <a:rPr lang="en-US" sz="2600" dirty="0"/>
              <a:t>Vary search terms-don’t try to hit all parts of an essay question in one search</a:t>
            </a:r>
          </a:p>
          <a:p>
            <a:pPr algn="just"/>
            <a:r>
              <a:rPr lang="en-US" sz="2600" dirty="0"/>
              <a:t>If at first you don’t succeed, try, try…a synonym! Don’t keep entering the same terms into the </a:t>
            </a:r>
            <a:r>
              <a:rPr lang="en-US" sz="2600"/>
              <a:t>search bar </a:t>
            </a:r>
            <a:r>
              <a:rPr lang="en-US" sz="2600" dirty="0"/>
              <a:t>over and over again. Vary the order, vary the word choice, vary the filters!</a:t>
            </a:r>
          </a:p>
          <a:p>
            <a:pPr algn="just"/>
            <a:r>
              <a:rPr lang="en-US" sz="2600" dirty="0"/>
              <a:t>Avoid use of blogs, tabloids, and social media as sources, </a:t>
            </a:r>
            <a:r>
              <a:rPr lang="en-US" sz="2600" b="1" dirty="0"/>
              <a:t>unless</a:t>
            </a:r>
            <a:r>
              <a:rPr lang="en-US" sz="2600" dirty="0"/>
              <a:t> instructed by your teacher to use them for one reason or another (unlikely! But just in case!)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945CB-7E88-F272-A2B4-BB55F68A3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21/02/2025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2642ED-4B35-3E4B-A3F6-E073ADBDD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3034116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4497</TotalTime>
  <Words>1488</Words>
  <Application>Microsoft Office PowerPoint</Application>
  <PresentationFormat>On-screen Show (4:3)</PresentationFormat>
  <Paragraphs>144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20140311PresentationUWTSDTemplate</vt:lpstr>
      <vt:lpstr>LCHS4001</vt:lpstr>
      <vt:lpstr>Discuss</vt:lpstr>
      <vt:lpstr>Secondary Research Worksheet Activity 1</vt:lpstr>
      <vt:lpstr>The CRAAP Test </vt:lpstr>
      <vt:lpstr>Worksheet Activity 2</vt:lpstr>
      <vt:lpstr>PowerPoint Presentation</vt:lpstr>
      <vt:lpstr>CRAAP TEST: Activity 2 ANSWERS</vt:lpstr>
      <vt:lpstr>Reliable vs Unreliable Sources</vt:lpstr>
      <vt:lpstr>Activity 3: Unreliable vs Reliable Sources</vt:lpstr>
      <vt:lpstr>Activity 3 Answers </vt:lpstr>
      <vt:lpstr>Peer Review</vt:lpstr>
      <vt:lpstr>A Few Rules</vt:lpstr>
      <vt:lpstr>Discuss: Using Search Engines</vt:lpstr>
      <vt:lpstr>Using a Search Engine: Suggested Answers</vt:lpstr>
      <vt:lpstr>Using a Search Engine: Tips!</vt:lpstr>
      <vt:lpstr>In Summary: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Naomi Doerge</cp:lastModifiedBy>
  <cp:revision>91</cp:revision>
  <cp:lastPrinted>2018-07-09T15:27:01Z</cp:lastPrinted>
  <dcterms:created xsi:type="dcterms:W3CDTF">2002-10-07T19:43:58Z</dcterms:created>
  <dcterms:modified xsi:type="dcterms:W3CDTF">2025-02-21T15:55:51Z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9762d7e7-4474-4a67-9ef6-3d4dc52b0ea7_Enabled">
    <vt:lpwstr>true</vt:lpwstr>
  </property>
  <property fmtid="{D5CDD505-2E9C-101B-9397-08002B2CF9AE}" pid="3" name="MSIP_Label_9762d7e7-4474-4a67-9ef6-3d4dc52b0ea7_SetDate">
    <vt:lpwstr>2024-05-17T13:20:35Z</vt:lpwstr>
  </property>
  <property fmtid="{D5CDD505-2E9C-101B-9397-08002B2CF9AE}" pid="4" name="MSIP_Label_9762d7e7-4474-4a67-9ef6-3d4dc52b0ea7_Method">
    <vt:lpwstr>Privileged</vt:lpwstr>
  </property>
  <property fmtid="{D5CDD505-2E9C-101B-9397-08002B2CF9AE}" pid="5" name="MSIP_Label_9762d7e7-4474-4a67-9ef6-3d4dc52b0ea7_Name">
    <vt:lpwstr>Internal</vt:lpwstr>
  </property>
  <property fmtid="{D5CDD505-2E9C-101B-9397-08002B2CF9AE}" pid="6" name="MSIP_Label_9762d7e7-4474-4a67-9ef6-3d4dc52b0ea7_SiteId">
    <vt:lpwstr>057daf85-b1d5-44cd-ab7b-0a4ce1b29eae</vt:lpwstr>
  </property>
  <property fmtid="{D5CDD505-2E9C-101B-9397-08002B2CF9AE}" pid="7" name="MSIP_Label_9762d7e7-4474-4a67-9ef6-3d4dc52b0ea7_ActionId">
    <vt:lpwstr>47fad8da-1e19-44d2-81f0-0a640a7c8360</vt:lpwstr>
  </property>
  <property fmtid="{D5CDD505-2E9C-101B-9397-08002B2CF9AE}" pid="8" name="MSIP_Label_9762d7e7-4474-4a67-9ef6-3d4dc52b0ea7_ContentBits">
    <vt:lpwstr>0</vt:lpwstr>
  </property>
</Properties>
</file>