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1060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0426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1F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69180"/>
            <a:ext cx="9144000" cy="27432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315200" y="731520"/>
            <a:ext cx="1371600" cy="13716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5240" y="1051560"/>
            <a:ext cx="731520" cy="73152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31520" y="914400"/>
            <a:ext cx="640080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4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Christianity</a:t>
            </a:r>
            <a:endParaRPr lang="en-US" sz="46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4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 Britain</a:t>
            </a:r>
            <a:endParaRPr lang="en-US" sz="4600" dirty="0"/>
          </a:p>
        </p:txBody>
      </p:sp>
      <p:sp>
        <p:nvSpPr>
          <p:cNvPr id="6" name="Text 3"/>
          <p:cNvSpPr/>
          <p:nvPr/>
        </p:nvSpPr>
        <p:spPr>
          <a:xfrm>
            <a:off x="731520" y="2743200"/>
            <a:ext cx="6400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Roman Arrival to Modern Pluralism</a:t>
            </a:r>
            <a:endParaRPr lang="en-US" sz="1800" dirty="0"/>
          </a:p>
        </p:txBody>
      </p:sp>
      <p:sp>
        <p:nvSpPr>
          <p:cNvPr id="7" name="Shape 4"/>
          <p:cNvSpPr/>
          <p:nvPr/>
        </p:nvSpPr>
        <p:spPr>
          <a:xfrm>
            <a:off x="731520" y="3474720"/>
            <a:ext cx="2286000" cy="36576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31520" y="3749040"/>
            <a:ext cx="6400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Writing for University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Emily Brown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3200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Introduction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548640" y="1188720"/>
            <a:ext cx="50292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Christianity has been the dominant religious force in Britain for over 1,400 years, profoundly shaping the nation's laws, culture, education, and identity. Its arrival predates the Anglo-Saxon period, with evidence of Christian communities in Roman Britain as early as the third century.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548640" y="3017520"/>
            <a:ext cx="50292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5000"/>
              </a:lnSpc>
              <a:buNone/>
            </a:pPr>
            <a:r>
              <a:rPr lang="en-US" sz="1350" dirty="0">
                <a:solidFill>
                  <a:srgbClr val="7A7F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presentation traces Christianity's development in Britain from its Roman origins through the Reformation, the rise of denominational diversity, and the challenges of secularisation in the twenty-first century.</a:t>
            </a:r>
            <a:endParaRPr lang="en-US" sz="1350" dirty="0"/>
          </a:p>
        </p:txBody>
      </p:sp>
      <p:sp>
        <p:nvSpPr>
          <p:cNvPr id="6" name="Shape 4"/>
          <p:cNvSpPr/>
          <p:nvPr/>
        </p:nvSpPr>
        <p:spPr>
          <a:xfrm>
            <a:off x="5943600" y="1188720"/>
            <a:ext cx="2743200" cy="32004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943600" y="1188720"/>
            <a:ext cx="2743200" cy="45720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943600" y="118872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Timeline Snapshot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126480" y="1828800"/>
            <a:ext cx="2377440" cy="2377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c. 200 CE  </a:t>
            </a:r>
            <a:r>
              <a:rPr lang="en-US" sz="11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Earliest evidence</a:t>
            </a:r>
            <a:endParaRPr lang="en-US" sz="1150" dirty="0"/>
          </a:p>
          <a:p>
            <a:pPr marL="0" indent="0">
              <a:buNone/>
            </a:pPr>
            <a:endParaRPr lang="en-US" sz="1150" dirty="0"/>
          </a:p>
          <a:p>
            <a:pPr marL="0" indent="0">
              <a:buNone/>
            </a:pPr>
            <a:r>
              <a:rPr lang="en-US" sz="1150" b="1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597 CE  </a:t>
            </a:r>
            <a:r>
              <a:rPr lang="en-US" sz="11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Augustinian mission</a:t>
            </a:r>
            <a:endParaRPr lang="en-US" sz="1150" dirty="0"/>
          </a:p>
          <a:p>
            <a:pPr marL="0" indent="0">
              <a:buNone/>
            </a:pPr>
            <a:endParaRPr lang="en-US" sz="1150" dirty="0"/>
          </a:p>
          <a:p>
            <a:pPr marL="0" indent="0">
              <a:buNone/>
            </a:pPr>
            <a:r>
              <a:rPr lang="en-US" sz="1150" b="1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1534  </a:t>
            </a:r>
            <a:r>
              <a:rPr lang="en-US" sz="11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English Reformation</a:t>
            </a:r>
            <a:endParaRPr lang="en-US" sz="1150" dirty="0"/>
          </a:p>
          <a:p>
            <a:pPr marL="0" indent="0">
              <a:buNone/>
            </a:pPr>
            <a:endParaRPr lang="en-US" sz="1150" dirty="0"/>
          </a:p>
          <a:p>
            <a:pPr marL="0" indent="0">
              <a:buNone/>
            </a:pPr>
            <a:r>
              <a:rPr lang="en-US" sz="1150" b="1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1611  </a:t>
            </a:r>
            <a:r>
              <a:rPr lang="en-US" sz="11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King James Bible</a:t>
            </a:r>
            <a:endParaRPr lang="en-US" sz="1150" dirty="0"/>
          </a:p>
          <a:p>
            <a:pPr marL="0" indent="0">
              <a:buNone/>
            </a:pPr>
            <a:endParaRPr lang="en-US" sz="1150" dirty="0"/>
          </a:p>
          <a:p>
            <a:pPr marL="0" indent="0">
              <a:buNone/>
            </a:pPr>
            <a:r>
              <a:rPr lang="en-US" sz="1150" b="1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2021  </a:t>
            </a:r>
            <a:r>
              <a:rPr lang="en-US" sz="11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Census: 46% Christian</a:t>
            </a:r>
            <a:endParaRPr lang="en-US" sz="11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3200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Roman and Early Christianity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188720"/>
            <a:ext cx="3931920" cy="3200400"/>
          </a:xfrm>
          <a:prstGeom prst="rect">
            <a:avLst/>
          </a:prstGeom>
          <a:solidFill>
            <a:srgbClr val="1E2761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1371600"/>
            <a:ext cx="457200" cy="4572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371600" y="1325880"/>
            <a:ext cx="2926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C9A84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Roman Period (c. 200–410)</a:t>
            </a:r>
            <a:endParaRPr lang="en-US" sz="1700" dirty="0"/>
          </a:p>
        </p:txBody>
      </p:sp>
      <p:sp>
        <p:nvSpPr>
          <p:cNvPr id="7" name="Text 4"/>
          <p:cNvSpPr/>
          <p:nvPr/>
        </p:nvSpPr>
        <p:spPr>
          <a:xfrm>
            <a:off x="822960" y="2011680"/>
            <a:ext cx="3383280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Archaeological evidence includes the Lullingstone villa chapel and the Water Newton treasure — the earliest known collection of Christian silver in the Roman Empire.</a:t>
            </a:r>
            <a:endParaRPr lang="en-US" sz="1200" dirty="0"/>
          </a:p>
          <a:p>
            <a:pPr marL="0" indent="0">
              <a:lnSpc>
                <a:spcPct val="125000"/>
              </a:lnSpc>
              <a:buNone/>
            </a:pPr>
            <a:endParaRPr lang="en-US" sz="12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 Alban, traditionally dated to the third century, is considered Britain's first Christian martyr.</a:t>
            </a:r>
            <a:endParaRPr lang="en-US" sz="1200" dirty="0"/>
          </a:p>
          <a:p>
            <a:pPr marL="0" indent="0">
              <a:lnSpc>
                <a:spcPct val="125000"/>
              </a:lnSpc>
              <a:buNone/>
            </a:pPr>
            <a:endParaRPr lang="en-US" sz="12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British bishops attended the Council of Arles in 314 CE.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4846320" y="1188720"/>
            <a:ext cx="3931920" cy="3200400"/>
          </a:xfrm>
          <a:prstGeom prst="rect">
            <a:avLst/>
          </a:prstGeom>
          <a:solidFill>
            <a:srgbClr val="F4F6FA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200" y="1371600"/>
            <a:ext cx="457200" cy="45720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669280" y="1325880"/>
            <a:ext cx="2926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Celtic Christianity (5th–7th c.)</a:t>
            </a:r>
            <a:endParaRPr lang="en-US" sz="1700" dirty="0"/>
          </a:p>
        </p:txBody>
      </p:sp>
      <p:sp>
        <p:nvSpPr>
          <p:cNvPr id="11" name="Text 7"/>
          <p:cNvSpPr/>
          <p:nvPr/>
        </p:nvSpPr>
        <p:spPr>
          <a:xfrm>
            <a:off x="5120640" y="2011680"/>
            <a:ext cx="3383280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After Roman withdrawal, Christianity persisted in Celtic-speaking regions: Wales, Ireland, Scotland, and Cornwall.</a:t>
            </a:r>
            <a:endParaRPr lang="en-US" sz="1200" dirty="0"/>
          </a:p>
          <a:p>
            <a:pPr marL="0" indent="0">
              <a:lnSpc>
                <a:spcPct val="125000"/>
              </a:lnSpc>
              <a:buNone/>
            </a:pPr>
            <a:endParaRPr lang="en-US" sz="12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Saints Patrick, Columba, and David established monastic communities that became centres of learning and manuscript production.</a:t>
            </a:r>
            <a:endParaRPr lang="en-US" sz="1200" dirty="0"/>
          </a:p>
          <a:p>
            <a:pPr marL="0" indent="0">
              <a:lnSpc>
                <a:spcPct val="125000"/>
              </a:lnSpc>
              <a:buNone/>
            </a:pPr>
            <a:endParaRPr lang="en-US" sz="12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Celtic Christianity had distinct practices, including a different calculation of Easter.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3200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Anglo-Saxon Conversion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548640" y="109728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350" i="1" dirty="0">
                <a:solidFill>
                  <a:srgbClr val="7A7F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597 CE, Pope Gregory I sent Augustine of Canterbury to convert the Anglo-Saxon kingdoms. This mission marked the beginning of the institutional Roman Church's presence in England.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640080" y="2057400"/>
            <a:ext cx="640080" cy="64008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" y="2167128"/>
            <a:ext cx="411480" cy="41148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463040" y="20116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Canterbury Established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1463040" y="2340864"/>
            <a:ext cx="7132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Augustine founded the See of Canterbury, which remains the spiritual centre of the Church of England. King Æthelberht of Kent was the first Anglo-Saxon king baptised.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640080" y="3063240"/>
            <a:ext cx="640080" cy="64008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08" y="3172968"/>
            <a:ext cx="411480" cy="41148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1463040" y="301752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Synod of Whitby (664)</a:t>
            </a:r>
            <a:endParaRPr lang="en-US" sz="1600" dirty="0"/>
          </a:p>
        </p:txBody>
      </p:sp>
      <p:sp>
        <p:nvSpPr>
          <p:cNvPr id="12" name="Text 8"/>
          <p:cNvSpPr/>
          <p:nvPr/>
        </p:nvSpPr>
        <p:spPr>
          <a:xfrm>
            <a:off x="1463040" y="3346704"/>
            <a:ext cx="7132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Resolved differences between Roman and Celtic practices in favour of Rome. Unified the English Church under Roman authority, particularly regarding Easter's calculation.</a:t>
            </a:r>
            <a:endParaRPr lang="en-US" sz="1200" dirty="0"/>
          </a:p>
        </p:txBody>
      </p:sp>
      <p:sp>
        <p:nvSpPr>
          <p:cNvPr id="13" name="Shape 9"/>
          <p:cNvSpPr/>
          <p:nvPr/>
        </p:nvSpPr>
        <p:spPr>
          <a:xfrm>
            <a:off x="640080" y="4069080"/>
            <a:ext cx="640080" cy="64008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8" y="4178808"/>
            <a:ext cx="411480" cy="411480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1463040" y="402336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Bede's Legacy</a:t>
            </a:r>
            <a:endParaRPr lang="en-US" sz="1600" dirty="0"/>
          </a:p>
        </p:txBody>
      </p:sp>
      <p:sp>
        <p:nvSpPr>
          <p:cNvPr id="16" name="Text 11"/>
          <p:cNvSpPr/>
          <p:nvPr/>
        </p:nvSpPr>
        <p:spPr>
          <a:xfrm>
            <a:off x="1463040" y="4352544"/>
            <a:ext cx="7132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Venerable Bede (d. 735) wrote the Ecclesiastical History of the English People, our primary source for the conversion period. Monasteries became centres of education.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3200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Medieval Church in Britain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188720"/>
            <a:ext cx="3840480" cy="3291840"/>
          </a:xfrm>
          <a:prstGeom prst="rect">
            <a:avLst/>
          </a:prstGeom>
          <a:solidFill>
            <a:srgbClr val="F4F6FA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48640" y="1188720"/>
            <a:ext cx="73152" cy="329184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4400" y="1280160"/>
            <a:ext cx="32918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Power and Influence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914400" y="1783080"/>
            <a:ext cx="3200400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Church was the largest landowner and most powerful institution after the Crown</a:t>
            </a:r>
            <a:endParaRPr lang="en-US" sz="1200" dirty="0"/>
          </a:p>
          <a:p>
            <a:pPr marL="0" indent="0">
              <a:spcAft>
                <a:spcPts val="300"/>
              </a:spcAft>
              <a:buNone/>
            </a:pP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Cathedrals and monasteries dominated the architectural landscape and economic life</a:t>
            </a:r>
            <a:endParaRPr lang="en-US" sz="1200" dirty="0"/>
          </a:p>
          <a:p>
            <a:pPr marL="0" indent="0">
              <a:spcAft>
                <a:spcPts val="300"/>
              </a:spcAft>
              <a:buNone/>
            </a:pP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Parish system provided local governance, welfare, and education</a:t>
            </a:r>
            <a:endParaRPr lang="en-US" sz="1200" dirty="0"/>
          </a:p>
          <a:p>
            <a:pPr marL="0" indent="0">
              <a:spcAft>
                <a:spcPts val="300"/>
              </a:spcAft>
              <a:buNone/>
            </a:pP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Canon law governed marriage, inheritance, and moral conduct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4754880" y="1188720"/>
            <a:ext cx="3840480" cy="3291840"/>
          </a:xfrm>
          <a:prstGeom prst="rect">
            <a:avLst/>
          </a:prstGeom>
          <a:solidFill>
            <a:srgbClr val="F4F6FA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754880" y="1188720"/>
            <a:ext cx="73152" cy="329184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120640" y="1280160"/>
            <a:ext cx="32918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Culture and Learning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5120640" y="1783080"/>
            <a:ext cx="3200400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Universities of Oxford (1096) and Cambridge (1209) founded with ecclesiastical support</a:t>
            </a:r>
            <a:endParaRPr lang="en-US" sz="1200" dirty="0"/>
          </a:p>
          <a:p>
            <a:pPr marL="0" indent="0">
              <a:spcAft>
                <a:spcPts val="300"/>
              </a:spcAft>
              <a:buNone/>
            </a:pP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Monastic scriptoria preserved classical and theological texts</a:t>
            </a:r>
            <a:endParaRPr lang="en-US" sz="1200" dirty="0"/>
          </a:p>
          <a:p>
            <a:pPr marL="0" indent="0">
              <a:spcAft>
                <a:spcPts val="300"/>
              </a:spcAft>
              <a:buNone/>
            </a:pP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Great cathedrals — Canterbury, York, Durham, Salisbury — built as expressions of faith and civic pride</a:t>
            </a:r>
            <a:endParaRPr lang="en-US" sz="1200" dirty="0"/>
          </a:p>
          <a:p>
            <a:pPr marL="0" indent="0">
              <a:spcAft>
                <a:spcPts val="300"/>
              </a:spcAft>
              <a:buNone/>
            </a:pP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Pilgrimage to shrines (e.g. Thomas Becket at Canterbury) shaped cultural life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A1F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3200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English Reformation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548640" y="109728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5000"/>
              </a:lnSpc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Henry VIII's break with Rome in 1534 transformed Christianity in England. The Act of Supremacy established the monarch as Supreme Head of the Church of England, initiating a century of religious upheaval.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2286000"/>
            <a:ext cx="1188720" cy="41148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2286000"/>
            <a:ext cx="1188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1534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2011680" y="2286000"/>
            <a:ext cx="6583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4F6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 of Supremacy — Henry VIII breaks with papal authority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2834640"/>
            <a:ext cx="1188720" cy="41148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2834640"/>
            <a:ext cx="1188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1536–39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2011680" y="2834640"/>
            <a:ext cx="6583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4F6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Dissolution of the Monasteries — vast transfer of Church wealth and land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548640" y="3383280"/>
            <a:ext cx="1188720" cy="41148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48640" y="3383280"/>
            <a:ext cx="1188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1549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2011680" y="3383280"/>
            <a:ext cx="6583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4F6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 of Common Prayer introduced under Edward VI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548640" y="3931920"/>
            <a:ext cx="1188720" cy="41148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3931920"/>
            <a:ext cx="1188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1559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2011680" y="3931920"/>
            <a:ext cx="6583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4F6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Elizabethan Settlement — via media between Catholicism and Protestantism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548640" y="4480560"/>
            <a:ext cx="1188720" cy="41148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48640" y="4480560"/>
            <a:ext cx="1188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1611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2011680" y="4480560"/>
            <a:ext cx="6583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4F6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King James Bible published — enduring literary and theological influence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3200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Denominational Diversity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411480" y="1188720"/>
            <a:ext cx="2697480" cy="32918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11480" y="1188720"/>
            <a:ext cx="2697480" cy="7315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11480" y="1417320"/>
            <a:ext cx="2697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Church of England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594360" y="1965960"/>
            <a:ext cx="233172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1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Established church with the monarch as Supreme Governor. Anglican via media combining Catholic and Reformed theology. 26 bishops sit in the House of Lords.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3291840" y="1188720"/>
            <a:ext cx="2697480" cy="32918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3291840" y="1188720"/>
            <a:ext cx="2697480" cy="73152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291840" y="1417320"/>
            <a:ext cx="2697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Roman Catholicism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3474720" y="1965960"/>
            <a:ext cx="233172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1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Suppressed after the Reformation but gradually emancipated (Catholic Relief Act 1829). Significant growth through Irish and later Polish immigration.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172200" y="1188720"/>
            <a:ext cx="2697480" cy="32918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172200" y="1188720"/>
            <a:ext cx="2697480" cy="73152"/>
          </a:xfrm>
          <a:prstGeom prst="rect">
            <a:avLst/>
          </a:prstGeom>
          <a:solidFill>
            <a:srgbClr val="6B4C9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172200" y="1417320"/>
            <a:ext cx="2697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Nonconformism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355080" y="1965960"/>
            <a:ext cx="233172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1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Methodists, Baptists, Quakers, and Congregationalists arose from the 17th–18th centuries. Drove social reform: abolition, education, trade unions.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3200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Christianity and British Society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640080" y="1234440"/>
            <a:ext cx="640080" cy="640080"/>
          </a:xfrm>
          <a:prstGeom prst="ellipse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" y="1344168"/>
            <a:ext cx="411480" cy="41148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463040" y="118872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Social Reform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1463040" y="1536192"/>
            <a:ext cx="71323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Christians led campaigns for the abolition of slavery (Wilberforce), prison reform (Elizabeth Fry), public health, and the founding of the welfare state.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40080" y="2468880"/>
            <a:ext cx="640080" cy="640080"/>
          </a:xfrm>
          <a:prstGeom prst="ellipse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08" y="2578608"/>
            <a:ext cx="411480" cy="41148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463040" y="242316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Education</a:t>
            </a:r>
            <a:endParaRPr lang="en-US" sz="1600" dirty="0"/>
          </a:p>
        </p:txBody>
      </p:sp>
      <p:sp>
        <p:nvSpPr>
          <p:cNvPr id="11" name="Text 7"/>
          <p:cNvSpPr/>
          <p:nvPr/>
        </p:nvSpPr>
        <p:spPr>
          <a:xfrm>
            <a:off x="1463040" y="2770632"/>
            <a:ext cx="71323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Church schools educated the majority of children until the 1870 Education Act. Today, approximately a third of English primary schools remain Church of England affiliated.</a:t>
            </a: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640080" y="3703320"/>
            <a:ext cx="640080" cy="640080"/>
          </a:xfrm>
          <a:prstGeom prst="ellipse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8" y="3813048"/>
            <a:ext cx="411480" cy="41148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1463040" y="365760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Global Mission</a:t>
            </a:r>
            <a:endParaRPr lang="en-US" sz="1600" dirty="0"/>
          </a:p>
        </p:txBody>
      </p:sp>
      <p:sp>
        <p:nvSpPr>
          <p:cNvPr id="15" name="Text 10"/>
          <p:cNvSpPr/>
          <p:nvPr/>
        </p:nvSpPr>
        <p:spPr>
          <a:xfrm>
            <a:off x="1463040" y="4005072"/>
            <a:ext cx="71323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British missionary societies (SPG, CMS, LMS) established Christian communities worldwide, linking British Christianity to the global Anglican Communion of 85 million members.</a:t>
            </a:r>
            <a:endParaRPr lang="en-US" sz="12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3200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F3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Modern Challenges and Change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188720"/>
            <a:ext cx="2651760" cy="13716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234440"/>
            <a:ext cx="26517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46%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548640" y="1874520"/>
            <a:ext cx="26517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7A7F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Identified as Christian</a:t>
            </a:r>
            <a:endParaRPr lang="en-US" sz="1100" dirty="0"/>
          </a:p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7A7F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(2021 Census, down from 72% in 2001)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3429000" y="1188720"/>
            <a:ext cx="2651760" cy="13716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429000" y="1234440"/>
            <a:ext cx="26517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37%</a:t>
            </a:r>
            <a:endParaRPr lang="en-US" sz="3600" dirty="0"/>
          </a:p>
        </p:txBody>
      </p:sp>
      <p:sp>
        <p:nvSpPr>
          <p:cNvPr id="9" name="Text 7"/>
          <p:cNvSpPr/>
          <p:nvPr/>
        </p:nvSpPr>
        <p:spPr>
          <a:xfrm>
            <a:off x="3429000" y="1874520"/>
            <a:ext cx="26517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7A7F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religion</a:t>
            </a:r>
            <a:endParaRPr lang="en-US" sz="1100" dirty="0"/>
          </a:p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7A7F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(fastest-growing category)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6309360" y="1188720"/>
            <a:ext cx="2651760" cy="13716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309360" y="1234440"/>
            <a:ext cx="26517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2%</a:t>
            </a:r>
            <a:endParaRPr lang="en-US" sz="3600" dirty="0"/>
          </a:p>
        </p:txBody>
      </p:sp>
      <p:sp>
        <p:nvSpPr>
          <p:cNvPr id="12" name="Text 10"/>
          <p:cNvSpPr/>
          <p:nvPr/>
        </p:nvSpPr>
        <p:spPr>
          <a:xfrm>
            <a:off x="6309360" y="1874520"/>
            <a:ext cx="26517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7A7F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Regular weekly church</a:t>
            </a:r>
            <a:endParaRPr lang="en-US" sz="1100" dirty="0"/>
          </a:p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7A7F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attendance (est.)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548640" y="292608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Key Trends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548640" y="3337560"/>
            <a:ext cx="82296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Secularisation and the decline of institutional religion since the 1960s</a:t>
            </a:r>
            <a:endParaRPr lang="en-US" sz="1250" dirty="0"/>
          </a:p>
          <a:p>
            <a:pPr marL="0" indent="0">
              <a:spcAft>
                <a:spcPts val="300"/>
              </a:spcAft>
              <a:buNone/>
            </a:pPr>
            <a:endParaRPr lang="en-US" sz="12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Immigration has revitalised churches — Pentecostal and Catholic congregations growing</a:t>
            </a:r>
            <a:endParaRPr lang="en-US" sz="1250" dirty="0"/>
          </a:p>
          <a:p>
            <a:pPr marL="0" indent="0">
              <a:spcAft>
                <a:spcPts val="300"/>
              </a:spcAft>
              <a:buNone/>
            </a:pPr>
            <a:endParaRPr lang="en-US" sz="12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Debates on same-sex marriage, women bishops, and assisted dying continue to shape the Church</a:t>
            </a:r>
            <a:endParaRPr lang="en-US" sz="1250" dirty="0"/>
          </a:p>
          <a:p>
            <a:pPr marL="0" indent="0">
              <a:spcAft>
                <a:spcPts val="300"/>
              </a:spcAft>
              <a:buNone/>
            </a:pPr>
            <a:endParaRPr lang="en-US" sz="12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50" dirty="0">
                <a:solidFill>
                  <a:srgbClr val="2A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Christianity retains cultural influence through heritage, education, monarchy, and charitable sector</a:t>
            </a:r>
            <a:endParaRPr lang="en-US" sz="12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A1F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48640" y="320040"/>
            <a:ext cx="594360" cy="59436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512" y="438912"/>
            <a:ext cx="365760" cy="36576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371600" y="320040"/>
            <a:ext cx="7315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Bibliography</a:t>
            </a:r>
            <a:endParaRPr lang="en-US" sz="3200" dirty="0"/>
          </a:p>
        </p:txBody>
      </p:sp>
      <p:sp>
        <p:nvSpPr>
          <p:cNvPr id="6" name="Text 3"/>
          <p:cNvSpPr/>
          <p:nvPr/>
        </p:nvSpPr>
        <p:spPr>
          <a:xfrm>
            <a:off x="548640" y="1188720"/>
            <a:ext cx="8046720" cy="3474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Brown, C.G. (2009) The Death of Christian Britain. 2nd edn. London: Routledge.</a:t>
            </a:r>
            <a:endParaRPr lang="en-US" sz="1100" dirty="0"/>
          </a:p>
          <a:p>
            <a:pPr marL="0" indent="0">
              <a:lnSpc>
                <a:spcPct val="120000"/>
              </a:lnSpc>
              <a:buNone/>
            </a:pPr>
            <a:endParaRPr lang="en-US" sz="11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Chadwick, H. (1993) The Early Church. Revised edn. London: Penguin.</a:t>
            </a:r>
            <a:endParaRPr lang="en-US" sz="1100" dirty="0"/>
          </a:p>
          <a:p>
            <a:pPr marL="0" indent="0">
              <a:lnSpc>
                <a:spcPct val="120000"/>
              </a:lnSpc>
              <a:buNone/>
            </a:pPr>
            <a:endParaRPr lang="en-US" sz="11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Davie, G. (1994) Religion in Britain Since 1945: Believing Without Belonging. Oxford: Blackwell.</a:t>
            </a:r>
            <a:endParaRPr lang="en-US" sz="1100" dirty="0"/>
          </a:p>
          <a:p>
            <a:pPr marL="0" indent="0">
              <a:lnSpc>
                <a:spcPct val="120000"/>
              </a:lnSpc>
              <a:buNone/>
            </a:pPr>
            <a:endParaRPr lang="en-US" sz="11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Duffy, E. (2005) The Stripping of the Altars: Traditional Religion in England 1400–1580. 2nd edn. New Haven: Yale University Press.</a:t>
            </a:r>
            <a:endParaRPr lang="en-US" sz="1100" dirty="0"/>
          </a:p>
          <a:p>
            <a:pPr marL="0" indent="0">
              <a:lnSpc>
                <a:spcPct val="120000"/>
              </a:lnSpc>
              <a:buNone/>
            </a:pPr>
            <a:endParaRPr lang="en-US" sz="11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MacCulloch, D. (2003) Reformation: Europe's House Divided 1490–1700. London: Penguin.</a:t>
            </a:r>
            <a:endParaRPr lang="en-US" sz="1100" dirty="0"/>
          </a:p>
          <a:p>
            <a:pPr marL="0" indent="0">
              <a:lnSpc>
                <a:spcPct val="120000"/>
              </a:lnSpc>
              <a:buNone/>
            </a:pPr>
            <a:endParaRPr lang="en-US" sz="11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Morris, J. (1995) 'The Church in British Archaeology', CBA Research Report 47. London: Council for British Archaeology.</a:t>
            </a:r>
            <a:endParaRPr lang="en-US" sz="1100" dirty="0"/>
          </a:p>
          <a:p>
            <a:pPr marL="0" indent="0">
              <a:lnSpc>
                <a:spcPct val="120000"/>
              </a:lnSpc>
              <a:buNone/>
            </a:pPr>
            <a:endParaRPr lang="en-US" sz="11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Thomas, C. (1981) Christianity in Roman Britain to AD 500. London: Batsford.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548640" y="466344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7A7F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Writing for University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1013</Words>
  <Application>Microsoft Office PowerPoint</Application>
  <PresentationFormat>On-screen Show (16:9)</PresentationFormat>
  <Paragraphs>125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2026-03-22T20:55:26Z</dcterms:created>
  <dcterms:modified xsi:type="dcterms:W3CDTF">2026-03-22T20:56:37Z</dcterms:modified>
</cp:coreProperties>
</file>