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6"/>
  </p:notesMasterIdLst>
  <p:handoutMasterIdLst>
    <p:handoutMasterId r:id="rId17"/>
  </p:handoutMasterIdLst>
  <p:sldIdLst>
    <p:sldId id="256" r:id="rId5"/>
    <p:sldId id="277" r:id="rId6"/>
    <p:sldId id="292" r:id="rId7"/>
    <p:sldId id="296" r:id="rId8"/>
    <p:sldId id="295" r:id="rId9"/>
    <p:sldId id="262" r:id="rId10"/>
    <p:sldId id="297" r:id="rId11"/>
    <p:sldId id="298" r:id="rId12"/>
    <p:sldId id="278" r:id="rId13"/>
    <p:sldId id="275"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09" autoAdjust="0"/>
  </p:normalViewPr>
  <p:slideViewPr>
    <p:cSldViewPr snapToGrid="0">
      <p:cViewPr varScale="1">
        <p:scale>
          <a:sx n="70" d="100"/>
          <a:sy n="70" d="100"/>
        </p:scale>
        <p:origin x="536" y="5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5/15/2026</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5/15/2026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a:extLst>
              <a:ext uri="{96DAC541-7B7A-43D3-8B79-37D633B846F1}">
                <asvg:svgBlip xmlns:asvg="http://schemas.microsoft.com/office/drawing/2016/SVG/main" r:embed="rId2"/>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a:extLst>
              <a:ext uri="{96DAC541-7B7A-43D3-8B79-37D633B846F1}">
                <asvg:svgBlip xmlns:asvg="http://schemas.microsoft.com/office/drawing/2016/SVG/main" r:embed="rId2"/>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tx1">
                    <a:lumMod val="75000"/>
                    <a:lumOff val="25000"/>
                  </a:schemeClr>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a:lstStyle>
            <a:lvl1pPr algn="l">
              <a:defRPr sz="900"/>
            </a:lvl1pPr>
          </a:lstStyle>
          <a:p>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tx1">
                    <a:lumMod val="75000"/>
                    <a:lumOff val="25000"/>
                  </a:schemeClr>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a:p>
            <a:pPr lvl="1"/>
            <a:r>
              <a:rPr lang="en-GB"/>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a:extLst>
              <a:ext uri="{96DAC541-7B7A-43D3-8B79-37D633B846F1}">
                <asvg:svgBlip xmlns:asvg="http://schemas.microsoft.com/office/drawing/2016/SVG/main" r:embed="rId2"/>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noProof="0" dirty="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dirty="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dirty="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dirty="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noProof="0"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noProof="0"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noProof="0" smtClean="0"/>
              <a:t>‹#›</a:t>
            </a:fld>
            <a:endParaRPr lang="en-US" noProof="0" dirty="0"/>
          </a:p>
        </p:txBody>
      </p:sp>
    </p:spTree>
    <p:extLst>
      <p:ext uri="{BB962C8B-B14F-4D97-AF65-F5344CB8AC3E}">
        <p14:creationId xmlns:p14="http://schemas.microsoft.com/office/powerpoint/2010/main" val="2056323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
        <p:nvSpPr>
          <p:cNvPr id="8" name="Content Placeholder 7">
            <a:extLst>
              <a:ext uri="{FF2B5EF4-FFF2-40B4-BE49-F238E27FC236}">
                <a16:creationId xmlns:a16="http://schemas.microsoft.com/office/drawing/2014/main" id="{F5756781-A599-0594-4502-A54BC85E87FF}"/>
              </a:ext>
            </a:extLst>
          </p:cNvPr>
          <p:cNvSpPr>
            <a:spLocks noGrp="1"/>
          </p:cNvSpPr>
          <p:nvPr>
            <p:ph sz="quarter" idx="16"/>
          </p:nvPr>
        </p:nvSpPr>
        <p:spPr>
          <a:xfrm>
            <a:off x="838199" y="2136775"/>
            <a:ext cx="10515599" cy="369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GB"/>
              <a:t>Click icon to add picture</a:t>
            </a:r>
            <a:endParaRPr lang="en-US" dirty="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GB"/>
              <a:t>Click icon to add picture</a:t>
            </a:r>
            <a:endParaRPr lang="en-US" dirty="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a:r>
              <a:rPr lang="en-GB"/>
              <a:t>Click icon to add picture</a:t>
            </a:r>
            <a:endParaRPr lang="en-US" dirty="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GB"/>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GB"/>
              <a:t>Click icon to add picture</a:t>
            </a:r>
            <a:endParaRPr lang="en-US" dirty="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GB"/>
              <a:t>Click icon to add picture</a:t>
            </a:r>
            <a:endParaRPr lang="en-US" dirty="0"/>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GB"/>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92" r:id="rId13"/>
    <p:sldLayoutId id="2147483681" r:id="rId14"/>
    <p:sldLayoutId id="2147483674" r:id="rId15"/>
    <p:sldLayoutId id="2147483675" r:id="rId16"/>
    <p:sldLayoutId id="2147483696" r:id="rId17"/>
    <p:sldLayoutId id="2147483677" r:id="rId18"/>
    <p:sldLayoutId id="2147483678" r:id="rId19"/>
  </p:sldLayoutIdLst>
  <p:hf hd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3364992" y="4434840"/>
            <a:ext cx="8385047" cy="1122202"/>
          </a:xfrm>
        </p:spPr>
        <p:txBody>
          <a:bodyPr/>
          <a:lstStyle/>
          <a:p>
            <a:r>
              <a:rPr lang="en-US" dirty="0"/>
              <a:t>Cybersecurity Recommendations</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16041" y="5586890"/>
            <a:ext cx="4941770" cy="396660"/>
          </a:xfrm>
        </p:spPr>
        <p:txBody>
          <a:bodyPr/>
          <a:lstStyle/>
          <a:p>
            <a:r>
              <a:rPr lang="en-GB" dirty="0"/>
              <a:t>Vigilant Trust &amp; Asset Management</a:t>
            </a:r>
            <a:r>
              <a:rPr lang="en-US" dirty="0"/>
              <a:t> Cyber Security</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923544" y="2243058"/>
            <a:ext cx="5357182" cy="572626"/>
          </a:xfrm>
        </p:spPr>
        <p:txBody>
          <a:bodyPr>
            <a:normAutofit fontScale="90000"/>
          </a:bodyPr>
          <a:lstStyle/>
          <a:p>
            <a:r>
              <a:rPr lang="en-US" dirty="0"/>
              <a:t>Why should this take place?</a:t>
            </a: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352826" y="2962623"/>
            <a:ext cx="6602155" cy="3099849"/>
          </a:xfrm>
        </p:spPr>
        <p:txBody>
          <a:bodyPr>
            <a:normAutofit/>
          </a:bodyPr>
          <a:lstStyle/>
          <a:p>
            <a:pPr marL="285750" indent="-285750">
              <a:buFont typeface="Arial" panose="020B0604020202020204" pitchFamily="34" charset="0"/>
              <a:buChar char="•"/>
            </a:pPr>
            <a:r>
              <a:rPr lang="en-US" dirty="0"/>
              <a:t>Successful Phishing and ransomware attacks have occurred successfully making VTAM a target for future attacks</a:t>
            </a:r>
          </a:p>
          <a:p>
            <a:pPr marL="285750" indent="-285750">
              <a:buFont typeface="Arial" panose="020B0604020202020204" pitchFamily="34" charset="0"/>
              <a:buChar char="•"/>
            </a:pPr>
            <a:r>
              <a:rPr lang="en-US" dirty="0"/>
              <a:t>Increase in cyber incidents across all industry’s</a:t>
            </a:r>
          </a:p>
          <a:p>
            <a:pPr marL="285750" indent="-285750">
              <a:buFont typeface="Arial" panose="020B0604020202020204" pitchFamily="34" charset="0"/>
              <a:buChar char="•"/>
            </a:pPr>
            <a:r>
              <a:rPr lang="en-US" dirty="0"/>
              <a:t>Revolution of new and existing cyber attack methods such as AI Vishing</a:t>
            </a:r>
          </a:p>
          <a:p>
            <a:pPr marL="285750" indent="-285750">
              <a:buFont typeface="Arial" panose="020B0604020202020204" pitchFamily="34" charset="0"/>
              <a:buChar char="•"/>
            </a:pPr>
            <a:r>
              <a:rPr lang="en-US" dirty="0"/>
              <a:t>Companies in financial industry's are high targets</a:t>
            </a:r>
          </a:p>
          <a:p>
            <a:pPr marL="285750" indent="-285750">
              <a:buFont typeface="Arial" panose="020B0604020202020204" pitchFamily="34" charset="0"/>
              <a:buChar char="•"/>
            </a:pPr>
            <a:r>
              <a:rPr lang="en-US" dirty="0"/>
              <a:t>Disruption can be caused if a cyber attack is successful</a:t>
            </a:r>
          </a:p>
          <a:p>
            <a:pPr marL="285750" indent="-285750">
              <a:buFont typeface="Arial" panose="020B0604020202020204" pitchFamily="34" charset="0"/>
              <a:buChar char="•"/>
            </a:pPr>
            <a:r>
              <a:rPr lang="en-US" dirty="0"/>
              <a:t>Client trust can be lost following a successful attack</a:t>
            </a:r>
          </a:p>
          <a:p>
            <a:pPr marL="285750" indent="-285750">
              <a:buFont typeface="Arial" panose="020B0604020202020204" pitchFamily="34" charset="0"/>
              <a:buChar char="•"/>
            </a:pPr>
            <a:r>
              <a:rPr lang="en-US" dirty="0"/>
              <a:t>Penalties can be occurred if data is leaked</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2</a:t>
            </a:fld>
            <a:endParaRPr lang="en-US" dirty="0"/>
          </a:p>
        </p:txBody>
      </p:sp>
      <p:sp>
        <p:nvSpPr>
          <p:cNvPr id="5" name="Subtitle 2">
            <a:extLst>
              <a:ext uri="{FF2B5EF4-FFF2-40B4-BE49-F238E27FC236}">
                <a16:creationId xmlns:a16="http://schemas.microsoft.com/office/drawing/2014/main" id="{4A9F876A-BC87-44A3-708A-A9BA27272919}"/>
              </a:ext>
              <a:ext uri="{C183D7F6-B498-43B3-948B-1728B52AA6E4}">
                <adec:decorative xmlns:adec="http://schemas.microsoft.com/office/drawing/2017/decorative" val="0"/>
              </a:ext>
            </a:extLst>
          </p:cNvPr>
          <p:cNvSpPr txBox="1">
            <a:spLocks/>
          </p:cNvSpPr>
          <p:nvPr/>
        </p:nvSpPr>
        <p:spPr>
          <a:xfrm>
            <a:off x="541802" y="795528"/>
            <a:ext cx="6602155" cy="1032196"/>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4572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13716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8288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noProof="0" dirty="0"/>
              <a:t>Changes to VTAM’s Cyber Security operation needs to be completed to minimise the threat landscape. With the rise in Cyber Incidents, further investment needs to be made to ensure that past incidents can not </a:t>
            </a:r>
            <a:r>
              <a:rPr lang="en-GB" dirty="0"/>
              <a:t>be </a:t>
            </a:r>
            <a:r>
              <a:rPr lang="en-GB" noProof="0" dirty="0"/>
              <a:t>repeated.</a:t>
            </a:r>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BC4F-3D59-464A-857E-6F155B368ED7}"/>
              </a:ext>
            </a:extLst>
          </p:cNvPr>
          <p:cNvSpPr>
            <a:spLocks noGrp="1"/>
          </p:cNvSpPr>
          <p:nvPr>
            <p:ph type="title"/>
          </p:nvPr>
        </p:nvSpPr>
        <p:spPr>
          <a:xfrm>
            <a:off x="1885156" y="892177"/>
            <a:ext cx="8421688" cy="1325563"/>
          </a:xfrm>
        </p:spPr>
        <p:txBody>
          <a:bodyPr/>
          <a:lstStyle/>
          <a:p>
            <a:r>
              <a:rPr lang="en-US" dirty="0"/>
              <a:t>Cybersecurity 2025/2026</a:t>
            </a:r>
          </a:p>
        </p:txBody>
      </p:sp>
      <p:sp>
        <p:nvSpPr>
          <p:cNvPr id="9" name="Text Placeholder 8">
            <a:extLst>
              <a:ext uri="{FF2B5EF4-FFF2-40B4-BE49-F238E27FC236}">
                <a16:creationId xmlns:a16="http://schemas.microsoft.com/office/drawing/2014/main" id="{8C1455DF-5CEC-44A2-A92D-8E901D15B7CC}"/>
              </a:ext>
            </a:extLst>
          </p:cNvPr>
          <p:cNvSpPr>
            <a:spLocks noGrp="1"/>
          </p:cNvSpPr>
          <p:nvPr>
            <p:ph type="body" idx="1"/>
          </p:nvPr>
        </p:nvSpPr>
        <p:spPr>
          <a:xfrm>
            <a:off x="2063855" y="3064615"/>
            <a:ext cx="1240971" cy="823912"/>
          </a:xfrm>
        </p:spPr>
        <p:txBody>
          <a:bodyPr/>
          <a:lstStyle/>
          <a:p>
            <a:r>
              <a:rPr lang="en-US" dirty="0"/>
              <a:t>18%</a:t>
            </a:r>
          </a:p>
        </p:txBody>
      </p:sp>
      <p:sp>
        <p:nvSpPr>
          <p:cNvPr id="10" name="Text Placeholder 9">
            <a:extLst>
              <a:ext uri="{FF2B5EF4-FFF2-40B4-BE49-F238E27FC236}">
                <a16:creationId xmlns:a16="http://schemas.microsoft.com/office/drawing/2014/main" id="{7C7E7B18-D05F-4C44-8718-8C671160FC98}"/>
              </a:ext>
            </a:extLst>
          </p:cNvPr>
          <p:cNvSpPr>
            <a:spLocks noGrp="1"/>
          </p:cNvSpPr>
          <p:nvPr>
            <p:ph type="body" idx="15"/>
          </p:nvPr>
        </p:nvSpPr>
        <p:spPr>
          <a:xfrm>
            <a:off x="5475514" y="3064615"/>
            <a:ext cx="1240971" cy="823912"/>
          </a:xfrm>
        </p:spPr>
        <p:txBody>
          <a:bodyPr/>
          <a:lstStyle/>
          <a:p>
            <a:r>
              <a:rPr lang="en-US" dirty="0"/>
              <a:t>$10.5t</a:t>
            </a:r>
          </a:p>
        </p:txBody>
      </p:sp>
      <p:sp>
        <p:nvSpPr>
          <p:cNvPr id="11" name="Text Placeholder 10">
            <a:extLst>
              <a:ext uri="{FF2B5EF4-FFF2-40B4-BE49-F238E27FC236}">
                <a16:creationId xmlns:a16="http://schemas.microsoft.com/office/drawing/2014/main" id="{C4EAD5C6-02F0-4D27-8D85-1BD5EA833D6F}"/>
              </a:ext>
            </a:extLst>
          </p:cNvPr>
          <p:cNvSpPr>
            <a:spLocks noGrp="1"/>
          </p:cNvSpPr>
          <p:nvPr>
            <p:ph type="body" idx="16"/>
          </p:nvPr>
        </p:nvSpPr>
        <p:spPr>
          <a:xfrm>
            <a:off x="8887174" y="3064615"/>
            <a:ext cx="1240971" cy="823912"/>
          </a:xfrm>
        </p:spPr>
        <p:txBody>
          <a:bodyPr/>
          <a:lstStyle/>
          <a:p>
            <a:r>
              <a:rPr lang="en-US" dirty="0"/>
              <a:t>43%</a:t>
            </a:r>
          </a:p>
        </p:txBody>
      </p:sp>
      <p:sp>
        <p:nvSpPr>
          <p:cNvPr id="19" name="Content Placeholder 18">
            <a:extLst>
              <a:ext uri="{FF2B5EF4-FFF2-40B4-BE49-F238E27FC236}">
                <a16:creationId xmlns:a16="http://schemas.microsoft.com/office/drawing/2014/main" id="{791D6145-F7F7-43DE-A16B-BF4F9607D4E8}"/>
              </a:ext>
            </a:extLst>
          </p:cNvPr>
          <p:cNvSpPr>
            <a:spLocks noGrp="1"/>
          </p:cNvSpPr>
          <p:nvPr>
            <p:ph sz="half" idx="2"/>
          </p:nvPr>
        </p:nvSpPr>
        <p:spPr>
          <a:xfrm>
            <a:off x="1129698" y="4824188"/>
            <a:ext cx="3124093" cy="462927"/>
          </a:xfrm>
        </p:spPr>
        <p:txBody>
          <a:bodyPr/>
          <a:lstStyle/>
          <a:p>
            <a:r>
              <a:rPr lang="en-US" dirty="0"/>
              <a:t>Increase in weekly attacks</a:t>
            </a:r>
          </a:p>
        </p:txBody>
      </p:sp>
      <p:sp>
        <p:nvSpPr>
          <p:cNvPr id="20" name="Content Placeholder 19">
            <a:extLst>
              <a:ext uri="{FF2B5EF4-FFF2-40B4-BE49-F238E27FC236}">
                <a16:creationId xmlns:a16="http://schemas.microsoft.com/office/drawing/2014/main" id="{BC46925A-8382-42EB-891C-DBB4EAAA33F8}"/>
              </a:ext>
            </a:extLst>
          </p:cNvPr>
          <p:cNvSpPr>
            <a:spLocks noGrp="1"/>
          </p:cNvSpPr>
          <p:nvPr>
            <p:ph sz="quarter" idx="4"/>
          </p:nvPr>
        </p:nvSpPr>
        <p:spPr>
          <a:xfrm>
            <a:off x="4526261" y="4824188"/>
            <a:ext cx="3139479" cy="462927"/>
          </a:xfrm>
        </p:spPr>
        <p:txBody>
          <a:bodyPr>
            <a:normAutofit fontScale="70000" lnSpcReduction="20000"/>
          </a:bodyPr>
          <a:lstStyle/>
          <a:p>
            <a:r>
              <a:rPr lang="en-US" dirty="0"/>
              <a:t>Global cybercrime cost in 2025</a:t>
            </a:r>
          </a:p>
        </p:txBody>
      </p:sp>
      <p:sp>
        <p:nvSpPr>
          <p:cNvPr id="21" name="Content Placeholder 20">
            <a:extLst>
              <a:ext uri="{FF2B5EF4-FFF2-40B4-BE49-F238E27FC236}">
                <a16:creationId xmlns:a16="http://schemas.microsoft.com/office/drawing/2014/main" id="{318AFADE-B54F-4988-8000-B9336A395336}"/>
              </a:ext>
            </a:extLst>
          </p:cNvPr>
          <p:cNvSpPr>
            <a:spLocks noGrp="1"/>
          </p:cNvSpPr>
          <p:nvPr>
            <p:ph sz="half" idx="14"/>
          </p:nvPr>
        </p:nvSpPr>
        <p:spPr>
          <a:xfrm>
            <a:off x="7938210" y="4824188"/>
            <a:ext cx="3124093" cy="462927"/>
          </a:xfrm>
        </p:spPr>
        <p:txBody>
          <a:bodyPr/>
          <a:lstStyle/>
          <a:p>
            <a:r>
              <a:rPr lang="en-US" dirty="0"/>
              <a:t>Businesses reported a breach in the </a:t>
            </a:r>
            <a:r>
              <a:rPr lang="en-US" dirty="0" err="1"/>
              <a:t>uk</a:t>
            </a:r>
            <a:r>
              <a:rPr lang="en-US" dirty="0"/>
              <a:t> within 1 year</a:t>
            </a:r>
          </a:p>
        </p:txBody>
      </p:sp>
      <p:sp>
        <p:nvSpPr>
          <p:cNvPr id="7" name="Slide Number Placeholder 6">
            <a:extLst>
              <a:ext uri="{FF2B5EF4-FFF2-40B4-BE49-F238E27FC236}">
                <a16:creationId xmlns:a16="http://schemas.microsoft.com/office/drawing/2014/main" id="{EBC02F21-4E3C-469E-B11C-9214231082D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3</a:t>
            </a:fld>
            <a:endParaRPr lang="en-US" dirty="0"/>
          </a:p>
        </p:txBody>
      </p:sp>
    </p:spTree>
    <p:extLst>
      <p:ext uri="{BB962C8B-B14F-4D97-AF65-F5344CB8AC3E}">
        <p14:creationId xmlns:p14="http://schemas.microsoft.com/office/powerpoint/2010/main" val="404854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30054-95D8-7307-D669-61F7E83ED0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FE3746-16BD-A0CD-B216-6BEBF8DC1EC7}"/>
              </a:ext>
              <a:ext uri="{C183D7F6-B498-43B3-948B-1728B52AA6E4}">
                <adec:decorative xmlns:adec="http://schemas.microsoft.com/office/drawing/2017/decorative" val="0"/>
              </a:ext>
            </a:extLst>
          </p:cNvPr>
          <p:cNvSpPr>
            <a:spLocks noGrp="1"/>
          </p:cNvSpPr>
          <p:nvPr>
            <p:ph type="title"/>
          </p:nvPr>
        </p:nvSpPr>
        <p:spPr>
          <a:xfrm>
            <a:off x="352826" y="286328"/>
            <a:ext cx="6897719" cy="572626"/>
          </a:xfrm>
        </p:spPr>
        <p:txBody>
          <a:bodyPr>
            <a:normAutofit/>
          </a:bodyPr>
          <a:lstStyle/>
          <a:p>
            <a:r>
              <a:rPr lang="en-US" dirty="0"/>
              <a:t>Successful Cyber Incident Impact</a:t>
            </a:r>
          </a:p>
        </p:txBody>
      </p:sp>
      <p:sp>
        <p:nvSpPr>
          <p:cNvPr id="4" name="Slide Number Placeholder 3">
            <a:extLst>
              <a:ext uri="{FF2B5EF4-FFF2-40B4-BE49-F238E27FC236}">
                <a16:creationId xmlns:a16="http://schemas.microsoft.com/office/drawing/2014/main" id="{C8B8B04C-96B3-E1AD-3A33-D68EE3FA3426}"/>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4</a:t>
            </a:fld>
            <a:endParaRPr lang="en-US" dirty="0"/>
          </a:p>
        </p:txBody>
      </p:sp>
      <p:sp>
        <p:nvSpPr>
          <p:cNvPr id="9" name="Subtitle 2">
            <a:extLst>
              <a:ext uri="{FF2B5EF4-FFF2-40B4-BE49-F238E27FC236}">
                <a16:creationId xmlns:a16="http://schemas.microsoft.com/office/drawing/2014/main" id="{5871F7D4-D495-0951-3AB9-C42D671A3C5B}"/>
              </a:ext>
              <a:ext uri="{C183D7F6-B498-43B3-948B-1728B52AA6E4}">
                <adec:decorative xmlns:adec="http://schemas.microsoft.com/office/drawing/2017/decorative" val="0"/>
              </a:ext>
            </a:extLst>
          </p:cNvPr>
          <p:cNvSpPr txBox="1">
            <a:spLocks/>
          </p:cNvSpPr>
          <p:nvPr/>
        </p:nvSpPr>
        <p:spPr>
          <a:xfrm>
            <a:off x="352826" y="1069814"/>
            <a:ext cx="5521501" cy="3354403"/>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4572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13716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8288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If a cyber incident is successful, there can be a range of major repercussions for VTAM:</a:t>
            </a:r>
          </a:p>
          <a:p>
            <a:pPr marL="285750" indent="-285750">
              <a:buFont typeface="Arial" panose="020B0604020202020204" pitchFamily="34" charset="0"/>
              <a:buChar char="•"/>
            </a:pPr>
            <a:r>
              <a:rPr lang="en-US" dirty="0"/>
              <a:t>Downtime – This can lead to lack of productivity from staff and loss of trust from clients if online services are not available.</a:t>
            </a:r>
          </a:p>
          <a:p>
            <a:pPr marL="285750" indent="-285750">
              <a:buFont typeface="Arial" panose="020B0604020202020204" pitchFamily="34" charset="0"/>
              <a:buChar char="•"/>
            </a:pPr>
            <a:r>
              <a:rPr lang="en-US" dirty="0"/>
              <a:t>Reputation – VTAM’s Brand image will be damaged which will lose trust from staff, clients and potential investors as they will be concerned about the incident and whether it could be repeated.</a:t>
            </a:r>
          </a:p>
          <a:p>
            <a:pPr marL="285750" indent="-285750">
              <a:buFont typeface="Arial" panose="020B0604020202020204" pitchFamily="34" charset="0"/>
              <a:buChar char="•"/>
            </a:pPr>
            <a:r>
              <a:rPr lang="en-US" dirty="0"/>
              <a:t>Penalties – Penalties can be incurred for loss of data or potential legal fees. If a ransomware attack takes place, a recovery cost may have to be paid.</a:t>
            </a:r>
          </a:p>
        </p:txBody>
      </p:sp>
    </p:spTree>
    <p:extLst>
      <p:ext uri="{BB962C8B-B14F-4D97-AF65-F5344CB8AC3E}">
        <p14:creationId xmlns:p14="http://schemas.microsoft.com/office/powerpoint/2010/main" val="1942409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96178-B0A3-2E25-7310-113748706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04F4CA-7924-7411-CE04-EC2AECC166FC}"/>
              </a:ext>
              <a:ext uri="{C183D7F6-B498-43B3-948B-1728B52AA6E4}">
                <adec:decorative xmlns:adec="http://schemas.microsoft.com/office/drawing/2017/decorative" val="0"/>
              </a:ext>
            </a:extLst>
          </p:cNvPr>
          <p:cNvSpPr>
            <a:spLocks noGrp="1"/>
          </p:cNvSpPr>
          <p:nvPr>
            <p:ph type="title"/>
          </p:nvPr>
        </p:nvSpPr>
        <p:spPr>
          <a:xfrm>
            <a:off x="1027080" y="249383"/>
            <a:ext cx="5327537" cy="572626"/>
          </a:xfrm>
        </p:spPr>
        <p:txBody>
          <a:bodyPr>
            <a:normAutofit/>
          </a:bodyPr>
          <a:lstStyle/>
          <a:p>
            <a:r>
              <a:rPr lang="en-US" dirty="0"/>
              <a:t>VTAM’S Cyber THREATS</a:t>
            </a:r>
          </a:p>
        </p:txBody>
      </p:sp>
      <p:sp>
        <p:nvSpPr>
          <p:cNvPr id="4" name="Slide Number Placeholder 3">
            <a:extLst>
              <a:ext uri="{FF2B5EF4-FFF2-40B4-BE49-F238E27FC236}">
                <a16:creationId xmlns:a16="http://schemas.microsoft.com/office/drawing/2014/main" id="{10745335-56A6-B409-1FC9-761ABAA6D752}"/>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5</a:t>
            </a:fld>
            <a:endParaRPr lang="en-US" dirty="0"/>
          </a:p>
        </p:txBody>
      </p:sp>
      <p:sp>
        <p:nvSpPr>
          <p:cNvPr id="9" name="Subtitle 2">
            <a:extLst>
              <a:ext uri="{FF2B5EF4-FFF2-40B4-BE49-F238E27FC236}">
                <a16:creationId xmlns:a16="http://schemas.microsoft.com/office/drawing/2014/main" id="{0B60CCB6-1F97-0F81-CC47-EF6C0ED7ED01}"/>
              </a:ext>
              <a:ext uri="{C183D7F6-B498-43B3-948B-1728B52AA6E4}">
                <adec:decorative xmlns:adec="http://schemas.microsoft.com/office/drawing/2017/decorative" val="0"/>
              </a:ext>
            </a:extLst>
          </p:cNvPr>
          <p:cNvSpPr txBox="1">
            <a:spLocks/>
          </p:cNvSpPr>
          <p:nvPr/>
        </p:nvSpPr>
        <p:spPr>
          <a:xfrm>
            <a:off x="352826" y="822009"/>
            <a:ext cx="5521501" cy="5877097"/>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4572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13716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8288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 growing list of cyber attack techniques can be used as well as gaps which need to be identified within the IT environment. The most popular are:</a:t>
            </a:r>
          </a:p>
          <a:p>
            <a:pPr marL="285750" indent="-285750">
              <a:buFont typeface="Arial" panose="020B0604020202020204" pitchFamily="34" charset="0"/>
              <a:buChar char="•"/>
            </a:pPr>
            <a:r>
              <a:rPr lang="en-US" dirty="0"/>
              <a:t>Weak credentials</a:t>
            </a:r>
          </a:p>
          <a:p>
            <a:pPr marL="285750" indent="-285750">
              <a:buFont typeface="Arial" panose="020B0604020202020204" pitchFamily="34" charset="0"/>
              <a:buChar char="•"/>
            </a:pPr>
            <a:r>
              <a:rPr lang="en-US" dirty="0"/>
              <a:t>Disgruntled Employee</a:t>
            </a:r>
          </a:p>
          <a:p>
            <a:pPr marL="285750" indent="-285750">
              <a:buFont typeface="Arial" panose="020B0604020202020204" pitchFamily="34" charset="0"/>
              <a:buChar char="•"/>
            </a:pPr>
            <a:r>
              <a:rPr lang="en-US" dirty="0"/>
              <a:t>3</a:t>
            </a:r>
            <a:r>
              <a:rPr lang="en-US" baseline="30000" dirty="0"/>
              <a:t>rd</a:t>
            </a:r>
            <a:r>
              <a:rPr lang="en-US" dirty="0"/>
              <a:t> Party Access</a:t>
            </a:r>
          </a:p>
          <a:p>
            <a:pPr marL="285750" indent="-285750">
              <a:buFont typeface="Arial" panose="020B0604020202020204" pitchFamily="34" charset="0"/>
              <a:buChar char="•"/>
            </a:pPr>
            <a:r>
              <a:rPr lang="en-US" dirty="0"/>
              <a:t>Ransomware</a:t>
            </a:r>
          </a:p>
          <a:p>
            <a:pPr marL="285750" indent="-285750">
              <a:buFont typeface="Arial" panose="020B0604020202020204" pitchFamily="34" charset="0"/>
              <a:buChar char="•"/>
            </a:pPr>
            <a:r>
              <a:rPr lang="en-US" dirty="0"/>
              <a:t>Phishing</a:t>
            </a:r>
          </a:p>
          <a:p>
            <a:pPr marL="285750" indent="-285750">
              <a:buFont typeface="Arial" panose="020B0604020202020204" pitchFamily="34" charset="0"/>
              <a:buChar char="•"/>
            </a:pPr>
            <a:r>
              <a:rPr lang="en-US" dirty="0"/>
              <a:t>Vishing</a:t>
            </a:r>
          </a:p>
          <a:p>
            <a:pPr marL="285750" indent="-285750">
              <a:buFont typeface="Arial" panose="020B0604020202020204" pitchFamily="34" charset="0"/>
              <a:buChar char="•"/>
            </a:pPr>
            <a:r>
              <a:rPr lang="en-US" dirty="0"/>
              <a:t>Cloud Misconfiguration</a:t>
            </a:r>
          </a:p>
          <a:p>
            <a:pPr marL="285750" indent="-285750">
              <a:buFont typeface="Arial" panose="020B0604020202020204" pitchFamily="34" charset="0"/>
              <a:buChar char="•"/>
            </a:pPr>
            <a:r>
              <a:rPr lang="en-US" dirty="0"/>
              <a:t>Credential re-use/ credential stuffing</a:t>
            </a:r>
          </a:p>
          <a:p>
            <a:pPr marL="285750" indent="-285750">
              <a:buFont typeface="Arial" panose="020B0604020202020204" pitchFamily="34" charset="0"/>
              <a:buChar char="•"/>
            </a:pPr>
            <a:r>
              <a:rPr lang="en-US" dirty="0"/>
              <a:t>Distributed Denial Of Service</a:t>
            </a:r>
          </a:p>
          <a:p>
            <a:pPr marL="285750" indent="-285750">
              <a:buFont typeface="Arial" panose="020B0604020202020204" pitchFamily="34" charset="0"/>
              <a:buChar char="•"/>
            </a:pPr>
            <a:r>
              <a:rPr lang="en-US" dirty="0"/>
              <a:t>Trojan Horse</a:t>
            </a:r>
          </a:p>
          <a:p>
            <a:pPr marL="285750" indent="-285750">
              <a:buFont typeface="Arial" panose="020B0604020202020204" pitchFamily="34" charset="0"/>
              <a:buChar char="•"/>
            </a:pPr>
            <a:r>
              <a:rPr lang="en-US" dirty="0"/>
              <a:t>Zero Day Attacks</a:t>
            </a:r>
          </a:p>
          <a:p>
            <a:pPr marL="285750" indent="-285750">
              <a:buFont typeface="Arial" panose="020B0604020202020204" pitchFamily="34" charset="0"/>
              <a:buChar char="•"/>
            </a:pPr>
            <a:r>
              <a:rPr lang="en-US" dirty="0"/>
              <a:t>Malware</a:t>
            </a:r>
          </a:p>
          <a:p>
            <a:pPr marL="285750" indent="-285750">
              <a:buFont typeface="Arial" panose="020B0604020202020204" pitchFamily="34" charset="0"/>
              <a:buChar char="•"/>
            </a:pPr>
            <a:r>
              <a:rPr lang="en-US" dirty="0"/>
              <a:t>Social Engineering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4113827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892177"/>
            <a:ext cx="8421688" cy="1325563"/>
          </a:xfrm>
        </p:spPr>
        <p:txBody>
          <a:bodyPr/>
          <a:lstStyle/>
          <a:p>
            <a:r>
              <a:rPr lang="en-US" dirty="0"/>
              <a:t>First step</a:t>
            </a:r>
            <a:br>
              <a:rPr lang="en-US" dirty="0"/>
            </a:br>
            <a:r>
              <a:rPr lang="en-US" dirty="0"/>
              <a:t>Cyber solutions for </a:t>
            </a:r>
            <a:r>
              <a:rPr lang="en-US" dirty="0" err="1"/>
              <a:t>vtam</a:t>
            </a:r>
            <a:endParaRPr lang="en-US" dirty="0"/>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1485664" y="3070348"/>
            <a:ext cx="4031030" cy="1057308"/>
          </a:xfrm>
        </p:spPr>
        <p:txBody>
          <a:bodyPr/>
          <a:lstStyle/>
          <a:p>
            <a:r>
              <a:rPr lang="en-GB" dirty="0"/>
              <a:t>Implement a Zero Trust security model aligned with NIST, ISO27001, ENISA, and CISA.</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17"/>
          </p:nvPr>
        </p:nvSpPr>
        <p:spPr>
          <a:xfrm>
            <a:off x="6673143" y="3070348"/>
            <a:ext cx="4031030" cy="1057308"/>
          </a:xfrm>
        </p:spPr>
        <p:txBody>
          <a:bodyPr/>
          <a:lstStyle/>
          <a:p>
            <a:r>
              <a:rPr lang="en-US" dirty="0"/>
              <a:t>Use verification methods such as multi factor authentication to verify the access of the user.</a:t>
            </a:r>
          </a:p>
          <a:p>
            <a:endParaRPr lang="en-US" dirty="0"/>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19"/>
          </p:nvPr>
        </p:nvSpPr>
        <p:spPr>
          <a:xfrm>
            <a:off x="1486412" y="4826656"/>
            <a:ext cx="4031030" cy="1057308"/>
          </a:xfrm>
        </p:spPr>
        <p:txBody>
          <a:bodyPr/>
          <a:lstStyle/>
          <a:p>
            <a:r>
              <a:rPr lang="en-US" dirty="0"/>
              <a:t>Use the principle </a:t>
            </a:r>
            <a:r>
              <a:rPr lang="en-GB" dirty="0"/>
              <a:t>'Never Trust, Always Verify’</a:t>
            </a:r>
            <a:endParaRPr lang="en-US" dirty="0"/>
          </a:p>
          <a:p>
            <a:endParaRPr lang="en-US" dirty="0"/>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4"/>
          </p:nvPr>
        </p:nvSpPr>
        <p:spPr>
          <a:xfrm>
            <a:off x="6673143" y="4826656"/>
            <a:ext cx="4031030" cy="1057308"/>
          </a:xfrm>
        </p:spPr>
        <p:txBody>
          <a:bodyPr/>
          <a:lstStyle/>
          <a:p>
            <a:r>
              <a:rPr lang="en-GB" dirty="0"/>
              <a:t>Create role-based access control for all systems and applications as well as least privilege to reduce insider risk.</a:t>
            </a:r>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6</a:t>
            </a:fld>
            <a:endParaRPr lang="en-US" dirty="0"/>
          </a:p>
        </p:txBody>
      </p:sp>
      <p:pic>
        <p:nvPicPr>
          <p:cNvPr id="5" name="Picture 4">
            <a:extLst>
              <a:ext uri="{FF2B5EF4-FFF2-40B4-BE49-F238E27FC236}">
                <a16:creationId xmlns:a16="http://schemas.microsoft.com/office/drawing/2014/main" id="{93CCC7AC-7E8F-87BD-FD30-0405DE0E9515}"/>
              </a:ext>
            </a:extLst>
          </p:cNvPr>
          <p:cNvPicPr>
            <a:picLocks noChangeAspect="1"/>
          </p:cNvPicPr>
          <p:nvPr/>
        </p:nvPicPr>
        <p:blipFill>
          <a:blip r:embed="rId2"/>
          <a:stretch>
            <a:fillRect/>
          </a:stretch>
        </p:blipFill>
        <p:spPr>
          <a:xfrm>
            <a:off x="8874382" y="0"/>
            <a:ext cx="2864923" cy="2682633"/>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9CE4F-D4E8-F37A-04D7-B67D4923FD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07087E-B40B-3392-E178-F37C65968558}"/>
              </a:ext>
              <a:ext uri="{C183D7F6-B498-43B3-948B-1728B52AA6E4}">
                <adec:decorative xmlns:adec="http://schemas.microsoft.com/office/drawing/2017/decorative" val="0"/>
              </a:ext>
            </a:extLst>
          </p:cNvPr>
          <p:cNvSpPr>
            <a:spLocks noGrp="1"/>
          </p:cNvSpPr>
          <p:nvPr>
            <p:ph type="title"/>
          </p:nvPr>
        </p:nvSpPr>
        <p:spPr>
          <a:xfrm>
            <a:off x="1027080" y="249383"/>
            <a:ext cx="5327537" cy="572626"/>
          </a:xfrm>
        </p:spPr>
        <p:txBody>
          <a:bodyPr>
            <a:normAutofit fontScale="90000"/>
          </a:bodyPr>
          <a:lstStyle/>
          <a:p>
            <a:r>
              <a:rPr lang="en-US" dirty="0"/>
              <a:t>Further cyber security Implementation measures</a:t>
            </a:r>
          </a:p>
        </p:txBody>
      </p:sp>
      <p:sp>
        <p:nvSpPr>
          <p:cNvPr id="4" name="Slide Number Placeholder 3">
            <a:extLst>
              <a:ext uri="{FF2B5EF4-FFF2-40B4-BE49-F238E27FC236}">
                <a16:creationId xmlns:a16="http://schemas.microsoft.com/office/drawing/2014/main" id="{037E67DF-CBDC-7AE1-68A4-A9F125F921B6}"/>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7</a:t>
            </a:fld>
            <a:endParaRPr lang="en-US" dirty="0"/>
          </a:p>
        </p:txBody>
      </p:sp>
      <p:sp>
        <p:nvSpPr>
          <p:cNvPr id="9" name="Subtitle 2">
            <a:extLst>
              <a:ext uri="{FF2B5EF4-FFF2-40B4-BE49-F238E27FC236}">
                <a16:creationId xmlns:a16="http://schemas.microsoft.com/office/drawing/2014/main" id="{4C20DF55-C0F5-BABC-33AE-2CA0E7E17A41}"/>
              </a:ext>
              <a:ext uri="{C183D7F6-B498-43B3-948B-1728B52AA6E4}">
                <adec:decorative xmlns:adec="http://schemas.microsoft.com/office/drawing/2017/decorative" val="0"/>
              </a:ext>
            </a:extLst>
          </p:cNvPr>
          <p:cNvSpPr txBox="1">
            <a:spLocks/>
          </p:cNvSpPr>
          <p:nvPr/>
        </p:nvSpPr>
        <p:spPr>
          <a:xfrm>
            <a:off x="352826" y="1069814"/>
            <a:ext cx="5521501" cy="5538803"/>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4572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13716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8288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These are the technical steps that need to be implemented to ensure the security of VTAM’s environment:</a:t>
            </a:r>
          </a:p>
          <a:p>
            <a:pPr marL="285750" indent="-285750">
              <a:buFont typeface="Arial" panose="020B0604020202020204" pitchFamily="34" charset="0"/>
              <a:buChar char="•"/>
            </a:pPr>
            <a:r>
              <a:rPr lang="en-US" dirty="0"/>
              <a:t>Multi Factor Authentication (MFA) for all applications and users</a:t>
            </a:r>
          </a:p>
          <a:p>
            <a:pPr marL="285750" indent="-285750">
              <a:buFont typeface="Arial" panose="020B0604020202020204" pitchFamily="34" charset="0"/>
              <a:buChar char="•"/>
            </a:pPr>
            <a:r>
              <a:rPr lang="en-US" dirty="0"/>
              <a:t>Security Information and Event Management (SIEM) for 24/7 monitoring, detection and resolution.</a:t>
            </a:r>
          </a:p>
          <a:p>
            <a:pPr marL="285750" indent="-285750">
              <a:buFont typeface="Arial" panose="020B0604020202020204" pitchFamily="34" charset="0"/>
              <a:buChar char="•"/>
            </a:pPr>
            <a:r>
              <a:rPr lang="en-US" dirty="0"/>
              <a:t>Privilege access management (PAM) for control of access dependent on job role within VTAM</a:t>
            </a:r>
          </a:p>
          <a:p>
            <a:pPr marL="285750" indent="-285750">
              <a:buFont typeface="Arial" panose="020B0604020202020204" pitchFamily="34" charset="0"/>
              <a:buChar char="•"/>
            </a:pPr>
            <a:r>
              <a:rPr lang="en-US" dirty="0"/>
              <a:t>End to end device encryption AES-256</a:t>
            </a:r>
          </a:p>
          <a:p>
            <a:pPr marL="285750" indent="-285750">
              <a:buFont typeface="Arial" panose="020B0604020202020204" pitchFamily="34" charset="0"/>
              <a:buChar char="•"/>
            </a:pPr>
            <a:r>
              <a:rPr lang="en-US" dirty="0"/>
              <a:t>Endpoint protection</a:t>
            </a:r>
          </a:p>
          <a:p>
            <a:pPr marL="285750" indent="-285750">
              <a:buFont typeface="Arial" panose="020B0604020202020204" pitchFamily="34" charset="0"/>
              <a:buChar char="•"/>
            </a:pPr>
            <a:r>
              <a:rPr lang="en-US" dirty="0"/>
              <a:t>Network segmentation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837730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F375A-B743-86D8-878B-1720192457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F48D25-AB5B-21FA-95D2-973FEA9D2135}"/>
              </a:ext>
              <a:ext uri="{C183D7F6-B498-43B3-948B-1728B52AA6E4}">
                <adec:decorative xmlns:adec="http://schemas.microsoft.com/office/drawing/2017/decorative" val="0"/>
              </a:ext>
            </a:extLst>
          </p:cNvPr>
          <p:cNvSpPr>
            <a:spLocks noGrp="1"/>
          </p:cNvSpPr>
          <p:nvPr>
            <p:ph type="title"/>
          </p:nvPr>
        </p:nvSpPr>
        <p:spPr>
          <a:xfrm>
            <a:off x="1027080" y="249383"/>
            <a:ext cx="5327537" cy="572626"/>
          </a:xfrm>
        </p:spPr>
        <p:txBody>
          <a:bodyPr>
            <a:normAutofit/>
          </a:bodyPr>
          <a:lstStyle/>
          <a:p>
            <a:r>
              <a:rPr lang="en-US" dirty="0"/>
              <a:t>Advanced Implementation</a:t>
            </a:r>
          </a:p>
        </p:txBody>
      </p:sp>
      <p:sp>
        <p:nvSpPr>
          <p:cNvPr id="4" name="Slide Number Placeholder 3">
            <a:extLst>
              <a:ext uri="{FF2B5EF4-FFF2-40B4-BE49-F238E27FC236}">
                <a16:creationId xmlns:a16="http://schemas.microsoft.com/office/drawing/2014/main" id="{16AFD69C-1922-9084-5ED4-682FCA27E511}"/>
              </a:ext>
            </a:extLst>
          </p:cNvPr>
          <p:cNvSpPr>
            <a:spLocks noGrp="1"/>
          </p:cNvSpPr>
          <p:nvPr>
            <p:ph type="sldNum" sz="quarter" idx="12"/>
          </p:nvPr>
        </p:nvSpPr>
        <p:spPr>
          <a:xfrm>
            <a:off x="5536305" y="6356350"/>
            <a:ext cx="987552" cy="365125"/>
          </a:xfrm>
        </p:spPr>
        <p:txBody>
          <a:bodyPr/>
          <a:lstStyle/>
          <a:p>
            <a:fld id="{19B51A1E-902D-48AF-9020-955120F399B6}" type="slidenum">
              <a:rPr lang="en-US" smtClean="0"/>
              <a:pPr/>
              <a:t>8</a:t>
            </a:fld>
            <a:endParaRPr lang="en-US" dirty="0"/>
          </a:p>
        </p:txBody>
      </p:sp>
      <p:sp>
        <p:nvSpPr>
          <p:cNvPr id="9" name="Subtitle 2">
            <a:extLst>
              <a:ext uri="{FF2B5EF4-FFF2-40B4-BE49-F238E27FC236}">
                <a16:creationId xmlns:a16="http://schemas.microsoft.com/office/drawing/2014/main" id="{66587EA3-6B30-F09E-1287-2A8391CC4FD3}"/>
              </a:ext>
              <a:ext uri="{C183D7F6-B498-43B3-948B-1728B52AA6E4}">
                <adec:decorative xmlns:adec="http://schemas.microsoft.com/office/drawing/2017/decorative" val="0"/>
              </a:ext>
            </a:extLst>
          </p:cNvPr>
          <p:cNvSpPr txBox="1">
            <a:spLocks/>
          </p:cNvSpPr>
          <p:nvPr/>
        </p:nvSpPr>
        <p:spPr>
          <a:xfrm>
            <a:off x="352826" y="1069814"/>
            <a:ext cx="5521501" cy="2020857"/>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4572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13716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828800" indent="0" algn="l" defTabSz="914400" rtl="0" eaLnBrk="1" latinLnBrk="0" hangingPunct="1">
              <a:lnSpc>
                <a:spcPct val="12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dirty="0"/>
              <a:t>Incident Response Plan for staff</a:t>
            </a:r>
          </a:p>
          <a:p>
            <a:pPr marL="285750" indent="-285750">
              <a:buFont typeface="Arial" panose="020B0604020202020204" pitchFamily="34" charset="0"/>
              <a:buChar char="•"/>
            </a:pPr>
            <a:r>
              <a:rPr lang="en-US" dirty="0"/>
              <a:t>Create a Security Operations Centre (SOC) which operates 24/7</a:t>
            </a:r>
          </a:p>
          <a:p>
            <a:pPr marL="285750" indent="-285750">
              <a:buFont typeface="Arial" panose="020B0604020202020204" pitchFamily="34" charset="0"/>
              <a:buChar char="•"/>
            </a:pPr>
            <a:r>
              <a:rPr lang="en-US" dirty="0"/>
              <a:t>Create disaster recovery</a:t>
            </a:r>
          </a:p>
          <a:p>
            <a:pPr marL="285750" indent="-285750">
              <a:buFont typeface="Arial" panose="020B0604020202020204" pitchFamily="34" charset="0"/>
              <a:buChar char="•"/>
            </a:pPr>
            <a:r>
              <a:rPr lang="en-US" dirty="0"/>
              <a:t>Maintain offline backups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5BECCF0E-1D34-DD60-5876-AC8A09DEEFB5}"/>
              </a:ext>
            </a:extLst>
          </p:cNvPr>
          <p:cNvSpPr txBox="1"/>
          <p:nvPr/>
        </p:nvSpPr>
        <p:spPr>
          <a:xfrm>
            <a:off x="260141" y="4093704"/>
            <a:ext cx="6094476" cy="1600438"/>
          </a:xfrm>
          <a:prstGeom prst="rect">
            <a:avLst/>
          </a:prstGeom>
          <a:noFill/>
        </p:spPr>
        <p:txBody>
          <a:bodyPr wrap="square">
            <a:spAutoFit/>
          </a:bodyPr>
          <a:lstStyle/>
          <a:p>
            <a:pPr marL="285750" indent="-285750">
              <a:buFont typeface="Arial" panose="020B0604020202020204" pitchFamily="34" charset="0"/>
              <a:buChar char="•"/>
            </a:pPr>
            <a:r>
              <a:rPr lang="en-US" sz="1400" dirty="0"/>
              <a:t>Annual advanced cyber training for technical staff members in threat detection and SIEM</a:t>
            </a:r>
          </a:p>
          <a:p>
            <a:pPr marL="285750" indent="-285750">
              <a:buFont typeface="Arial" panose="020B0604020202020204" pitchFamily="34" charset="0"/>
              <a:buChar char="•"/>
            </a:pPr>
            <a:r>
              <a:rPr lang="en-US" sz="1400" dirty="0"/>
              <a:t>Annual cyber awareness training for all staff</a:t>
            </a:r>
          </a:p>
          <a:p>
            <a:pPr marL="285750" indent="-285750">
              <a:buFont typeface="Arial" panose="020B0604020202020204" pitchFamily="34" charset="0"/>
              <a:buChar char="•"/>
            </a:pPr>
            <a:r>
              <a:rPr lang="en-US" sz="1400" dirty="0"/>
              <a:t>Vishing and Phishing simulations</a:t>
            </a:r>
          </a:p>
          <a:p>
            <a:pPr marL="285750" indent="-285750">
              <a:buFont typeface="Arial" panose="020B0604020202020204" pitchFamily="34" charset="0"/>
              <a:buChar char="•"/>
            </a:pPr>
            <a:r>
              <a:rPr lang="en-US" sz="1400" dirty="0"/>
              <a:t>Executive impersonation simulations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endParaRPr lang="en-US" sz="1400" dirty="0"/>
          </a:p>
        </p:txBody>
      </p:sp>
      <p:sp>
        <p:nvSpPr>
          <p:cNvPr id="6" name="Title 1">
            <a:extLst>
              <a:ext uri="{FF2B5EF4-FFF2-40B4-BE49-F238E27FC236}">
                <a16:creationId xmlns:a16="http://schemas.microsoft.com/office/drawing/2014/main" id="{638F59FA-FFEA-1B03-2432-079C1B2C1156}"/>
              </a:ext>
              <a:ext uri="{C183D7F6-B498-43B3-948B-1728B52AA6E4}">
                <adec:decorative xmlns:adec="http://schemas.microsoft.com/office/drawing/2017/decorative" val="0"/>
              </a:ext>
            </a:extLst>
          </p:cNvPr>
          <p:cNvSpPr txBox="1">
            <a:spLocks/>
          </p:cNvSpPr>
          <p:nvPr/>
        </p:nvSpPr>
        <p:spPr>
          <a:xfrm>
            <a:off x="449807" y="2879984"/>
            <a:ext cx="5327537" cy="57262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kern="1200" cap="all" spc="150" baseline="0">
                <a:solidFill>
                  <a:schemeClr val="tx1">
                    <a:lumMod val="75000"/>
                    <a:lumOff val="25000"/>
                  </a:schemeClr>
                </a:solidFill>
                <a:latin typeface="+mj-lt"/>
                <a:ea typeface="+mj-ea"/>
                <a:cs typeface="+mj-cs"/>
              </a:defRPr>
            </a:lvl1pPr>
          </a:lstStyle>
          <a:p>
            <a:r>
              <a:rPr lang="en-US" dirty="0"/>
              <a:t>Training</a:t>
            </a:r>
          </a:p>
        </p:txBody>
      </p:sp>
    </p:spTree>
    <p:extLst>
      <p:ext uri="{BB962C8B-B14F-4D97-AF65-F5344CB8AC3E}">
        <p14:creationId xmlns:p14="http://schemas.microsoft.com/office/powerpoint/2010/main" val="3836195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1828" y="318532"/>
            <a:ext cx="5431971" cy="846301"/>
          </a:xfrm>
        </p:spPr>
        <p:txBody>
          <a:bodyPr>
            <a:normAutofit fontScale="90000"/>
          </a:bodyPr>
          <a:lstStyle/>
          <a:p>
            <a:r>
              <a:rPr lang="en-US" dirty="0"/>
              <a:t>Upkeep of a secure environment</a:t>
            </a:r>
          </a:p>
        </p:txBody>
      </p:sp>
      <p:sp>
        <p:nvSpPr>
          <p:cNvPr id="6" name="Text Placeholder 5">
            <a:extLst>
              <a:ext uri="{FF2B5EF4-FFF2-40B4-BE49-F238E27FC236}">
                <a16:creationId xmlns:a16="http://schemas.microsoft.com/office/drawing/2014/main" id="{7640DF9D-0C9E-4C5D-9635-6B4DE10CCEE5}"/>
              </a:ext>
            </a:extLst>
          </p:cNvPr>
          <p:cNvSpPr>
            <a:spLocks noGrp="1"/>
          </p:cNvSpPr>
          <p:nvPr>
            <p:ph type="body" sz="quarter" idx="13"/>
          </p:nvPr>
        </p:nvSpPr>
        <p:spPr>
          <a:xfrm>
            <a:off x="5922254" y="2469515"/>
            <a:ext cx="5433204" cy="365125"/>
          </a:xfrm>
        </p:spPr>
        <p:txBody>
          <a:bodyPr vert="horz" lIns="91440" tIns="45720" rIns="91440" bIns="45720" rtlCol="0" anchor="t">
            <a:noAutofit/>
          </a:bodyPr>
          <a:lstStyle/>
          <a:p>
            <a:r>
              <a:rPr lang="en-US" noProof="1"/>
              <a:t>Spend</a:t>
            </a:r>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5921828" y="2798940"/>
            <a:ext cx="5431971" cy="557950"/>
          </a:xfrm>
        </p:spPr>
        <p:txBody>
          <a:bodyPr>
            <a:normAutofit/>
          </a:bodyPr>
          <a:lstStyle/>
          <a:p>
            <a:r>
              <a:rPr lang="en-GB" dirty="0"/>
              <a:t>Invest in reliable, well recommended SaaS to reduce long-term financial and operational exposure</a:t>
            </a:r>
          </a:p>
        </p:txBody>
      </p:sp>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23"/>
          </p:nvPr>
        </p:nvSpPr>
        <p:spPr>
          <a:xfrm>
            <a:off x="5922254" y="3569311"/>
            <a:ext cx="5433204" cy="365125"/>
          </a:xfrm>
        </p:spPr>
        <p:txBody>
          <a:bodyPr vert="horz" lIns="91440" tIns="45720" rIns="91440" bIns="45720" rtlCol="0" anchor="t">
            <a:noAutofit/>
          </a:bodyPr>
          <a:lstStyle/>
          <a:p>
            <a:r>
              <a:rPr lang="en-US" noProof="1"/>
              <a:t>Key performance indicators</a:t>
            </a:r>
          </a:p>
        </p:txBody>
      </p:sp>
      <p:sp>
        <p:nvSpPr>
          <p:cNvPr id="9" name="Text Placeholder 8">
            <a:extLst>
              <a:ext uri="{FF2B5EF4-FFF2-40B4-BE49-F238E27FC236}">
                <a16:creationId xmlns:a16="http://schemas.microsoft.com/office/drawing/2014/main" id="{95CCE699-03D1-4642-B46A-B14EF17DA183}"/>
              </a:ext>
            </a:extLst>
          </p:cNvPr>
          <p:cNvSpPr>
            <a:spLocks noGrp="1"/>
          </p:cNvSpPr>
          <p:nvPr>
            <p:ph type="body" sz="quarter" idx="24"/>
          </p:nvPr>
        </p:nvSpPr>
        <p:spPr>
          <a:xfrm>
            <a:off x="5921828" y="3898736"/>
            <a:ext cx="5431971" cy="557950"/>
          </a:xfrm>
        </p:spPr>
        <p:txBody>
          <a:bodyPr>
            <a:normAutofit/>
          </a:bodyPr>
          <a:lstStyle/>
          <a:p>
            <a:r>
              <a:rPr lang="en-US" noProof="1"/>
              <a:t>Have regular KPI’s and reviews of the cyber security operation, applications, policies and team members</a:t>
            </a:r>
          </a:p>
        </p:txBody>
      </p:sp>
      <p:sp>
        <p:nvSpPr>
          <p:cNvPr id="10" name="Text Placeholder 9">
            <a:extLst>
              <a:ext uri="{FF2B5EF4-FFF2-40B4-BE49-F238E27FC236}">
                <a16:creationId xmlns:a16="http://schemas.microsoft.com/office/drawing/2014/main" id="{BC1DF189-6F2F-4C21-88CC-C82D3D0D147B}"/>
              </a:ext>
            </a:extLst>
          </p:cNvPr>
          <p:cNvSpPr>
            <a:spLocks noGrp="1"/>
          </p:cNvSpPr>
          <p:nvPr>
            <p:ph type="body" sz="quarter" idx="25"/>
          </p:nvPr>
        </p:nvSpPr>
        <p:spPr>
          <a:xfrm>
            <a:off x="5922254" y="4669107"/>
            <a:ext cx="5433204" cy="365125"/>
          </a:xfrm>
        </p:spPr>
        <p:txBody>
          <a:bodyPr vert="horz" lIns="91440" tIns="45720" rIns="91440" bIns="45720" rtlCol="0" anchor="t">
            <a:normAutofit lnSpcReduction="10000"/>
          </a:bodyPr>
          <a:lstStyle/>
          <a:p>
            <a:r>
              <a:rPr lang="en-US" noProof="1"/>
              <a:t>Zero trust</a:t>
            </a:r>
          </a:p>
        </p:txBody>
      </p:sp>
      <p:sp>
        <p:nvSpPr>
          <p:cNvPr id="5" name="Text Placeholder 4">
            <a:extLst>
              <a:ext uri="{FF2B5EF4-FFF2-40B4-BE49-F238E27FC236}">
                <a16:creationId xmlns:a16="http://schemas.microsoft.com/office/drawing/2014/main" id="{06E82690-B145-4D4F-B2D1-0B2A8C50FD71}"/>
              </a:ext>
            </a:extLst>
          </p:cNvPr>
          <p:cNvSpPr>
            <a:spLocks noGrp="1"/>
          </p:cNvSpPr>
          <p:nvPr>
            <p:ph type="body" sz="quarter" idx="26"/>
          </p:nvPr>
        </p:nvSpPr>
        <p:spPr>
          <a:xfrm>
            <a:off x="5921828" y="4998532"/>
            <a:ext cx="5431971" cy="557950"/>
          </a:xfrm>
        </p:spPr>
        <p:txBody>
          <a:bodyPr>
            <a:normAutofit/>
          </a:bodyPr>
          <a:lstStyle/>
          <a:p>
            <a:r>
              <a:rPr lang="en-US" noProof="1"/>
              <a:t>Implement a strong zero trust principle cyber security operation</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US" smtClean="0"/>
              <a:pPr/>
              <a:t>9</a:t>
            </a:fld>
            <a:endParaRPr lang="en-US" dirty="0"/>
          </a:p>
        </p:txBody>
      </p:sp>
    </p:spTree>
    <p:extLst>
      <p:ext uri="{BB962C8B-B14F-4D97-AF65-F5344CB8AC3E}">
        <p14:creationId xmlns:p14="http://schemas.microsoft.com/office/powerpoint/2010/main" val="2069393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476875" y="392557"/>
            <a:ext cx="5111750" cy="535687"/>
          </a:xfrm>
        </p:spPr>
        <p:txBody>
          <a:bodyPr/>
          <a:lstStyle/>
          <a:p>
            <a:r>
              <a:rPr lang="en-US" dirty="0"/>
              <a:t>SUMMARY</a:t>
            </a: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idx="1"/>
          </p:nvPr>
        </p:nvSpPr>
        <p:spPr>
          <a:xfrm>
            <a:off x="5476875" y="1012498"/>
            <a:ext cx="5111750" cy="4089854"/>
          </a:xfrm>
        </p:spPr>
        <p:txBody>
          <a:bodyPr vert="horz" lIns="91440" tIns="45720" rIns="91440" bIns="45720" rtlCol="0" anchor="b">
            <a:normAutofit/>
          </a:bodyPr>
          <a:lstStyle/>
          <a:p>
            <a:r>
              <a:rPr lang="en-US" sz="1600" dirty="0"/>
              <a:t>The rise of cyber threats and attacks on companies in all industries is rising imminently.</a:t>
            </a:r>
          </a:p>
          <a:p>
            <a:r>
              <a:rPr lang="en-US" sz="1600" dirty="0"/>
              <a:t>In order to combat the rise in security incidents, Zero Trust principles will be followed to ensure that the security operation will be resilient and stable.</a:t>
            </a:r>
          </a:p>
          <a:p>
            <a:r>
              <a:rPr lang="en-US" sz="1600" dirty="0"/>
              <a:t>Although the financial hit when first implementing these Cyber Security practices will be large, the peace of mind from having a strong cyber operation as well as reducing the risk of having further financial issues caused by cyber attacks against VTAM</a:t>
            </a:r>
          </a:p>
        </p:txBody>
      </p:sp>
      <p:sp>
        <p:nvSpPr>
          <p:cNvPr id="6" name="Slide Number Placeholder 5">
            <a:extLst>
              <a:ext uri="{FF2B5EF4-FFF2-40B4-BE49-F238E27FC236}">
                <a16:creationId xmlns:a16="http://schemas.microsoft.com/office/drawing/2014/main" id="{BAEFF51B-0E28-4171-AE7C-A31AAB42BC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920173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4267200" y="2219240"/>
            <a:ext cx="5312228" cy="1524735"/>
          </a:xfrm>
        </p:spPr>
        <p:txBody>
          <a:bodyPr/>
          <a:lstStyle/>
          <a:p>
            <a:r>
              <a:rPr lang="en-US" sz="4800" dirty="0"/>
              <a:t>Any Questions?</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180624 Minimalist light sales pitch_Win32_v3" id="{10980D2D-A96C-4E9B-A00E-81C4CAF0ABBD}" vid="{7928933E-F394-4192-9CD9-6D2A259AB57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6966C46A-DC57-4209-80CD-9FE6C93151FF}">
  <ds:schemaRefs>
    <ds:schemaRef ds:uri="http://schemas.microsoft.com/sharepoint/v3/contenttype/forms"/>
  </ds:schemaRefs>
</ds:datastoreItem>
</file>

<file path=customXml/itemProps2.xml><?xml version="1.0" encoding="utf-8"?>
<ds:datastoreItem xmlns:ds="http://schemas.openxmlformats.org/officeDocument/2006/customXml" ds:itemID="{4E18436D-DA32-4E27-AC64-8FFEDA5218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FFFA3F-0FB5-4ED3-8906-A15B16577F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Minimalist light sales pitch</Template>
  <TotalTime>269</TotalTime>
  <Words>668</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Tenorite</vt:lpstr>
      <vt:lpstr>Monoline</vt:lpstr>
      <vt:lpstr>Cybersecurity Recommendations</vt:lpstr>
      <vt:lpstr>Why should this take place?</vt:lpstr>
      <vt:lpstr>Cybersecurity 2025/2026</vt:lpstr>
      <vt:lpstr>Successful Cyber Incident Impact</vt:lpstr>
      <vt:lpstr>VTAM’S Cyber THREATS</vt:lpstr>
      <vt:lpstr>First step Cyber solutions for vtam</vt:lpstr>
      <vt:lpstr>Further cyber security Implementation measures</vt:lpstr>
      <vt:lpstr>Advanced Implementation</vt:lpstr>
      <vt:lpstr>Upkeep of a secure environment</vt:lpstr>
      <vt:lpstr>SUMMARY</vt:lpstr>
      <vt:lpstr>Any Questions?</vt:lpstr>
    </vt:vector>
  </TitlesOfParts>
  <Company>Bridgend County Borough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Dafydd Pett</dc:creator>
  <cp:lastModifiedBy>Dafydd Pett (2405762)</cp:lastModifiedBy>
  <cp:revision>5</cp:revision>
  <dcterms:created xsi:type="dcterms:W3CDTF">2026-05-14T13:17:56Z</dcterms:created>
  <dcterms:modified xsi:type="dcterms:W3CDTF">2026-05-15T08:22:35Z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