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26"/>
  </p:notesMasterIdLst>
  <p:sldIdLst>
    <p:sldId id="256" r:id="rId2"/>
    <p:sldId id="257" r:id="rId3"/>
    <p:sldId id="258" r:id="rId4"/>
    <p:sldId id="259" r:id="rId5"/>
    <p:sldId id="263" r:id="rId6"/>
    <p:sldId id="265" r:id="rId7"/>
    <p:sldId id="260" r:id="rId8"/>
    <p:sldId id="261" r:id="rId9"/>
    <p:sldId id="262" r:id="rId10"/>
    <p:sldId id="273" r:id="rId11"/>
    <p:sldId id="276" r:id="rId12"/>
    <p:sldId id="277" r:id="rId13"/>
    <p:sldId id="264" r:id="rId14"/>
    <p:sldId id="266" r:id="rId15"/>
    <p:sldId id="270" r:id="rId16"/>
    <p:sldId id="267" r:id="rId17"/>
    <p:sldId id="268" r:id="rId18"/>
    <p:sldId id="269" r:id="rId19"/>
    <p:sldId id="272" r:id="rId20"/>
    <p:sldId id="274" r:id="rId21"/>
    <p:sldId id="280" r:id="rId22"/>
    <p:sldId id="275"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3922" autoAdjust="0"/>
  </p:normalViewPr>
  <p:slideViewPr>
    <p:cSldViewPr snapToGrid="0">
      <p:cViewPr varScale="1">
        <p:scale>
          <a:sx n="48" d="100"/>
          <a:sy n="48" d="100"/>
        </p:scale>
        <p:origin x="90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E4C6D-8C7B-4FCE-BA81-CC7310A8A4F4}" type="datetimeFigureOut">
              <a:rPr lang="en-GB" smtClean="0"/>
              <a:t>23/01/2019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8EC7B-A45B-4A10-B55E-6E9EC9526E7B}" type="slidenum">
              <a:rPr lang="en-GB" smtClean="0"/>
              <a:t>‹#›</a:t>
            </a:fld>
            <a:endParaRPr lang="en-GB"/>
          </a:p>
        </p:txBody>
      </p:sp>
    </p:spTree>
    <p:extLst>
      <p:ext uri="{BB962C8B-B14F-4D97-AF65-F5344CB8AC3E}">
        <p14:creationId xmlns:p14="http://schemas.microsoft.com/office/powerpoint/2010/main" val="2367211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48EC7B-A45B-4A10-B55E-6E9EC9526E7B}" type="slidenum">
              <a:rPr lang="en-GB" smtClean="0"/>
              <a:t>15</a:t>
            </a:fld>
            <a:endParaRPr lang="en-GB"/>
          </a:p>
        </p:txBody>
      </p:sp>
    </p:spTree>
    <p:extLst>
      <p:ext uri="{BB962C8B-B14F-4D97-AF65-F5344CB8AC3E}">
        <p14:creationId xmlns:p14="http://schemas.microsoft.com/office/powerpoint/2010/main" val="2909179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A21518-99F4-4CCB-885F-04286CA3BB11}"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1224081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21518-99F4-4CCB-885F-04286CA3BB11}"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3393711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A21518-99F4-4CCB-885F-04286CA3BB11}"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3099355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A21518-99F4-4CCB-885F-04286CA3BB11}"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4250805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A21518-99F4-4CCB-885F-04286CA3BB11}" type="datetimeFigureOut">
              <a:rPr lang="en-GB" smtClean="0"/>
              <a:t>23/01/2019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2732619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A21518-99F4-4CCB-885F-04286CA3BB11}" type="datetimeFigureOut">
              <a:rPr lang="en-GB" smtClean="0"/>
              <a:t>23/01/2019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750682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A21518-99F4-4CCB-885F-04286CA3BB11}" type="datetimeFigureOut">
              <a:rPr lang="en-GB" smtClean="0"/>
              <a:t>23/01/2019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458212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21518-99F4-4CCB-885F-04286CA3BB11}"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2570443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21518-99F4-4CCB-885F-04286CA3BB11}" type="datetimeFigureOut">
              <a:rPr lang="en-GB" smtClean="0"/>
              <a:t>23/01/2019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3375243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21518-99F4-4CCB-885F-04286CA3BB11}"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2049866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A21518-99F4-4CCB-885F-04286CA3BB11}" type="datetimeFigureOut">
              <a:rPr lang="en-GB" smtClean="0"/>
              <a:t>23/01/2019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12232-9C2B-4798-9179-212E9EA2499E}" type="slidenum">
              <a:rPr lang="en-GB" smtClean="0"/>
              <a:t>‹#›</a:t>
            </a:fld>
            <a:endParaRPr lang="en-GB"/>
          </a:p>
        </p:txBody>
      </p:sp>
    </p:spTree>
    <p:extLst>
      <p:ext uri="{BB962C8B-B14F-4D97-AF65-F5344CB8AC3E}">
        <p14:creationId xmlns:p14="http://schemas.microsoft.com/office/powerpoint/2010/main" val="228535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A21518-99F4-4CCB-885F-04286CA3BB11}" type="datetimeFigureOut">
              <a:rPr lang="en-GB" smtClean="0"/>
              <a:t>23/01/2019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412232-9C2B-4798-9179-212E9EA2499E}" type="slidenum">
              <a:rPr lang="en-GB" smtClean="0"/>
              <a:t>‹#›</a:t>
            </a:fld>
            <a:endParaRPr lang="en-GB"/>
          </a:p>
        </p:txBody>
      </p:sp>
    </p:spTree>
    <p:extLst>
      <p:ext uri="{BB962C8B-B14F-4D97-AF65-F5344CB8AC3E}">
        <p14:creationId xmlns:p14="http://schemas.microsoft.com/office/powerpoint/2010/main" val="1170775881"/>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arkeorehberim.com/2015/03/nokta-yazya-nasl-dustu.html#comment-form"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ooverthis.com/apostrophe-abuse-prevention-it-starts-with-you/"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ooverthis.com/apostrophe-abuse-prevention-it-starts-with-you/"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taralei.me/a-still-blooming-story/"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flickr.com/photos/nadaabdalla/201786037"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ommons.wikimedia.org/wiki/File:Question_mark_alternate.p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aigoodview.com/node/4066" TargetMode="External"/><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LdCOswMeXFQ"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ommons.wikimedia.org/wiki/File:Colon_(punctuation).svg"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parentesi_tonde.sv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it.wikipedia.org/wiki/File:Parentesi_Quadre.sv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tackoverflow.com/questions/2872431/how-to-create-css-based-big-quotation-marks"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pngimg.com/download/39035"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source.org/wiki/File:Dash.svg"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en.wikipedia.org/wiki/File:Simple_icon_ellipsis.svg" TargetMode="External"/><Relationship Id="rId3" Type="http://schemas.openxmlformats.org/officeDocument/2006/relationships/hyperlink" Target="https://dictionary.cambridge.org/dictionary/english/printed" TargetMode="External"/><Relationship Id="rId7" Type="http://schemas.openxmlformats.org/officeDocument/2006/relationships/image" Target="../media/image16.png"/><Relationship Id="rId2" Type="http://schemas.openxmlformats.org/officeDocument/2006/relationships/hyperlink" Target="https://dictionary.cambridge.org/dictionary/english/dot"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left" TargetMode="External"/><Relationship Id="rId5" Type="http://schemas.openxmlformats.org/officeDocument/2006/relationships/hyperlink" Target="https://dictionary.cambridge.org/dictionary/english/intend" TargetMode="External"/><Relationship Id="rId4" Type="http://schemas.openxmlformats.org/officeDocument/2006/relationships/hyperlink" Target="https://dictionary.cambridge.org/dictionary/english/text"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create.kahoot.it/details/punctuation/b5b0ef82-4697-425f-bc79-94ca06ac344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A4CC3-270D-413A-848F-CC217C2D3931}"/>
              </a:ext>
            </a:extLst>
          </p:cNvPr>
          <p:cNvSpPr>
            <a:spLocks noGrp="1"/>
          </p:cNvSpPr>
          <p:nvPr>
            <p:ph type="ctrTitle"/>
          </p:nvPr>
        </p:nvSpPr>
        <p:spPr>
          <a:xfrm>
            <a:off x="804484" y="4267832"/>
            <a:ext cx="4805996" cy="1297115"/>
          </a:xfrm>
        </p:spPr>
        <p:txBody>
          <a:bodyPr anchor="t">
            <a:normAutofit/>
          </a:bodyPr>
          <a:lstStyle/>
          <a:p>
            <a:pPr algn="l"/>
            <a:r>
              <a:rPr lang="en-GB" sz="5400" b="1" dirty="0">
                <a:solidFill>
                  <a:srgbClr val="000000"/>
                </a:solidFill>
                <a:latin typeface="Times New Roman" panose="02020603050405020304" pitchFamily="18" charset="0"/>
                <a:cs typeface="Times New Roman" panose="02020603050405020304" pitchFamily="18" charset="0"/>
              </a:rPr>
              <a:t>Punctuation</a:t>
            </a:r>
          </a:p>
        </p:txBody>
      </p:sp>
      <p:pic>
        <p:nvPicPr>
          <p:cNvPr id="8" name="Picture 7">
            <a:extLst>
              <a:ext uri="{FF2B5EF4-FFF2-40B4-BE49-F238E27FC236}">
                <a16:creationId xmlns:a16="http://schemas.microsoft.com/office/drawing/2014/main" id="{23CA043A-3F48-4F85-AA52-480670923A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09770" y="1872269"/>
            <a:ext cx="4141760" cy="4027861"/>
          </a:xfrm>
          <a:prstGeom prst="rect">
            <a:avLst/>
          </a:prstGeom>
        </p:spPr>
      </p:pic>
    </p:spTree>
    <p:extLst>
      <p:ext uri="{BB962C8B-B14F-4D97-AF65-F5344CB8AC3E}">
        <p14:creationId xmlns:p14="http://schemas.microsoft.com/office/powerpoint/2010/main" val="2894760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4F2F-B3AF-40B6-B375-8BE2C724222F}"/>
              </a:ext>
            </a:extLst>
          </p:cNvPr>
          <p:cNvSpPr>
            <a:spLocks noGrp="1"/>
          </p:cNvSpPr>
          <p:nvPr>
            <p:ph type="title"/>
          </p:nvPr>
        </p:nvSpPr>
        <p:spPr>
          <a:xfrm>
            <a:off x="997427" y="997479"/>
            <a:ext cx="10261938" cy="1258574"/>
          </a:xfrm>
        </p:spPr>
        <p:txBody>
          <a:bodyPr>
            <a:normAutofit/>
          </a:bodyPr>
          <a:lstStyle/>
          <a:p>
            <a:r>
              <a:rPr lang="en-GB" sz="4800" b="1" dirty="0">
                <a:latin typeface="Times New Roman" panose="02020603050405020304" pitchFamily="18" charset="0"/>
                <a:cs typeface="Times New Roman" panose="02020603050405020304" pitchFamily="18" charset="0"/>
              </a:rPr>
              <a:t>Learning Objectives</a:t>
            </a:r>
          </a:p>
        </p:txBody>
      </p:sp>
      <p:sp>
        <p:nvSpPr>
          <p:cNvPr id="3" name="Content Placeholder 2">
            <a:extLst>
              <a:ext uri="{FF2B5EF4-FFF2-40B4-BE49-F238E27FC236}">
                <a16:creationId xmlns:a16="http://schemas.microsoft.com/office/drawing/2014/main" id="{412D1CEE-F4F1-4894-A746-794ED17875C0}"/>
              </a:ext>
            </a:extLst>
          </p:cNvPr>
          <p:cNvSpPr>
            <a:spLocks noGrp="1"/>
          </p:cNvSpPr>
          <p:nvPr>
            <p:ph idx="1"/>
          </p:nvPr>
        </p:nvSpPr>
        <p:spPr>
          <a:xfrm>
            <a:off x="5057360" y="2750824"/>
            <a:ext cx="6843907" cy="3762518"/>
          </a:xfrm>
        </p:spPr>
        <p:txBody>
          <a:bodyPr>
            <a:normAutofit lnSpcReduction="10000"/>
          </a:bodyPr>
          <a:lstStyle/>
          <a:p>
            <a:pPr marL="0" indent="0">
              <a:buNone/>
            </a:pPr>
            <a:r>
              <a:rPr lang="en-GB" sz="3200" dirty="0">
                <a:latin typeface="Times New Roman" panose="02020603050405020304" pitchFamily="18" charset="0"/>
                <a:cs typeface="Times New Roman" panose="02020603050405020304" pitchFamily="18" charset="0"/>
              </a:rPr>
              <a:t>By the end of this lesson you should have a basic understanding of:</a:t>
            </a:r>
          </a:p>
          <a:p>
            <a:r>
              <a:rPr lang="en-GB" sz="3200" dirty="0">
                <a:latin typeface="Times New Roman" panose="02020603050405020304" pitchFamily="18" charset="0"/>
                <a:cs typeface="Times New Roman" panose="02020603050405020304" pitchFamily="18" charset="0"/>
              </a:rPr>
              <a:t>Punctuation.</a:t>
            </a:r>
          </a:p>
          <a:p>
            <a:r>
              <a:rPr lang="en-GB" sz="3200" dirty="0">
                <a:latin typeface="Times New Roman" panose="02020603050405020304" pitchFamily="18" charset="0"/>
                <a:cs typeface="Times New Roman" panose="02020603050405020304" pitchFamily="18" charset="0"/>
              </a:rPr>
              <a:t>What it is.</a:t>
            </a:r>
          </a:p>
          <a:p>
            <a:r>
              <a:rPr lang="en-GB" sz="3200" dirty="0">
                <a:latin typeface="Times New Roman" panose="02020603050405020304" pitchFamily="18" charset="0"/>
                <a:cs typeface="Times New Roman" panose="02020603050405020304" pitchFamily="18" charset="0"/>
              </a:rPr>
              <a:t>Why it is so important within academic writing.</a:t>
            </a:r>
          </a:p>
          <a:p>
            <a:r>
              <a:rPr lang="en-GB" sz="3200" dirty="0">
                <a:latin typeface="Times New Roman" panose="02020603050405020304" pitchFamily="18" charset="0"/>
                <a:cs typeface="Times New Roman" panose="02020603050405020304" pitchFamily="18" charset="0"/>
              </a:rPr>
              <a:t>Common mistakes made within punctuation.</a:t>
            </a:r>
          </a:p>
          <a:p>
            <a:endParaRPr lang="en-GB" sz="2400" dirty="0"/>
          </a:p>
        </p:txBody>
      </p:sp>
      <p:pic>
        <p:nvPicPr>
          <p:cNvPr id="19" name="Graphic 6" descr="Light Bulb and Gear">
            <a:extLst>
              <a:ext uri="{FF2B5EF4-FFF2-40B4-BE49-F238E27FC236}">
                <a16:creationId xmlns:a16="http://schemas.microsoft.com/office/drawing/2014/main" id="{5F7E075C-7F77-4B99-AB17-41F378BC86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41461" y="2839792"/>
            <a:ext cx="2409541" cy="2409541"/>
          </a:xfrm>
          <a:prstGeom prst="rect">
            <a:avLst/>
          </a:prstGeom>
        </p:spPr>
      </p:pic>
    </p:spTree>
    <p:extLst>
      <p:ext uri="{BB962C8B-B14F-4D97-AF65-F5344CB8AC3E}">
        <p14:creationId xmlns:p14="http://schemas.microsoft.com/office/powerpoint/2010/main" val="2952208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C11F1-9257-479B-8AEC-B817AB74F587}"/>
              </a:ext>
            </a:extLst>
          </p:cNvPr>
          <p:cNvSpPr>
            <a:spLocks noGrp="1"/>
          </p:cNvSpPr>
          <p:nvPr>
            <p:ph type="title"/>
          </p:nvPr>
        </p:nvSpPr>
        <p:spPr>
          <a:xfrm>
            <a:off x="838200" y="631825"/>
            <a:ext cx="10515600" cy="1325563"/>
          </a:xfrm>
        </p:spPr>
        <p:txBody>
          <a:bodyPr>
            <a:normAutofit/>
          </a:bodyPr>
          <a:lstStyle/>
          <a:p>
            <a:r>
              <a:rPr lang="en-GB" sz="4800" b="1" dirty="0">
                <a:latin typeface="Times New Roman" panose="02020603050405020304" pitchFamily="18" charset="0"/>
                <a:cs typeface="Times New Roman" panose="02020603050405020304" pitchFamily="18" charset="0"/>
              </a:rPr>
              <a:t>What is Punctuation?</a:t>
            </a:r>
          </a:p>
        </p:txBody>
      </p:sp>
      <p:sp>
        <p:nvSpPr>
          <p:cNvPr id="3" name="Content Placeholder 2">
            <a:extLst>
              <a:ext uri="{FF2B5EF4-FFF2-40B4-BE49-F238E27FC236}">
                <a16:creationId xmlns:a16="http://schemas.microsoft.com/office/drawing/2014/main" id="{1AE21AC4-70FA-4FE1-BCBC-BE5752F28C19}"/>
              </a:ext>
            </a:extLst>
          </p:cNvPr>
          <p:cNvSpPr>
            <a:spLocks noGrp="1"/>
          </p:cNvSpPr>
          <p:nvPr>
            <p:ph idx="1"/>
          </p:nvPr>
        </p:nvSpPr>
        <p:spPr>
          <a:xfrm>
            <a:off x="838200" y="2057399"/>
            <a:ext cx="10515600" cy="4168775"/>
          </a:xfrm>
        </p:spPr>
        <p:txBody>
          <a:bodyPr>
            <a:normAutofit/>
          </a:bodyPr>
          <a:lstStyle/>
          <a:p>
            <a:r>
              <a:rPr lang="en-GB" sz="3200" dirty="0">
                <a:latin typeface="Times New Roman" panose="02020603050405020304" pitchFamily="18" charset="0"/>
                <a:cs typeface="Times New Roman" panose="02020603050405020304" pitchFamily="18" charset="0"/>
              </a:rPr>
              <a:t>Punctuation is a process of signs and signals that help to devise a sentence.</a:t>
            </a:r>
          </a:p>
          <a:p>
            <a:r>
              <a:rPr lang="en-GB" sz="3200" dirty="0">
                <a:latin typeface="Times New Roman" panose="02020603050405020304" pitchFamily="18" charset="0"/>
                <a:cs typeface="Times New Roman" panose="02020603050405020304" pitchFamily="18" charset="0"/>
              </a:rPr>
              <a:t>Every sentence written will contain punctuation.</a:t>
            </a:r>
          </a:p>
          <a:p>
            <a:r>
              <a:rPr lang="en-GB" sz="3200" dirty="0">
                <a:latin typeface="Times New Roman" panose="02020603050405020304" pitchFamily="18" charset="0"/>
                <a:cs typeface="Times New Roman" panose="02020603050405020304" pitchFamily="18" charset="0"/>
              </a:rPr>
              <a:t>Punctuation marks help the reader to understand the sentence structure.</a:t>
            </a:r>
          </a:p>
          <a:p>
            <a:r>
              <a:rPr lang="en-GB" sz="3200" dirty="0">
                <a:latin typeface="Times New Roman" panose="02020603050405020304" pitchFamily="18" charset="0"/>
                <a:cs typeface="Times New Roman" panose="02020603050405020304" pitchFamily="18" charset="0"/>
              </a:rPr>
              <a:t>There are 14 punctuation marks used frequently within English grammar.</a:t>
            </a:r>
          </a:p>
          <a:p>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5893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83471-4268-4218-BBBF-F9E81903B4AF}"/>
              </a:ext>
            </a:extLst>
          </p:cNvPr>
          <p:cNvSpPr>
            <a:spLocks noGrp="1"/>
          </p:cNvSpPr>
          <p:nvPr>
            <p:ph type="title"/>
          </p:nvPr>
        </p:nvSpPr>
        <p:spPr>
          <a:xfrm>
            <a:off x="997427" y="997479"/>
            <a:ext cx="10261938" cy="1258574"/>
          </a:xfrm>
        </p:spPr>
        <p:txBody>
          <a:bodyPr>
            <a:noAutofit/>
          </a:bodyPr>
          <a:lstStyle/>
          <a:p>
            <a:r>
              <a:rPr lang="en-GB" sz="3600" dirty="0">
                <a:latin typeface="Times New Roman" panose="02020603050405020304" pitchFamily="18" charset="0"/>
                <a:cs typeface="Times New Roman" panose="02020603050405020304" pitchFamily="18" charset="0"/>
              </a:rPr>
              <a:t>An example of this is a </a:t>
            </a:r>
            <a:r>
              <a:rPr lang="en-GB" sz="3600" b="1" dirty="0">
                <a:latin typeface="Times New Roman" panose="02020603050405020304" pitchFamily="18" charset="0"/>
                <a:cs typeface="Times New Roman" panose="02020603050405020304" pitchFamily="18" charset="0"/>
              </a:rPr>
              <a:t>comma, </a:t>
            </a:r>
            <a:r>
              <a:rPr lang="en-GB" sz="3600" dirty="0">
                <a:latin typeface="Times New Roman" panose="02020603050405020304" pitchFamily="18" charset="0"/>
                <a:cs typeface="Times New Roman" panose="02020603050405020304" pitchFamily="18" charset="0"/>
              </a:rPr>
              <a:t>which is used during a sentence. </a:t>
            </a:r>
            <a:br>
              <a:rPr lang="en-GB" sz="3600" dirty="0">
                <a:latin typeface="Times New Roman" panose="02020603050405020304" pitchFamily="18" charset="0"/>
                <a:cs typeface="Times New Roman" panose="02020603050405020304" pitchFamily="18" charset="0"/>
              </a:rPr>
            </a:br>
            <a:endParaRPr lang="en-GB" sz="3600" dirty="0"/>
          </a:p>
        </p:txBody>
      </p:sp>
      <p:pic>
        <p:nvPicPr>
          <p:cNvPr id="8" name="Content Placeholder 4" descr="A close up of a logo&#10;&#10;Description automatically generated">
            <a:extLst>
              <a:ext uri="{FF2B5EF4-FFF2-40B4-BE49-F238E27FC236}">
                <a16:creationId xmlns:a16="http://schemas.microsoft.com/office/drawing/2014/main" id="{BEF4CB4F-60AA-49C2-8470-C15C7F7BDD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41461" y="2839792"/>
            <a:ext cx="2409541" cy="2409541"/>
          </a:xfrm>
          <a:prstGeom prst="rect">
            <a:avLst/>
          </a:prstGeom>
        </p:spPr>
      </p:pic>
    </p:spTree>
    <p:extLst>
      <p:ext uri="{BB962C8B-B14F-4D97-AF65-F5344CB8AC3E}">
        <p14:creationId xmlns:p14="http://schemas.microsoft.com/office/powerpoint/2010/main" val="2371154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0664-EDE6-4C72-980F-EEB9D5E4C948}"/>
              </a:ext>
            </a:extLst>
          </p:cNvPr>
          <p:cNvSpPr>
            <a:spLocks noGrp="1"/>
          </p:cNvSpPr>
          <p:nvPr>
            <p:ph type="title"/>
          </p:nvPr>
        </p:nvSpPr>
        <p:spPr>
          <a:xfrm>
            <a:off x="997427" y="321734"/>
            <a:ext cx="10261938" cy="3107266"/>
          </a:xfrm>
        </p:spPr>
        <p:txBody>
          <a:bodyPr>
            <a:noAutofit/>
          </a:bodyPr>
          <a:lstStyle/>
          <a:p>
            <a:r>
              <a:rPr lang="en-GB" sz="2800" b="1" dirty="0">
                <a:latin typeface="Times New Roman" panose="02020603050405020304" pitchFamily="18" charset="0"/>
                <a:cs typeface="Times New Roman" panose="02020603050405020304" pitchFamily="18" charset="0"/>
              </a:rPr>
              <a:t>Comma’s </a:t>
            </a:r>
            <a:r>
              <a:rPr lang="en-GB" sz="2800" dirty="0">
                <a:latin typeface="Times New Roman" panose="02020603050405020304" pitchFamily="18" charset="0"/>
                <a:cs typeface="Times New Roman" panose="02020603050405020304" pitchFamily="18" charset="0"/>
              </a:rPr>
              <a:t>are frequently overused incorrectly. It is vitally important within academic writing to understand when and where to use commas within sentence structure.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The rule is do not separate grammatically complete sentences with a comma, only to divide clauses.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A clause is a group of words containing a verb within a sentence or on its own.</a:t>
            </a:r>
          </a:p>
        </p:txBody>
      </p:sp>
      <p:pic>
        <p:nvPicPr>
          <p:cNvPr id="8" name="Content Placeholder 4" descr="A close up of a logo&#10;&#10;Description automatically generated">
            <a:extLst>
              <a:ext uri="{FF2B5EF4-FFF2-40B4-BE49-F238E27FC236}">
                <a16:creationId xmlns:a16="http://schemas.microsoft.com/office/drawing/2014/main" id="{4EBB9365-A043-403E-8BBC-5D7C2FBB75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7427" y="3429000"/>
            <a:ext cx="3053575" cy="2866292"/>
          </a:xfrm>
          <a:prstGeom prst="rect">
            <a:avLst/>
          </a:prstGeom>
        </p:spPr>
      </p:pic>
    </p:spTree>
    <p:extLst>
      <p:ext uri="{BB962C8B-B14F-4D97-AF65-F5344CB8AC3E}">
        <p14:creationId xmlns:p14="http://schemas.microsoft.com/office/powerpoint/2010/main" val="3822189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17FEE-47E2-4FBB-9C9A-FFCD977E671A}"/>
              </a:ext>
            </a:extLst>
          </p:cNvPr>
          <p:cNvSpPr>
            <a:spLocks noGrp="1"/>
          </p:cNvSpPr>
          <p:nvPr>
            <p:ph type="title"/>
          </p:nvPr>
        </p:nvSpPr>
        <p:spPr>
          <a:xfrm>
            <a:off x="997427" y="321733"/>
            <a:ext cx="10261938" cy="1934320"/>
          </a:xfrm>
        </p:spPr>
        <p:txBody>
          <a:bodyPr>
            <a:noAutofit/>
          </a:bodyPr>
          <a:lstStyle/>
          <a:p>
            <a:r>
              <a:rPr lang="en-GB" sz="3600" dirty="0">
                <a:latin typeface="Times New Roman" panose="02020603050405020304" pitchFamily="18" charset="0"/>
                <a:cs typeface="Times New Roman" panose="02020603050405020304" pitchFamily="18" charset="0"/>
              </a:rPr>
              <a:t>A</a:t>
            </a:r>
            <a:r>
              <a:rPr lang="en-GB" sz="3600" b="1" dirty="0">
                <a:latin typeface="Times New Roman" panose="02020603050405020304" pitchFamily="18" charset="0"/>
                <a:cs typeface="Times New Roman" panose="02020603050405020304" pitchFamily="18" charset="0"/>
              </a:rPr>
              <a:t> Semi-colon </a:t>
            </a:r>
            <a:r>
              <a:rPr lang="en-GB" sz="3600" dirty="0">
                <a:latin typeface="Times New Roman" panose="02020603050405020304" pitchFamily="18" charset="0"/>
                <a:cs typeface="Times New Roman" panose="02020603050405020304" pitchFamily="18" charset="0"/>
              </a:rPr>
              <a:t>is a longer stop than a comma. </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It also shows thoughts on either side of it are balanced and connected.</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It separates complex words or items within a list.  </a:t>
            </a:r>
          </a:p>
        </p:txBody>
      </p:sp>
      <p:pic>
        <p:nvPicPr>
          <p:cNvPr id="8" name="Content Placeholder 4">
            <a:extLst>
              <a:ext uri="{FF2B5EF4-FFF2-40B4-BE49-F238E27FC236}">
                <a16:creationId xmlns:a16="http://schemas.microsoft.com/office/drawing/2014/main" id="{7D4EB6DF-C782-4686-850D-AA10C0910D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8634" y="3429000"/>
            <a:ext cx="3108960" cy="2859258"/>
          </a:xfrm>
          <a:prstGeom prst="rect">
            <a:avLst/>
          </a:prstGeom>
        </p:spPr>
      </p:pic>
    </p:spTree>
    <p:extLst>
      <p:ext uri="{BB962C8B-B14F-4D97-AF65-F5344CB8AC3E}">
        <p14:creationId xmlns:p14="http://schemas.microsoft.com/office/powerpoint/2010/main" val="3425478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CC9E1-4F80-4DE2-9379-400A25B0551C}"/>
              </a:ext>
            </a:extLst>
          </p:cNvPr>
          <p:cNvSpPr>
            <a:spLocks noGrp="1"/>
          </p:cNvSpPr>
          <p:nvPr>
            <p:ph type="title"/>
          </p:nvPr>
        </p:nvSpPr>
        <p:spPr>
          <a:xfrm>
            <a:off x="997427" y="633046"/>
            <a:ext cx="10261938" cy="1623007"/>
          </a:xfrm>
        </p:spPr>
        <p:txBody>
          <a:bodyPr>
            <a:noAutofit/>
          </a:bodyPr>
          <a:lstStyle/>
          <a:p>
            <a:r>
              <a:rPr lang="en-GB" sz="4000" dirty="0">
                <a:latin typeface="Times New Roman" panose="02020603050405020304" pitchFamily="18" charset="0"/>
                <a:cs typeface="Times New Roman" panose="02020603050405020304" pitchFamily="18" charset="0"/>
              </a:rPr>
              <a:t>A </a:t>
            </a:r>
            <a:r>
              <a:rPr lang="en-GB" sz="4000" b="1" dirty="0">
                <a:latin typeface="Times New Roman" panose="02020603050405020304" pitchFamily="18" charset="0"/>
                <a:cs typeface="Times New Roman" panose="02020603050405020304" pitchFamily="18" charset="0"/>
              </a:rPr>
              <a:t>full stop,</a:t>
            </a:r>
            <a:r>
              <a:rPr lang="en-GB" sz="4000" dirty="0">
                <a:latin typeface="Times New Roman" panose="02020603050405020304" pitchFamily="18" charset="0"/>
                <a:cs typeface="Times New Roman" panose="02020603050405020304" pitchFamily="18" charset="0"/>
              </a:rPr>
              <a:t> which is used at the end of a sentence. (Americans call this period).</a:t>
            </a:r>
            <a:br>
              <a:rPr lang="en-GB" sz="4000" dirty="0">
                <a:latin typeface="Times New Roman" panose="02020603050405020304" pitchFamily="18" charset="0"/>
                <a:cs typeface="Times New Roman" panose="02020603050405020304" pitchFamily="18" charset="0"/>
              </a:rPr>
            </a:br>
            <a:endParaRPr lang="en-GB" sz="4000" dirty="0"/>
          </a:p>
        </p:txBody>
      </p:sp>
      <p:pic>
        <p:nvPicPr>
          <p:cNvPr id="8" name="Content Placeholder 4">
            <a:extLst>
              <a:ext uri="{FF2B5EF4-FFF2-40B4-BE49-F238E27FC236}">
                <a16:creationId xmlns:a16="http://schemas.microsoft.com/office/drawing/2014/main" id="{D0318F74-C8A2-437D-A63E-A29C159FB3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26902" y="2849628"/>
            <a:ext cx="3438660" cy="2389868"/>
          </a:xfrm>
          <a:prstGeom prst="rect">
            <a:avLst/>
          </a:prstGeom>
        </p:spPr>
      </p:pic>
    </p:spTree>
    <p:extLst>
      <p:ext uri="{BB962C8B-B14F-4D97-AF65-F5344CB8AC3E}">
        <p14:creationId xmlns:p14="http://schemas.microsoft.com/office/powerpoint/2010/main" val="2087755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9C1E-F521-490C-BC77-F7E9F3EEAA1C}"/>
              </a:ext>
            </a:extLst>
          </p:cNvPr>
          <p:cNvSpPr>
            <a:spLocks noGrp="1"/>
          </p:cNvSpPr>
          <p:nvPr>
            <p:ph type="title"/>
          </p:nvPr>
        </p:nvSpPr>
        <p:spPr>
          <a:xfrm>
            <a:off x="997427" y="997479"/>
            <a:ext cx="10261938" cy="1258574"/>
          </a:xfrm>
        </p:spPr>
        <p:txBody>
          <a:bodyPr>
            <a:normAutofit/>
          </a:bodyPr>
          <a:lstStyle/>
          <a:p>
            <a:r>
              <a:rPr lang="en-GB" sz="4100" dirty="0">
                <a:latin typeface="Times New Roman" panose="02020603050405020304" pitchFamily="18" charset="0"/>
                <a:cs typeface="Times New Roman" panose="02020603050405020304" pitchFamily="18" charset="0"/>
              </a:rPr>
              <a:t>A </a:t>
            </a:r>
            <a:r>
              <a:rPr lang="en-GB" sz="4100" b="1" dirty="0">
                <a:latin typeface="Times New Roman" panose="02020603050405020304" pitchFamily="18" charset="0"/>
                <a:cs typeface="Times New Roman" panose="02020603050405020304" pitchFamily="18" charset="0"/>
              </a:rPr>
              <a:t>question mark,</a:t>
            </a:r>
            <a:r>
              <a:rPr lang="en-GB" sz="4100" dirty="0">
                <a:latin typeface="Times New Roman" panose="02020603050405020304" pitchFamily="18" charset="0"/>
                <a:cs typeface="Times New Roman" panose="02020603050405020304" pitchFamily="18" charset="0"/>
              </a:rPr>
              <a:t> which is used to ask a question. For example; How old are you?</a:t>
            </a:r>
          </a:p>
        </p:txBody>
      </p:sp>
      <p:pic>
        <p:nvPicPr>
          <p:cNvPr id="8" name="Content Placeholder 4" descr="A picture containing black, indoor&#10;&#10;Description automatically generated">
            <a:extLst>
              <a:ext uri="{FF2B5EF4-FFF2-40B4-BE49-F238E27FC236}">
                <a16:creationId xmlns:a16="http://schemas.microsoft.com/office/drawing/2014/main" id="{D3209D0D-C090-4B1E-BC5D-CB659FF4C2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5397" y="2839792"/>
            <a:ext cx="1861670" cy="2409541"/>
          </a:xfrm>
          <a:prstGeom prst="rect">
            <a:avLst/>
          </a:prstGeom>
        </p:spPr>
      </p:pic>
    </p:spTree>
    <p:extLst>
      <p:ext uri="{BB962C8B-B14F-4D97-AF65-F5344CB8AC3E}">
        <p14:creationId xmlns:p14="http://schemas.microsoft.com/office/powerpoint/2010/main" val="827631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7E9CD-A74B-4DB7-8CE9-C7C6D5AAE5ED}"/>
              </a:ext>
            </a:extLst>
          </p:cNvPr>
          <p:cNvSpPr>
            <a:spLocks noGrp="1"/>
          </p:cNvSpPr>
          <p:nvPr>
            <p:ph type="title"/>
          </p:nvPr>
        </p:nvSpPr>
        <p:spPr>
          <a:xfrm>
            <a:off x="997427" y="997479"/>
            <a:ext cx="10261938" cy="1258574"/>
          </a:xfrm>
        </p:spPr>
        <p:txBody>
          <a:bodyPr>
            <a:noAutofit/>
          </a:bodyPr>
          <a:lstStyle/>
          <a:p>
            <a:r>
              <a:rPr lang="en-GB" sz="3600" dirty="0">
                <a:latin typeface="Times New Roman" panose="02020603050405020304" pitchFamily="18" charset="0"/>
                <a:cs typeface="Times New Roman" panose="02020603050405020304" pitchFamily="18" charset="0"/>
              </a:rPr>
              <a:t>An </a:t>
            </a:r>
            <a:r>
              <a:rPr lang="en-GB" sz="3600" b="1" dirty="0">
                <a:latin typeface="Times New Roman" panose="02020603050405020304" pitchFamily="18" charset="0"/>
                <a:cs typeface="Times New Roman" panose="02020603050405020304" pitchFamily="18" charset="0"/>
              </a:rPr>
              <a:t>exclamation mark! </a:t>
            </a:r>
            <a:r>
              <a:rPr lang="en-GB" sz="3600" dirty="0">
                <a:latin typeface="Times New Roman" panose="02020603050405020304" pitchFamily="18" charset="0"/>
                <a:cs typeface="Times New Roman" panose="02020603050405020304" pitchFamily="18" charset="0"/>
              </a:rPr>
              <a:t>Should not be used within academic writing. The rule of thumb is that exclamation marks can only be used if you are directly quoting text found within the source that contains an exclamation mark.</a:t>
            </a:r>
          </a:p>
        </p:txBody>
      </p:sp>
      <p:pic>
        <p:nvPicPr>
          <p:cNvPr id="8" name="Content Placeholder 4" descr="A close up of a logo&#10;&#10;Description automatically generated">
            <a:extLst>
              <a:ext uri="{FF2B5EF4-FFF2-40B4-BE49-F238E27FC236}">
                <a16:creationId xmlns:a16="http://schemas.microsoft.com/office/drawing/2014/main" id="{46B20A0D-9773-4948-A39B-793873C547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44055" y="2839792"/>
            <a:ext cx="2979637" cy="3349993"/>
          </a:xfrm>
          <a:prstGeom prst="rect">
            <a:avLst/>
          </a:prstGeom>
        </p:spPr>
      </p:pic>
    </p:spTree>
    <p:extLst>
      <p:ext uri="{BB962C8B-B14F-4D97-AF65-F5344CB8AC3E}">
        <p14:creationId xmlns:p14="http://schemas.microsoft.com/office/powerpoint/2010/main" val="332271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8F04C-F661-4A06-8D97-20F1C3E527A8}"/>
              </a:ext>
            </a:extLst>
          </p:cNvPr>
          <p:cNvSpPr>
            <a:spLocks noGrp="1"/>
          </p:cNvSpPr>
          <p:nvPr>
            <p:ph type="title"/>
          </p:nvPr>
        </p:nvSpPr>
        <p:spPr>
          <a:xfrm>
            <a:off x="838200" y="132523"/>
            <a:ext cx="10515600" cy="768625"/>
          </a:xfrm>
        </p:spPr>
        <p:txBody>
          <a:bodyPr/>
          <a:lstStyle/>
          <a:p>
            <a:r>
              <a:rPr lang="en-GB" b="1" dirty="0">
                <a:latin typeface="Times New Roman" panose="02020603050405020304" pitchFamily="18" charset="0"/>
                <a:cs typeface="Times New Roman" panose="02020603050405020304" pitchFamily="18" charset="0"/>
              </a:rPr>
              <a:t>Re – cap Punctuation</a:t>
            </a:r>
          </a:p>
        </p:txBody>
      </p:sp>
      <p:pic>
        <p:nvPicPr>
          <p:cNvPr id="4" name="Online Media 3" title="Punctuation Explained (by Punctuation!) | Scratch Garden">
            <a:hlinkClick r:id="" action="ppaction://media"/>
            <a:extLst>
              <a:ext uri="{FF2B5EF4-FFF2-40B4-BE49-F238E27FC236}">
                <a16:creationId xmlns:a16="http://schemas.microsoft.com/office/drawing/2014/main" id="{030B6B89-FA8E-4EF1-8869-58B33A8E74E5}"/>
              </a:ext>
            </a:extLst>
          </p:cNvPr>
          <p:cNvPicPr>
            <a:picLocks noGrp="1" noRot="1" noChangeAspect="1"/>
          </p:cNvPicPr>
          <p:nvPr>
            <p:ph idx="1"/>
            <a:videoFile r:link="rId1"/>
          </p:nvPr>
        </p:nvPicPr>
        <p:blipFill>
          <a:blip r:embed="rId3"/>
          <a:stretch>
            <a:fillRect/>
          </a:stretch>
        </p:blipFill>
        <p:spPr>
          <a:xfrm>
            <a:off x="1560513" y="1046163"/>
            <a:ext cx="9070975" cy="5102225"/>
          </a:xfrm>
          <a:prstGeom prst="rect">
            <a:avLst/>
          </a:prstGeom>
        </p:spPr>
      </p:pic>
    </p:spTree>
    <p:extLst>
      <p:ext uri="{BB962C8B-B14F-4D97-AF65-F5344CB8AC3E}">
        <p14:creationId xmlns:p14="http://schemas.microsoft.com/office/powerpoint/2010/main" val="3035332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CBB4-3F09-4D89-AF3F-10EB1B8227C1}"/>
              </a:ext>
            </a:extLst>
          </p:cNvPr>
          <p:cNvSpPr>
            <a:spLocks noGrp="1"/>
          </p:cNvSpPr>
          <p:nvPr>
            <p:ph type="title"/>
          </p:nvPr>
        </p:nvSpPr>
        <p:spPr>
          <a:xfrm>
            <a:off x="838200" y="6318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Activity:</a:t>
            </a:r>
          </a:p>
        </p:txBody>
      </p:sp>
      <p:sp>
        <p:nvSpPr>
          <p:cNvPr id="3" name="Content Placeholder 2">
            <a:extLst>
              <a:ext uri="{FF2B5EF4-FFF2-40B4-BE49-F238E27FC236}">
                <a16:creationId xmlns:a16="http://schemas.microsoft.com/office/drawing/2014/main" id="{AE2F3248-FFCA-4AD6-B595-89952E88B693}"/>
              </a:ext>
            </a:extLst>
          </p:cNvPr>
          <p:cNvSpPr>
            <a:spLocks noGrp="1"/>
          </p:cNvSpPr>
          <p:nvPr>
            <p:ph idx="1"/>
          </p:nvPr>
        </p:nvSpPr>
        <p:spPr>
          <a:xfrm>
            <a:off x="838200" y="2057400"/>
            <a:ext cx="10515600" cy="4800600"/>
          </a:xfrm>
        </p:spPr>
        <p:txBody>
          <a:bodyPr>
            <a:normAutofit lnSpcReduction="10000"/>
          </a:bodyPr>
          <a:lstStyle/>
          <a:p>
            <a:pPr marL="0" indent="0">
              <a:buNone/>
            </a:pPr>
            <a:r>
              <a:rPr lang="en-GB" sz="3200" dirty="0">
                <a:latin typeface="Times New Roman" panose="02020603050405020304" pitchFamily="18" charset="0"/>
                <a:cs typeface="Times New Roman" panose="02020603050405020304" pitchFamily="18" charset="0"/>
              </a:rPr>
              <a:t>Add the correct punctuation to each sentence.</a:t>
            </a:r>
          </a:p>
          <a:p>
            <a:pPr marL="0" indent="0">
              <a:buNone/>
            </a:pPr>
            <a:endParaRPr lang="en-GB" sz="3200"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How old are you</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Much of the world is in the grip of a heatwave</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Don’t do that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I have an early dental appointment tomorrow I can’t go out tonight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Of all the punctuation marks in English grammar this one is perhaps the most abused and misused</a:t>
            </a: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sz="2400" dirty="0"/>
          </a:p>
        </p:txBody>
      </p:sp>
    </p:spTree>
    <p:extLst>
      <p:ext uri="{BB962C8B-B14F-4D97-AF65-F5344CB8AC3E}">
        <p14:creationId xmlns:p14="http://schemas.microsoft.com/office/powerpoint/2010/main" val="3370203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90599-8ED7-4E33-B930-FDB6EE3BA8F8}"/>
              </a:ext>
            </a:extLst>
          </p:cNvPr>
          <p:cNvSpPr>
            <a:spLocks noGrp="1"/>
          </p:cNvSpPr>
          <p:nvPr>
            <p:ph type="title"/>
          </p:nvPr>
        </p:nvSpPr>
        <p:spPr>
          <a:xfrm>
            <a:off x="838200" y="6318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Answers:</a:t>
            </a:r>
          </a:p>
        </p:txBody>
      </p:sp>
      <p:sp>
        <p:nvSpPr>
          <p:cNvPr id="3" name="Content Placeholder 2">
            <a:extLst>
              <a:ext uri="{FF2B5EF4-FFF2-40B4-BE49-F238E27FC236}">
                <a16:creationId xmlns:a16="http://schemas.microsoft.com/office/drawing/2014/main" id="{39DB7D32-3975-418E-BC01-EECAFB904860}"/>
              </a:ext>
            </a:extLst>
          </p:cNvPr>
          <p:cNvSpPr>
            <a:spLocks noGrp="1"/>
          </p:cNvSpPr>
          <p:nvPr>
            <p:ph idx="1"/>
          </p:nvPr>
        </p:nvSpPr>
        <p:spPr>
          <a:xfrm>
            <a:off x="838200" y="2057400"/>
            <a:ext cx="10515600" cy="4540348"/>
          </a:xfrm>
        </p:spPr>
        <p:txBody>
          <a:bodyPr>
            <a:normAutofit lnSpcReduction="10000"/>
          </a:bodyPr>
          <a:lstStyle/>
          <a:p>
            <a:pPr marL="0" indent="0">
              <a:buNone/>
            </a:pPr>
            <a:r>
              <a:rPr lang="en-GB" sz="3200" dirty="0">
                <a:latin typeface="Times New Roman" panose="02020603050405020304" pitchFamily="18" charset="0"/>
                <a:cs typeface="Times New Roman" panose="02020603050405020304" pitchFamily="18" charset="0"/>
              </a:rPr>
              <a:t>Add the correct punctuation to each sentence.</a:t>
            </a:r>
          </a:p>
          <a:p>
            <a:pPr marL="0" indent="0">
              <a:buNone/>
            </a:pPr>
            <a:endParaRPr lang="en-GB" sz="3200"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How old are you</a:t>
            </a:r>
            <a:r>
              <a:rPr lang="en-GB" sz="3200" dirty="0">
                <a:solidFill>
                  <a:srgbClr val="FF0000"/>
                </a:solidFill>
                <a:latin typeface="Times New Roman" panose="02020603050405020304" pitchFamily="18" charset="0"/>
                <a:cs typeface="Times New Roman" panose="02020603050405020304" pitchFamily="18" charset="0"/>
              </a:rPr>
              <a: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Much of the world is in the grip of a heatwave</a:t>
            </a:r>
            <a:r>
              <a:rPr lang="en-GB" sz="3200" dirty="0">
                <a:solidFill>
                  <a:srgbClr val="FF0000"/>
                </a:solidFill>
                <a:latin typeface="Times New Roman" panose="02020603050405020304" pitchFamily="18" charset="0"/>
                <a:cs typeface="Times New Roman" panose="02020603050405020304" pitchFamily="18" charset="0"/>
              </a:rPr>
              <a: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Don’t do that</a:t>
            </a:r>
            <a:r>
              <a:rPr lang="en-GB" sz="3200" dirty="0">
                <a:solidFill>
                  <a:srgbClr val="FF0000"/>
                </a:solidFill>
                <a:latin typeface="Times New Roman" panose="02020603050405020304" pitchFamily="18" charset="0"/>
                <a:cs typeface="Times New Roman" panose="02020603050405020304" pitchFamily="18" charset="0"/>
              </a:rPr>
              <a: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I have an early dental appointment tomorrow</a:t>
            </a:r>
            <a:r>
              <a:rPr lang="en-GB" sz="3200" dirty="0">
                <a:solidFill>
                  <a:srgbClr val="FF0000"/>
                </a:solidFill>
                <a:latin typeface="Times New Roman" panose="02020603050405020304" pitchFamily="18" charset="0"/>
                <a:cs typeface="Times New Roman" panose="02020603050405020304" pitchFamily="18" charset="0"/>
              </a:rPr>
              <a:t>;</a:t>
            </a:r>
            <a:r>
              <a:rPr lang="en-GB" sz="3200" dirty="0">
                <a:latin typeface="Times New Roman" panose="02020603050405020304" pitchFamily="18" charset="0"/>
                <a:cs typeface="Times New Roman" panose="02020603050405020304" pitchFamily="18" charset="0"/>
              </a:rPr>
              <a:t> I can’t go out tonight.</a:t>
            </a:r>
          </a:p>
          <a:p>
            <a:pPr marL="514350" indent="-514350">
              <a:buFont typeface="+mj-lt"/>
              <a:buAutoNum type="arabicPeriod"/>
            </a:pPr>
            <a:r>
              <a:rPr lang="en-GB" sz="3200" dirty="0">
                <a:latin typeface="Times New Roman" panose="02020603050405020304" pitchFamily="18" charset="0"/>
                <a:cs typeface="Times New Roman" panose="02020603050405020304" pitchFamily="18" charset="0"/>
              </a:rPr>
              <a:t>Of all the punctuation marks in English grammar</a:t>
            </a:r>
            <a:r>
              <a:rPr lang="en-GB" sz="3200" dirty="0">
                <a:solidFill>
                  <a:srgbClr val="FF0000"/>
                </a:solidFill>
                <a:latin typeface="Times New Roman" panose="02020603050405020304" pitchFamily="18" charset="0"/>
                <a:cs typeface="Times New Roman" panose="02020603050405020304" pitchFamily="18" charset="0"/>
              </a:rPr>
              <a:t>,</a:t>
            </a:r>
            <a:r>
              <a:rPr lang="en-GB" sz="3200" dirty="0">
                <a:latin typeface="Times New Roman" panose="02020603050405020304" pitchFamily="18" charset="0"/>
                <a:cs typeface="Times New Roman" panose="02020603050405020304" pitchFamily="18" charset="0"/>
              </a:rPr>
              <a:t> this one is perhaps the most abused and misused.</a:t>
            </a:r>
          </a:p>
          <a:p>
            <a:pPr marL="0" indent="0">
              <a:buNone/>
            </a:pPr>
            <a:endParaRPr lang="en-GB" sz="2400" dirty="0"/>
          </a:p>
        </p:txBody>
      </p:sp>
    </p:spTree>
    <p:extLst>
      <p:ext uri="{BB962C8B-B14F-4D97-AF65-F5344CB8AC3E}">
        <p14:creationId xmlns:p14="http://schemas.microsoft.com/office/powerpoint/2010/main" val="1859325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2F4A-71F3-44C8-A4E1-C029E82684C5}"/>
              </a:ext>
            </a:extLst>
          </p:cNvPr>
          <p:cNvSpPr>
            <a:spLocks noGrp="1"/>
          </p:cNvSpPr>
          <p:nvPr>
            <p:ph type="title"/>
          </p:nvPr>
        </p:nvSpPr>
        <p:spPr>
          <a:xfrm>
            <a:off x="997427" y="997478"/>
            <a:ext cx="10261938" cy="1450299"/>
          </a:xfrm>
        </p:spPr>
        <p:txBody>
          <a:bodyPr>
            <a:noAutofit/>
          </a:bodyPr>
          <a:lstStyle/>
          <a:p>
            <a:r>
              <a:rPr lang="en-GB" sz="3600" b="1" dirty="0">
                <a:latin typeface="Times New Roman" panose="02020603050405020304" pitchFamily="18" charset="0"/>
                <a:cs typeface="Times New Roman" panose="02020603050405020304" pitchFamily="18" charset="0"/>
              </a:rPr>
              <a:t>A Colon: </a:t>
            </a:r>
            <a:r>
              <a:rPr lang="en-GB" sz="3600" dirty="0">
                <a:latin typeface="Times New Roman" panose="02020603050405020304" pitchFamily="18" charset="0"/>
                <a:cs typeface="Times New Roman" panose="02020603050405020304" pitchFamily="18" charset="0"/>
              </a:rPr>
              <a:t>is used to introduce a list of items, for example, leather can be used for many things: bags, shoes, belts and coats. </a:t>
            </a:r>
          </a:p>
        </p:txBody>
      </p:sp>
      <p:sp>
        <p:nvSpPr>
          <p:cNvPr id="3" name="Content Placeholder 2">
            <a:extLst>
              <a:ext uri="{FF2B5EF4-FFF2-40B4-BE49-F238E27FC236}">
                <a16:creationId xmlns:a16="http://schemas.microsoft.com/office/drawing/2014/main" id="{C9E6B0CC-F1B7-404D-BD35-AFE802D2F3E1}"/>
              </a:ext>
            </a:extLst>
          </p:cNvPr>
          <p:cNvSpPr>
            <a:spLocks noGrp="1"/>
          </p:cNvSpPr>
          <p:nvPr>
            <p:ph idx="1"/>
          </p:nvPr>
        </p:nvSpPr>
        <p:spPr>
          <a:xfrm>
            <a:off x="5401993" y="2447777"/>
            <a:ext cx="5857369" cy="3981157"/>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Introduce a direct quotation. </a:t>
            </a:r>
          </a:p>
          <a:p>
            <a:pPr marL="0" indent="0">
              <a:buNone/>
            </a:pPr>
            <a:r>
              <a:rPr lang="en-GB" sz="3200" dirty="0">
                <a:latin typeface="Times New Roman" panose="02020603050405020304" pitchFamily="18" charset="0"/>
                <a:cs typeface="Times New Roman" panose="02020603050405020304" pitchFamily="18" charset="0"/>
              </a:rPr>
              <a:t>Example: The setting         emphasises deception: “Nothing is as it appears” (Fender 2018:pg 9).</a:t>
            </a:r>
          </a:p>
          <a:p>
            <a:pPr marL="0" indent="0">
              <a:buNone/>
            </a:pPr>
            <a:r>
              <a:rPr lang="en-GB" sz="3200" dirty="0">
                <a:latin typeface="Times New Roman" panose="02020603050405020304" pitchFamily="18" charset="0"/>
                <a:cs typeface="Times New Roman" panose="02020603050405020304" pitchFamily="18" charset="0"/>
              </a:rPr>
              <a:t>Used infrequently to join two parts of a sentence when the second part is providing more information than the first part.</a:t>
            </a:r>
          </a:p>
          <a:p>
            <a:endParaRPr lang="en-GB" sz="2400" dirty="0"/>
          </a:p>
        </p:txBody>
      </p:sp>
      <p:pic>
        <p:nvPicPr>
          <p:cNvPr id="5" name="Picture 4" descr="A close up of a logo&#10;&#10;Description automatically generated">
            <a:extLst>
              <a:ext uri="{FF2B5EF4-FFF2-40B4-BE49-F238E27FC236}">
                <a16:creationId xmlns:a16="http://schemas.microsoft.com/office/drawing/2014/main" id="{94BD1FCA-8740-4E95-B85A-3848277590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7427" y="2839792"/>
            <a:ext cx="3761096" cy="3020730"/>
          </a:xfrm>
          <a:prstGeom prst="rect">
            <a:avLst/>
          </a:prstGeom>
        </p:spPr>
      </p:pic>
    </p:spTree>
    <p:extLst>
      <p:ext uri="{BB962C8B-B14F-4D97-AF65-F5344CB8AC3E}">
        <p14:creationId xmlns:p14="http://schemas.microsoft.com/office/powerpoint/2010/main" val="928064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close up of a logo&#10;&#10;Description automatically generated">
            <a:extLst>
              <a:ext uri="{FF2B5EF4-FFF2-40B4-BE49-F238E27FC236}">
                <a16:creationId xmlns:a16="http://schemas.microsoft.com/office/drawing/2014/main" id="{92096E70-6DC9-43FC-9AB3-40DACD4208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1744393"/>
            <a:ext cx="3684191" cy="3376247"/>
          </a:xfrm>
          <a:prstGeom prst="rect">
            <a:avLst/>
          </a:prstGeom>
        </p:spPr>
      </p:pic>
      <p:sp>
        <p:nvSpPr>
          <p:cNvPr id="2" name="Title 1">
            <a:extLst>
              <a:ext uri="{FF2B5EF4-FFF2-40B4-BE49-F238E27FC236}">
                <a16:creationId xmlns:a16="http://schemas.microsoft.com/office/drawing/2014/main" id="{A9989BBD-CA33-4D18-9F31-B99330089B7D}"/>
              </a:ext>
            </a:extLst>
          </p:cNvPr>
          <p:cNvSpPr>
            <a:spLocks noGrp="1"/>
          </p:cNvSpPr>
          <p:nvPr>
            <p:ph type="title"/>
          </p:nvPr>
        </p:nvSpPr>
        <p:spPr>
          <a:xfrm>
            <a:off x="5278781" y="620720"/>
            <a:ext cx="6157545" cy="5523515"/>
          </a:xfrm>
        </p:spPr>
        <p:txBody>
          <a:bodyPr vert="horz" lIns="91440" tIns="45720" rIns="91440" bIns="45720" rtlCol="0" anchor="ctr">
            <a:normAutofit/>
          </a:bodyPr>
          <a:lstStyle/>
          <a:p>
            <a:r>
              <a:rPr lang="en-US" sz="3600" b="1" kern="1200" dirty="0">
                <a:solidFill>
                  <a:schemeClr val="tx1"/>
                </a:solidFill>
                <a:latin typeface="Times New Roman" panose="02020603050405020304" pitchFamily="18" charset="0"/>
                <a:cs typeface="Times New Roman" panose="02020603050405020304" pitchFamily="18" charset="0"/>
              </a:rPr>
              <a:t>Brackets </a:t>
            </a:r>
            <a:r>
              <a:rPr lang="en-US" sz="3600" kern="1200" dirty="0">
                <a:solidFill>
                  <a:schemeClr val="tx1"/>
                </a:solidFill>
                <a:latin typeface="Times New Roman" panose="02020603050405020304" pitchFamily="18" charset="0"/>
                <a:cs typeface="Times New Roman" panose="02020603050405020304" pitchFamily="18" charset="0"/>
              </a:rPr>
              <a:t>are</a:t>
            </a:r>
            <a:r>
              <a:rPr lang="en-US" sz="3600" b="1" kern="1200" dirty="0">
                <a:solidFill>
                  <a:schemeClr val="tx1"/>
                </a:solidFill>
                <a:latin typeface="Times New Roman" panose="02020603050405020304" pitchFamily="18" charset="0"/>
                <a:cs typeface="Times New Roman" panose="02020603050405020304" pitchFamily="18" charset="0"/>
              </a:rPr>
              <a:t> </a:t>
            </a:r>
            <a:r>
              <a:rPr lang="en-US" sz="3600" kern="1200" dirty="0">
                <a:solidFill>
                  <a:schemeClr val="tx1"/>
                </a:solidFill>
                <a:latin typeface="Times New Roman" panose="02020603050405020304" pitchFamily="18" charset="0"/>
                <a:cs typeface="Times New Roman" panose="02020603050405020304" pitchFamily="18" charset="0"/>
              </a:rPr>
              <a:t>used to enclose separate information. They are the strongest and most formal way of clarifying information away from the main information. </a:t>
            </a:r>
          </a:p>
        </p:txBody>
      </p:sp>
    </p:spTree>
    <p:extLst>
      <p:ext uri="{BB962C8B-B14F-4D97-AF65-F5344CB8AC3E}">
        <p14:creationId xmlns:p14="http://schemas.microsoft.com/office/powerpoint/2010/main" val="1367005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8C446-ACC7-4681-8151-2392F40BB689}"/>
              </a:ext>
            </a:extLst>
          </p:cNvPr>
          <p:cNvSpPr>
            <a:spLocks noGrp="1"/>
          </p:cNvSpPr>
          <p:nvPr>
            <p:ph type="title"/>
          </p:nvPr>
        </p:nvSpPr>
        <p:spPr>
          <a:xfrm>
            <a:off x="838200" y="365126"/>
            <a:ext cx="10515600" cy="779464"/>
          </a:xfrm>
        </p:spPr>
        <p:txBody>
          <a:bodyPr>
            <a:normAutofit/>
          </a:bodyPr>
          <a:lstStyle/>
          <a:p>
            <a:r>
              <a:rPr lang="en-GB" sz="4800" b="1" dirty="0">
                <a:latin typeface="Times New Roman" panose="02020603050405020304" pitchFamily="18" charset="0"/>
                <a:cs typeface="Times New Roman" panose="02020603050405020304" pitchFamily="18" charset="0"/>
              </a:rPr>
              <a:t>Parentheses</a:t>
            </a:r>
          </a:p>
        </p:txBody>
      </p:sp>
      <p:sp>
        <p:nvSpPr>
          <p:cNvPr id="3" name="Content Placeholder 2">
            <a:extLst>
              <a:ext uri="{FF2B5EF4-FFF2-40B4-BE49-F238E27FC236}">
                <a16:creationId xmlns:a16="http://schemas.microsoft.com/office/drawing/2014/main" id="{129EDF55-78D0-4E99-A102-B699622E1B51}"/>
              </a:ext>
            </a:extLst>
          </p:cNvPr>
          <p:cNvSpPr>
            <a:spLocks noGrp="1"/>
          </p:cNvSpPr>
          <p:nvPr>
            <p:ph idx="1"/>
          </p:nvPr>
        </p:nvSpPr>
        <p:spPr>
          <a:xfrm>
            <a:off x="838200" y="1379095"/>
            <a:ext cx="10515600" cy="2222233"/>
          </a:xfrm>
        </p:spPr>
        <p:txBody>
          <a:bodyPr>
            <a:normAutofit/>
          </a:bodyPr>
          <a:lstStyle/>
          <a:p>
            <a:r>
              <a:rPr lang="en-US" sz="3600" dirty="0">
                <a:latin typeface="Times New Roman" panose="02020603050405020304" pitchFamily="18" charset="0"/>
                <a:cs typeface="Times New Roman" panose="02020603050405020304" pitchFamily="18" charset="0"/>
              </a:rPr>
              <a:t>Square brackets/parentheses. </a:t>
            </a:r>
          </a:p>
          <a:p>
            <a:r>
              <a:rPr lang="en-US" sz="3600" dirty="0">
                <a:latin typeface="Times New Roman" panose="02020603050405020304" pitchFamily="18" charset="0"/>
                <a:cs typeface="Times New Roman" panose="02020603050405020304" pitchFamily="18" charset="0"/>
              </a:rPr>
              <a:t>Have a particular purpose as part of referencing, should not be used elsewhere.</a:t>
            </a:r>
          </a:p>
          <a:p>
            <a:pPr marL="0" indent="0">
              <a:buNone/>
            </a:pPr>
            <a:endParaRPr lang="en-GB" sz="9600" b="1" dirty="0">
              <a:latin typeface="Times New Roman" panose="02020603050405020304" pitchFamily="18" charset="0"/>
              <a:cs typeface="Times New Roman" panose="02020603050405020304" pitchFamily="18" charset="0"/>
            </a:endParaRPr>
          </a:p>
        </p:txBody>
      </p:sp>
      <p:pic>
        <p:nvPicPr>
          <p:cNvPr id="5" name="Picture 4" descr="A close up of a logo&#10;&#10;Description automatically generated">
            <a:extLst>
              <a:ext uri="{FF2B5EF4-FFF2-40B4-BE49-F238E27FC236}">
                <a16:creationId xmlns:a16="http://schemas.microsoft.com/office/drawing/2014/main" id="{DCE726A3-E72A-4365-A12D-4D578D93F2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4576" y="3601328"/>
            <a:ext cx="2938073" cy="3256671"/>
          </a:xfrm>
          <a:prstGeom prst="rect">
            <a:avLst/>
          </a:prstGeom>
        </p:spPr>
      </p:pic>
    </p:spTree>
    <p:extLst>
      <p:ext uri="{BB962C8B-B14F-4D97-AF65-F5344CB8AC3E}">
        <p14:creationId xmlns:p14="http://schemas.microsoft.com/office/powerpoint/2010/main" val="2585176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5A293B0E-50B1-45EA-903B-90F61DE6E0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1689394"/>
            <a:ext cx="3684191" cy="3460385"/>
          </a:xfrm>
          <a:prstGeom prst="rect">
            <a:avLst/>
          </a:prstGeom>
        </p:spPr>
      </p:pic>
      <p:sp>
        <p:nvSpPr>
          <p:cNvPr id="2" name="Title 1">
            <a:extLst>
              <a:ext uri="{FF2B5EF4-FFF2-40B4-BE49-F238E27FC236}">
                <a16:creationId xmlns:a16="http://schemas.microsoft.com/office/drawing/2014/main" id="{92EB0A30-64B8-4DC3-BF83-9433A232FAE2}"/>
              </a:ext>
            </a:extLst>
          </p:cNvPr>
          <p:cNvSpPr>
            <a:spLocks noGrp="1"/>
          </p:cNvSpPr>
          <p:nvPr>
            <p:ph type="title"/>
          </p:nvPr>
        </p:nvSpPr>
        <p:spPr>
          <a:xfrm>
            <a:off x="5278781" y="620720"/>
            <a:ext cx="6157545" cy="5523515"/>
          </a:xfrm>
        </p:spPr>
        <p:txBody>
          <a:bodyPr vert="horz" lIns="91440" tIns="45720" rIns="91440" bIns="45720" rtlCol="0" anchor="ctr">
            <a:normAutofit/>
          </a:bodyPr>
          <a:lstStyle/>
          <a:p>
            <a:r>
              <a:rPr lang="en-US" sz="3600" b="1" kern="1200" dirty="0">
                <a:solidFill>
                  <a:schemeClr val="tx1"/>
                </a:solidFill>
                <a:latin typeface="Times New Roman" panose="02020603050405020304" pitchFamily="18" charset="0"/>
                <a:cs typeface="Times New Roman" panose="02020603050405020304" pitchFamily="18" charset="0"/>
              </a:rPr>
              <a:t>Speech Marks </a:t>
            </a:r>
            <a:r>
              <a:rPr lang="en-US" sz="3600" kern="1200" dirty="0">
                <a:solidFill>
                  <a:schemeClr val="tx1"/>
                </a:solidFill>
                <a:latin typeface="Times New Roman" panose="02020603050405020304" pitchFamily="18" charset="0"/>
                <a:cs typeface="Times New Roman" panose="02020603050405020304" pitchFamily="18" charset="0"/>
              </a:rPr>
              <a:t>are used to acknowledge the citing of someone else’s words (from written sources).</a:t>
            </a:r>
            <a:br>
              <a:rPr lang="en-US" sz="3600" kern="1200" dirty="0">
                <a:solidFill>
                  <a:schemeClr val="tx1"/>
                </a:solidFill>
                <a:latin typeface="Times New Roman" panose="02020603050405020304" pitchFamily="18" charset="0"/>
                <a:cs typeface="Times New Roman" panose="02020603050405020304" pitchFamily="18" charset="0"/>
              </a:rPr>
            </a:br>
            <a:r>
              <a:rPr lang="en-US" sz="3600" kern="1200" dirty="0">
                <a:solidFill>
                  <a:schemeClr val="tx1"/>
                </a:solidFill>
                <a:latin typeface="Times New Roman" panose="02020603050405020304" pitchFamily="18" charset="0"/>
                <a:cs typeface="Times New Roman" panose="02020603050405020304" pitchFamily="18" charset="0"/>
              </a:rPr>
              <a:t>Show direct speech (spoken words).</a:t>
            </a:r>
            <a:br>
              <a:rPr lang="en-US" sz="3600" kern="1200" dirty="0">
                <a:solidFill>
                  <a:schemeClr val="tx1"/>
                </a:solidFill>
                <a:latin typeface="Times New Roman" panose="02020603050405020304" pitchFamily="18" charset="0"/>
                <a:cs typeface="Times New Roman" panose="02020603050405020304" pitchFamily="18" charset="0"/>
              </a:rPr>
            </a:br>
            <a:r>
              <a:rPr lang="en-US" sz="3600" kern="1200" dirty="0">
                <a:solidFill>
                  <a:schemeClr val="tx1"/>
                </a:solidFill>
                <a:latin typeface="Times New Roman" panose="02020603050405020304" pitchFamily="18" charset="0"/>
                <a:cs typeface="Times New Roman" panose="02020603050405020304" pitchFamily="18" charset="0"/>
              </a:rPr>
              <a:t>Indicate slang or foreign phrases.</a:t>
            </a:r>
            <a:br>
              <a:rPr lang="en-US" sz="3600" kern="1200" dirty="0">
                <a:solidFill>
                  <a:schemeClr val="tx1"/>
                </a:solidFill>
                <a:latin typeface="Times New Roman" panose="02020603050405020304" pitchFamily="18" charset="0"/>
                <a:cs typeface="Times New Roman" panose="02020603050405020304" pitchFamily="18" charset="0"/>
              </a:rPr>
            </a:br>
            <a:r>
              <a:rPr lang="en-US" sz="3600" kern="1200" dirty="0">
                <a:solidFill>
                  <a:schemeClr val="tx1"/>
                </a:solidFill>
                <a:latin typeface="Times New Roman" panose="02020603050405020304" pitchFamily="18" charset="0"/>
                <a:cs typeface="Times New Roman" panose="02020603050405020304" pitchFamily="18" charset="0"/>
              </a:rPr>
              <a:t>Show titles of books, films and articles.</a:t>
            </a:r>
            <a:br>
              <a:rPr lang="en-US" sz="3600" kern="1200" dirty="0">
                <a:solidFill>
                  <a:schemeClr val="tx1"/>
                </a:solidFill>
                <a:latin typeface="Times New Roman" panose="02020603050405020304" pitchFamily="18" charset="0"/>
                <a:cs typeface="Times New Roman" panose="02020603050405020304" pitchFamily="18" charset="0"/>
              </a:rPr>
            </a:br>
            <a:endParaRPr lang="en-US" sz="3600" kern="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4666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FDFF5-9234-41AE-A7EF-482A3F5E79D7}"/>
              </a:ext>
            </a:extLst>
          </p:cNvPr>
          <p:cNvSpPr>
            <a:spLocks noGrp="1"/>
          </p:cNvSpPr>
          <p:nvPr>
            <p:ph type="title"/>
          </p:nvPr>
        </p:nvSpPr>
        <p:spPr>
          <a:xfrm>
            <a:off x="997427" y="997479"/>
            <a:ext cx="10261938" cy="906272"/>
          </a:xfrm>
        </p:spPr>
        <p:txBody>
          <a:bodyPr>
            <a:normAutofit/>
          </a:bodyPr>
          <a:lstStyle/>
          <a:p>
            <a:r>
              <a:rPr lang="en-GB" sz="4800" b="1" dirty="0">
                <a:latin typeface="Times New Roman" panose="02020603050405020304" pitchFamily="18" charset="0"/>
                <a:cs typeface="Times New Roman" panose="02020603050405020304" pitchFamily="18" charset="0"/>
              </a:rPr>
              <a:t>The Apostrophe. </a:t>
            </a:r>
          </a:p>
        </p:txBody>
      </p:sp>
      <p:sp>
        <p:nvSpPr>
          <p:cNvPr id="3" name="Content Placeholder 2">
            <a:extLst>
              <a:ext uri="{FF2B5EF4-FFF2-40B4-BE49-F238E27FC236}">
                <a16:creationId xmlns:a16="http://schemas.microsoft.com/office/drawing/2014/main" id="{ED6BE4AC-3B2F-493C-81A3-8A35F1614C58}"/>
              </a:ext>
            </a:extLst>
          </p:cNvPr>
          <p:cNvSpPr>
            <a:spLocks noGrp="1"/>
          </p:cNvSpPr>
          <p:nvPr>
            <p:ph idx="1"/>
          </p:nvPr>
        </p:nvSpPr>
        <p:spPr>
          <a:xfrm>
            <a:off x="4107305" y="2256053"/>
            <a:ext cx="7152058" cy="4024826"/>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Used to show that letters have been left out.</a:t>
            </a:r>
          </a:p>
          <a:p>
            <a:pPr marL="0" indent="0">
              <a:buNone/>
            </a:pPr>
            <a:r>
              <a:rPr lang="en-GB" sz="3200" dirty="0">
                <a:latin typeface="Times New Roman" panose="02020603050405020304" pitchFamily="18" charset="0"/>
                <a:cs typeface="Times New Roman" panose="02020603050405020304" pitchFamily="18" charset="0"/>
              </a:rPr>
              <a:t>To show possession, for example,</a:t>
            </a:r>
          </a:p>
          <a:p>
            <a:pPr marL="0" indent="0">
              <a:buNone/>
            </a:pPr>
            <a:r>
              <a:rPr lang="en-GB" sz="3200" dirty="0">
                <a:latin typeface="Times New Roman" panose="02020603050405020304" pitchFamily="18" charset="0"/>
                <a:cs typeface="Times New Roman" panose="02020603050405020304" pitchFamily="18" charset="0"/>
              </a:rPr>
              <a:t>To show singular possessive nouns, the apostrophe needs to be placed between the noun and the ‘s’.</a:t>
            </a:r>
          </a:p>
          <a:p>
            <a:pPr marL="0" indent="0">
              <a:buNone/>
            </a:pPr>
            <a:r>
              <a:rPr lang="en-GB" sz="3200" dirty="0">
                <a:latin typeface="Times New Roman" panose="02020603050405020304" pitchFamily="18" charset="0"/>
                <a:cs typeface="Times New Roman" panose="02020603050405020304" pitchFamily="18" charset="0"/>
              </a:rPr>
              <a:t>To show plural possessive nouns, the apostrophe needs to be placed after the ‘s’.</a:t>
            </a: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5" name="Picture 4" descr="A close up of a logo&#10;&#10;Description automatically generated">
            <a:extLst>
              <a:ext uri="{FF2B5EF4-FFF2-40B4-BE49-F238E27FC236}">
                <a16:creationId xmlns:a16="http://schemas.microsoft.com/office/drawing/2014/main" id="{E336E4D6-FB87-4C65-AECC-D5A6604CAB7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91176" y="2839792"/>
            <a:ext cx="2258634" cy="2716946"/>
          </a:xfrm>
          <a:prstGeom prst="rect">
            <a:avLst/>
          </a:prstGeom>
        </p:spPr>
      </p:pic>
    </p:spTree>
    <p:extLst>
      <p:ext uri="{BB962C8B-B14F-4D97-AF65-F5344CB8AC3E}">
        <p14:creationId xmlns:p14="http://schemas.microsoft.com/office/powerpoint/2010/main" val="2921679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6409B-53BF-4B6C-9F73-8B4A58E0CE03}"/>
              </a:ext>
            </a:extLst>
          </p:cNvPr>
          <p:cNvSpPr>
            <a:spLocks noGrp="1"/>
          </p:cNvSpPr>
          <p:nvPr>
            <p:ph type="title"/>
          </p:nvPr>
        </p:nvSpPr>
        <p:spPr>
          <a:xfrm>
            <a:off x="4051495" y="239152"/>
            <a:ext cx="7488234" cy="563897"/>
          </a:xfrm>
        </p:spPr>
        <p:txBody>
          <a:bodyPr>
            <a:noAutofit/>
          </a:bodyPr>
          <a:lstStyle/>
          <a:p>
            <a:r>
              <a:rPr lang="en-GB" sz="4800" b="1" dirty="0">
                <a:latin typeface="Times New Roman" panose="02020603050405020304" pitchFamily="18" charset="0"/>
                <a:cs typeface="Times New Roman" panose="02020603050405020304" pitchFamily="18" charset="0"/>
              </a:rPr>
              <a:t>Hyphen / Dash</a:t>
            </a:r>
          </a:p>
        </p:txBody>
      </p:sp>
      <p:sp>
        <p:nvSpPr>
          <p:cNvPr id="3" name="Content Placeholder 2">
            <a:extLst>
              <a:ext uri="{FF2B5EF4-FFF2-40B4-BE49-F238E27FC236}">
                <a16:creationId xmlns:a16="http://schemas.microsoft.com/office/drawing/2014/main" id="{BAC71D7C-2825-4E1D-86C2-D83D9522880B}"/>
              </a:ext>
            </a:extLst>
          </p:cNvPr>
          <p:cNvSpPr>
            <a:spLocks noGrp="1"/>
          </p:cNvSpPr>
          <p:nvPr>
            <p:ph idx="1"/>
          </p:nvPr>
        </p:nvSpPr>
        <p:spPr>
          <a:xfrm>
            <a:off x="4051495" y="1034321"/>
            <a:ext cx="7962314" cy="5823679"/>
          </a:xfrm>
        </p:spPr>
        <p:txBody>
          <a:bodyPr>
            <a:normAutofit fontScale="25000" lnSpcReduction="20000"/>
          </a:bodyPr>
          <a:lstStyle/>
          <a:p>
            <a:pPr marL="0" indent="0">
              <a:buNone/>
            </a:pPr>
            <a:r>
              <a:rPr lang="en-GB" sz="12800" dirty="0">
                <a:latin typeface="Times New Roman" panose="02020603050405020304" pitchFamily="18" charset="0"/>
                <a:cs typeface="Times New Roman" panose="02020603050405020304" pitchFamily="18" charset="0"/>
              </a:rPr>
              <a:t>Hyphens and Dashes are often considered to have the same function, however they are not the same signal. </a:t>
            </a:r>
          </a:p>
          <a:p>
            <a:pPr marL="0" indent="0">
              <a:buNone/>
            </a:pPr>
            <a:endParaRPr lang="en-GB" sz="12800" dirty="0">
              <a:latin typeface="Times New Roman" panose="02020603050405020304" pitchFamily="18" charset="0"/>
              <a:cs typeface="Times New Roman" panose="02020603050405020304" pitchFamily="18" charset="0"/>
            </a:endParaRPr>
          </a:p>
          <a:p>
            <a:pPr marL="0" indent="0">
              <a:buNone/>
            </a:pPr>
            <a:r>
              <a:rPr lang="en-GB" sz="12800" dirty="0">
                <a:latin typeface="Times New Roman" panose="02020603050405020304" pitchFamily="18" charset="0"/>
                <a:cs typeface="Times New Roman" panose="02020603050405020304" pitchFamily="18" charset="0"/>
              </a:rPr>
              <a:t>A hyphen is a punctuation mark that joins two or more words together.</a:t>
            </a:r>
          </a:p>
          <a:p>
            <a:pPr marL="0" indent="0">
              <a:buNone/>
            </a:pPr>
            <a:endParaRPr lang="en-GB" sz="12800" dirty="0">
              <a:latin typeface="Times New Roman" panose="02020603050405020304" pitchFamily="18" charset="0"/>
              <a:cs typeface="Times New Roman" panose="02020603050405020304" pitchFamily="18" charset="0"/>
            </a:endParaRPr>
          </a:p>
          <a:p>
            <a:pPr marL="0" indent="0">
              <a:buNone/>
            </a:pPr>
            <a:r>
              <a:rPr lang="en-GB" sz="12800" dirty="0">
                <a:latin typeface="Times New Roman" panose="02020603050405020304" pitchFamily="18" charset="0"/>
                <a:cs typeface="Times New Roman" panose="02020603050405020304" pitchFamily="18" charset="0"/>
              </a:rPr>
              <a:t>A dash can be used to add incidental comments in much the same way as you would use a bracket, however, dashes are not considered to be as formal as brackets. </a:t>
            </a:r>
          </a:p>
          <a:p>
            <a:pPr marL="0" indent="0">
              <a:buNone/>
            </a:pPr>
            <a:endParaRPr lang="en-GB" sz="12800" dirty="0">
              <a:latin typeface="Times New Roman" panose="02020603050405020304" pitchFamily="18" charset="0"/>
              <a:cs typeface="Times New Roman" panose="02020603050405020304" pitchFamily="18" charset="0"/>
            </a:endParaRPr>
          </a:p>
          <a:p>
            <a:pPr marL="0" indent="0">
              <a:buNone/>
            </a:pPr>
            <a:r>
              <a:rPr lang="en-GB" sz="12800" dirty="0">
                <a:latin typeface="Times New Roman" panose="02020603050405020304" pitchFamily="18" charset="0"/>
                <a:cs typeface="Times New Roman" panose="02020603050405020304" pitchFamily="18" charset="0"/>
              </a:rPr>
              <a:t>In formal writing brackets are held in higher regard.</a:t>
            </a:r>
          </a:p>
          <a:p>
            <a:pPr marL="0" indent="0">
              <a:buNone/>
            </a:pPr>
            <a:endParaRPr lang="en-GB" sz="12800" dirty="0">
              <a:latin typeface="Times New Roman" panose="02020603050405020304" pitchFamily="18" charset="0"/>
              <a:cs typeface="Times New Roman" panose="02020603050405020304" pitchFamily="18" charset="0"/>
            </a:endParaRPr>
          </a:p>
          <a:p>
            <a:pPr marL="0" indent="0">
              <a:buNone/>
            </a:pPr>
            <a:r>
              <a:rPr lang="en-GB" sz="12800" dirty="0">
                <a:latin typeface="Times New Roman" panose="02020603050405020304" pitchFamily="18" charset="0"/>
                <a:cs typeface="Times New Roman" panose="02020603050405020304" pitchFamily="18" charset="0"/>
              </a:rPr>
              <a:t>The hyphen is a shorter line than the dash.</a:t>
            </a:r>
          </a:p>
          <a:p>
            <a:pPr marL="0" indent="0">
              <a:buNone/>
            </a:pPr>
            <a:endParaRPr lang="en-GB" sz="12800" dirty="0">
              <a:latin typeface="Times New Roman" panose="02020603050405020304" pitchFamily="18" charset="0"/>
              <a:cs typeface="Times New Roman" panose="02020603050405020304" pitchFamily="18" charset="0"/>
            </a:endParaRPr>
          </a:p>
          <a:p>
            <a:pPr marL="0" indent="0">
              <a:buNone/>
            </a:pPr>
            <a:endParaRPr lang="en-GB" sz="11200" dirty="0">
              <a:latin typeface="Times New Roman" panose="02020603050405020304" pitchFamily="18" charset="0"/>
              <a:cs typeface="Times New Roman" panose="02020603050405020304" pitchFamily="18" charset="0"/>
            </a:endParaRPr>
          </a:p>
          <a:p>
            <a:pPr marL="0" indent="0">
              <a:buNone/>
            </a:pPr>
            <a:r>
              <a:rPr lang="en-GB" sz="11200" dirty="0">
                <a:latin typeface="Times New Roman" panose="02020603050405020304" pitchFamily="18" charset="0"/>
                <a:cs typeface="Times New Roman" panose="02020603050405020304" pitchFamily="18" charset="0"/>
              </a:rPr>
              <a:t>                                                                           </a:t>
            </a:r>
          </a:p>
          <a:p>
            <a:pPr marL="0" indent="0">
              <a:buNone/>
            </a:pPr>
            <a:endParaRPr lang="en-GB" sz="2000" dirty="0"/>
          </a:p>
        </p:txBody>
      </p:sp>
      <p:pic>
        <p:nvPicPr>
          <p:cNvPr id="5" name="Picture 4" descr="A close up of a logo&#10;&#10;Description automatically generated">
            <a:extLst>
              <a:ext uri="{FF2B5EF4-FFF2-40B4-BE49-F238E27FC236}">
                <a16:creationId xmlns:a16="http://schemas.microsoft.com/office/drawing/2014/main" id="{31B1D883-173F-4B0D-B9B4-E1C29A1EE9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9667" y="803049"/>
            <a:ext cx="2083632" cy="2470743"/>
          </a:xfrm>
          <a:prstGeom prst="rect">
            <a:avLst/>
          </a:prstGeom>
          <a:effectLst/>
        </p:spPr>
      </p:pic>
      <p:pic>
        <p:nvPicPr>
          <p:cNvPr id="8" name="Picture 7" descr="A close up of a logo&#10;&#10;Description automatically generated">
            <a:extLst>
              <a:ext uri="{FF2B5EF4-FFF2-40B4-BE49-F238E27FC236}">
                <a16:creationId xmlns:a16="http://schemas.microsoft.com/office/drawing/2014/main" id="{3E388302-C2A3-44E8-9A1D-0078A89EFF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92" y="3429000"/>
            <a:ext cx="3494398" cy="2438400"/>
          </a:xfrm>
          <a:prstGeom prst="rect">
            <a:avLst/>
          </a:prstGeom>
        </p:spPr>
      </p:pic>
    </p:spTree>
    <p:extLst>
      <p:ext uri="{BB962C8B-B14F-4D97-AF65-F5344CB8AC3E}">
        <p14:creationId xmlns:p14="http://schemas.microsoft.com/office/powerpoint/2010/main" val="1529458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30CC7-AA75-4442-B0A2-9A998274B7F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Ellipsis</a:t>
            </a:r>
          </a:p>
        </p:txBody>
      </p:sp>
      <p:sp>
        <p:nvSpPr>
          <p:cNvPr id="3" name="Content Placeholder 2">
            <a:extLst>
              <a:ext uri="{FF2B5EF4-FFF2-40B4-BE49-F238E27FC236}">
                <a16:creationId xmlns:a16="http://schemas.microsoft.com/office/drawing/2014/main" id="{1FF2B9E9-9B1E-43ED-854B-77BF4E49AE5B}"/>
              </a:ext>
            </a:extLst>
          </p:cNvPr>
          <p:cNvSpPr>
            <a:spLocks noGrp="1"/>
          </p:cNvSpPr>
          <p:nvPr>
            <p:ph idx="1"/>
          </p:nvPr>
        </p:nvSpPr>
        <p:spPr/>
        <p:txBody>
          <a:bodyPr>
            <a:normAutofit/>
          </a:bodyPr>
          <a:lstStyle/>
          <a:p>
            <a:r>
              <a:rPr lang="en-GB" sz="3200" dirty="0">
                <a:latin typeface="Times New Roman" panose="02020603050405020304" pitchFamily="18" charset="0"/>
                <a:cs typeface="Times New Roman" panose="02020603050405020304" pitchFamily="18" charset="0"/>
              </a:rPr>
              <a:t>Are three </a:t>
            </a:r>
            <a:r>
              <a:rPr lang="en-GB" sz="3200" dirty="0">
                <a:latin typeface="Times New Roman" panose="02020603050405020304" pitchFamily="18" charset="0"/>
                <a:cs typeface="Times New Roman" panose="02020603050405020304" pitchFamily="18" charset="0"/>
                <a:hlinkClick r:id="rId2" tooltip="dots">
                  <a:extLst>
                    <a:ext uri="{A12FA001-AC4F-418D-AE19-62706E023703}">
                      <ahyp:hlinkClr xmlns:ahyp="http://schemas.microsoft.com/office/drawing/2018/hyperlinkcolor" val="tx"/>
                    </a:ext>
                  </a:extLst>
                </a:hlinkClick>
              </a:rPr>
              <a:t>dots</a:t>
            </a:r>
            <a:r>
              <a:rPr lang="en-GB" sz="3200" dirty="0">
                <a:latin typeface="Times New Roman" panose="02020603050405020304" pitchFamily="18" charset="0"/>
                <a:cs typeface="Times New Roman" panose="02020603050405020304" pitchFamily="18" charset="0"/>
              </a:rPr>
              <a:t> in a </a:t>
            </a:r>
            <a:r>
              <a:rPr lang="en-GB" sz="3200" dirty="0">
                <a:latin typeface="Times New Roman" panose="02020603050405020304" pitchFamily="18" charset="0"/>
                <a:cs typeface="Times New Roman" panose="02020603050405020304" pitchFamily="18" charset="0"/>
                <a:hlinkClick r:id="rId3" tooltip="printed">
                  <a:extLst>
                    <a:ext uri="{A12FA001-AC4F-418D-AE19-62706E023703}">
                      <ahyp:hlinkClr xmlns:ahyp="http://schemas.microsoft.com/office/drawing/2018/hyperlinkcolor" val="tx"/>
                    </a:ext>
                  </a:extLst>
                </a:hlinkClick>
              </a:rPr>
              <a:t>printed</a:t>
            </a:r>
            <a:r>
              <a:rPr lang="en-GB" sz="3200" dirty="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hlinkClick r:id="rId4" tooltip="text">
                  <a:extLst>
                    <a:ext uri="{A12FA001-AC4F-418D-AE19-62706E023703}">
                      <ahyp:hlinkClr xmlns:ahyp="http://schemas.microsoft.com/office/drawing/2018/hyperlinkcolor" val="tx"/>
                    </a:ext>
                  </a:extLst>
                </a:hlinkClick>
              </a:rPr>
              <a:t>text</a:t>
            </a:r>
            <a:r>
              <a:rPr lang="en-GB" sz="3200" dirty="0">
                <a:latin typeface="Times New Roman" panose="02020603050405020304" pitchFamily="18" charset="0"/>
                <a:cs typeface="Times New Roman" panose="02020603050405020304" pitchFamily="18" charset="0"/>
              </a:rPr>
              <a:t> that show where one or more words have been </a:t>
            </a:r>
            <a:r>
              <a:rPr lang="en-GB" sz="3200" dirty="0">
                <a:latin typeface="Times New Roman" panose="02020603050405020304" pitchFamily="18" charset="0"/>
                <a:cs typeface="Times New Roman" panose="02020603050405020304" pitchFamily="18" charset="0"/>
                <a:hlinkClick r:id="rId5" tooltip="intentionally">
                  <a:extLst>
                    <a:ext uri="{A12FA001-AC4F-418D-AE19-62706E023703}">
                      <ahyp:hlinkClr xmlns:ahyp="http://schemas.microsoft.com/office/drawing/2018/hyperlinkcolor" val="tx"/>
                    </a:ext>
                  </a:extLst>
                </a:hlinkClick>
              </a:rPr>
              <a:t>intentionally</a:t>
            </a:r>
            <a:r>
              <a:rPr lang="en-GB" sz="3200" dirty="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hlinkClick r:id="rId6" tooltip="left">
                  <a:extLst>
                    <a:ext uri="{A12FA001-AC4F-418D-AE19-62706E023703}">
                      <ahyp:hlinkClr xmlns:ahyp="http://schemas.microsoft.com/office/drawing/2018/hyperlinkcolor" val="tx"/>
                    </a:ext>
                  </a:extLst>
                </a:hlinkClick>
              </a:rPr>
              <a:t>left</a:t>
            </a:r>
            <a:r>
              <a:rPr lang="en-GB" sz="3200" dirty="0">
                <a:latin typeface="Times New Roman" panose="02020603050405020304" pitchFamily="18" charset="0"/>
                <a:cs typeface="Times New Roman" panose="02020603050405020304" pitchFamily="18" charset="0"/>
              </a:rPr>
              <a:t> out.</a:t>
            </a:r>
          </a:p>
        </p:txBody>
      </p:sp>
      <p:pic>
        <p:nvPicPr>
          <p:cNvPr id="5" name="Picture 4" descr="A close up of a logo&#10;&#10;Description automatically generated">
            <a:extLst>
              <a:ext uri="{FF2B5EF4-FFF2-40B4-BE49-F238E27FC236}">
                <a16:creationId xmlns:a16="http://schemas.microsoft.com/office/drawing/2014/main" id="{CC35DBF6-70ED-4653-BD69-CE01F716398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38200" y="2771335"/>
            <a:ext cx="5872089" cy="3981157"/>
          </a:xfrm>
          <a:prstGeom prst="rect">
            <a:avLst/>
          </a:prstGeom>
        </p:spPr>
      </p:pic>
    </p:spTree>
    <p:extLst>
      <p:ext uri="{BB962C8B-B14F-4D97-AF65-F5344CB8AC3E}">
        <p14:creationId xmlns:p14="http://schemas.microsoft.com/office/powerpoint/2010/main" val="3726919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8A762-EF25-472C-943B-EFC330ADFA08}"/>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Activity:</a:t>
            </a:r>
          </a:p>
        </p:txBody>
      </p:sp>
      <p:sp>
        <p:nvSpPr>
          <p:cNvPr id="3" name="Content Placeholder 2">
            <a:extLst>
              <a:ext uri="{FF2B5EF4-FFF2-40B4-BE49-F238E27FC236}">
                <a16:creationId xmlns:a16="http://schemas.microsoft.com/office/drawing/2014/main" id="{689CF9B8-192D-41AE-A1C1-C5E00372664C}"/>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Label these signs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6.  …  =                 11.  ;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7.  [     =                12</a:t>
            </a:r>
            <a:r>
              <a:rPr lang="en-GB">
                <a:latin typeface="Times New Roman" panose="02020603050405020304" pitchFamily="18" charset="0"/>
                <a:cs typeface="Times New Roman" panose="02020603050405020304" pitchFamily="18" charset="0"/>
              </a:rPr>
              <a:t>.  ’  </a:t>
            </a:r>
            <a:r>
              <a:rPr lang="en-GB" dirty="0">
                <a:latin typeface="Times New Roman" panose="02020603050405020304" pitchFamily="18" charset="0"/>
                <a:cs typeface="Times New Roman" panose="02020603050405020304" pitchFamily="18" charset="0"/>
              </a:rPr>
              <a:t>=</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8.  !     =                13.  _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9.  ?     =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10. .    =</a:t>
            </a:r>
          </a:p>
          <a:p>
            <a:pPr marL="0" indent="0">
              <a:buNone/>
            </a:pPr>
            <a:endParaRPr lang="en-GB" dirty="0"/>
          </a:p>
        </p:txBody>
      </p:sp>
    </p:spTree>
    <p:extLst>
      <p:ext uri="{BB962C8B-B14F-4D97-AF65-F5344CB8AC3E}">
        <p14:creationId xmlns:p14="http://schemas.microsoft.com/office/powerpoint/2010/main" val="1673279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FFD2-4B05-4C59-A35A-B520198AB023}"/>
              </a:ext>
            </a:extLst>
          </p:cNvPr>
          <p:cNvSpPr>
            <a:spLocks noGrp="1"/>
          </p:cNvSpPr>
          <p:nvPr>
            <p:ph type="title"/>
          </p:nvPr>
        </p:nvSpPr>
        <p:spPr>
          <a:xfrm>
            <a:off x="379828" y="365125"/>
            <a:ext cx="10973972" cy="1325563"/>
          </a:xfrm>
        </p:spPr>
        <p:txBody>
          <a:bodyPr>
            <a:normAutofit/>
          </a:bodyPr>
          <a:lstStyle/>
          <a:p>
            <a:r>
              <a:rPr lang="en-GB" sz="4800" b="1" dirty="0">
                <a:latin typeface="Times New Roman" panose="02020603050405020304" pitchFamily="18" charset="0"/>
                <a:cs typeface="Times New Roman" panose="02020603050405020304" pitchFamily="18" charset="0"/>
              </a:rPr>
              <a:t>Answers</a:t>
            </a:r>
          </a:p>
        </p:txBody>
      </p:sp>
      <p:sp>
        <p:nvSpPr>
          <p:cNvPr id="3" name="Content Placeholder 2">
            <a:extLst>
              <a:ext uri="{FF2B5EF4-FFF2-40B4-BE49-F238E27FC236}">
                <a16:creationId xmlns:a16="http://schemas.microsoft.com/office/drawing/2014/main" id="{EACD9A78-7444-4F02-81E7-0E5B7C9C5D57}"/>
              </a:ext>
            </a:extLst>
          </p:cNvPr>
          <p:cNvSpPr>
            <a:spLocks noGrp="1"/>
          </p:cNvSpPr>
          <p:nvPr>
            <p:ph idx="1"/>
          </p:nvPr>
        </p:nvSpPr>
        <p:spPr>
          <a:xfrm>
            <a:off x="379828" y="1825625"/>
            <a:ext cx="11619914" cy="4351338"/>
          </a:xfrm>
        </p:spPr>
        <p:txBody>
          <a:bodyPr/>
          <a:lstStyle/>
          <a:p>
            <a:pPr marL="0" indent="0">
              <a:buNone/>
            </a:pPr>
            <a:r>
              <a:rPr lang="en-GB" dirty="0">
                <a:latin typeface="Times New Roman" panose="02020603050405020304" pitchFamily="18" charset="0"/>
                <a:cs typeface="Times New Roman" panose="02020603050405020304" pitchFamily="18" charset="0"/>
              </a:rPr>
              <a:t>Label these signs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Colon                  6.  …= Ellipsis                 11.  .  = Full stop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Brackets             7.  {  = Braces                  12.  ;  = Semi-colon</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Speech Marks    8.  [   = Parentheses          13.  ,  = Comma</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Apostrophe        9.  !   = Exclamation         14.  _ = Hyphen             </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 -   =     Dash                  10. ?  = Question mark</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82709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5C00-39D3-4B46-A490-FF9955B90E1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Kahoot - Activity</a:t>
            </a:r>
          </a:p>
        </p:txBody>
      </p:sp>
      <p:sp>
        <p:nvSpPr>
          <p:cNvPr id="3" name="Content Placeholder 2">
            <a:extLst>
              <a:ext uri="{FF2B5EF4-FFF2-40B4-BE49-F238E27FC236}">
                <a16:creationId xmlns:a16="http://schemas.microsoft.com/office/drawing/2014/main" id="{2F8970C8-51CE-4211-B82F-D8E4C81FF87B}"/>
              </a:ext>
            </a:extLst>
          </p:cNvPr>
          <p:cNvSpPr>
            <a:spLocks noGrp="1"/>
          </p:cNvSpPr>
          <p:nvPr>
            <p:ph idx="1"/>
          </p:nvPr>
        </p:nvSpPr>
        <p:spPr>
          <a:xfrm>
            <a:off x="838200" y="2166425"/>
            <a:ext cx="11353800" cy="4326450"/>
          </a:xfrm>
        </p:spPr>
        <p:txBody>
          <a:bodyPr/>
          <a:lstStyle/>
          <a:p>
            <a:pPr marL="0" indent="0">
              <a:buNone/>
            </a:pPr>
            <a:r>
              <a:rPr lang="en-GB" dirty="0">
                <a:hlinkClick r:id="rId2"/>
              </a:rPr>
              <a:t>https://create.kahoot.it/details/punctuation/b5b0ef82-4697-425f-bc79-94ca06ac344e</a:t>
            </a:r>
            <a:endParaRPr lang="en-GB" dirty="0"/>
          </a:p>
        </p:txBody>
      </p:sp>
    </p:spTree>
    <p:extLst>
      <p:ext uri="{BB962C8B-B14F-4D97-AF65-F5344CB8AC3E}">
        <p14:creationId xmlns:p14="http://schemas.microsoft.com/office/powerpoint/2010/main" val="33669555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BA967-8EB9-422F-AF01-1C42288135D9}"/>
              </a:ext>
            </a:extLst>
          </p:cNvPr>
          <p:cNvSpPr>
            <a:spLocks noGrp="1"/>
          </p:cNvSpPr>
          <p:nvPr>
            <p:ph type="title"/>
          </p:nvPr>
        </p:nvSpPr>
        <p:spPr>
          <a:xfrm>
            <a:off x="838200" y="631825"/>
            <a:ext cx="10515600" cy="1325563"/>
          </a:xfrm>
        </p:spPr>
        <p:txBody>
          <a:bodyPr>
            <a:normAutofit/>
          </a:bodyPr>
          <a:lstStyle/>
          <a:p>
            <a:r>
              <a:rPr lang="en-GB" sz="5400"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2CF66F5D-5045-4CD4-BCD5-E2D541F0117F}"/>
              </a:ext>
            </a:extLst>
          </p:cNvPr>
          <p:cNvSpPr>
            <a:spLocks noGrp="1"/>
          </p:cNvSpPr>
          <p:nvPr>
            <p:ph idx="1"/>
          </p:nvPr>
        </p:nvSpPr>
        <p:spPr>
          <a:xfrm>
            <a:off x="838200" y="2057400"/>
            <a:ext cx="10515600" cy="3871762"/>
          </a:xfrm>
        </p:spPr>
        <p:txBody>
          <a:bodyPr>
            <a:normAutofit/>
          </a:bodyPr>
          <a:lstStyle/>
          <a:p>
            <a:pPr marL="0" indent="0">
              <a:buNone/>
            </a:pPr>
            <a:r>
              <a:rPr lang="en-GB" sz="3600" dirty="0">
                <a:latin typeface="Times New Roman" panose="02020603050405020304" pitchFamily="18" charset="0"/>
                <a:cs typeface="Times New Roman" panose="02020603050405020304" pitchFamily="18" charset="0"/>
              </a:rPr>
              <a:t>Students have an understanding of:</a:t>
            </a:r>
          </a:p>
          <a:p>
            <a:r>
              <a:rPr lang="en-GB" sz="3600" dirty="0">
                <a:latin typeface="Times New Roman" panose="02020603050405020304" pitchFamily="18" charset="0"/>
                <a:cs typeface="Times New Roman" panose="02020603050405020304" pitchFamily="18" charset="0"/>
              </a:rPr>
              <a:t>Punctuation.</a:t>
            </a:r>
          </a:p>
          <a:p>
            <a:r>
              <a:rPr lang="en-GB" sz="3600" dirty="0">
                <a:latin typeface="Times New Roman" panose="02020603050405020304" pitchFamily="18" charset="0"/>
                <a:cs typeface="Times New Roman" panose="02020603050405020304" pitchFamily="18" charset="0"/>
              </a:rPr>
              <a:t>Its function within English grammar.</a:t>
            </a:r>
          </a:p>
          <a:p>
            <a:r>
              <a:rPr lang="en-GB" sz="3600" dirty="0">
                <a:latin typeface="Times New Roman" panose="02020603050405020304" pitchFamily="18" charset="0"/>
                <a:cs typeface="Times New Roman" panose="02020603050405020304" pitchFamily="18" charset="0"/>
              </a:rPr>
              <a:t>Why it is so important within academic writing.</a:t>
            </a:r>
          </a:p>
          <a:p>
            <a:r>
              <a:rPr lang="en-GB" sz="3600" dirty="0">
                <a:latin typeface="Times New Roman" panose="02020603050405020304" pitchFamily="18" charset="0"/>
                <a:cs typeface="Times New Roman" panose="02020603050405020304" pitchFamily="18" charset="0"/>
              </a:rPr>
              <a:t>Common mistakes made within punctuation.</a:t>
            </a:r>
          </a:p>
          <a:p>
            <a:pPr marL="0" indent="0">
              <a:buNone/>
            </a:pPr>
            <a:endParaRPr lang="en-GB" sz="2400" dirty="0"/>
          </a:p>
        </p:txBody>
      </p:sp>
    </p:spTree>
    <p:extLst>
      <p:ext uri="{BB962C8B-B14F-4D97-AF65-F5344CB8AC3E}">
        <p14:creationId xmlns:p14="http://schemas.microsoft.com/office/powerpoint/2010/main" val="791815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AFEC-3F5D-44E6-AC8B-3F254943F3CB}"/>
              </a:ext>
            </a:extLst>
          </p:cNvPr>
          <p:cNvSpPr>
            <a:spLocks noGrp="1"/>
          </p:cNvSpPr>
          <p:nvPr>
            <p:ph type="title"/>
          </p:nvPr>
        </p:nvSpPr>
        <p:spPr/>
        <p:txBody>
          <a:bodyPr>
            <a:normAutofit/>
          </a:bodyPr>
          <a:lstStyle/>
          <a:p>
            <a:r>
              <a:rPr lang="en-GB" sz="54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E75EC1AF-C30B-48A0-B1E1-36F8534E6D83}"/>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Hopkins, D. &amp; Reid, T. (2018) </a:t>
            </a:r>
            <a:r>
              <a:rPr lang="en-GB" i="1" dirty="0">
                <a:latin typeface="Times New Roman" panose="02020603050405020304" pitchFamily="18" charset="0"/>
                <a:cs typeface="Times New Roman" panose="02020603050405020304" pitchFamily="18" charset="0"/>
              </a:rPr>
              <a:t>The Academic Skills Handbook</a:t>
            </a:r>
            <a:r>
              <a:rPr lang="en-GB" dirty="0">
                <a:latin typeface="Times New Roman" panose="02020603050405020304" pitchFamily="18" charset="0"/>
                <a:cs typeface="Times New Roman" panose="02020603050405020304" pitchFamily="18" charset="0"/>
              </a:rPr>
              <a:t>. London: Sage Publications Ltd.</a:t>
            </a:r>
          </a:p>
          <a:p>
            <a:pPr marL="0" indent="0">
              <a:buNone/>
            </a:pPr>
            <a:r>
              <a:rPr lang="en-GB" dirty="0">
                <a:latin typeface="Times New Roman" panose="02020603050405020304" pitchFamily="18" charset="0"/>
                <a:cs typeface="Times New Roman" panose="02020603050405020304" pitchFamily="18" charset="0"/>
              </a:rPr>
              <a:t>Osmund, A. (2013) </a:t>
            </a:r>
            <a:r>
              <a:rPr lang="en-GB" i="1" dirty="0">
                <a:latin typeface="Times New Roman" panose="02020603050405020304" pitchFamily="18" charset="0"/>
                <a:cs typeface="Times New Roman" panose="02020603050405020304" pitchFamily="18" charset="0"/>
              </a:rPr>
              <a:t>Academic Writing and Grammar for Students</a:t>
            </a:r>
            <a:r>
              <a:rPr lang="en-GB" dirty="0">
                <a:latin typeface="Times New Roman" panose="02020603050405020304" pitchFamily="18" charset="0"/>
                <a:cs typeface="Times New Roman" panose="02020603050405020304" pitchFamily="18" charset="0"/>
              </a:rPr>
              <a:t>. London: Sage Publications Ltd.</a:t>
            </a:r>
          </a:p>
          <a:p>
            <a:pPr marL="0" indent="0">
              <a:buNone/>
            </a:pPr>
            <a:r>
              <a:rPr lang="en-GB" dirty="0">
                <a:latin typeface="Times New Roman" panose="02020603050405020304" pitchFamily="18" charset="0"/>
                <a:cs typeface="Times New Roman" panose="02020603050405020304" pitchFamily="18" charset="0"/>
              </a:rPr>
              <a:t>Play Kahoot, (2018) </a:t>
            </a:r>
            <a:r>
              <a:rPr lang="en-GB" i="1" dirty="0">
                <a:latin typeface="Times New Roman" panose="02020603050405020304" pitchFamily="18" charset="0"/>
                <a:cs typeface="Times New Roman" panose="02020603050405020304" pitchFamily="18" charset="0"/>
              </a:rPr>
              <a:t>Game Pin. </a:t>
            </a:r>
            <a:r>
              <a:rPr lang="en-GB">
                <a:latin typeface="Times New Roman" panose="02020603050405020304" pitchFamily="18" charset="0"/>
                <a:cs typeface="Times New Roman" panose="02020603050405020304" pitchFamily="18" charset="0"/>
              </a:rPr>
              <a:t>Available </a:t>
            </a:r>
            <a:r>
              <a:rPr lang="en-GB" dirty="0">
                <a:latin typeface="Times New Roman" panose="02020603050405020304" pitchFamily="18" charset="0"/>
                <a:cs typeface="Times New Roman" panose="02020603050405020304" pitchFamily="18" charset="0"/>
              </a:rPr>
              <a:t>at: </a:t>
            </a:r>
            <a:r>
              <a:rPr lang="en-GB" dirty="0"/>
              <a:t>https://create.kahoot.it/details/punctuation/b5b0ef82-4697-425f-bc79-94ca06ac344e (Accessed 20th November 2018)</a:t>
            </a:r>
          </a:p>
          <a:p>
            <a:pPr marL="0" indent="0">
              <a:buNone/>
            </a:pPr>
            <a:r>
              <a:rPr lang="en-GB" dirty="0"/>
              <a:t>YouTube, (2013) </a:t>
            </a:r>
            <a:r>
              <a:rPr lang="en-GB" i="1" dirty="0"/>
              <a:t>Punctuation Explained (by Punctuation)</a:t>
            </a:r>
            <a:r>
              <a:rPr lang="en-GB" dirty="0"/>
              <a:t>.  Available at: https://www.youtube.com/watch?v=LdCOswMeXFQ (Accessed 20</a:t>
            </a:r>
            <a:r>
              <a:rPr lang="en-GB" baseline="30000" dirty="0"/>
              <a:t>th</a:t>
            </a:r>
            <a:r>
              <a:rPr lang="en-GB" dirty="0"/>
              <a:t> November 2018)</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54891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228</TotalTime>
  <Words>869</Words>
  <Application>Microsoft Office PowerPoint</Application>
  <PresentationFormat>Widescreen</PresentationFormat>
  <Paragraphs>92</Paragraphs>
  <Slides>24</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Punctuation</vt:lpstr>
      <vt:lpstr>Learning Objectives</vt:lpstr>
      <vt:lpstr>What is Punctuation?</vt:lpstr>
      <vt:lpstr>An example of this is a comma, which is used during a sentence.  </vt:lpstr>
      <vt:lpstr>Comma’s are frequently overused incorrectly. It is vitally important within academic writing to understand when and where to use commas within sentence structure.  The rule is do not separate grammatically complete sentences with a comma, only to divide clauses.  A clause is a group of words containing a verb within a sentence or on its own.</vt:lpstr>
      <vt:lpstr>A Semi-colon is a longer stop than a comma.  It also shows thoughts on either side of it are balanced and connected. It separates complex words or items within a list.  </vt:lpstr>
      <vt:lpstr>A full stop, which is used at the end of a sentence. (Americans call this period). </vt:lpstr>
      <vt:lpstr>A question mark, which is used to ask a question. For example; How old are you?</vt:lpstr>
      <vt:lpstr>An exclamation mark! Should not be used within academic writing. The rule of thumb is that exclamation marks can only be used if you are directly quoting text found within the source that contains an exclamation mark.</vt:lpstr>
      <vt:lpstr>Re – cap Punctuation</vt:lpstr>
      <vt:lpstr>Activity:</vt:lpstr>
      <vt:lpstr>Answers:</vt:lpstr>
      <vt:lpstr>A Colon: is used to introduce a list of items, for example, leather can be used for many things: bags, shoes, belts and coats. </vt:lpstr>
      <vt:lpstr>Brackets are used to enclose separate information. They are the strongest and most formal way of clarifying information away from the main information. </vt:lpstr>
      <vt:lpstr>Parentheses</vt:lpstr>
      <vt:lpstr>Speech Marks are used to acknowledge the citing of someone else’s words (from written sources). Show direct speech (spoken words). Indicate slang or foreign phrases. Show titles of books, films and articles. </vt:lpstr>
      <vt:lpstr>The Apostrophe. </vt:lpstr>
      <vt:lpstr>Hyphen / Dash</vt:lpstr>
      <vt:lpstr>Ellipsis</vt:lpstr>
      <vt:lpstr>Activity:</vt:lpstr>
      <vt:lpstr>Answers</vt:lpstr>
      <vt:lpstr>Kahoot - Activity</vt:lpstr>
      <vt:lpstr>Summarise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Punctuation</dc:title>
  <dc:creator>Joanna Fender</dc:creator>
  <cp:lastModifiedBy>Karen Hudson</cp:lastModifiedBy>
  <cp:revision>42</cp:revision>
  <dcterms:created xsi:type="dcterms:W3CDTF">2018-11-23T17:04:20Z</dcterms:created>
  <dcterms:modified xsi:type="dcterms:W3CDTF">2019-01-23T14:59:56Z</dcterms:modified>
</cp:coreProperties>
</file>