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7" r:id="rId4"/>
    <p:sldId id="258" r:id="rId5"/>
    <p:sldId id="272" r:id="rId6"/>
    <p:sldId id="273" r:id="rId7"/>
    <p:sldId id="285" r:id="rId8"/>
    <p:sldId id="264" r:id="rId9"/>
    <p:sldId id="265" r:id="rId10"/>
    <p:sldId id="266" r:id="rId11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0C9CE6-C378-0363-1AC0-59BABFCD2D33}" v="2" dt="2024-02-08T13:03:30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preferSingleView="1">
    <p:restoredLeft sz="15620"/>
    <p:restoredTop sz="95593" autoAdjust="0"/>
  </p:normalViewPr>
  <p:slideViewPr>
    <p:cSldViewPr>
      <p:cViewPr varScale="1">
        <p:scale>
          <a:sx n="89" d="100"/>
          <a:sy n="89" d="100"/>
        </p:scale>
        <p:origin x="1503" y="33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1548" y="-96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FC0C9CE6-C378-0363-1AC0-59BABFCD2D33}"/>
    <pc:docChg chg="sldOrd">
      <pc:chgData name="Alison Cooke" userId="S::a.cooke@uwtsd.ac.uk::46c329c9-26b7-4eba-b77b-7474421bfd31" providerId="AD" clId="Web-{FC0C9CE6-C378-0363-1AC0-59BABFCD2D33}" dt="2024-02-08T13:03:30.800" v="1"/>
      <pc:docMkLst>
        <pc:docMk/>
      </pc:docMkLst>
      <pc:sldChg chg="ord">
        <pc:chgData name="Alison Cooke" userId="S::a.cooke@uwtsd.ac.uk::46c329c9-26b7-4eba-b77b-7474421bfd31" providerId="AD" clId="Web-{FC0C9CE6-C378-0363-1AC0-59BABFCD2D33}" dt="2024-02-08T13:03:30.800" v="1"/>
        <pc:sldMkLst>
          <pc:docMk/>
          <pc:sldMk cId="0" sldId="256"/>
        </pc:sldMkLst>
      </pc:sldChg>
      <pc:sldChg chg="ord">
        <pc:chgData name="Alison Cooke" userId="S::a.cooke@uwtsd.ac.uk::46c329c9-26b7-4eba-b77b-7474421bfd31" providerId="AD" clId="Web-{FC0C9CE6-C378-0363-1AC0-59BABFCD2D33}" dt="2024-02-08T13:02:37.033" v="0"/>
        <pc:sldMkLst>
          <pc:docMk/>
          <pc:sldMk cId="0" sldId="25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321212D-C340-4C01-9005-B1DB219A96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969E93C0-89B1-40FA-88FD-582A6DBB543E}" type="datetimeFigureOut">
              <a:rPr lang="en-GB"/>
              <a:pPr>
                <a:defRPr/>
              </a:pPr>
              <a:t>08/02/2024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C101D92-BB53-4635-8F1B-1EECBE6CD5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39D3636-1C9A-4878-82CB-303377641A72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owerpointSWP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24975" cy="702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Faces circl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573463"/>
            <a:ext cx="1368425" cy="140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2" descr="Mill Stadium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573463"/>
            <a:ext cx="1511300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3" descr="Swansea Demo with flags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573463"/>
            <a:ext cx="1439863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7" descr="MBX Afan Argoed"/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3463"/>
            <a:ext cx="1331913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4000" y="4767263"/>
            <a:ext cx="3165475" cy="1470025"/>
          </a:xfrm>
        </p:spPr>
        <p:txBody>
          <a:bodyPr/>
          <a:lstStyle>
            <a:lvl1pPr>
              <a:defRPr sz="1400"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764213" y="5013325"/>
            <a:ext cx="3271837" cy="1223963"/>
          </a:xfrm>
        </p:spPr>
        <p:txBody>
          <a:bodyPr/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9631A-DDD7-4EAD-AAEC-20D4509A85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8660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A25426-60C6-4AF8-884F-610526C59B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998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1AB017-CBCB-4EE2-94F6-7BCFCF7C14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2070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613"/>
            <a:ext cx="4038600" cy="525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613"/>
            <a:ext cx="4038600" cy="525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D5B73-B852-42B1-A7E9-C088C79EF8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0497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C6652-0976-4497-9AF1-16898ECD66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7699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26902-5936-4CEB-A47B-485A2846F5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903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6FCBC-DA08-4355-8CB3-405C8B444F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9874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789EB-2128-4B16-980F-6F4562933F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0887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DB6EB-E3AE-4D9F-A938-B08062B627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2268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91927-F170-4D5C-B296-88A28CDAE3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450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51638" y="125413"/>
            <a:ext cx="2212975" cy="59674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7950" y="125413"/>
            <a:ext cx="6491288" cy="59674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F14247-10EB-4990-B6BE-A5D5C28A56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7860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50" y="125413"/>
            <a:ext cx="8856663" cy="495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836613"/>
            <a:ext cx="4038600" cy="2551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836613"/>
            <a:ext cx="4038600" cy="2551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57200" y="3540125"/>
            <a:ext cx="8229600" cy="2552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44714-300B-4C56-A4AE-C1C3C9DA74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139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8" descr="AnnualPlanPowerpointPage2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3" y="0"/>
            <a:ext cx="9180513" cy="688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7950" y="125413"/>
            <a:ext cx="885666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836613"/>
            <a:ext cx="8229600" cy="52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989FBAE1-C4F3-41D5-8C9B-4377CA120E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hl" descr=" "/>
          <p:cNvSpPr txBox="1"/>
          <p:nvPr userDrawn="1"/>
        </p:nvSpPr>
        <p:spPr>
          <a:xfrm>
            <a:off x="0" y="0"/>
            <a:ext cx="9144000" cy="2238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defRPr/>
            </a:pPr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4" name="fl" descr=" "/>
          <p:cNvSpPr txBox="1"/>
          <p:nvPr userDrawn="1"/>
        </p:nvSpPr>
        <p:spPr>
          <a:xfrm>
            <a:off x="0" y="6537960"/>
            <a:ext cx="9144000" cy="2238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defRPr/>
            </a:pPr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7950" y="4767263"/>
            <a:ext cx="3887788" cy="1470025"/>
          </a:xfrm>
        </p:spPr>
        <p:txBody>
          <a:bodyPr/>
          <a:lstStyle/>
          <a:p>
            <a:pPr eaLnBrk="1" hangingPunct="1"/>
            <a:r>
              <a:rPr lang="en-GB" altLang="en-US" sz="1800" dirty="0"/>
              <a:t> Frauds Today &amp; </a:t>
            </a:r>
            <a:br>
              <a:rPr lang="en-GB" altLang="en-US" sz="1800" dirty="0"/>
            </a:br>
            <a:r>
              <a:rPr lang="en-GB" altLang="en-US" sz="1800" dirty="0"/>
              <a:t>keeping you safe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64089" y="5013325"/>
            <a:ext cx="3671962" cy="1223963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Detective Sergeant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 Tyrone Peach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Economic Cyber Crime Unit</a:t>
            </a:r>
          </a:p>
          <a:p>
            <a:pPr eaLnBrk="1" hangingPunct="1"/>
            <a:endParaRPr lang="en-GB" altLang="en-US" sz="1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sz="24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36613"/>
            <a:ext cx="8229600" cy="5256212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What is the Economic &amp; Cyber Crime Unit</a:t>
            </a:r>
          </a:p>
          <a:p>
            <a:pPr eaLnBrk="1" hangingPunct="1"/>
            <a:r>
              <a:rPr lang="en-GB" altLang="en-US" dirty="0"/>
              <a:t>Scale of Fraud in UK</a:t>
            </a:r>
          </a:p>
          <a:p>
            <a:pPr eaLnBrk="1" hangingPunct="1"/>
            <a:r>
              <a:rPr lang="en-GB" altLang="en-US" dirty="0"/>
              <a:t>Current common types of Fraud</a:t>
            </a:r>
          </a:p>
          <a:p>
            <a:pPr eaLnBrk="1" hangingPunct="1"/>
            <a:r>
              <a:rPr lang="en-GB" altLang="en-US" dirty="0"/>
              <a:t>Payment card Fraud – Debit and Credit cards</a:t>
            </a:r>
          </a:p>
          <a:p>
            <a:pPr eaLnBrk="1" hangingPunct="1"/>
            <a:r>
              <a:rPr lang="en-GB" altLang="en-US" dirty="0"/>
              <a:t>What you can do to protect yourself</a:t>
            </a:r>
            <a:endParaRPr lang="en-GB" alt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Economic Crime Unit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Conduct Fraud &amp; Money Laundering investigations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Seize cash and Confiscate assets.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Assist with tracing suspects, missing persons etc.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Bank police liaison enquires.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Counterfeit credit &amp; debit cards expert witnesses.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Assist large scale investigation - Organised crime and Major crime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General POCA &amp; Fraud advice.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Election investigations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Fraud Facts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One fraud committed in UK every 15 seconds 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dirty="0"/>
              <a:t>During the pandemic sharp increase in online fraud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dirty="0"/>
              <a:t>2021 £2.4bn UK Fraud loss 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2022 £4bn UK Fraud loss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350,000 separate fraud and cyber crime cases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Average loss per victim more than £11,000.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What Underpins all fraud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If it’s too good to be true, it probably is…..</a:t>
            </a:r>
          </a:p>
          <a:p>
            <a:pPr eaLnBrk="1" hangingPunct="1"/>
            <a:r>
              <a:rPr lang="en-GB" altLang="en-US" sz="2000" dirty="0"/>
              <a:t>Affects us daily, personally and professionally</a:t>
            </a:r>
          </a:p>
          <a:p>
            <a:pPr eaLnBrk="1" hangingPunct="1"/>
            <a:r>
              <a:rPr lang="en-GB" altLang="en-US" sz="2000" dirty="0"/>
              <a:t>Massive costs to economy, individuals, public confidence</a:t>
            </a:r>
          </a:p>
          <a:p>
            <a:pPr eaLnBrk="1" hangingPunct="1"/>
            <a:r>
              <a:rPr lang="en-GB" altLang="en-US" sz="2000" dirty="0"/>
              <a:t>Threatens legitimate businesses &amp; Boosts the criminal economy </a:t>
            </a:r>
          </a:p>
          <a:p>
            <a:r>
              <a:rPr lang="en-GB" altLang="en-US" sz="2000" dirty="0"/>
              <a:t>Half of all victims aged between 41 and 60. </a:t>
            </a:r>
          </a:p>
          <a:p>
            <a:r>
              <a:rPr lang="en-GB" altLang="en-US" sz="2000" dirty="0"/>
              <a:t>Suckers list – sold around by fraudsters.</a:t>
            </a:r>
          </a:p>
          <a:p>
            <a:r>
              <a:rPr lang="en-GB" altLang="en-US" sz="2000" dirty="0"/>
              <a:t>Report to Action Fraud/National Fraud reporting service</a:t>
            </a:r>
          </a:p>
          <a:p>
            <a:pPr eaLnBrk="1" hangingPunct="1"/>
            <a:endParaRPr lang="en-GB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Current Common Fraud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329237"/>
          </a:xfrm>
        </p:spPr>
        <p:txBody>
          <a:bodyPr/>
          <a:lstStyle/>
          <a:p>
            <a:pPr eaLnBrk="1" hangingPunct="1"/>
            <a:r>
              <a:rPr lang="en-GB" altLang="en-US" b="1" dirty="0"/>
              <a:t>Boiler Room investment </a:t>
            </a:r>
            <a:r>
              <a:rPr lang="en-GB" altLang="en-US" dirty="0"/>
              <a:t>–  Pension liberation, Recovery rooms. 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b="1" dirty="0"/>
              <a:t>Advance fee Fraud  </a:t>
            </a:r>
            <a:r>
              <a:rPr lang="en-GB" altLang="en-US" dirty="0"/>
              <a:t>– Cost of Living frauds, Buying vehicles online.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dirty="0"/>
              <a:t>Scam texts for deliveries, Covid tests etc. Pretending to be your bank or Police. 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dirty="0"/>
              <a:t> Mandate fraud, Microsoft PC. </a:t>
            </a:r>
          </a:p>
          <a:p>
            <a:pPr eaLnBrk="1" hangingPunct="1">
              <a:lnSpc>
                <a:spcPct val="140000"/>
              </a:lnSpc>
            </a:pPr>
            <a:endParaRPr lang="en-GB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Cash Trapping bar device</a:t>
            </a:r>
          </a:p>
        </p:txBody>
      </p:sp>
      <p:pic>
        <p:nvPicPr>
          <p:cNvPr id="11267" name="Picture 6" descr="cash_machine_fraud_cash_trapping_mont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206500"/>
            <a:ext cx="8002588" cy="41671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ATM and Card Crime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3"/>
          </p:nvPr>
        </p:nvSpPr>
        <p:spPr>
          <a:xfrm>
            <a:off x="457200" y="6021388"/>
            <a:ext cx="8229600" cy="71437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sz="2000"/>
          </a:p>
          <a:p>
            <a:pPr eaLnBrk="1" hangingPunct="1"/>
            <a:endParaRPr lang="en-GB" altLang="en-US" sz="2000"/>
          </a:p>
          <a:p>
            <a:pPr eaLnBrk="1" hangingPunct="1">
              <a:buFontTx/>
              <a:buNone/>
            </a:pPr>
            <a:endParaRPr lang="en-GB" altLang="en-US" sz="2000"/>
          </a:p>
          <a:p>
            <a:pPr eaLnBrk="1" hangingPunct="1">
              <a:buFontTx/>
              <a:buNone/>
            </a:pPr>
            <a:endParaRPr lang="en-GB" altLang="en-US" sz="2000"/>
          </a:p>
        </p:txBody>
      </p:sp>
      <p:pic>
        <p:nvPicPr>
          <p:cNvPr id="13316" name="Picture 6" descr="Bank card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5625" y="836613"/>
            <a:ext cx="2432050" cy="25511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7" name="Picture 9" descr="camera bar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836613"/>
            <a:ext cx="4824413" cy="48244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sz="240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		</a:t>
            </a:r>
            <a:r>
              <a:rPr lang="en-GB" altLang="en-US" sz="3600" dirty="0">
                <a:solidFill>
                  <a:srgbClr val="FF0000"/>
                </a:solidFill>
              </a:rPr>
              <a:t>Victims of Fraud</a:t>
            </a:r>
          </a:p>
          <a:p>
            <a:pPr eaLnBrk="1" hangingPunct="1">
              <a:defRPr/>
            </a:pPr>
            <a:r>
              <a:rPr lang="en-GB" altLang="en-US" dirty="0"/>
              <a:t>May become withdrawn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Change in behaviour, loss of confidence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Feel embarrassed and ashamed</a:t>
            </a:r>
          </a:p>
          <a:p>
            <a:pPr eaLnBrk="1" hangingPunct="1">
              <a:lnSpc>
                <a:spcPct val="130000"/>
              </a:lnSpc>
              <a:defRPr/>
            </a:pPr>
            <a:endParaRPr lang="en-GB" alt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How to Protect Yourself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38188"/>
            <a:ext cx="8229600" cy="5499100"/>
          </a:xfrm>
        </p:spPr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GB" altLang="en-US" sz="1800"/>
              <a:t>Listen to your instincts and stay in control. Don't be rushed.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Use secure websites. Don’t assume emails, letter or phone call is genuine.(People aren’t always who they say they are)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Your personal information is valuable – Never disclose PIN or passwords.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Do your homework - check who you are dealing with and find out about them. Pay using recommended method. 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Report it ! Text scams to 7726. emails to report@phishing.gov.uk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2800"/>
              <a:t>If it’s too good to be true usually is……</a:t>
            </a:r>
          </a:p>
          <a:p>
            <a:pPr eaLnBrk="1" hangingPunct="1">
              <a:lnSpc>
                <a:spcPct val="140000"/>
              </a:lnSpc>
            </a:pPr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397</Words>
  <Application>Microsoft Office PowerPoint</Application>
  <PresentationFormat>On-screen Show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Default Design</vt:lpstr>
      <vt:lpstr> Frauds Today &amp;  keeping you safe</vt:lpstr>
      <vt:lpstr>PowerPoint Presentation</vt:lpstr>
      <vt:lpstr>Economic Crime Unit</vt:lpstr>
      <vt:lpstr>Fraud Facts</vt:lpstr>
      <vt:lpstr>What Underpins all fraud</vt:lpstr>
      <vt:lpstr>Current Common Fraud</vt:lpstr>
      <vt:lpstr>Cash Trapping bar device</vt:lpstr>
      <vt:lpstr>ATM and Card Crime</vt:lpstr>
      <vt:lpstr>PowerPoint Presentation</vt:lpstr>
      <vt:lpstr>How to Protect Yourself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SWP53597</dc:creator>
  <cp:lastModifiedBy>Alison Cooke</cp:lastModifiedBy>
  <cp:revision>98</cp:revision>
  <cp:lastPrinted>2022-11-15T08:40:45Z</cp:lastPrinted>
  <dcterms:created xsi:type="dcterms:W3CDTF">2010-01-05T10:44:02Z</dcterms:created>
  <dcterms:modified xsi:type="dcterms:W3CDTF">2024-02-08T13:03:31Z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b6c2f076-85fc-42f3-8c15-a0e5c511b515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  <property fmtid="{D5CDD505-2E9C-101B-9397-08002B2CF9AE}" pid="5" name="Classification">
    <vt:lpwstr>OFFICIAL</vt:lpwstr>
  </property>
  <property fmtid="{D5CDD505-2E9C-101B-9397-08002B2CF9AE}" pid="6" name="Visibility">
    <vt:lpwstr>NOT VISIBLE</vt:lpwstr>
  </property>
  <property fmtid="{D5CDD505-2E9C-101B-9397-08002B2CF9AE}" pid="7" name="MSIP_Label_66cf8fe5-b7b7-4df7-b38d-1c61ac2f6639_Enabled">
    <vt:lpwstr>true</vt:lpwstr>
  </property>
  <property fmtid="{D5CDD505-2E9C-101B-9397-08002B2CF9AE}" pid="8" name="MSIP_Label_66cf8fe5-b7b7-4df7-b38d-1c61ac2f6639_SetDate">
    <vt:lpwstr>2022-11-15T06:23:18Z</vt:lpwstr>
  </property>
  <property fmtid="{D5CDD505-2E9C-101B-9397-08002B2CF9AE}" pid="9" name="MSIP_Label_66cf8fe5-b7b7-4df7-b38d-1c61ac2f6639_Method">
    <vt:lpwstr>Standard</vt:lpwstr>
  </property>
  <property fmtid="{D5CDD505-2E9C-101B-9397-08002B2CF9AE}" pid="10" name="MSIP_Label_66cf8fe5-b7b7-4df7-b38d-1c61ac2f6639_Name">
    <vt:lpwstr>66cf8fe5-b7b7-4df7-b38d-1c61ac2f6639</vt:lpwstr>
  </property>
  <property fmtid="{D5CDD505-2E9C-101B-9397-08002B2CF9AE}" pid="11" name="MSIP_Label_66cf8fe5-b7b7-4df7-b38d-1c61ac2f6639_SiteId">
    <vt:lpwstr>270c2f4d-fd0c-4f08-92a9-e5bdd8a87e09</vt:lpwstr>
  </property>
  <property fmtid="{D5CDD505-2E9C-101B-9397-08002B2CF9AE}" pid="12" name="MSIP_Label_66cf8fe5-b7b7-4df7-b38d-1c61ac2f6639_ActionId">
    <vt:lpwstr>5ba8c1db-c610-4861-9f91-31e04bc0bd1a</vt:lpwstr>
  </property>
  <property fmtid="{D5CDD505-2E9C-101B-9397-08002B2CF9AE}" pid="13" name="MSIP_Label_66cf8fe5-b7b7-4df7-b38d-1c61ac2f6639_ContentBits">
    <vt:lpwstr>0</vt:lpwstr>
  </property>
</Properties>
</file>