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4825" r:id="rId3"/>
    <p:sldId id="4788" r:id="rId4"/>
    <p:sldId id="259" r:id="rId5"/>
    <p:sldId id="406" r:id="rId6"/>
    <p:sldId id="260" r:id="rId7"/>
    <p:sldId id="261" r:id="rId8"/>
    <p:sldId id="285" r:id="rId9"/>
    <p:sldId id="4810" r:id="rId10"/>
    <p:sldId id="4811" r:id="rId11"/>
    <p:sldId id="4786" r:id="rId12"/>
    <p:sldId id="4791" r:id="rId13"/>
    <p:sldId id="4793" r:id="rId14"/>
    <p:sldId id="262" r:id="rId15"/>
    <p:sldId id="312" r:id="rId16"/>
    <p:sldId id="4812" r:id="rId17"/>
    <p:sldId id="4799" r:id="rId18"/>
    <p:sldId id="4796" r:id="rId19"/>
    <p:sldId id="4797" r:id="rId20"/>
    <p:sldId id="4798" r:id="rId21"/>
    <p:sldId id="310" r:id="rId22"/>
    <p:sldId id="4813" r:id="rId23"/>
    <p:sldId id="4817" r:id="rId24"/>
    <p:sldId id="4819" r:id="rId25"/>
    <p:sldId id="4818" r:id="rId26"/>
    <p:sldId id="4794" r:id="rId27"/>
    <p:sldId id="324" r:id="rId28"/>
    <p:sldId id="338" r:id="rId29"/>
    <p:sldId id="407" r:id="rId30"/>
    <p:sldId id="350" r:id="rId31"/>
    <p:sldId id="289" r:id="rId32"/>
    <p:sldId id="404" r:id="rId33"/>
    <p:sldId id="403" r:id="rId34"/>
    <p:sldId id="402" r:id="rId35"/>
    <p:sldId id="401" r:id="rId36"/>
    <p:sldId id="400" r:id="rId37"/>
    <p:sldId id="399" r:id="rId38"/>
    <p:sldId id="398" r:id="rId39"/>
    <p:sldId id="397" r:id="rId40"/>
    <p:sldId id="4826" r:id="rId41"/>
    <p:sldId id="4820" r:id="rId42"/>
    <p:sldId id="328" r:id="rId43"/>
    <p:sldId id="311" r:id="rId44"/>
    <p:sldId id="30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36B17E-3A96-4BB6-882E-CECA8F735306}" v="14" dt="2024-01-02T13:57:35.6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111" d="100"/>
          <a:sy n="111" d="100"/>
        </p:scale>
        <p:origin x="55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2DD55-4545-42E3-9AC0-56CEABDBD66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109F8B5-2BBC-4A0F-9041-F94227EAAF99}">
      <dgm:prSet/>
      <dgm:spPr/>
      <dgm:t>
        <a:bodyPr/>
        <a:lstStyle/>
        <a:p>
          <a:pPr>
            <a:defRPr cap="all"/>
          </a:pPr>
          <a:r>
            <a:rPr lang="en-GB" dirty="0"/>
            <a:t>What’s the difference between a small, </a:t>
          </a:r>
          <a:r>
            <a:rPr lang="en-GB" dirty="0" err="1"/>
            <a:t>medi</a:t>
          </a:r>
          <a:r>
            <a:rPr lang="en-US" dirty="0"/>
            <a:t>u</a:t>
          </a:r>
          <a:r>
            <a:rPr lang="en-GB" dirty="0"/>
            <a:t>m and large organisation?</a:t>
          </a:r>
          <a:endParaRPr lang="en-US" dirty="0"/>
        </a:p>
      </dgm:t>
    </dgm:pt>
    <dgm:pt modelId="{7B8E4BA6-8671-4B5F-90E9-48C3BE335BB0}" type="parTrans" cxnId="{0A27F91E-FF57-4493-91D2-7DA07C0AF194}">
      <dgm:prSet/>
      <dgm:spPr/>
      <dgm:t>
        <a:bodyPr/>
        <a:lstStyle/>
        <a:p>
          <a:endParaRPr lang="en-US"/>
        </a:p>
      </dgm:t>
    </dgm:pt>
    <dgm:pt modelId="{3F714702-310A-46B9-AEC7-933038D8609B}" type="sibTrans" cxnId="{0A27F91E-FF57-4493-91D2-7DA07C0AF194}">
      <dgm:prSet/>
      <dgm:spPr/>
      <dgm:t>
        <a:bodyPr/>
        <a:lstStyle/>
        <a:p>
          <a:endParaRPr lang="en-US"/>
        </a:p>
      </dgm:t>
    </dgm:pt>
    <dgm:pt modelId="{8A4DD610-70FD-4D1B-A695-E2F3DB817199}">
      <dgm:prSet/>
      <dgm:spPr/>
      <dgm:t>
        <a:bodyPr/>
        <a:lstStyle/>
        <a:p>
          <a:pPr>
            <a:defRPr cap="all"/>
          </a:pPr>
          <a:r>
            <a:rPr lang="en-GB"/>
            <a:t>What is the role of personnel professionals in different organisations? </a:t>
          </a:r>
          <a:endParaRPr lang="en-US"/>
        </a:p>
      </dgm:t>
    </dgm:pt>
    <dgm:pt modelId="{9903315F-CF5E-47F1-974F-5E4DEB902FBD}" type="parTrans" cxnId="{2391E844-9DF6-4BE0-9BC1-3040C4A90BC6}">
      <dgm:prSet/>
      <dgm:spPr/>
      <dgm:t>
        <a:bodyPr/>
        <a:lstStyle/>
        <a:p>
          <a:endParaRPr lang="en-US"/>
        </a:p>
      </dgm:t>
    </dgm:pt>
    <dgm:pt modelId="{0B959469-CB43-4476-AED2-7C285DD55FC5}" type="sibTrans" cxnId="{2391E844-9DF6-4BE0-9BC1-3040C4A90BC6}">
      <dgm:prSet/>
      <dgm:spPr/>
      <dgm:t>
        <a:bodyPr/>
        <a:lstStyle/>
        <a:p>
          <a:endParaRPr lang="en-US"/>
        </a:p>
      </dgm:t>
    </dgm:pt>
    <dgm:pt modelId="{59BF8B8D-8554-4505-8DC0-0CF1AF52E5C9}" type="pres">
      <dgm:prSet presAssocID="{C652DD55-4545-42E3-9AC0-56CEABDBD668}" presName="root" presStyleCnt="0">
        <dgm:presLayoutVars>
          <dgm:dir/>
          <dgm:resizeHandles val="exact"/>
        </dgm:presLayoutVars>
      </dgm:prSet>
      <dgm:spPr/>
    </dgm:pt>
    <dgm:pt modelId="{417D2455-E36D-467D-AD7D-8AC7DC22B952}" type="pres">
      <dgm:prSet presAssocID="{8109F8B5-2BBC-4A0F-9041-F94227EAAF99}" presName="compNode" presStyleCnt="0"/>
      <dgm:spPr/>
    </dgm:pt>
    <dgm:pt modelId="{F5A9DE05-C9C2-42EC-A024-6E50101D741F}" type="pres">
      <dgm:prSet presAssocID="{8109F8B5-2BBC-4A0F-9041-F94227EAAF99}" presName="iconBgRect" presStyleLbl="bgShp" presStyleIdx="0" presStyleCnt="2"/>
      <dgm:spPr/>
    </dgm:pt>
    <dgm:pt modelId="{8ECB53E6-995A-4CFB-B079-F4B46CCBC0B3}" type="pres">
      <dgm:prSet presAssocID="{8109F8B5-2BBC-4A0F-9041-F94227EAAF9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90C4E38-7720-465C-A658-45EF0F99F124}" type="pres">
      <dgm:prSet presAssocID="{8109F8B5-2BBC-4A0F-9041-F94227EAAF99}" presName="spaceRect" presStyleCnt="0"/>
      <dgm:spPr/>
    </dgm:pt>
    <dgm:pt modelId="{73D5CE65-BBF7-42BB-9C47-F9E42AE51E5D}" type="pres">
      <dgm:prSet presAssocID="{8109F8B5-2BBC-4A0F-9041-F94227EAAF99}" presName="textRect" presStyleLbl="revTx" presStyleIdx="0" presStyleCnt="2">
        <dgm:presLayoutVars>
          <dgm:chMax val="1"/>
          <dgm:chPref val="1"/>
        </dgm:presLayoutVars>
      </dgm:prSet>
      <dgm:spPr/>
    </dgm:pt>
    <dgm:pt modelId="{6609A4D5-3DBD-468C-B4A6-520067C7BB22}" type="pres">
      <dgm:prSet presAssocID="{3F714702-310A-46B9-AEC7-933038D8609B}" presName="sibTrans" presStyleCnt="0"/>
      <dgm:spPr/>
    </dgm:pt>
    <dgm:pt modelId="{9511C05E-49F1-46F7-917D-340A2F92E5EC}" type="pres">
      <dgm:prSet presAssocID="{8A4DD610-70FD-4D1B-A695-E2F3DB817199}" presName="compNode" presStyleCnt="0"/>
      <dgm:spPr/>
    </dgm:pt>
    <dgm:pt modelId="{7CCAA23D-278C-4733-8310-74E371B615BF}" type="pres">
      <dgm:prSet presAssocID="{8A4DD610-70FD-4D1B-A695-E2F3DB817199}" presName="iconBgRect" presStyleLbl="bgShp" presStyleIdx="1" presStyleCnt="2"/>
      <dgm:spPr/>
    </dgm:pt>
    <dgm:pt modelId="{220F4167-EC59-4518-A723-FC65ECB68132}" type="pres">
      <dgm:prSet presAssocID="{8A4DD610-70FD-4D1B-A695-E2F3DB81719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58856E85-2100-4E37-9815-F38B867AA8B4}" type="pres">
      <dgm:prSet presAssocID="{8A4DD610-70FD-4D1B-A695-E2F3DB817199}" presName="spaceRect" presStyleCnt="0"/>
      <dgm:spPr/>
    </dgm:pt>
    <dgm:pt modelId="{25ABF29E-2067-4149-842B-21DFA7C8D6CB}" type="pres">
      <dgm:prSet presAssocID="{8A4DD610-70FD-4D1B-A695-E2F3DB817199}" presName="textRect" presStyleLbl="revTx" presStyleIdx="1" presStyleCnt="2">
        <dgm:presLayoutVars>
          <dgm:chMax val="1"/>
          <dgm:chPref val="1"/>
        </dgm:presLayoutVars>
      </dgm:prSet>
      <dgm:spPr/>
    </dgm:pt>
  </dgm:ptLst>
  <dgm:cxnLst>
    <dgm:cxn modelId="{0A27F91E-FF57-4493-91D2-7DA07C0AF194}" srcId="{C652DD55-4545-42E3-9AC0-56CEABDBD668}" destId="{8109F8B5-2BBC-4A0F-9041-F94227EAAF99}" srcOrd="0" destOrd="0" parTransId="{7B8E4BA6-8671-4B5F-90E9-48C3BE335BB0}" sibTransId="{3F714702-310A-46B9-AEC7-933038D8609B}"/>
    <dgm:cxn modelId="{3679B324-2843-4A34-90A5-C1350882343D}" type="presOf" srcId="{C652DD55-4545-42E3-9AC0-56CEABDBD668}" destId="{59BF8B8D-8554-4505-8DC0-0CF1AF52E5C9}" srcOrd="0" destOrd="0" presId="urn:microsoft.com/office/officeart/2018/5/layout/IconCircleLabelList"/>
    <dgm:cxn modelId="{2391E844-9DF6-4BE0-9BC1-3040C4A90BC6}" srcId="{C652DD55-4545-42E3-9AC0-56CEABDBD668}" destId="{8A4DD610-70FD-4D1B-A695-E2F3DB817199}" srcOrd="1" destOrd="0" parTransId="{9903315F-CF5E-47F1-974F-5E4DEB902FBD}" sibTransId="{0B959469-CB43-4476-AED2-7C285DD55FC5}"/>
    <dgm:cxn modelId="{490FF1F8-0EF0-49B6-B841-0C8939504082}" type="presOf" srcId="{8109F8B5-2BBC-4A0F-9041-F94227EAAF99}" destId="{73D5CE65-BBF7-42BB-9C47-F9E42AE51E5D}" srcOrd="0" destOrd="0" presId="urn:microsoft.com/office/officeart/2018/5/layout/IconCircleLabelList"/>
    <dgm:cxn modelId="{D0471CFA-9741-494A-88EE-5B7390D6FFA0}" type="presOf" srcId="{8A4DD610-70FD-4D1B-A695-E2F3DB817199}" destId="{25ABF29E-2067-4149-842B-21DFA7C8D6CB}" srcOrd="0" destOrd="0" presId="urn:microsoft.com/office/officeart/2018/5/layout/IconCircleLabelList"/>
    <dgm:cxn modelId="{830A9F6B-C5FB-4BFC-ACD5-A19BFA8AE45C}" type="presParOf" srcId="{59BF8B8D-8554-4505-8DC0-0CF1AF52E5C9}" destId="{417D2455-E36D-467D-AD7D-8AC7DC22B952}" srcOrd="0" destOrd="0" presId="urn:microsoft.com/office/officeart/2018/5/layout/IconCircleLabelList"/>
    <dgm:cxn modelId="{7D7663D4-FA47-4815-9826-2C93FEA8C53E}" type="presParOf" srcId="{417D2455-E36D-467D-AD7D-8AC7DC22B952}" destId="{F5A9DE05-C9C2-42EC-A024-6E50101D741F}" srcOrd="0" destOrd="0" presId="urn:microsoft.com/office/officeart/2018/5/layout/IconCircleLabelList"/>
    <dgm:cxn modelId="{BCEEDD87-A952-40A4-ABE6-835E977BA3F5}" type="presParOf" srcId="{417D2455-E36D-467D-AD7D-8AC7DC22B952}" destId="{8ECB53E6-995A-4CFB-B079-F4B46CCBC0B3}" srcOrd="1" destOrd="0" presId="urn:microsoft.com/office/officeart/2018/5/layout/IconCircleLabelList"/>
    <dgm:cxn modelId="{0DD24447-2DF1-4D54-9B9E-4C119DF9E921}" type="presParOf" srcId="{417D2455-E36D-467D-AD7D-8AC7DC22B952}" destId="{C90C4E38-7720-465C-A658-45EF0F99F124}" srcOrd="2" destOrd="0" presId="urn:microsoft.com/office/officeart/2018/5/layout/IconCircleLabelList"/>
    <dgm:cxn modelId="{32E829C7-C687-45CF-B9F9-E3A419B42E0C}" type="presParOf" srcId="{417D2455-E36D-467D-AD7D-8AC7DC22B952}" destId="{73D5CE65-BBF7-42BB-9C47-F9E42AE51E5D}" srcOrd="3" destOrd="0" presId="urn:microsoft.com/office/officeart/2018/5/layout/IconCircleLabelList"/>
    <dgm:cxn modelId="{C3472FFA-D90B-4A48-BF35-D74D4E13F122}" type="presParOf" srcId="{59BF8B8D-8554-4505-8DC0-0CF1AF52E5C9}" destId="{6609A4D5-3DBD-468C-B4A6-520067C7BB22}" srcOrd="1" destOrd="0" presId="urn:microsoft.com/office/officeart/2018/5/layout/IconCircleLabelList"/>
    <dgm:cxn modelId="{178C57C7-946B-441F-9F81-EC8135185E7F}" type="presParOf" srcId="{59BF8B8D-8554-4505-8DC0-0CF1AF52E5C9}" destId="{9511C05E-49F1-46F7-917D-340A2F92E5EC}" srcOrd="2" destOrd="0" presId="urn:microsoft.com/office/officeart/2018/5/layout/IconCircleLabelList"/>
    <dgm:cxn modelId="{A95135B2-D725-4793-811B-3AB890316CAA}" type="presParOf" srcId="{9511C05E-49F1-46F7-917D-340A2F92E5EC}" destId="{7CCAA23D-278C-4733-8310-74E371B615BF}" srcOrd="0" destOrd="0" presId="urn:microsoft.com/office/officeart/2018/5/layout/IconCircleLabelList"/>
    <dgm:cxn modelId="{6CF77F72-2177-4934-A750-DA13616258E5}" type="presParOf" srcId="{9511C05E-49F1-46F7-917D-340A2F92E5EC}" destId="{220F4167-EC59-4518-A723-FC65ECB68132}" srcOrd="1" destOrd="0" presId="urn:microsoft.com/office/officeart/2018/5/layout/IconCircleLabelList"/>
    <dgm:cxn modelId="{FD330017-DDFA-46C0-BD63-B4D2944B4B74}" type="presParOf" srcId="{9511C05E-49F1-46F7-917D-340A2F92E5EC}" destId="{58856E85-2100-4E37-9815-F38B867AA8B4}" srcOrd="2" destOrd="0" presId="urn:microsoft.com/office/officeart/2018/5/layout/IconCircleLabelList"/>
    <dgm:cxn modelId="{DAA9924F-FD1C-4A95-AA93-045C3383D111}" type="presParOf" srcId="{9511C05E-49F1-46F7-917D-340A2F92E5EC}" destId="{25ABF29E-2067-4149-842B-21DFA7C8D6C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9DE05-C9C2-42EC-A024-6E50101D741F}">
      <dsp:nvSpPr>
        <dsp:cNvPr id="0" name=""/>
        <dsp:cNvSpPr/>
      </dsp:nvSpPr>
      <dsp:spPr>
        <a:xfrm>
          <a:off x="730349"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CB53E6-995A-4CFB-B079-F4B46CCBC0B3}">
      <dsp:nvSpPr>
        <dsp:cNvPr id="0" name=""/>
        <dsp:cNvSpPr/>
      </dsp:nvSpPr>
      <dsp:spPr>
        <a:xfrm>
          <a:off x="1198349"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5CE65-BBF7-42BB-9C47-F9E42AE51E5D}">
      <dsp:nvSpPr>
        <dsp:cNvPr id="0" name=""/>
        <dsp:cNvSpPr/>
      </dsp:nvSpPr>
      <dsp:spPr>
        <a:xfrm>
          <a:off x="28349"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What’s the difference between a small, </a:t>
          </a:r>
          <a:r>
            <a:rPr lang="en-GB" sz="1700" kern="1200" dirty="0" err="1"/>
            <a:t>medi</a:t>
          </a:r>
          <a:r>
            <a:rPr lang="en-US" sz="1700" kern="1200" dirty="0"/>
            <a:t>u</a:t>
          </a:r>
          <a:r>
            <a:rPr lang="en-GB" sz="1700" kern="1200" dirty="0"/>
            <a:t>m and large organisation?</a:t>
          </a:r>
          <a:endParaRPr lang="en-US" sz="1700" kern="1200" dirty="0"/>
        </a:p>
      </dsp:txBody>
      <dsp:txXfrm>
        <a:off x="28349" y="3255669"/>
        <a:ext cx="3600000" cy="720000"/>
      </dsp:txXfrm>
    </dsp:sp>
    <dsp:sp modelId="{7CCAA23D-278C-4733-8310-74E371B615BF}">
      <dsp:nvSpPr>
        <dsp:cNvPr id="0" name=""/>
        <dsp:cNvSpPr/>
      </dsp:nvSpPr>
      <dsp:spPr>
        <a:xfrm>
          <a:off x="4960350"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F4167-EC59-4518-A723-FC65ECB68132}">
      <dsp:nvSpPr>
        <dsp:cNvPr id="0" name=""/>
        <dsp:cNvSpPr/>
      </dsp:nvSpPr>
      <dsp:spPr>
        <a:xfrm>
          <a:off x="542835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ABF29E-2067-4149-842B-21DFA7C8D6CB}">
      <dsp:nvSpPr>
        <dsp:cNvPr id="0" name=""/>
        <dsp:cNvSpPr/>
      </dsp:nvSpPr>
      <dsp:spPr>
        <a:xfrm>
          <a:off x="425835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is the role of personnel professionals in different organisations? </a:t>
          </a:r>
          <a:endParaRPr lang="en-US" sz="1700" kern="1200"/>
        </a:p>
      </dsp:txBody>
      <dsp:txXfrm>
        <a:off x="425835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aihr.com/blog/human-resources-functions/#Function" TargetMode="External"/><Relationship Id="rId13" Type="http://schemas.openxmlformats.org/officeDocument/2006/relationships/hyperlink" Target="https://www.aihr.com/blog/human-resources-functions/#Personal" TargetMode="External"/><Relationship Id="rId3" Type="http://schemas.openxmlformats.org/officeDocument/2006/relationships/hyperlink" Target="https://www.aihr.com/blog/human-resources-functions/#HR" TargetMode="External"/><Relationship Id="rId7" Type="http://schemas.openxmlformats.org/officeDocument/2006/relationships/hyperlink" Target="https://www.aihr.com/blog/human-resources-functions/#Career" TargetMode="External"/><Relationship Id="rId12" Type="http://schemas.openxmlformats.org/officeDocument/2006/relationships/hyperlink" Target="https://www.aihr.com/blog/human-resources-functions/#Health"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s://www.aihr.com/blog/human-resources-functions/#Learning" TargetMode="External"/><Relationship Id="rId11" Type="http://schemas.openxmlformats.org/officeDocument/2006/relationships/hyperlink" Target="https://www.aihr.com/blog/human-resources-functions/#Participation" TargetMode="External"/><Relationship Id="rId5" Type="http://schemas.openxmlformats.org/officeDocument/2006/relationships/hyperlink" Target="https://www.aihr.com/blog/human-resources-functions/#Performance" TargetMode="External"/><Relationship Id="rId10" Type="http://schemas.openxmlformats.org/officeDocument/2006/relationships/hyperlink" Target="https://www.aihr.com/blog/human-resources-functions/#Industrial" TargetMode="External"/><Relationship Id="rId4" Type="http://schemas.openxmlformats.org/officeDocument/2006/relationships/hyperlink" Target="https://www.aihr.com/blog/human-resources-functions/#Recruitment" TargetMode="External"/><Relationship Id="rId9" Type="http://schemas.openxmlformats.org/officeDocument/2006/relationships/hyperlink" Target="https://www.aihr.com/blog/human-resources-functions/#Rewards" TargetMode="External"/><Relationship Id="rId14" Type="http://schemas.openxmlformats.org/officeDocument/2006/relationships/hyperlink" Target="https://www.aihr.com/blog/human-resources-functions/#Administrative"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HR and why it’s important and what your background is</a:t>
            </a:r>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module you liked best and why, and one interesting fact. </a:t>
            </a:r>
          </a:p>
        </p:txBody>
      </p:sp>
      <p:sp>
        <p:nvSpPr>
          <p:cNvPr id="4" name="Slide Number Placeholder 3"/>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1870476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7</a:t>
            </a:fld>
            <a:endParaRPr lang="en-GB" dirty="0"/>
          </a:p>
        </p:txBody>
      </p:sp>
    </p:spTree>
    <p:extLst>
      <p:ext uri="{BB962C8B-B14F-4D97-AF65-F5344CB8AC3E}">
        <p14:creationId xmlns:p14="http://schemas.microsoft.com/office/powerpoint/2010/main" val="2171885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 5 is going to be different to level 4. Cameras on during entire lecture. This is non negotiable.  Level 4 practical and heavy with slides and content. There is going to be a lot more discussion and self study. </a:t>
            </a:r>
          </a:p>
          <a:p>
            <a:endParaRPr lang="en-GB" dirty="0"/>
          </a:p>
          <a:p>
            <a:r>
              <a:rPr lang="en-GB" dirty="0"/>
              <a:t>This level is a stepping stone to level 6. I like to hear about your experiences. Skills are transferable. </a:t>
            </a:r>
          </a:p>
          <a:p>
            <a:endParaRPr lang="en-GB" dirty="0"/>
          </a:p>
          <a:p>
            <a:r>
              <a:rPr lang="en-GB" dirty="0"/>
              <a:t>At the beginning of the class it would be great to hear about your experiences over the weekend. What did you get up to? Did you go out for food/stay somewhere? </a:t>
            </a: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8</a:t>
            </a:fld>
            <a:endParaRPr lang="en-GB" dirty="0"/>
          </a:p>
        </p:txBody>
      </p:sp>
    </p:spTree>
    <p:extLst>
      <p:ext uri="{BB962C8B-B14F-4D97-AF65-F5344CB8AC3E}">
        <p14:creationId xmlns:p14="http://schemas.microsoft.com/office/powerpoint/2010/main" val="2637644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time to ask each student ( yes micro manage!) to see if they have access. Give students 15 minuets to go to their student email address and follow the instructions for enrolment. – They are the reason they can’t access!</a:t>
            </a:r>
          </a:p>
          <a:p>
            <a:endParaRPr lang="en-GB" dirty="0"/>
          </a:p>
          <a:p>
            <a:r>
              <a:rPr lang="en-GB" dirty="0"/>
              <a:t>This may take time. If after 3 weeks you are still struggling let me know. </a:t>
            </a:r>
          </a:p>
          <a:p>
            <a:endParaRPr lang="en-GB" dirty="0"/>
          </a:p>
          <a:p>
            <a:r>
              <a:rPr lang="en-GB" dirty="0"/>
              <a:t>Please keep an eye out on my TSD and your emails from admission and accept. </a:t>
            </a:r>
          </a:p>
          <a:p>
            <a:endParaRPr lang="en-GB" dirty="0"/>
          </a:p>
          <a:p>
            <a:r>
              <a:rPr lang="en-GB" dirty="0"/>
              <a:t>In the mean time, things will be uploaded to Teams.</a:t>
            </a:r>
          </a:p>
          <a:p>
            <a:endParaRPr lang="en-GB" dirty="0"/>
          </a:p>
          <a:p>
            <a:r>
              <a:rPr lang="en-GB" dirty="0"/>
              <a:t>Give students time during the lecture to enrol. This was such a big problem last term and a lot of it could have been avoided.</a:t>
            </a:r>
          </a:p>
          <a:p>
            <a:endParaRPr lang="en-GB" dirty="0"/>
          </a:p>
          <a:p>
            <a:r>
              <a:rPr lang="en-GB" dirty="0"/>
              <a:t>If you are partially enrolled there is a problem with your enrolment. The chances are you have not completed or submitted some paper work. – email registry services if you are having difficulty. </a:t>
            </a:r>
          </a:p>
        </p:txBody>
      </p:sp>
      <p:sp>
        <p:nvSpPr>
          <p:cNvPr id="4" name="Slide Number Placeholder 3"/>
          <p:cNvSpPr>
            <a:spLocks noGrp="1"/>
          </p:cNvSpPr>
          <p:nvPr>
            <p:ph type="sldNum" sz="quarter" idx="5"/>
          </p:nvPr>
        </p:nvSpPr>
        <p:spPr/>
        <p:txBody>
          <a:bodyPr/>
          <a:lstStyle/>
          <a:p>
            <a:fld id="{EFB4D46B-BBE0-4474-A26D-45E0F7167BF9}" type="slidenum">
              <a:rPr lang="en-GB" smtClean="0"/>
              <a:t>11</a:t>
            </a:fld>
            <a:endParaRPr lang="en-GB"/>
          </a:p>
        </p:txBody>
      </p:sp>
    </p:spTree>
    <p:extLst>
      <p:ext uri="{BB962C8B-B14F-4D97-AF65-F5344CB8AC3E}">
        <p14:creationId xmlns:p14="http://schemas.microsoft.com/office/powerpoint/2010/main" val="1800163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you find your results for your assignments? – Moodle is not the correct answer! My </a:t>
            </a:r>
            <a:r>
              <a:rPr lang="en-GB" dirty="0" err="1"/>
              <a:t>Tsd</a:t>
            </a:r>
            <a:r>
              <a:rPr lang="en-GB" dirty="0"/>
              <a:t>. Your official results are on there, not the assignment links. The results are not finalised until exam board. These may differ from your results on Moodle.  </a:t>
            </a:r>
          </a:p>
        </p:txBody>
      </p:sp>
      <p:sp>
        <p:nvSpPr>
          <p:cNvPr id="4" name="Slide Number Placeholder 3"/>
          <p:cNvSpPr>
            <a:spLocks noGrp="1"/>
          </p:cNvSpPr>
          <p:nvPr>
            <p:ph type="sldNum" sz="quarter" idx="5"/>
          </p:nvPr>
        </p:nvSpPr>
        <p:spPr/>
        <p:txBody>
          <a:bodyPr/>
          <a:lstStyle/>
          <a:p>
            <a:fld id="{EFB4D46B-BBE0-4474-A26D-45E0F7167BF9}" type="slidenum">
              <a:rPr lang="en-GB" smtClean="0"/>
              <a:t>12</a:t>
            </a:fld>
            <a:endParaRPr lang="en-GB"/>
          </a:p>
        </p:txBody>
      </p:sp>
    </p:spTree>
    <p:extLst>
      <p:ext uri="{BB962C8B-B14F-4D97-AF65-F5344CB8AC3E}">
        <p14:creationId xmlns:p14="http://schemas.microsoft.com/office/powerpoint/2010/main" val="3730370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10-20 minutes </a:t>
            </a:r>
          </a:p>
        </p:txBody>
      </p:sp>
      <p:sp>
        <p:nvSpPr>
          <p:cNvPr id="4" name="Slide Number Placeholder 3"/>
          <p:cNvSpPr>
            <a:spLocks noGrp="1"/>
          </p:cNvSpPr>
          <p:nvPr>
            <p:ph type="sldNum" sz="quarter" idx="5"/>
          </p:nvPr>
        </p:nvSpPr>
        <p:spPr/>
        <p:txBody>
          <a:bodyPr/>
          <a:lstStyle/>
          <a:p>
            <a:fld id="{EFB4D46B-BBE0-4474-A26D-45E0F7167BF9}" type="slidenum">
              <a:rPr lang="en-GB" smtClean="0"/>
              <a:t>13</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Personnel resourcing a bit of An old fashioned name, now known as human resource manager or HR</a:t>
            </a:r>
          </a:p>
          <a:p>
            <a:endParaRPr lang="en-GB" dirty="0"/>
          </a:p>
          <a:p>
            <a:r>
              <a:rPr lang="en-GB" dirty="0"/>
              <a:t>Hospitality is one of the most culturally diverse industries. Resourcing and development is maybe a bit of an old fashion name where we use personal resourcing, but I will talk about that next week bit more about, but what you might see in a lot of your industries he working, whether it's hotels or supermarkets, retail anything like that is the word human resources. So you might see human resource manager, officer or coordinator. There are elements that are broken  down as well, such as HR assistant, recruitment officer, manager, payroll administrator and so on. Over time, I have worked in all of these areas, or managed some aspect of it. </a:t>
            </a:r>
          </a:p>
          <a:p>
            <a:endParaRPr lang="en-GB" dirty="0"/>
          </a:p>
          <a:p>
            <a:r>
              <a:rPr lang="en-GB" dirty="0"/>
              <a:t> You will hear the word HR lot more commonly. Personnel Resourcing and Development is about you as an individual at work. So we're going to talk about you and how you might develop, you know, and how we can teach these skills. And also about the team environment that we work in and why I said culture is so important is because hospitality is one of the most culturally diverse in industries. So we're going to talk about why that's important. Why is it important to think about how our culture differs within a team? How I think is different to how you think and we're going discuss that. We're going to bring some science into it as well and how the brain operates.</a:t>
            </a:r>
          </a:p>
          <a:p>
            <a:endParaRPr lang="en-GB" dirty="0"/>
          </a:p>
          <a:p>
            <a:r>
              <a:rPr lang="en-GB" dirty="0"/>
              <a:t>You will hear the word employee life cycle, which is going to be in your first assignment and about how you attract people to a business, how you recruit, develop and retain them. These are keywords we use in HR, and why that's important, especially after a pandemic, and why it's very tough at the moment. We’re going to look at why people leave jobs along with what makes us want to apply for new roles. We looked into this in some depth in Operating Hotel Facilities. This is going to be a whole new level for you! But OHF gave you a great introduction. </a:t>
            </a:r>
          </a:p>
          <a:p>
            <a:endParaRPr lang="en-GB" dirty="0"/>
          </a:p>
          <a:p>
            <a:r>
              <a:rPr lang="en-GB" dirty="0"/>
              <a:t>Anyone heard of a Pestle or SWOT? </a:t>
            </a:r>
          </a:p>
          <a:p>
            <a:endParaRPr lang="en-GB" dirty="0"/>
          </a:p>
          <a:p>
            <a:r>
              <a:rPr lang="en-GB" dirty="0"/>
              <a:t>We’re going to review internal and external environment and how that impacts the HR journey for ourselves and our colleagues as well as the business and hopefully really getting you thinking about the business world. Some of you may have some experience in this area and I would value your input. I also value input even if you don’t have experience and just have ideas. At level 5 it more about discussion rather than lots of slides and getting our thinking caps on and delving into the business world and sharing our experiences, thoughts and ideas. HR is the process that foes on behind the scenes and this module will help you understand the importance of HR in business</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14</a:t>
            </a:fld>
            <a:endParaRPr lang="en-GB" dirty="0"/>
          </a:p>
        </p:txBody>
      </p:sp>
    </p:spTree>
    <p:extLst>
      <p:ext uri="{BB962C8B-B14F-4D97-AF65-F5344CB8AC3E}">
        <p14:creationId xmlns:p14="http://schemas.microsoft.com/office/powerpoint/2010/main" val="2333898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handbook you will see the indicative content. This is what we will cover. </a:t>
            </a:r>
          </a:p>
          <a:p>
            <a:endParaRPr lang="en-GB" dirty="0"/>
          </a:p>
          <a:p>
            <a:r>
              <a:rPr lang="en-GB" dirty="0"/>
              <a:t>Pestle and swot you will have covered in marketing. What’s prevalent right now? The decisions being made throughout the UK and what might impact us. Technology, how it’s changed recruitment. Think back to HAFO and robots. We’re going to look at employment law in the UK and legislation. Were going to look at engagement in more detail along with coaching and mentoring and end with ethics and professionalism. </a:t>
            </a:r>
          </a:p>
        </p:txBody>
      </p:sp>
      <p:sp>
        <p:nvSpPr>
          <p:cNvPr id="4" name="Slide Number Placeholder 3"/>
          <p:cNvSpPr>
            <a:spLocks noGrp="1"/>
          </p:cNvSpPr>
          <p:nvPr>
            <p:ph type="sldNum" sz="quarter" idx="5"/>
          </p:nvPr>
        </p:nvSpPr>
        <p:spPr/>
        <p:txBody>
          <a:bodyPr/>
          <a:lstStyle/>
          <a:p>
            <a:fld id="{EFB4D46B-BBE0-4474-A26D-45E0F7167BF9}" type="slidenum">
              <a:rPr lang="en-GB" smtClean="0"/>
              <a:t>15</a:t>
            </a:fld>
            <a:endParaRPr lang="en-GB"/>
          </a:p>
        </p:txBody>
      </p:sp>
    </p:spTree>
    <p:extLst>
      <p:ext uri="{BB962C8B-B14F-4D97-AF65-F5344CB8AC3E}">
        <p14:creationId xmlns:p14="http://schemas.microsoft.com/office/powerpoint/2010/main" val="1612351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handbook you will see the indicative content. This is what we will cover. </a:t>
            </a:r>
          </a:p>
          <a:p>
            <a:endParaRPr lang="en-GB" dirty="0"/>
          </a:p>
          <a:p>
            <a:r>
              <a:rPr lang="en-GB" dirty="0"/>
              <a:t>Pestle and swot you will have covered in marketing. What’s prevalent right now? The decisions being made throughout the UK and what might impact us. Technology, how it’s changed recruitment. Think back to HAFO and robots. We’re going to look at employment law in the UK and legislation. Were going to look at engagement in more detail along with coaching and mentoring and end with ethics and professionalism. </a:t>
            </a:r>
          </a:p>
        </p:txBody>
      </p:sp>
      <p:sp>
        <p:nvSpPr>
          <p:cNvPr id="4" name="Slide Number Placeholder 3"/>
          <p:cNvSpPr>
            <a:spLocks noGrp="1"/>
          </p:cNvSpPr>
          <p:nvPr>
            <p:ph type="sldNum" sz="quarter" idx="5"/>
          </p:nvPr>
        </p:nvSpPr>
        <p:spPr/>
        <p:txBody>
          <a:bodyPr/>
          <a:lstStyle/>
          <a:p>
            <a:fld id="{EFB4D46B-BBE0-4474-A26D-45E0F7167BF9}" type="slidenum">
              <a:rPr lang="en-GB" smtClean="0"/>
              <a:t>16</a:t>
            </a:fld>
            <a:endParaRPr lang="en-GB"/>
          </a:p>
        </p:txBody>
      </p:sp>
    </p:spTree>
    <p:extLst>
      <p:ext uri="{BB962C8B-B14F-4D97-AF65-F5344CB8AC3E}">
        <p14:creationId xmlns:p14="http://schemas.microsoft.com/office/powerpoint/2010/main" val="2957820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deadlines</a:t>
            </a:r>
          </a:p>
          <a:p>
            <a:endParaRPr lang="en-GB" dirty="0"/>
          </a:p>
          <a:p>
            <a:r>
              <a:rPr lang="en-GB" dirty="0"/>
              <a:t>Week 7 reading week</a:t>
            </a:r>
          </a:p>
          <a:p>
            <a:endParaRPr lang="en-GB" dirty="0"/>
          </a:p>
          <a:p>
            <a:r>
              <a:rPr lang="en-GB" dirty="0"/>
              <a:t>Draft feedback due at the latest one 7 working days before assignment deadline. </a:t>
            </a:r>
            <a:r>
              <a:rPr lang="en-GB" dirty="0" err="1"/>
              <a:t>eg.</a:t>
            </a:r>
            <a:r>
              <a:rPr lang="en-GB" dirty="0"/>
              <a:t> If it’s due on the Friday, draft feedback due the Wednesday before</a:t>
            </a:r>
          </a:p>
          <a:p>
            <a:endParaRPr lang="en-GB" dirty="0"/>
          </a:p>
          <a:p>
            <a:r>
              <a:rPr lang="en-GB" dirty="0"/>
              <a:t>Draft work is an expectation from the University and the role of the draft is to confirm that students are on the right track</a:t>
            </a:r>
          </a:p>
          <a:p>
            <a:endParaRPr lang="en-GB" dirty="0"/>
          </a:p>
          <a:p>
            <a:r>
              <a:rPr lang="en-GB" dirty="0"/>
              <a:t>Ask them If they know what the difference is between the two assignments. Essay vs Report. Define </a:t>
            </a:r>
          </a:p>
          <a:p>
            <a:endParaRPr lang="en-GB" dirty="0"/>
          </a:p>
          <a:p>
            <a:r>
              <a:rPr lang="en-GB" dirty="0"/>
              <a:t>No heading contents pages or images in an essay or tables or diagrams. </a:t>
            </a:r>
          </a:p>
          <a:p>
            <a:endParaRPr lang="en-GB" dirty="0"/>
          </a:p>
          <a:p>
            <a:r>
              <a:rPr lang="en-GB" dirty="0"/>
              <a:t>Make sure you read the assignment brief </a:t>
            </a:r>
          </a:p>
          <a:p>
            <a:endParaRPr lang="en-GB" dirty="0"/>
          </a:p>
          <a:p>
            <a:r>
              <a:rPr lang="en-GB" dirty="0"/>
              <a:t>Do not discuss assignment 2 until assignment one has been submitted. </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18</a:t>
            </a:fld>
            <a:endParaRPr lang="en-GB"/>
          </a:p>
        </p:txBody>
      </p:sp>
    </p:spTree>
    <p:extLst>
      <p:ext uri="{BB962C8B-B14F-4D97-AF65-F5344CB8AC3E}">
        <p14:creationId xmlns:p14="http://schemas.microsoft.com/office/powerpoint/2010/main" val="9609583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deadlines</a:t>
            </a:r>
          </a:p>
          <a:p>
            <a:endParaRPr lang="en-GB" dirty="0"/>
          </a:p>
          <a:p>
            <a:r>
              <a:rPr lang="en-GB" dirty="0"/>
              <a:t>Week 7 reading week</a:t>
            </a:r>
          </a:p>
          <a:p>
            <a:endParaRPr lang="en-GB" dirty="0"/>
          </a:p>
          <a:p>
            <a:r>
              <a:rPr lang="en-GB" dirty="0"/>
              <a:t>Draft feedback due at the latest one 7 working days before assignment deadline. </a:t>
            </a:r>
            <a:r>
              <a:rPr lang="en-GB" dirty="0" err="1"/>
              <a:t>eg.</a:t>
            </a:r>
            <a:r>
              <a:rPr lang="en-GB" dirty="0"/>
              <a:t> If it’s due on the Friday, draft feedback due the Wednesday before</a:t>
            </a:r>
          </a:p>
          <a:p>
            <a:endParaRPr lang="en-GB" dirty="0"/>
          </a:p>
          <a:p>
            <a:r>
              <a:rPr lang="en-GB" dirty="0"/>
              <a:t>Draft work is an expectation from the University and the role of the draft is to confirm that students are on the right track</a:t>
            </a:r>
          </a:p>
          <a:p>
            <a:endParaRPr lang="en-GB" dirty="0"/>
          </a:p>
          <a:p>
            <a:r>
              <a:rPr lang="en-GB" dirty="0"/>
              <a:t>Ask them If they know what the difference is between the two assignments. Essay vs Report. Define </a:t>
            </a:r>
          </a:p>
          <a:p>
            <a:endParaRPr lang="en-GB" dirty="0"/>
          </a:p>
          <a:p>
            <a:r>
              <a:rPr lang="en-GB" dirty="0"/>
              <a:t>No heading contents pages or images in an essay or tables or diagrams. </a:t>
            </a:r>
          </a:p>
          <a:p>
            <a:endParaRPr lang="en-GB" dirty="0"/>
          </a:p>
          <a:p>
            <a:r>
              <a:rPr lang="en-GB" dirty="0"/>
              <a:t>Make sure you read the assignment brief </a:t>
            </a:r>
          </a:p>
          <a:p>
            <a:endParaRPr lang="en-GB" dirty="0"/>
          </a:p>
          <a:p>
            <a:r>
              <a:rPr lang="en-GB" dirty="0"/>
              <a:t>Do not discuss assignment 2 until assignment one has been submitted. </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21</a:t>
            </a:fld>
            <a:endParaRPr lang="en-GB"/>
          </a:p>
        </p:txBody>
      </p:sp>
    </p:spTree>
    <p:extLst>
      <p:ext uri="{BB962C8B-B14F-4D97-AF65-F5344CB8AC3E}">
        <p14:creationId xmlns:p14="http://schemas.microsoft.com/office/powerpoint/2010/main" val="15840430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727007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13821694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50585F"/>
                </a:solidFill>
                <a:effectLst/>
                <a:latin typeface="Open Sans" panose="020B0606030504020204" pitchFamily="34" charset="0"/>
              </a:rPr>
              <a:t>12 Key Functions of Human Resources to Know in 2023</a:t>
            </a:r>
          </a:p>
          <a:p>
            <a:pPr algn="l"/>
            <a:r>
              <a:rPr lang="en-US" b="0" i="0" u="none" strike="noStrike" dirty="0">
                <a:solidFill>
                  <a:srgbClr val="50585F"/>
                </a:solidFill>
                <a:effectLst/>
                <a:latin typeface="Open Sans" panose="020B0606030504020204" pitchFamily="34" charset="0"/>
                <a:hlinkClick r:id="rId3"/>
              </a:rPr>
              <a:t>1. Human resource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4"/>
              </a:rPr>
              <a:t>2. Recruitment and selection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5"/>
              </a:rPr>
              <a:t>3. Performance management</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6"/>
              </a:rPr>
              <a:t>4. Learning and development</a:t>
            </a:r>
            <a:endParaRPr lang="en-US" b="0" i="0" dirty="0">
              <a:solidFill>
                <a:srgbClr val="50585F"/>
              </a:solidFill>
              <a:effectLst/>
              <a:latin typeface="Open Sans" panose="020B0606030504020204" pitchFamily="34" charset="0"/>
            </a:endParaRPr>
          </a:p>
          <a:p>
            <a:pPr algn="l"/>
            <a:r>
              <a:rPr lang="en-US" b="0" i="0" u="none" strike="noStrike" dirty="0">
                <a:solidFill>
                  <a:srgbClr val="0F141F"/>
                </a:solidFill>
                <a:effectLst/>
                <a:latin typeface="Open Sans" panose="020B0606030504020204" pitchFamily="34" charset="0"/>
                <a:hlinkClick r:id="rId7"/>
              </a:rPr>
              <a:t>5. Career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8"/>
              </a:rPr>
              <a:t>6. Function evaluation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9"/>
              </a:rPr>
              <a:t>7. Rewards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0"/>
              </a:rPr>
              <a:t>8. Industrial relations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1"/>
              </a:rPr>
              <a:t>9. Employee participation and communication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2"/>
              </a:rPr>
              <a:t>10. Health and safety</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3"/>
              </a:rPr>
              <a:t>11. Well-being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4"/>
              </a:rPr>
              <a:t>12. Administrative responsibilities</a:t>
            </a:r>
            <a:endParaRPr lang="en-US" b="0" i="0" dirty="0">
              <a:solidFill>
                <a:srgbClr val="50585F"/>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29</a:t>
            </a:fld>
            <a:endParaRPr lang="en-GB"/>
          </a:p>
        </p:txBody>
      </p:sp>
    </p:spTree>
    <p:extLst>
      <p:ext uri="{BB962C8B-B14F-4D97-AF65-F5344CB8AC3E}">
        <p14:creationId xmlns:p14="http://schemas.microsoft.com/office/powerpoint/2010/main" val="33516423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63DCFB9B-C0B9-9D53-FB0E-E26B1A22A1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263E5890-0114-C675-CCAD-09F4F6CBD4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Figure 1.1 emphasizes that there are several important HRM practices. The strategy underlying these practices needs to be considered to maximize their influence on company performance. As the figure shows, HRM practices include analyzing and designing work, determining human resource needs (HR planning), attracting potential employees (recruiting), choosing employees (selection), teaching employees how to perform their jobs and preparing them for the future (training and development), rewarding employees (compensation), evaluating their performance (performance management), and creating a positive work environment (employee relations). HR is solely responsible for outplacement, labor law compliance, record keeping, testing, unemployment compensation, and some aspects of benefits administration. HR is most likely to collaborate with other company functions on employment interviewing, performance management and discipline, and efforts to improve quality and productivity. Large companies are more likely than small ones to employ HR specialists, with benefits specialists being the most prevalent. Other common specializations include recruitment, compensation, and training and development. Many different roles and responsibilities can be performed by the HR department depending on the size of the company, the characteristics of the workforce, the industry, and the value system of company management.</a:t>
            </a:r>
          </a:p>
        </p:txBody>
      </p:sp>
      <p:sp>
        <p:nvSpPr>
          <p:cNvPr id="78852" name="Slide Number Placeholder 3">
            <a:extLst>
              <a:ext uri="{FF2B5EF4-FFF2-40B4-BE49-F238E27FC236}">
                <a16:creationId xmlns:a16="http://schemas.microsoft.com/office/drawing/2014/main" id="{6A336CB0-F648-9C53-E966-6B8E46C975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F60DAB5-B51F-4423-8E48-813BEF706F44}" type="slidenum">
              <a:rPr lang="en-US" altLang="en-US" sz="1200"/>
              <a:pPr/>
              <a:t>30</a:t>
            </a:fld>
            <a:endParaRPr lang="en-US"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47EDC03F-AB7F-9170-D2D7-B9DB1C72A3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1">
            <a:extLst>
              <a:ext uri="{FF2B5EF4-FFF2-40B4-BE49-F238E27FC236}">
                <a16:creationId xmlns:a16="http://schemas.microsoft.com/office/drawing/2014/main" id="{6C50CEF4-D220-B2E7-0ED0-84B698F65C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	Table 1.1 shows responsibilities of HR departments. How much should companies budget for HR and how many HR professionals should a company employ? One study estimates that HR budgets on average $2,936 per employee. High-impact HR teams have one staff person per 64 employees, spend more than the average HR budget per employee ($4,434 on average per employee), and employ a higher percentage of HR specialists than more compliance-driven and basic HR organizations. </a:t>
            </a:r>
          </a:p>
          <a:p>
            <a:r>
              <a:rPr lang="en-US" altLang="en-US">
                <a:cs typeface="Geneva" charset="0"/>
              </a:rPr>
              <a:t>	High-impact HR functions are more integrated with the business, skilled at helping managers in attracting, building, engaging, and retaining talented employees. They can adapt quickly to business needs and workforce changes, identify and promote talent from within the company, and are continuously trying to identify what motivates employees to help them grown and develop. High-impact HR functions ensure that they are continuously building the talent and skills of HR professionals necessary to help the company meet new competitive challenges. The greater cost-per-employee of high-impact HR functions is offset by the greater savings resulting from reduced turnover and increased levels of employee engagement. </a:t>
            </a:r>
          </a:p>
          <a:p>
            <a:endParaRPr lang="en-US" altLang="en-US">
              <a:cs typeface="Geneva"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34</a:t>
            </a:fld>
            <a:endParaRPr lang="en-GB"/>
          </a:p>
        </p:txBody>
      </p:sp>
    </p:spTree>
    <p:extLst>
      <p:ext uri="{BB962C8B-B14F-4D97-AF65-F5344CB8AC3E}">
        <p14:creationId xmlns:p14="http://schemas.microsoft.com/office/powerpoint/2010/main" val="21035173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42</a:t>
            </a:fld>
            <a:endParaRPr lang="en-US"/>
          </a:p>
        </p:txBody>
      </p:sp>
    </p:spTree>
    <p:extLst>
      <p:ext uri="{BB962C8B-B14F-4D97-AF65-F5344CB8AC3E}">
        <p14:creationId xmlns:p14="http://schemas.microsoft.com/office/powerpoint/2010/main" val="38193574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the role of a HR manager might do in these different sized enterprises? </a:t>
            </a:r>
          </a:p>
        </p:txBody>
      </p:sp>
      <p:sp>
        <p:nvSpPr>
          <p:cNvPr id="4" name="Slide Number Placeholder 3"/>
          <p:cNvSpPr>
            <a:spLocks noGrp="1"/>
          </p:cNvSpPr>
          <p:nvPr>
            <p:ph type="sldNum" sz="quarter" idx="5"/>
          </p:nvPr>
        </p:nvSpPr>
        <p:spPr/>
        <p:txBody>
          <a:bodyPr/>
          <a:lstStyle/>
          <a:p>
            <a:fld id="{EFB4D46B-BBE0-4474-A26D-45E0F7167BF9}" type="slidenum">
              <a:rPr lang="en-GB" smtClean="0"/>
              <a:t>43</a:t>
            </a:fld>
            <a:endParaRPr lang="en-GB"/>
          </a:p>
        </p:txBody>
      </p:sp>
    </p:spTree>
    <p:extLst>
      <p:ext uri="{BB962C8B-B14F-4D97-AF65-F5344CB8AC3E}">
        <p14:creationId xmlns:p14="http://schemas.microsoft.com/office/powerpoint/2010/main" val="3736595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9855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241552" y="228600"/>
            <a:ext cx="9747249" cy="914400"/>
          </a:xfrm>
        </p:spPr>
        <p:txBody>
          <a:bodyPr/>
          <a:lstStyle/>
          <a:p>
            <a:r>
              <a:rPr lang="en-US"/>
              <a:t>Click to edit Master title style</a:t>
            </a:r>
          </a:p>
        </p:txBody>
      </p:sp>
      <p:sp>
        <p:nvSpPr>
          <p:cNvPr id="3" name="Text Placeholder 2"/>
          <p:cNvSpPr>
            <a:spLocks noGrp="1"/>
          </p:cNvSpPr>
          <p:nvPr>
            <p:ph type="body" sz="half" idx="1"/>
          </p:nvPr>
        </p:nvSpPr>
        <p:spPr>
          <a:xfrm>
            <a:off x="2614085" y="1600201"/>
            <a:ext cx="4584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7401984" y="1600201"/>
            <a:ext cx="4586816" cy="4525963"/>
          </a:xfrm>
        </p:spPr>
        <p:txBody>
          <a:bodyPr rtlCol="0">
            <a:normAutofit/>
          </a:bodyPr>
          <a:lstStyle/>
          <a:p>
            <a:pPr lvl="0"/>
            <a:endParaRPr lang="en-US" noProof="0" dirty="0"/>
          </a:p>
        </p:txBody>
      </p:sp>
      <p:sp>
        <p:nvSpPr>
          <p:cNvPr id="5" name="Footer Placeholder 4">
            <a:extLst>
              <a:ext uri="{FF2B5EF4-FFF2-40B4-BE49-F238E27FC236}">
                <a16:creationId xmlns:a16="http://schemas.microsoft.com/office/drawing/2014/main" id="{C29DB9AD-F8E1-B144-BC90-496F5A1821D0}"/>
              </a:ext>
            </a:extLst>
          </p:cNvPr>
          <p:cNvSpPr>
            <a:spLocks noGrp="1"/>
          </p:cNvSpPr>
          <p:nvPr>
            <p:ph type="ftr" sz="quarter" idx="10"/>
          </p:nvPr>
        </p:nvSpPr>
        <p:spPr/>
        <p:txBody>
          <a:bodyPr/>
          <a:lstStyle>
            <a:lvl1pPr>
              <a:defRPr/>
            </a:lvl1pPr>
          </a:lstStyle>
          <a:p>
            <a:pPr>
              <a:defRPr/>
            </a:pPr>
            <a:r>
              <a:rPr lang="en-US" altLang="en-US"/>
              <a:t>McGraw-Hill/Irwin  ©2017 The McGraw-Hill Companies, All Rights Reserved </a:t>
            </a:r>
          </a:p>
        </p:txBody>
      </p:sp>
      <p:sp>
        <p:nvSpPr>
          <p:cNvPr id="6" name="Slide Number Placeholder 5">
            <a:extLst>
              <a:ext uri="{FF2B5EF4-FFF2-40B4-BE49-F238E27FC236}">
                <a16:creationId xmlns:a16="http://schemas.microsoft.com/office/drawing/2014/main" id="{0D29BBAA-0A08-2403-6BF6-A137F8BA1CA1}"/>
              </a:ext>
            </a:extLst>
          </p:cNvPr>
          <p:cNvSpPr>
            <a:spLocks noGrp="1"/>
          </p:cNvSpPr>
          <p:nvPr>
            <p:ph type="sldNum" sz="quarter" idx="11"/>
          </p:nvPr>
        </p:nvSpPr>
        <p:spPr/>
        <p:txBody>
          <a:bodyPr/>
          <a:lstStyle>
            <a:lvl1pPr>
              <a:defRPr/>
            </a:lvl1pPr>
          </a:lstStyle>
          <a:p>
            <a:fld id="{06D36DE2-B631-4C59-BFC2-71FB46943580}" type="slidenum">
              <a:rPr lang="en-US" altLang="en-US"/>
              <a:pPr/>
              <a:t>‹#›</a:t>
            </a:fld>
            <a:endParaRPr lang="en-US" altLang="en-US"/>
          </a:p>
        </p:txBody>
      </p:sp>
    </p:spTree>
    <p:extLst>
      <p:ext uri="{BB962C8B-B14F-4D97-AF65-F5344CB8AC3E}">
        <p14:creationId xmlns:p14="http://schemas.microsoft.com/office/powerpoint/2010/main" val="274236439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svg"/><Relationship Id="rId2" Type="http://schemas.openxmlformats.org/officeDocument/2006/relationships/hyperlink" Target="mailto:h.lee@uwtsd.ac.uk" TargetMode="Externa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youtube.com/watch?v=ZIYDZvtUHvc"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aihr.com/blog/human-resources-function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Z-pT0XDYvDM&amp;t=10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652480"/>
            <a:ext cx="6671504" cy="1323439"/>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Week 1 – Module Overview and Strategic HRM (I)</a:t>
            </a: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lstStyle/>
          <a:p>
            <a:r>
              <a:rPr lang="en-US" altLang="zh-MO" dirty="0"/>
              <a:t>Module Overview</a:t>
            </a:r>
            <a:endParaRPr lang="en-US" altLang="zh-MO" sz="2800" dirty="0"/>
          </a:p>
          <a:p>
            <a:r>
              <a:rPr lang="en-GB" sz="2800" dirty="0"/>
              <a:t>Roles of HR</a:t>
            </a:r>
          </a:p>
          <a:p>
            <a:r>
              <a:rPr lang="en-US" sz="2800" dirty="0">
                <a:ea typeface="ＭＳ Ｐゴシック" charset="0"/>
              </a:rPr>
              <a:t>Responsibilities of HR Departments- Functions</a:t>
            </a:r>
            <a:r>
              <a:rPr lang="en-GB" dirty="0">
                <a:ea typeface="ＭＳ Ｐゴシック" charset="0"/>
              </a:rPr>
              <a:t> (I)</a:t>
            </a:r>
            <a:endParaRPr lang="en-GB" sz="2800" dirty="0"/>
          </a:p>
          <a:p>
            <a:endParaRPr lang="en-GB" dirty="0"/>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For Today</a:t>
            </a:r>
          </a:p>
        </p:txBody>
      </p:sp>
      <p:sp>
        <p:nvSpPr>
          <p:cNvPr id="3" name="Content Placeholder 2"/>
          <p:cNvSpPr>
            <a:spLocks noGrp="1"/>
          </p:cNvSpPr>
          <p:nvPr>
            <p:ph idx="1"/>
          </p:nvPr>
        </p:nvSpPr>
        <p:spPr>
          <a:xfrm>
            <a:off x="5591944" y="1600201"/>
            <a:ext cx="4618856" cy="3917032"/>
          </a:xfrm>
        </p:spPr>
        <p:txBody>
          <a:bodyPr>
            <a:normAutofit/>
          </a:bodyPr>
          <a:lstStyle/>
          <a:p>
            <a:pPr marL="0" indent="0">
              <a:buNone/>
            </a:pPr>
            <a:r>
              <a:rPr lang="en-GB" sz="2000" dirty="0"/>
              <a:t>For you to learn about </a:t>
            </a:r>
            <a:r>
              <a:rPr lang="en-GB" sz="2000" b="1" dirty="0"/>
              <a:t>me</a:t>
            </a:r>
            <a:r>
              <a:rPr lang="en-GB" sz="2000" dirty="0"/>
              <a:t> as your Module Tutor.</a:t>
            </a:r>
          </a:p>
          <a:p>
            <a:pPr marL="0" indent="0">
              <a:buNone/>
            </a:pPr>
            <a:endParaRPr lang="en-GB" sz="2000" dirty="0"/>
          </a:p>
          <a:p>
            <a:pPr marL="0" indent="0">
              <a:buNone/>
            </a:pPr>
            <a:r>
              <a:rPr lang="en-GB" sz="2000" dirty="0"/>
              <a:t>For me to get to know about </a:t>
            </a:r>
            <a:r>
              <a:rPr lang="en-GB" sz="2000" b="1" dirty="0"/>
              <a:t>you</a:t>
            </a:r>
            <a:r>
              <a:rPr lang="en-GB" sz="2000" dirty="0"/>
              <a:t>.</a:t>
            </a:r>
          </a:p>
          <a:p>
            <a:pPr marL="0" indent="0">
              <a:buNone/>
            </a:pPr>
            <a:endParaRPr lang="en-GB" sz="2000" dirty="0"/>
          </a:p>
          <a:p>
            <a:pPr marL="0" indent="0">
              <a:buNone/>
            </a:pPr>
            <a:r>
              <a:rPr lang="en-GB" sz="2000" dirty="0"/>
              <a:t>For </a:t>
            </a:r>
            <a:r>
              <a:rPr lang="en-GB" sz="2000" b="1" dirty="0"/>
              <a:t>all of us </a:t>
            </a:r>
            <a:r>
              <a:rPr lang="en-GB" sz="2000" dirty="0"/>
              <a:t>to have an understanding of the  Module content.</a:t>
            </a:r>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981200" y="209685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1953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400300" y="463422"/>
            <a:ext cx="7772400" cy="1470025"/>
          </a:xfrm>
        </p:spPr>
        <p:txBody>
          <a:bodyPr/>
          <a:lstStyle/>
          <a:p>
            <a:r>
              <a:rPr lang="en-US" altLang="zh-MO" dirty="0"/>
              <a:t>Welcome on- board </a:t>
            </a:r>
            <a:endParaRPr lang="zh-MO" altLang="en-US" dirty="0"/>
          </a:p>
        </p:txBody>
      </p:sp>
      <p:sp>
        <p:nvSpPr>
          <p:cNvPr id="9219" name="副標題 3">
            <a:extLst>
              <a:ext uri="{FF2B5EF4-FFF2-40B4-BE49-F238E27FC236}">
                <a16:creationId xmlns:a16="http://schemas.microsoft.com/office/drawing/2014/main" id="{90D01C17-A5BD-24B2-FD3E-994791B77609}"/>
              </a:ext>
            </a:extLst>
          </p:cNvPr>
          <p:cNvSpPr>
            <a:spLocks noGrp="1"/>
          </p:cNvSpPr>
          <p:nvPr>
            <p:ph type="subTitle" idx="1"/>
          </p:nvPr>
        </p:nvSpPr>
        <p:spPr>
          <a:xfrm>
            <a:off x="2400300" y="2234681"/>
            <a:ext cx="8516516" cy="2388637"/>
          </a:xfrm>
        </p:spPr>
        <p:txBody>
          <a:bodyPr>
            <a:normAutofit/>
          </a:bodyPr>
          <a:lstStyle/>
          <a:p>
            <a:r>
              <a:rPr lang="en-US" altLang="zh-MO" sz="3600" dirty="0"/>
              <a:t>Human Resource Management</a:t>
            </a:r>
          </a:p>
          <a:p>
            <a:r>
              <a:rPr lang="en-US" altLang="zh-MO" sz="3600" dirty="0"/>
              <a:t>Dr Helen Lee </a:t>
            </a:r>
          </a:p>
          <a:p>
            <a:r>
              <a:rPr lang="en-US" altLang="zh-MO" sz="3600" dirty="0">
                <a:hlinkClick r:id="rId2"/>
              </a:rPr>
              <a:t>h.lee@uwtsd.ac.uk</a:t>
            </a:r>
            <a:endParaRPr lang="en-US" altLang="zh-MO" sz="3600" dirty="0"/>
          </a:p>
          <a:p>
            <a:endParaRPr lang="en-US" altLang="zh-MO" dirty="0">
              <a:solidFill>
                <a:srgbClr val="FF0000"/>
              </a:solidFill>
            </a:endParaRPr>
          </a:p>
        </p:txBody>
      </p:sp>
      <p:pic>
        <p:nvPicPr>
          <p:cNvPr id="2" name="Picture 1">
            <a:extLst>
              <a:ext uri="{FF2B5EF4-FFF2-40B4-BE49-F238E27FC236}">
                <a16:creationId xmlns:a16="http://schemas.microsoft.com/office/drawing/2014/main" id="{B8E206C3-CDDC-5051-8B6C-3D78DAB0DA6B}"/>
              </a:ext>
            </a:extLst>
          </p:cNvPr>
          <p:cNvPicPr>
            <a:picLocks noChangeAspect="1"/>
          </p:cNvPicPr>
          <p:nvPr/>
        </p:nvPicPr>
        <p:blipFill>
          <a:blip r:embed="rId3"/>
          <a:stretch>
            <a:fillRect/>
          </a:stretch>
        </p:blipFill>
        <p:spPr>
          <a:xfrm>
            <a:off x="376946" y="1667483"/>
            <a:ext cx="2578808" cy="2411186"/>
          </a:xfrm>
          <a:prstGeom prst="rect">
            <a:avLst/>
          </a:prstGeom>
        </p:spPr>
      </p:pic>
      <p:pic>
        <p:nvPicPr>
          <p:cNvPr id="4" name="Graphic 3" descr="Building with solid fill">
            <a:extLst>
              <a:ext uri="{FF2B5EF4-FFF2-40B4-BE49-F238E27FC236}">
                <a16:creationId xmlns:a16="http://schemas.microsoft.com/office/drawing/2014/main" id="{C7895274-35B8-2048-5983-7FDB840AA0F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955754" y="4078669"/>
            <a:ext cx="1569396" cy="1569396"/>
          </a:xfrm>
          <a:prstGeom prst="rect">
            <a:avLst/>
          </a:prstGeom>
        </p:spPr>
      </p:pic>
      <p:pic>
        <p:nvPicPr>
          <p:cNvPr id="6" name="Graphic 5" descr="Classroom with solid fill">
            <a:extLst>
              <a:ext uri="{FF2B5EF4-FFF2-40B4-BE49-F238E27FC236}">
                <a16:creationId xmlns:a16="http://schemas.microsoft.com/office/drawing/2014/main" id="{D456613F-8A34-D86D-5945-8538BDEB607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745166" y="4078669"/>
            <a:ext cx="1692612" cy="16926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1887161" y="260649"/>
            <a:ext cx="2629122" cy="1622321"/>
          </a:xfrm>
        </p:spPr>
        <p:txBody>
          <a:bodyPr vert="horz" lIns="91440" tIns="45720" rIns="91440" bIns="45720" rtlCol="0" anchor="ctr">
            <a:normAutofit/>
          </a:bodyPr>
          <a:lstStyle/>
          <a:p>
            <a:r>
              <a:rPr lang="en-US" b="1" kern="1200" dirty="0">
                <a:solidFill>
                  <a:schemeClr val="tx1"/>
                </a:solidFill>
                <a:latin typeface="+mj-lt"/>
                <a:ea typeface="+mj-ea"/>
                <a:cs typeface="+mj-cs"/>
              </a:rPr>
              <a:t>Who are you?</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1"/>
          </p:nvPr>
        </p:nvSpPr>
        <p:spPr>
          <a:xfrm>
            <a:off x="447869" y="2146457"/>
            <a:ext cx="4068414" cy="1931020"/>
          </a:xfrm>
        </p:spPr>
        <p:txBody>
          <a:bodyPr vert="horz" lIns="91440" tIns="45720" rIns="91440" bIns="45720" rtlCol="0">
            <a:normAutofit/>
          </a:bodyPr>
          <a:lstStyle/>
          <a:p>
            <a:pPr marL="0"/>
            <a:r>
              <a:rPr lang="en-US" sz="1700" i="1" dirty="0"/>
              <a:t>I would now like you to spend 5 minutes, writing a few sentences about yourself…</a:t>
            </a:r>
          </a:p>
          <a:p>
            <a:pPr marL="0"/>
            <a:r>
              <a:rPr lang="en-US" sz="1700" i="1" dirty="0"/>
              <a:t>Any changes on your career plan after a year’s study ? </a:t>
            </a:r>
          </a:p>
          <a:p>
            <a:pPr marL="0"/>
            <a:r>
              <a:rPr lang="en-US" sz="1700" i="1" dirty="0"/>
              <a:t>Who you are, what has been your </a:t>
            </a:r>
            <a:r>
              <a:rPr lang="en-GB" sz="1700" i="1" dirty="0"/>
              <a:t>favourite</a:t>
            </a:r>
            <a:r>
              <a:rPr lang="en-US" sz="1700" i="1" dirty="0"/>
              <a:t> module so far?</a:t>
            </a:r>
          </a:p>
        </p:txBody>
      </p:sp>
      <p:pic>
        <p:nvPicPr>
          <p:cNvPr id="5" name="Picture 4">
            <a:extLst>
              <a:ext uri="{FF2B5EF4-FFF2-40B4-BE49-F238E27FC236}">
                <a16:creationId xmlns:a16="http://schemas.microsoft.com/office/drawing/2014/main" id="{FC18D6D3-3B61-4C8D-956C-193EF14DF18A}"/>
              </a:ext>
            </a:extLst>
          </p:cNvPr>
          <p:cNvPicPr>
            <a:picLocks noChangeAspect="1"/>
          </p:cNvPicPr>
          <p:nvPr/>
        </p:nvPicPr>
        <p:blipFill>
          <a:blip r:embed="rId3"/>
          <a:stretch>
            <a:fillRect/>
          </a:stretch>
        </p:blipFill>
        <p:spPr>
          <a:xfrm>
            <a:off x="6257185" y="492183"/>
            <a:ext cx="4492929" cy="5239568"/>
          </a:xfrm>
          <a:prstGeom prst="rect">
            <a:avLst/>
          </a:prstGeom>
          <a:noFill/>
          <a:effectLst/>
        </p:spPr>
      </p:pic>
    </p:spTree>
    <p:extLst>
      <p:ext uri="{BB962C8B-B14F-4D97-AF65-F5344CB8AC3E}">
        <p14:creationId xmlns:p14="http://schemas.microsoft.com/office/powerpoint/2010/main" val="1670648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CFDF04-EB8B-4210-919B-DC315AE14364}"/>
              </a:ext>
            </a:extLst>
          </p:cNvPr>
          <p:cNvPicPr>
            <a:picLocks noChangeAspect="1"/>
          </p:cNvPicPr>
          <p:nvPr/>
        </p:nvPicPr>
        <p:blipFill>
          <a:blip r:embed="rId3"/>
          <a:stretch>
            <a:fillRect/>
          </a:stretch>
        </p:blipFill>
        <p:spPr>
          <a:xfrm>
            <a:off x="1847528" y="1052736"/>
            <a:ext cx="4006848" cy="3989040"/>
          </a:xfrm>
          <a:prstGeom prst="rect">
            <a:avLst/>
          </a:prstGeom>
          <a:noFill/>
        </p:spPr>
      </p:pic>
      <p:sp>
        <p:nvSpPr>
          <p:cNvPr id="3" name="Content Placeholder 2">
            <a:extLst>
              <a:ext uri="{FF2B5EF4-FFF2-40B4-BE49-F238E27FC236}">
                <a16:creationId xmlns:a16="http://schemas.microsoft.com/office/drawing/2014/main" id="{ACA91B99-EFE1-4B9C-9BA9-E5015F6DF1C2}"/>
              </a:ext>
            </a:extLst>
          </p:cNvPr>
          <p:cNvSpPr>
            <a:spLocks noGrp="1"/>
          </p:cNvSpPr>
          <p:nvPr>
            <p:ph sz="half" idx="1"/>
          </p:nvPr>
        </p:nvSpPr>
        <p:spPr>
          <a:xfrm>
            <a:off x="6096000" y="1484784"/>
            <a:ext cx="3867150" cy="2662136"/>
          </a:xfrm>
        </p:spPr>
        <p:txBody>
          <a:bodyPr>
            <a:normAutofit/>
          </a:bodyPr>
          <a:lstStyle/>
          <a:p>
            <a:pPr marL="0" indent="0">
              <a:buNone/>
            </a:pPr>
            <a:endParaRPr lang="en-GB" b="1" dirty="0">
              <a:solidFill>
                <a:srgbClr val="002060"/>
              </a:solidFill>
            </a:endParaRPr>
          </a:p>
          <a:p>
            <a:pPr marL="0" indent="0" algn="just">
              <a:buNone/>
            </a:pPr>
            <a:r>
              <a:rPr lang="en-GB" b="1" dirty="0">
                <a:solidFill>
                  <a:srgbClr val="002060"/>
                </a:solidFill>
              </a:rPr>
              <a:t>I’ll call your name out and then you can introduce yourself…</a:t>
            </a:r>
          </a:p>
        </p:txBody>
      </p:sp>
    </p:spTree>
    <p:extLst>
      <p:ext uri="{BB962C8B-B14F-4D97-AF65-F5344CB8AC3E}">
        <p14:creationId xmlns:p14="http://schemas.microsoft.com/office/powerpoint/2010/main" val="1711403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6713CA-1B0C-43AE-86C8-DD7CB4CC9428}"/>
              </a:ext>
            </a:extLst>
          </p:cNvPr>
          <p:cNvSpPr>
            <a:spLocks noGrp="1"/>
          </p:cNvSpPr>
          <p:nvPr>
            <p:ph idx="1"/>
          </p:nvPr>
        </p:nvSpPr>
        <p:spPr>
          <a:xfrm>
            <a:off x="1631504" y="1242990"/>
            <a:ext cx="8928992" cy="3194122"/>
          </a:xfrm>
        </p:spPr>
        <p:txBody>
          <a:bodyPr>
            <a:normAutofit/>
          </a:bodyPr>
          <a:lstStyle/>
          <a:p>
            <a:pPr marL="0" indent="0">
              <a:buNone/>
            </a:pPr>
            <a:endParaRPr lang="en-GB" sz="2000" dirty="0"/>
          </a:p>
          <a:p>
            <a:pPr marL="0" indent="0">
              <a:buNone/>
            </a:pPr>
            <a:r>
              <a:rPr lang="en-GB" sz="2000" dirty="0"/>
              <a:t>To show the conversation, and make a comment</a:t>
            </a:r>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To raise our hand to ask a question</a:t>
            </a:r>
          </a:p>
          <a:p>
            <a:pPr marL="0" indent="0">
              <a:buNone/>
            </a:pPr>
            <a:endParaRPr lang="en-GB" sz="2000" dirty="0"/>
          </a:p>
          <a:p>
            <a:pPr marL="0" indent="0">
              <a:buNone/>
            </a:pPr>
            <a:endParaRPr lang="en-GB" sz="2000" dirty="0"/>
          </a:p>
        </p:txBody>
      </p:sp>
      <p:pic>
        <p:nvPicPr>
          <p:cNvPr id="9" name="Picture 8" descr="A screenshot of a computer&#10;&#10;Description automatically generated">
            <a:extLst>
              <a:ext uri="{FF2B5EF4-FFF2-40B4-BE49-F238E27FC236}">
                <a16:creationId xmlns:a16="http://schemas.microsoft.com/office/drawing/2014/main" id="{572CFC46-5EAC-447C-BD82-0A428C2F10D0}"/>
              </a:ext>
            </a:extLst>
          </p:cNvPr>
          <p:cNvPicPr>
            <a:picLocks noChangeAspect="1"/>
          </p:cNvPicPr>
          <p:nvPr/>
        </p:nvPicPr>
        <p:blipFill rotWithShape="1">
          <a:blip r:embed="rId3">
            <a:extLst>
              <a:ext uri="{28A0092B-C50C-407E-A947-70E740481C1C}">
                <a14:useLocalDpi xmlns:a14="http://schemas.microsoft.com/office/drawing/2010/main" val="0"/>
              </a:ext>
            </a:extLst>
          </a:blip>
          <a:srcRect l="56300" t="3800" r="34561" b="83622"/>
          <a:stretch/>
        </p:blipFill>
        <p:spPr>
          <a:xfrm>
            <a:off x="7464153" y="1372718"/>
            <a:ext cx="1611615" cy="967363"/>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0BA26AE3-7A14-4B49-A621-1C63766FC7A1}"/>
              </a:ext>
            </a:extLst>
          </p:cNvPr>
          <p:cNvPicPr>
            <a:picLocks noChangeAspect="1"/>
          </p:cNvPicPr>
          <p:nvPr/>
        </p:nvPicPr>
        <p:blipFill rotWithShape="1">
          <a:blip r:embed="rId4">
            <a:extLst>
              <a:ext uri="{28A0092B-C50C-407E-A947-70E740481C1C}">
                <a14:useLocalDpi xmlns:a14="http://schemas.microsoft.com/office/drawing/2010/main" val="0"/>
              </a:ext>
            </a:extLst>
          </a:blip>
          <a:srcRect l="59850" t="3364" r="32275" b="83200"/>
          <a:stretch/>
        </p:blipFill>
        <p:spPr>
          <a:xfrm>
            <a:off x="7445776" y="2855383"/>
            <a:ext cx="1656184" cy="985436"/>
          </a:xfrm>
          <a:prstGeom prst="rect">
            <a:avLst/>
          </a:prstGeom>
        </p:spPr>
      </p:pic>
      <p:sp>
        <p:nvSpPr>
          <p:cNvPr id="2" name="TextBox 1">
            <a:extLst>
              <a:ext uri="{FF2B5EF4-FFF2-40B4-BE49-F238E27FC236}">
                <a16:creationId xmlns:a16="http://schemas.microsoft.com/office/drawing/2014/main" id="{70DCC502-8A3F-47EB-B6E7-3643EE6A3937}"/>
              </a:ext>
            </a:extLst>
          </p:cNvPr>
          <p:cNvSpPr txBox="1"/>
          <p:nvPr/>
        </p:nvSpPr>
        <p:spPr>
          <a:xfrm>
            <a:off x="2495600" y="260648"/>
            <a:ext cx="6984776" cy="523220"/>
          </a:xfrm>
          <a:prstGeom prst="rect">
            <a:avLst/>
          </a:prstGeom>
          <a:noFill/>
        </p:spPr>
        <p:txBody>
          <a:bodyPr wrap="square" rtlCol="0">
            <a:spAutoFit/>
          </a:bodyPr>
          <a:lstStyle/>
          <a:p>
            <a:r>
              <a:rPr lang="en-GB" sz="2800" b="1" dirty="0"/>
              <a:t>Let’s set the norms together</a:t>
            </a:r>
          </a:p>
        </p:txBody>
      </p:sp>
      <p:sp>
        <p:nvSpPr>
          <p:cNvPr id="4" name="TextBox 3">
            <a:extLst>
              <a:ext uri="{FF2B5EF4-FFF2-40B4-BE49-F238E27FC236}">
                <a16:creationId xmlns:a16="http://schemas.microsoft.com/office/drawing/2014/main" id="{38377738-B8C3-4A94-BFF9-A2DCDDEC1339}"/>
              </a:ext>
            </a:extLst>
          </p:cNvPr>
          <p:cNvSpPr txBox="1"/>
          <p:nvPr/>
        </p:nvSpPr>
        <p:spPr>
          <a:xfrm>
            <a:off x="1631504" y="4437113"/>
            <a:ext cx="6768752" cy="584775"/>
          </a:xfrm>
          <a:prstGeom prst="rect">
            <a:avLst/>
          </a:prstGeom>
          <a:noFill/>
        </p:spPr>
        <p:txBody>
          <a:bodyPr wrap="square" rtlCol="0">
            <a:spAutoFit/>
          </a:bodyPr>
          <a:lstStyle/>
          <a:p>
            <a:r>
              <a:rPr lang="en-GB" sz="3200" b="1" dirty="0">
                <a:solidFill>
                  <a:schemeClr val="accent1">
                    <a:lumMod val="75000"/>
                  </a:schemeClr>
                </a:solidFill>
              </a:rPr>
              <a:t>What other norms can we set?</a:t>
            </a:r>
          </a:p>
        </p:txBody>
      </p:sp>
    </p:spTree>
    <p:extLst>
      <p:ext uri="{BB962C8B-B14F-4D97-AF65-F5344CB8AC3E}">
        <p14:creationId xmlns:p14="http://schemas.microsoft.com/office/powerpoint/2010/main" val="689828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BBDE8-3B0D-C5B0-EA8B-DC268C656946}"/>
              </a:ext>
            </a:extLst>
          </p:cNvPr>
          <p:cNvSpPr>
            <a:spLocks noGrp="1"/>
          </p:cNvSpPr>
          <p:nvPr>
            <p:ph type="title"/>
          </p:nvPr>
        </p:nvSpPr>
        <p:spPr/>
        <p:txBody>
          <a:bodyPr/>
          <a:lstStyle/>
          <a:p>
            <a:r>
              <a:rPr lang="en-GB" b="1" dirty="0"/>
              <a:t>House Rules </a:t>
            </a:r>
            <a:br>
              <a:rPr lang="en-GB" b="1" dirty="0"/>
            </a:br>
            <a:r>
              <a:rPr lang="en-GB" b="1" dirty="0"/>
              <a:t>Laptop with your presence during the class</a:t>
            </a:r>
            <a:endParaRPr lang="en-GB" dirty="0"/>
          </a:p>
        </p:txBody>
      </p:sp>
      <p:pic>
        <p:nvPicPr>
          <p:cNvPr id="2052" name="Picture 4" descr="Cell Phone Vector Art, Icons, and Graphics for Free Download">
            <a:extLst>
              <a:ext uri="{FF2B5EF4-FFF2-40B4-BE49-F238E27FC236}">
                <a16:creationId xmlns:a16="http://schemas.microsoft.com/office/drawing/2014/main" id="{9597D4C7-AA29-6887-18C6-292BB3CCC4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1021" y="1962925"/>
            <a:ext cx="2305396" cy="346676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o Set Up a Microsoft Teams Meeting for First-Time Users">
            <a:extLst>
              <a:ext uri="{FF2B5EF4-FFF2-40B4-BE49-F238E27FC236}">
                <a16:creationId xmlns:a16="http://schemas.microsoft.com/office/drawing/2014/main" id="{3A6E4B56-F17B-E884-4E79-0418B0A7E0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617" y="1875620"/>
            <a:ext cx="5490787" cy="3641369"/>
          </a:xfrm>
          <a:prstGeom prst="rect">
            <a:avLst/>
          </a:prstGeom>
          <a:noFill/>
          <a:extLst>
            <a:ext uri="{909E8E84-426E-40DD-AFC4-6F175D3DCCD1}">
              <a14:hiddenFill xmlns:a14="http://schemas.microsoft.com/office/drawing/2010/main">
                <a:solidFill>
                  <a:srgbClr val="FFFFFF"/>
                </a:solidFill>
              </a14:hiddenFill>
            </a:ext>
          </a:extLst>
        </p:spPr>
      </p:pic>
      <p:sp>
        <p:nvSpPr>
          <p:cNvPr id="5" name="Multiplication Sign 4">
            <a:extLst>
              <a:ext uri="{FF2B5EF4-FFF2-40B4-BE49-F238E27FC236}">
                <a16:creationId xmlns:a16="http://schemas.microsoft.com/office/drawing/2014/main" id="{F879C060-998B-E31A-31F7-44418D96F0A9}"/>
              </a:ext>
            </a:extLst>
          </p:cNvPr>
          <p:cNvSpPr/>
          <p:nvPr/>
        </p:nvSpPr>
        <p:spPr>
          <a:xfrm>
            <a:off x="7931021" y="2818701"/>
            <a:ext cx="2580385" cy="2516697"/>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050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6FEF-E6CD-01C8-5A6D-81C4A7C2EDA3}"/>
              </a:ext>
            </a:extLst>
          </p:cNvPr>
          <p:cNvSpPr>
            <a:spLocks noGrp="1"/>
          </p:cNvSpPr>
          <p:nvPr>
            <p:ph type="title"/>
          </p:nvPr>
        </p:nvSpPr>
        <p:spPr>
          <a:xfrm>
            <a:off x="896923" y="113455"/>
            <a:ext cx="10515600" cy="1325563"/>
          </a:xfrm>
        </p:spPr>
        <p:txBody>
          <a:bodyPr/>
          <a:lstStyle/>
          <a:p>
            <a:r>
              <a:rPr lang="en-GB" b="1" dirty="0"/>
              <a:t>House Rule(s) - Punctuality  </a:t>
            </a:r>
          </a:p>
        </p:txBody>
      </p:sp>
      <p:pic>
        <p:nvPicPr>
          <p:cNvPr id="3074" name="Picture 2">
            <a:extLst>
              <a:ext uri="{FF2B5EF4-FFF2-40B4-BE49-F238E27FC236}">
                <a16:creationId xmlns:a16="http://schemas.microsoft.com/office/drawing/2014/main" id="{43A06F43-EB74-9043-FC71-74936B502D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4338" y="1658110"/>
            <a:ext cx="5780027" cy="3857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715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72E0-24C0-4A98-8A1D-389E52D66732}"/>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dirty="0"/>
              <a:t>Moodle</a:t>
            </a:r>
          </a:p>
        </p:txBody>
      </p:sp>
      <p:pic>
        <p:nvPicPr>
          <p:cNvPr id="6" name="Content Placeholder 5">
            <a:extLst>
              <a:ext uri="{FF2B5EF4-FFF2-40B4-BE49-F238E27FC236}">
                <a16:creationId xmlns:a16="http://schemas.microsoft.com/office/drawing/2014/main" id="{304AC02E-B3E3-4D80-9545-239088004570}"/>
              </a:ext>
            </a:extLst>
          </p:cNvPr>
          <p:cNvPicPr>
            <a:picLocks noChangeAspect="1"/>
          </p:cNvPicPr>
          <p:nvPr/>
        </p:nvPicPr>
        <p:blipFill rotWithShape="1">
          <a:blip r:embed="rId3"/>
          <a:srcRect r="3275" b="-2"/>
          <a:stretch/>
        </p:blipFill>
        <p:spPr>
          <a:xfrm>
            <a:off x="1524010" y="29362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9">
            <a:extLst>
              <a:ext uri="{FF2B5EF4-FFF2-40B4-BE49-F238E27FC236}">
                <a16:creationId xmlns:a16="http://schemas.microsoft.com/office/drawing/2014/main" id="{803F3CE9-DEE6-4660-8B8A-EDC0E31477C9}"/>
              </a:ext>
            </a:extLst>
          </p:cNvPr>
          <p:cNvSpPr>
            <a:spLocks noGrp="1"/>
          </p:cNvSpPr>
          <p:nvPr>
            <p:ph sz="half" idx="1"/>
          </p:nvPr>
        </p:nvSpPr>
        <p:spPr>
          <a:xfrm>
            <a:off x="4691986" y="3752851"/>
            <a:ext cx="5614060" cy="2452687"/>
          </a:xfrm>
        </p:spPr>
        <p:txBody>
          <a:bodyPr vert="horz" lIns="91440" tIns="45720" rIns="91440" bIns="45720" rtlCol="0" anchor="ctr">
            <a:normAutofit/>
          </a:bodyPr>
          <a:lstStyle/>
          <a:p>
            <a:r>
              <a:rPr lang="en-US" sz="2000" dirty="0"/>
              <a:t>CAN YOU ACCESS IT?</a:t>
            </a:r>
          </a:p>
        </p:txBody>
      </p:sp>
    </p:spTree>
    <p:extLst>
      <p:ext uri="{BB962C8B-B14F-4D97-AF65-F5344CB8AC3E}">
        <p14:creationId xmlns:p14="http://schemas.microsoft.com/office/powerpoint/2010/main" val="876671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FA14E-C208-57A9-77F7-33641050CCD9}"/>
              </a:ext>
            </a:extLst>
          </p:cNvPr>
          <p:cNvSpPr>
            <a:spLocks noGrp="1"/>
          </p:cNvSpPr>
          <p:nvPr>
            <p:ph type="title"/>
          </p:nvPr>
        </p:nvSpPr>
        <p:spPr>
          <a:xfrm>
            <a:off x="1781197" y="376609"/>
            <a:ext cx="7886700" cy="1325563"/>
          </a:xfrm>
        </p:spPr>
        <p:txBody>
          <a:bodyPr/>
          <a:lstStyle/>
          <a:p>
            <a:r>
              <a:rPr lang="en-GB" dirty="0"/>
              <a:t>Assessment Marks </a:t>
            </a:r>
          </a:p>
        </p:txBody>
      </p:sp>
      <p:sp>
        <p:nvSpPr>
          <p:cNvPr id="3" name="Content Placeholder 2">
            <a:extLst>
              <a:ext uri="{FF2B5EF4-FFF2-40B4-BE49-F238E27FC236}">
                <a16:creationId xmlns:a16="http://schemas.microsoft.com/office/drawing/2014/main" id="{50856CE1-DD91-C6EB-945C-DE161A6AE2BD}"/>
              </a:ext>
            </a:extLst>
          </p:cNvPr>
          <p:cNvSpPr>
            <a:spLocks noGrp="1"/>
          </p:cNvSpPr>
          <p:nvPr>
            <p:ph sz="half" idx="1"/>
          </p:nvPr>
        </p:nvSpPr>
        <p:spPr>
          <a:xfrm>
            <a:off x="1919536" y="1412776"/>
            <a:ext cx="3867150" cy="4351338"/>
          </a:xfrm>
        </p:spPr>
        <p:txBody>
          <a:bodyPr/>
          <a:lstStyle/>
          <a:p>
            <a:r>
              <a:rPr lang="en-GB" dirty="0"/>
              <a:t>Marks – Where do you think you find these?</a:t>
            </a:r>
          </a:p>
          <a:p>
            <a:r>
              <a:rPr lang="en-GB" dirty="0"/>
              <a:t>Marks are released on Moodle, but these are not finalised. </a:t>
            </a:r>
          </a:p>
        </p:txBody>
      </p:sp>
      <p:pic>
        <p:nvPicPr>
          <p:cNvPr id="6" name="Content Placeholder 5">
            <a:extLst>
              <a:ext uri="{FF2B5EF4-FFF2-40B4-BE49-F238E27FC236}">
                <a16:creationId xmlns:a16="http://schemas.microsoft.com/office/drawing/2014/main" id="{C553B8A0-75FC-0F31-2553-A72FE7AA351D}"/>
              </a:ext>
            </a:extLst>
          </p:cNvPr>
          <p:cNvPicPr>
            <a:picLocks noGrp="1" noChangeAspect="1"/>
          </p:cNvPicPr>
          <p:nvPr>
            <p:ph sz="half" idx="2"/>
          </p:nvPr>
        </p:nvPicPr>
        <p:blipFill rotWithShape="1">
          <a:blip r:embed="rId3"/>
          <a:srcRect l="72301" t="5726" r="13758" b="44698"/>
          <a:stretch/>
        </p:blipFill>
        <p:spPr>
          <a:xfrm>
            <a:off x="6456040" y="116632"/>
            <a:ext cx="4093042" cy="5701978"/>
          </a:xfrm>
        </p:spPr>
      </p:pic>
      <p:sp>
        <p:nvSpPr>
          <p:cNvPr id="4" name="Rectangle: Rounded Corners 3">
            <a:extLst>
              <a:ext uri="{FF2B5EF4-FFF2-40B4-BE49-F238E27FC236}">
                <a16:creationId xmlns:a16="http://schemas.microsoft.com/office/drawing/2014/main" id="{09FFF7C8-06CD-13EF-AB24-B24143065C64}"/>
              </a:ext>
            </a:extLst>
          </p:cNvPr>
          <p:cNvSpPr/>
          <p:nvPr/>
        </p:nvSpPr>
        <p:spPr>
          <a:xfrm rot="19803246">
            <a:off x="5073546" y="2438357"/>
            <a:ext cx="5040560" cy="1325563"/>
          </a:xfrm>
          <a:prstGeom prst="roundRect">
            <a:avLst/>
          </a:prstGeom>
          <a:solidFill>
            <a:schemeClr val="accent4">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sz="3600" dirty="0"/>
              <a:t>Marks </a:t>
            </a:r>
          </a:p>
        </p:txBody>
      </p:sp>
    </p:spTree>
    <p:extLst>
      <p:ext uri="{BB962C8B-B14F-4D97-AF65-F5344CB8AC3E}">
        <p14:creationId xmlns:p14="http://schemas.microsoft.com/office/powerpoint/2010/main" val="3005184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0D89-77A9-4F37-ABBA-BA6916671356}"/>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b="1" dirty="0"/>
              <a:t>Aims of the module</a:t>
            </a:r>
          </a:p>
        </p:txBody>
      </p:sp>
      <p:pic>
        <p:nvPicPr>
          <p:cNvPr id="5" name="Picture 4">
            <a:extLst>
              <a:ext uri="{FF2B5EF4-FFF2-40B4-BE49-F238E27FC236}">
                <a16:creationId xmlns:a16="http://schemas.microsoft.com/office/drawing/2014/main" id="{788CA33F-E37D-4FBD-840F-65B06BF1C485}"/>
              </a:ext>
            </a:extLst>
          </p:cNvPr>
          <p:cNvPicPr>
            <a:picLocks noChangeAspect="1"/>
          </p:cNvPicPr>
          <p:nvPr/>
        </p:nvPicPr>
        <p:blipFill rotWithShape="1">
          <a:blip r:embed="rId3"/>
          <a:srcRect t="13929" b="13929"/>
          <a:stretch/>
        </p:blipFill>
        <p:spPr>
          <a:xfrm>
            <a:off x="1524010" y="20528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3" name="Content Placeholder 2">
            <a:extLst>
              <a:ext uri="{FF2B5EF4-FFF2-40B4-BE49-F238E27FC236}">
                <a16:creationId xmlns:a16="http://schemas.microsoft.com/office/drawing/2014/main" id="{87612D92-0595-483F-AE8F-484046060745}"/>
              </a:ext>
            </a:extLst>
          </p:cNvPr>
          <p:cNvSpPr>
            <a:spLocks noGrp="1"/>
          </p:cNvSpPr>
          <p:nvPr>
            <p:ph sz="half" idx="1"/>
          </p:nvPr>
        </p:nvSpPr>
        <p:spPr>
          <a:xfrm>
            <a:off x="4721708" y="3501009"/>
            <a:ext cx="5614060" cy="2452687"/>
          </a:xfrm>
        </p:spPr>
        <p:txBody>
          <a:bodyPr vert="horz" lIns="91440" tIns="45720" rIns="91440" bIns="45720" rtlCol="0" anchor="ctr">
            <a:normAutofit/>
          </a:bodyPr>
          <a:lstStyle/>
          <a:p>
            <a:pPr marL="0"/>
            <a:r>
              <a:rPr lang="en-US" sz="1600" b="1" dirty="0"/>
              <a:t>Personnel Resourcing and Development </a:t>
            </a:r>
          </a:p>
          <a:p>
            <a:endParaRPr lang="en-US" sz="1600" dirty="0"/>
          </a:p>
          <a:p>
            <a:r>
              <a:rPr lang="en-US" sz="1600" dirty="0"/>
              <a:t>What do you think you might learn?</a:t>
            </a:r>
          </a:p>
          <a:p>
            <a:endParaRPr lang="en-US" sz="1600" dirty="0"/>
          </a:p>
          <a:p>
            <a:r>
              <a:rPr lang="en-US" sz="1600" dirty="0"/>
              <a:t>What would you like to learn about?</a:t>
            </a:r>
          </a:p>
        </p:txBody>
      </p:sp>
    </p:spTree>
    <p:extLst>
      <p:ext uri="{BB962C8B-B14F-4D97-AF65-F5344CB8AC3E}">
        <p14:creationId xmlns:p14="http://schemas.microsoft.com/office/powerpoint/2010/main" val="13495328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F543-F779-49AE-94D4-673AF616E6F2}"/>
              </a:ext>
            </a:extLst>
          </p:cNvPr>
          <p:cNvSpPr>
            <a:spLocks noGrp="1"/>
          </p:cNvSpPr>
          <p:nvPr>
            <p:ph type="title"/>
          </p:nvPr>
        </p:nvSpPr>
        <p:spPr>
          <a:xfrm>
            <a:off x="2035561" y="221906"/>
            <a:ext cx="6192688" cy="648072"/>
          </a:xfrm>
        </p:spPr>
        <p:txBody>
          <a:bodyPr>
            <a:normAutofit fontScale="90000"/>
          </a:bodyPr>
          <a:lstStyle/>
          <a:p>
            <a:r>
              <a:rPr lang="en-GB" b="1" dirty="0">
                <a:latin typeface="Arial" panose="020B0604020202020204" pitchFamily="34" charset="0"/>
                <a:ea typeface="Times New Roman" panose="02020603050405020304" pitchFamily="18" charset="0"/>
              </a:rPr>
              <a:t>INDICATIVE CONTENT</a:t>
            </a:r>
            <a:endParaRPr lang="en-GB" dirty="0"/>
          </a:p>
        </p:txBody>
      </p:sp>
      <p:sp>
        <p:nvSpPr>
          <p:cNvPr id="3" name="Content Placeholder 2">
            <a:extLst>
              <a:ext uri="{FF2B5EF4-FFF2-40B4-BE49-F238E27FC236}">
                <a16:creationId xmlns:a16="http://schemas.microsoft.com/office/drawing/2014/main" id="{AAB8CE87-1103-4DF7-A695-8DDC4F67EF7B}"/>
              </a:ext>
            </a:extLst>
          </p:cNvPr>
          <p:cNvSpPr>
            <a:spLocks noGrp="1"/>
          </p:cNvSpPr>
          <p:nvPr>
            <p:ph sz="half" idx="1"/>
          </p:nvPr>
        </p:nvSpPr>
        <p:spPr>
          <a:xfrm>
            <a:off x="1104122" y="879309"/>
            <a:ext cx="9983756" cy="4872811"/>
          </a:xfrm>
        </p:spPr>
        <p:txBody>
          <a:bodyPr>
            <a:noAutofit/>
          </a:bodyPr>
          <a:lstStyle/>
          <a:p>
            <a:pPr>
              <a:lnSpc>
                <a:spcPct val="115000"/>
              </a:lnSpc>
              <a:spcAft>
                <a:spcPts val="1000"/>
              </a:spcAft>
            </a:pPr>
            <a:r>
              <a:rPr lang="en-GB" sz="1800" dirty="0">
                <a:latin typeface="Arial" panose="020B0604020202020204" pitchFamily="34" charset="0"/>
                <a:ea typeface="Calibri" panose="020F0502020204030204" pitchFamily="34" charset="0"/>
                <a:cs typeface="Arial" panose="020B0604020202020204" pitchFamily="34" charset="0"/>
              </a:rPr>
              <a:t>The role of personnel professionals within varying sectors and within small, medium and large enterprises;</a:t>
            </a:r>
          </a:p>
          <a:p>
            <a:pPr>
              <a:lnSpc>
                <a:spcPct val="115000"/>
              </a:lnSpc>
              <a:spcAft>
                <a:spcPts val="1000"/>
              </a:spcAft>
            </a:pPr>
            <a:r>
              <a:rPr lang="en-GB" sz="1800" dirty="0">
                <a:latin typeface="Arial" panose="020B0604020202020204" pitchFamily="34" charset="0"/>
                <a:ea typeface="Calibri" panose="020F0502020204030204" pitchFamily="34" charset="0"/>
                <a:cs typeface="Arial" panose="020B0604020202020204" pitchFamily="34" charset="0"/>
              </a:rPr>
              <a:t>Internal (SWOT) and external (PESTLE) environments that impact upon the work of personnel professionals; managing and initiating change for improvement;</a:t>
            </a:r>
          </a:p>
          <a:p>
            <a:pPr>
              <a:lnSpc>
                <a:spcPct val="115000"/>
              </a:lnSpc>
              <a:spcAft>
                <a:spcPts val="1000"/>
              </a:spcAft>
            </a:pPr>
            <a:r>
              <a:rPr lang="en-GB" sz="1800" dirty="0">
                <a:latin typeface="Arial" panose="020B0604020202020204" pitchFamily="34" charset="0"/>
                <a:ea typeface="Calibri" panose="020F0502020204030204" pitchFamily="34" charset="0"/>
                <a:cs typeface="Arial" panose="020B0604020202020204" pitchFamily="34" charset="0"/>
              </a:rPr>
              <a:t>Major features of national and international employment markets from which organisations source and mobilise staff; how employment markets are evolving and/or changing;</a:t>
            </a:r>
          </a:p>
          <a:p>
            <a:pPr>
              <a:lnSpc>
                <a:spcPct val="115000"/>
              </a:lnSpc>
              <a:spcAft>
                <a:spcPts val="1000"/>
              </a:spcAft>
            </a:pPr>
            <a:r>
              <a:rPr lang="en-GB" sz="1800" dirty="0">
                <a:latin typeface="Arial" panose="020B0604020202020204" pitchFamily="34" charset="0"/>
                <a:ea typeface="Calibri" panose="020F0502020204030204" pitchFamily="34" charset="0"/>
                <a:cs typeface="Arial" panose="020B0604020202020204" pitchFamily="34" charset="0"/>
              </a:rPr>
              <a:t>Staffing processes employed by organisations and how these are now influenced by technology; ensuring such processes are administered lawfully, fairly, efficiently and effectively;</a:t>
            </a:r>
          </a:p>
          <a:p>
            <a:pPr>
              <a:lnSpc>
                <a:spcPct val="115000"/>
              </a:lnSpc>
              <a:spcAft>
                <a:spcPts val="1000"/>
              </a:spcAft>
            </a:pPr>
            <a:r>
              <a:rPr lang="en-GB" sz="1800" dirty="0">
                <a:latin typeface="Arial" panose="020B0604020202020204" pitchFamily="34" charset="0"/>
                <a:ea typeface="Calibri" panose="020F0502020204030204" pitchFamily="34" charset="0"/>
                <a:cs typeface="Arial" panose="020B0604020202020204" pitchFamily="34" charset="0"/>
              </a:rPr>
              <a:t>Socialising personnel into the organisation; managing diversity; building the business activist;</a:t>
            </a:r>
          </a:p>
          <a:p>
            <a:pPr>
              <a:lnSpc>
                <a:spcPct val="115000"/>
              </a:lnSpc>
              <a:spcAft>
                <a:spcPts val="1000"/>
              </a:spcAft>
            </a:pPr>
            <a:r>
              <a:rPr lang="en-GB" altLang="zh-TW" sz="1800" dirty="0">
                <a:latin typeface="Arial" panose="020B0604020202020204" pitchFamily="34" charset="0"/>
                <a:ea typeface="Calibri" panose="020F0502020204030204" pitchFamily="34" charset="0"/>
                <a:cs typeface="Arial" panose="020B0604020202020204" pitchFamily="34" charset="0"/>
              </a:rPr>
              <a:t>Ethics and professionalism; commitment to equality of opportunity; managing diversity.</a:t>
            </a:r>
          </a:p>
          <a:p>
            <a:pPr marL="342900" indent="-342900">
              <a:lnSpc>
                <a:spcPct val="115000"/>
              </a:lnSpc>
              <a:spcAft>
                <a:spcPts val="1000"/>
              </a:spcAft>
              <a:buFont typeface="Symbol" panose="05050102010706020507" pitchFamily="18" charset="2"/>
              <a:buChar char=""/>
            </a:pPr>
            <a:endParaRPr lang="en-GB" sz="14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5024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F543-F779-49AE-94D4-673AF616E6F2}"/>
              </a:ext>
            </a:extLst>
          </p:cNvPr>
          <p:cNvSpPr>
            <a:spLocks noGrp="1"/>
          </p:cNvSpPr>
          <p:nvPr>
            <p:ph type="title"/>
          </p:nvPr>
        </p:nvSpPr>
        <p:spPr>
          <a:xfrm>
            <a:off x="1345095" y="436611"/>
            <a:ext cx="6192688" cy="648072"/>
          </a:xfrm>
        </p:spPr>
        <p:txBody>
          <a:bodyPr>
            <a:normAutofit fontScale="90000"/>
          </a:bodyPr>
          <a:lstStyle/>
          <a:p>
            <a:r>
              <a:rPr lang="en-GB" b="1" dirty="0">
                <a:latin typeface="Arial" panose="020B0604020202020204" pitchFamily="34" charset="0"/>
                <a:ea typeface="Times New Roman" panose="02020603050405020304" pitchFamily="18" charset="0"/>
              </a:rPr>
              <a:t>INDICATIVE CONTENT</a:t>
            </a:r>
            <a:endParaRPr lang="en-GB" dirty="0"/>
          </a:p>
        </p:txBody>
      </p:sp>
      <p:sp>
        <p:nvSpPr>
          <p:cNvPr id="3" name="Content Placeholder 2">
            <a:extLst>
              <a:ext uri="{FF2B5EF4-FFF2-40B4-BE49-F238E27FC236}">
                <a16:creationId xmlns:a16="http://schemas.microsoft.com/office/drawing/2014/main" id="{AAB8CE87-1103-4DF7-A695-8DDC4F67EF7B}"/>
              </a:ext>
            </a:extLst>
          </p:cNvPr>
          <p:cNvSpPr>
            <a:spLocks noGrp="1"/>
          </p:cNvSpPr>
          <p:nvPr>
            <p:ph sz="half" idx="1"/>
          </p:nvPr>
        </p:nvSpPr>
        <p:spPr>
          <a:xfrm>
            <a:off x="989044" y="1224542"/>
            <a:ext cx="9983756" cy="4872811"/>
          </a:xfrm>
        </p:spPr>
        <p:txBody>
          <a:bodyPr>
            <a:noAutofit/>
          </a:bodyPr>
          <a:lstStyle/>
          <a:p>
            <a:pPr>
              <a:lnSpc>
                <a:spcPct val="115000"/>
              </a:lnSpc>
              <a:spcAft>
                <a:spcPts val="1000"/>
              </a:spcAft>
            </a:pPr>
            <a:r>
              <a:rPr lang="en-GB" sz="1800" dirty="0">
                <a:latin typeface="Arial" panose="020B0604020202020204" pitchFamily="34" charset="0"/>
                <a:ea typeface="Calibri" panose="020F0502020204030204" pitchFamily="34" charset="0"/>
                <a:cs typeface="Arial" panose="020B0604020202020204" pitchFamily="34" charset="0"/>
              </a:rPr>
              <a:t>Processes of managing performance; innovating new working practices; delivering outstanding customer service; breeding an environment where talent may grow;</a:t>
            </a:r>
            <a:r>
              <a:rPr lang="en-GB" altLang="zh-TW" sz="1800" dirty="0">
                <a:latin typeface="Arial" panose="020B0604020202020204" pitchFamily="34" charset="0"/>
                <a:ea typeface="Calibri" panose="020F0502020204030204" pitchFamily="34" charset="0"/>
                <a:cs typeface="Arial" panose="020B0604020202020204" pitchFamily="34" charset="0"/>
              </a:rPr>
              <a:t> </a:t>
            </a:r>
          </a:p>
          <a:p>
            <a:pPr>
              <a:lnSpc>
                <a:spcPct val="115000"/>
              </a:lnSpc>
              <a:spcAft>
                <a:spcPts val="1000"/>
              </a:spcAft>
            </a:pPr>
            <a:r>
              <a:rPr lang="en-GB" altLang="zh-TW" sz="1800" dirty="0">
                <a:latin typeface="Arial" panose="020B0604020202020204" pitchFamily="34" charset="0"/>
                <a:ea typeface="Calibri" panose="020F0502020204030204" pitchFamily="34" charset="0"/>
                <a:cs typeface="Arial" panose="020B0604020202020204" pitchFamily="34" charset="0"/>
              </a:rPr>
              <a:t>Individual learning styles; retention and levels of engagement of individuals within firms </a:t>
            </a:r>
          </a:p>
          <a:p>
            <a:pPr>
              <a:lnSpc>
                <a:spcPct val="115000"/>
              </a:lnSpc>
              <a:spcAft>
                <a:spcPts val="1000"/>
              </a:spcAft>
            </a:pPr>
            <a:r>
              <a:rPr lang="en-GB" altLang="zh-TW" sz="1800" dirty="0">
                <a:latin typeface="Arial" panose="020B0604020202020204" pitchFamily="34" charset="0"/>
                <a:ea typeface="Calibri" panose="020F0502020204030204" pitchFamily="34" charset="0"/>
                <a:cs typeface="Arial" panose="020B0604020202020204" pitchFamily="34" charset="0"/>
              </a:rPr>
              <a:t>Linkages between individual and organisational learning; </a:t>
            </a:r>
          </a:p>
          <a:p>
            <a:pPr>
              <a:lnSpc>
                <a:spcPct val="115000"/>
              </a:lnSpc>
              <a:spcAft>
                <a:spcPts val="1000"/>
              </a:spcAft>
            </a:pPr>
            <a:r>
              <a:rPr lang="en-GB" altLang="zh-TW" sz="1800" dirty="0">
                <a:latin typeface="Arial" panose="020B0604020202020204" pitchFamily="34" charset="0"/>
                <a:ea typeface="Calibri" panose="020F0502020204030204" pitchFamily="34" charset="0"/>
                <a:cs typeface="Arial" panose="020B0604020202020204" pitchFamily="34" charset="0"/>
              </a:rPr>
              <a:t>Traditional and contemporary means of professional development; coaching and mentoring; continuous professional development;</a:t>
            </a:r>
          </a:p>
          <a:p>
            <a:pPr>
              <a:lnSpc>
                <a:spcPct val="115000"/>
              </a:lnSpc>
              <a:spcAft>
                <a:spcPts val="1000"/>
              </a:spcAft>
            </a:pPr>
            <a:r>
              <a:rPr lang="en-GB" altLang="zh-TW" sz="1800" dirty="0">
                <a:latin typeface="Arial" panose="020B0604020202020204" pitchFamily="34" charset="0"/>
                <a:ea typeface="Calibri" panose="020F0502020204030204" pitchFamily="34" charset="0"/>
                <a:cs typeface="Arial" panose="020B0604020202020204" pitchFamily="34" charset="0"/>
              </a:rPr>
              <a:t>Ethics and professionalism; commitment to equality of opportunity; managing diversity.</a:t>
            </a:r>
          </a:p>
          <a:p>
            <a:pPr marL="342900" indent="-342900">
              <a:lnSpc>
                <a:spcPct val="115000"/>
              </a:lnSpc>
              <a:spcAft>
                <a:spcPts val="1000"/>
              </a:spcAft>
              <a:buFont typeface="Symbol" panose="05050102010706020507" pitchFamily="18" charset="2"/>
              <a:buChar char=""/>
            </a:pPr>
            <a:endParaRPr lang="en-GB" sz="14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77605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50670-E225-EA43-8E71-BBB0124D2538}"/>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Schedule </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7157088B-E80B-43D3-98F8-4E9D095099D8}"/>
              </a:ext>
            </a:extLst>
          </p:cNvPr>
          <p:cNvGraphicFramePr>
            <a:graphicFrameLocks noGrp="1"/>
          </p:cNvGraphicFramePr>
          <p:nvPr>
            <p:extLst>
              <p:ext uri="{D42A27DB-BD31-4B8C-83A1-F6EECF244321}">
                <p14:modId xmlns:p14="http://schemas.microsoft.com/office/powerpoint/2010/main" val="1346491476"/>
              </p:ext>
            </p:extLst>
          </p:nvPr>
        </p:nvGraphicFramePr>
        <p:xfrm>
          <a:off x="1097614" y="2083161"/>
          <a:ext cx="10570567" cy="3586354"/>
        </p:xfrm>
        <a:graphic>
          <a:graphicData uri="http://schemas.openxmlformats.org/drawingml/2006/table">
            <a:tbl>
              <a:tblPr firstRow="1" bandRow="1">
                <a:solidFill>
                  <a:schemeClr val="bg1">
                    <a:lumMod val="95000"/>
                  </a:schemeClr>
                </a:solidFill>
                <a:tableStyleId>{5C22544A-7EE6-4342-B048-85BDC9FD1C3A}</a:tableStyleId>
              </a:tblPr>
              <a:tblGrid>
                <a:gridCol w="2920566">
                  <a:extLst>
                    <a:ext uri="{9D8B030D-6E8A-4147-A177-3AD203B41FA5}">
                      <a16:colId xmlns:a16="http://schemas.microsoft.com/office/drawing/2014/main" val="2277590756"/>
                    </a:ext>
                  </a:extLst>
                </a:gridCol>
                <a:gridCol w="7650001">
                  <a:extLst>
                    <a:ext uri="{9D8B030D-6E8A-4147-A177-3AD203B41FA5}">
                      <a16:colId xmlns:a16="http://schemas.microsoft.com/office/drawing/2014/main" val="1215647729"/>
                    </a:ext>
                  </a:extLst>
                </a:gridCol>
              </a:tblGrid>
              <a:tr h="1139978">
                <a:tc>
                  <a:txBody>
                    <a:bodyPr/>
                    <a:lstStyle/>
                    <a:p>
                      <a:r>
                        <a:rPr lang="en-GB" sz="4400" b="0" cap="none" spc="0">
                          <a:solidFill>
                            <a:schemeClr val="bg1"/>
                          </a:solidFill>
                        </a:rPr>
                        <a:t>Date</a:t>
                      </a:r>
                    </a:p>
                  </a:txBody>
                  <a:tcPr marL="249630" marR="249630" marT="249630" marB="124815"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4400" b="0" cap="none" spc="0" dirty="0">
                          <a:solidFill>
                            <a:schemeClr val="bg1"/>
                          </a:solidFill>
                        </a:rPr>
                        <a:t>8</a:t>
                      </a:r>
                      <a:r>
                        <a:rPr lang="en-GB" sz="4400" b="0" cap="none" spc="0" baseline="30000" dirty="0">
                          <a:solidFill>
                            <a:schemeClr val="bg1"/>
                          </a:solidFill>
                        </a:rPr>
                        <a:t>th</a:t>
                      </a:r>
                      <a:r>
                        <a:rPr lang="en-GB" sz="4400" b="0" cap="none" spc="0" dirty="0">
                          <a:solidFill>
                            <a:schemeClr val="bg1"/>
                          </a:solidFill>
                        </a:rPr>
                        <a:t> January – 4</a:t>
                      </a:r>
                      <a:r>
                        <a:rPr lang="en-GB" sz="4400" b="0" cap="none" spc="0" baseline="30000" dirty="0">
                          <a:solidFill>
                            <a:schemeClr val="bg1"/>
                          </a:solidFill>
                        </a:rPr>
                        <a:t>th</a:t>
                      </a:r>
                      <a:r>
                        <a:rPr lang="en-GB" sz="4400" b="0" cap="none" spc="0" dirty="0">
                          <a:solidFill>
                            <a:schemeClr val="bg1"/>
                          </a:solidFill>
                        </a:rPr>
                        <a:t> March 2024 </a:t>
                      </a:r>
                    </a:p>
                  </a:txBody>
                  <a:tcPr marL="249630" marR="249630" marT="249630" marB="124815"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099946753"/>
                  </a:ext>
                </a:extLst>
              </a:tr>
              <a:tr h="973558">
                <a:tc>
                  <a:txBody>
                    <a:bodyPr/>
                    <a:lstStyle/>
                    <a:p>
                      <a:r>
                        <a:rPr lang="en-GB" sz="3300" cap="none" spc="0">
                          <a:solidFill>
                            <a:schemeClr val="tx1"/>
                          </a:solidFill>
                        </a:rPr>
                        <a:t>No. of weeks </a:t>
                      </a:r>
                    </a:p>
                  </a:txBody>
                  <a:tcPr marL="249630" marR="249630" marT="249630" marB="124815">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3300" cap="none" spc="0" dirty="0">
                          <a:solidFill>
                            <a:schemeClr val="tx1"/>
                          </a:solidFill>
                        </a:rPr>
                        <a:t>10</a:t>
                      </a:r>
                    </a:p>
                  </a:txBody>
                  <a:tcPr marL="249630" marR="249630" marT="249630" marB="124815">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4113550"/>
                  </a:ext>
                </a:extLst>
              </a:tr>
              <a:tr h="1472818">
                <a:tc>
                  <a:txBody>
                    <a:bodyPr/>
                    <a:lstStyle/>
                    <a:p>
                      <a:r>
                        <a:rPr lang="en-GB" sz="3300" cap="none" spc="0">
                          <a:solidFill>
                            <a:schemeClr val="tx1"/>
                          </a:solidFill>
                        </a:rPr>
                        <a:t>Time </a:t>
                      </a:r>
                    </a:p>
                  </a:txBody>
                  <a:tcPr marL="249630" marR="249630" marT="249630" marB="12481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GB" sz="3300" cap="none" spc="0" dirty="0">
                          <a:solidFill>
                            <a:schemeClr val="tx1"/>
                          </a:solidFill>
                        </a:rPr>
                        <a:t>09:00 - 13:00</a:t>
                      </a:r>
                    </a:p>
                    <a:p>
                      <a:r>
                        <a:rPr lang="en-GB" sz="3300" cap="none" spc="0" dirty="0">
                          <a:solidFill>
                            <a:schemeClr val="tx1"/>
                          </a:solidFill>
                        </a:rPr>
                        <a:t>Class commences at 09:30</a:t>
                      </a:r>
                    </a:p>
                  </a:txBody>
                  <a:tcPr marL="249630" marR="249630" marT="249630" marB="12481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22425911"/>
                  </a:ext>
                </a:extLst>
              </a:tr>
            </a:tbl>
          </a:graphicData>
        </a:graphic>
      </p:graphicFrame>
    </p:spTree>
    <p:extLst>
      <p:ext uri="{BB962C8B-B14F-4D97-AF65-F5344CB8AC3E}">
        <p14:creationId xmlns:p14="http://schemas.microsoft.com/office/powerpoint/2010/main" val="3084799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15CD0-E410-446B-BC38-85C4EBB54E4A}"/>
              </a:ext>
            </a:extLst>
          </p:cNvPr>
          <p:cNvSpPr>
            <a:spLocks noGrp="1"/>
          </p:cNvSpPr>
          <p:nvPr>
            <p:ph sz="half" idx="1"/>
          </p:nvPr>
        </p:nvSpPr>
        <p:spPr>
          <a:xfrm>
            <a:off x="1883532" y="260648"/>
            <a:ext cx="8424936" cy="5472608"/>
          </a:xfrm>
        </p:spPr>
        <p:txBody>
          <a:bodyPr>
            <a:normAutofit/>
          </a:bodyPr>
          <a:lstStyle/>
          <a:p>
            <a:pPr marL="0" indent="0">
              <a:buNone/>
            </a:pPr>
            <a:endParaRPr lang="en-GB" sz="1500" b="1" dirty="0">
              <a:latin typeface="Arial" panose="020B0604020202020204" pitchFamily="34" charset="0"/>
            </a:endParaRPr>
          </a:p>
          <a:p>
            <a:pPr marL="0" indent="0" algn="just">
              <a:spcBef>
                <a:spcPts val="600"/>
              </a:spcBef>
              <a:buNone/>
            </a:pPr>
            <a:r>
              <a:rPr lang="en-GB" sz="1900" b="1" dirty="0">
                <a:latin typeface="Arial" panose="020B0604020202020204" pitchFamily="34" charset="0"/>
              </a:rPr>
              <a:t>ASSESSMENT</a:t>
            </a:r>
          </a:p>
          <a:p>
            <a:pPr marL="0" indent="0" algn="just">
              <a:spcBef>
                <a:spcPts val="600"/>
              </a:spcBef>
              <a:buNone/>
            </a:pPr>
            <a:endParaRPr lang="en-GB" sz="1900" b="1" dirty="0">
              <a:latin typeface="Arial" panose="020B0604020202020204" pitchFamily="34" charset="0"/>
            </a:endParaRPr>
          </a:p>
          <a:p>
            <a:pPr>
              <a:lnSpc>
                <a:spcPct val="115000"/>
              </a:lnSpc>
              <a:spcAft>
                <a:spcPts val="1000"/>
              </a:spcAft>
            </a:pPr>
            <a:r>
              <a:rPr lang="en-GB" sz="1800" b="1" dirty="0">
                <a:latin typeface="Arial" panose="020B0604020202020204" pitchFamily="34" charset="0"/>
                <a:ea typeface="Calibri" panose="020F0502020204030204" pitchFamily="34" charset="0"/>
              </a:rPr>
              <a:t>Assessment Component 1 – 50% - </a:t>
            </a:r>
            <a:r>
              <a:rPr lang="en-GB" sz="1800" b="1" dirty="0">
                <a:highlight>
                  <a:srgbClr val="FFFF00"/>
                </a:highlight>
                <a:latin typeface="Arial" panose="020B0604020202020204" pitchFamily="34" charset="0"/>
                <a:ea typeface="Calibri" panose="020F0502020204030204" pitchFamily="34" charset="0"/>
              </a:rPr>
              <a:t>5</a:t>
            </a:r>
            <a:r>
              <a:rPr lang="en-GB" sz="1800" b="1" baseline="30000" dirty="0">
                <a:highlight>
                  <a:srgbClr val="FFFF00"/>
                </a:highlight>
                <a:latin typeface="Arial" panose="020B0604020202020204" pitchFamily="34" charset="0"/>
                <a:ea typeface="Calibri" panose="020F0502020204030204" pitchFamily="34" charset="0"/>
              </a:rPr>
              <a:t>th</a:t>
            </a:r>
            <a:r>
              <a:rPr lang="en-GB" sz="1800" b="1" dirty="0">
                <a:highlight>
                  <a:srgbClr val="FFFF00"/>
                </a:highlight>
                <a:latin typeface="Arial" panose="020B0604020202020204" pitchFamily="34" charset="0"/>
                <a:ea typeface="Calibri" panose="020F0502020204030204" pitchFamily="34" charset="0"/>
              </a:rPr>
              <a:t> February 2024 (23.59) </a:t>
            </a:r>
          </a:p>
          <a:p>
            <a:pPr>
              <a:lnSpc>
                <a:spcPct val="115000"/>
              </a:lnSpc>
              <a:spcAft>
                <a:spcPts val="1000"/>
              </a:spcAft>
            </a:pPr>
            <a:r>
              <a:rPr lang="en-GB" sz="1800" dirty="0">
                <a:latin typeface="Arial" panose="020B0604020202020204" pitchFamily="34" charset="0"/>
                <a:ea typeface="Calibri" panose="020F0502020204030204" pitchFamily="34" charset="0"/>
              </a:rPr>
              <a:t>Essay – Case study evaluation (2000 words)</a:t>
            </a:r>
          </a:p>
          <a:p>
            <a:pPr>
              <a:lnSpc>
                <a:spcPct val="115000"/>
              </a:lnSpc>
              <a:spcAft>
                <a:spcPts val="1000"/>
              </a:spcAft>
            </a:pPr>
            <a:endParaRPr lang="en-GB" sz="1800" b="1" dirty="0">
              <a:latin typeface="Arial" panose="020B0604020202020204" pitchFamily="34" charset="0"/>
              <a:ea typeface="Calibri" panose="020F0502020204030204" pitchFamily="34" charset="0"/>
            </a:endParaRPr>
          </a:p>
          <a:p>
            <a:pPr>
              <a:lnSpc>
                <a:spcPct val="115000"/>
              </a:lnSpc>
              <a:spcAft>
                <a:spcPts val="1000"/>
              </a:spcAft>
            </a:pPr>
            <a:r>
              <a:rPr lang="en-GB" sz="1800" b="1" dirty="0">
                <a:latin typeface="Arial" panose="020B0604020202020204" pitchFamily="34" charset="0"/>
                <a:ea typeface="Calibri" panose="020F0502020204030204" pitchFamily="34" charset="0"/>
              </a:rPr>
              <a:t>Assessment Component 2 – 50% - </a:t>
            </a:r>
            <a:r>
              <a:rPr lang="en-GB" sz="1800" b="1" dirty="0">
                <a:highlight>
                  <a:srgbClr val="FFFF00"/>
                </a:highlight>
                <a:latin typeface="Arial" panose="020B0604020202020204" pitchFamily="34" charset="0"/>
                <a:ea typeface="Calibri" panose="020F0502020204030204" pitchFamily="34" charset="0"/>
              </a:rPr>
              <a:t>4</a:t>
            </a:r>
            <a:r>
              <a:rPr lang="en-GB" sz="1800" b="1" baseline="30000" dirty="0">
                <a:highlight>
                  <a:srgbClr val="FFFF00"/>
                </a:highlight>
                <a:latin typeface="Arial" panose="020B0604020202020204" pitchFamily="34" charset="0"/>
                <a:ea typeface="Calibri" panose="020F0502020204030204" pitchFamily="34" charset="0"/>
              </a:rPr>
              <a:t>th</a:t>
            </a:r>
            <a:r>
              <a:rPr lang="en-GB" sz="1800" b="1" dirty="0">
                <a:highlight>
                  <a:srgbClr val="FFFF00"/>
                </a:highlight>
                <a:latin typeface="Arial" panose="020B0604020202020204" pitchFamily="34" charset="0"/>
                <a:ea typeface="Calibri" panose="020F0502020204030204" pitchFamily="34" charset="0"/>
              </a:rPr>
              <a:t> March 2024 (23.59)</a:t>
            </a:r>
          </a:p>
          <a:p>
            <a:pPr>
              <a:lnSpc>
                <a:spcPct val="115000"/>
              </a:lnSpc>
              <a:spcAft>
                <a:spcPts val="1000"/>
              </a:spcAft>
            </a:pPr>
            <a:r>
              <a:rPr lang="en-GB" sz="1800" dirty="0">
                <a:latin typeface="Arial" panose="020B0604020202020204" pitchFamily="34" charset="0"/>
                <a:ea typeface="Calibri" panose="020F0502020204030204" pitchFamily="34" charset="0"/>
              </a:rPr>
              <a:t>Research Project Proposal (2000 words)</a:t>
            </a:r>
          </a:p>
          <a:p>
            <a:pPr marL="0" indent="0">
              <a:lnSpc>
                <a:spcPct val="115000"/>
              </a:lnSpc>
              <a:spcAft>
                <a:spcPts val="1000"/>
              </a:spcAft>
              <a:buNone/>
            </a:pPr>
            <a:endParaRPr lang="en-GB" sz="1800" dirty="0">
              <a:latin typeface="Calibri" panose="020F0502020204030204" pitchFamily="34" charset="0"/>
              <a:ea typeface="Calibri" panose="020F0502020204030204" pitchFamily="34" charset="0"/>
            </a:endParaRPr>
          </a:p>
          <a:p>
            <a:pPr marL="342900" indent="-342900">
              <a:lnSpc>
                <a:spcPct val="115000"/>
              </a:lnSpc>
              <a:spcAft>
                <a:spcPts val="1000"/>
              </a:spcAft>
              <a:buFont typeface="Symbol" panose="05050102010706020507" pitchFamily="18" charset="2"/>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Bef>
                <a:spcPts val="600"/>
              </a:spcBef>
              <a:buFont typeface="Symbol" panose="05050102010706020507" pitchFamily="18" charset="2"/>
              <a:buChar char=""/>
            </a:pPr>
            <a:endParaRPr lang="en-GB" sz="18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847745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478124" y="354869"/>
            <a:ext cx="3075568" cy="687611"/>
          </a:xfrm>
        </p:spPr>
        <p:txBody>
          <a:bodyPr>
            <a:normAutofit fontScale="90000"/>
          </a:bodyPr>
          <a:lstStyle/>
          <a:p>
            <a:r>
              <a:rPr lang="en-GB"/>
              <a:t>Assignment 1 </a:t>
            </a:r>
            <a:endParaRPr lang="en-GB" dirty="0"/>
          </a:p>
        </p:txBody>
      </p:sp>
      <p:pic>
        <p:nvPicPr>
          <p:cNvPr id="6" name="Picture 5">
            <a:extLst>
              <a:ext uri="{FF2B5EF4-FFF2-40B4-BE49-F238E27FC236}">
                <a16:creationId xmlns:a16="http://schemas.microsoft.com/office/drawing/2014/main" id="{95D58871-018D-CEC6-E0BA-A571B75BAFF5}"/>
              </a:ext>
            </a:extLst>
          </p:cNvPr>
          <p:cNvPicPr>
            <a:picLocks noChangeAspect="1"/>
          </p:cNvPicPr>
          <p:nvPr/>
        </p:nvPicPr>
        <p:blipFill>
          <a:blip r:embed="rId2"/>
          <a:stretch>
            <a:fillRect/>
          </a:stretch>
        </p:blipFill>
        <p:spPr>
          <a:xfrm>
            <a:off x="3999807" y="279308"/>
            <a:ext cx="6834448" cy="5772912"/>
          </a:xfrm>
          <a:prstGeom prst="rect">
            <a:avLst/>
          </a:prstGeom>
        </p:spPr>
      </p:pic>
    </p:spTree>
    <p:extLst>
      <p:ext uri="{BB962C8B-B14F-4D97-AF65-F5344CB8AC3E}">
        <p14:creationId xmlns:p14="http://schemas.microsoft.com/office/powerpoint/2010/main" val="2244858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656359" y="321609"/>
            <a:ext cx="3763241" cy="687611"/>
          </a:xfrm>
        </p:spPr>
        <p:txBody>
          <a:bodyPr>
            <a:normAutofit fontScale="90000"/>
          </a:bodyPr>
          <a:lstStyle/>
          <a:p>
            <a:r>
              <a:rPr lang="en-GB"/>
              <a:t>Assignment 2 </a:t>
            </a:r>
            <a:endParaRPr lang="en-GB" dirty="0"/>
          </a:p>
        </p:txBody>
      </p:sp>
      <p:pic>
        <p:nvPicPr>
          <p:cNvPr id="7" name="Picture 6">
            <a:extLst>
              <a:ext uri="{FF2B5EF4-FFF2-40B4-BE49-F238E27FC236}">
                <a16:creationId xmlns:a16="http://schemas.microsoft.com/office/drawing/2014/main" id="{0A60E0FF-2B34-5553-2673-38F0349CAF4F}"/>
              </a:ext>
            </a:extLst>
          </p:cNvPr>
          <p:cNvPicPr>
            <a:picLocks noChangeAspect="1"/>
          </p:cNvPicPr>
          <p:nvPr/>
        </p:nvPicPr>
        <p:blipFill>
          <a:blip r:embed="rId2"/>
          <a:stretch>
            <a:fillRect/>
          </a:stretch>
        </p:blipFill>
        <p:spPr>
          <a:xfrm>
            <a:off x="3905249" y="103493"/>
            <a:ext cx="7869381" cy="6013704"/>
          </a:xfrm>
          <a:prstGeom prst="rect">
            <a:avLst/>
          </a:prstGeom>
        </p:spPr>
      </p:pic>
    </p:spTree>
    <p:extLst>
      <p:ext uri="{BB962C8B-B14F-4D97-AF65-F5344CB8AC3E}">
        <p14:creationId xmlns:p14="http://schemas.microsoft.com/office/powerpoint/2010/main" val="3066449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15CD0-E410-446B-BC38-85C4EBB54E4A}"/>
              </a:ext>
            </a:extLst>
          </p:cNvPr>
          <p:cNvSpPr>
            <a:spLocks noGrp="1"/>
          </p:cNvSpPr>
          <p:nvPr>
            <p:ph sz="half" idx="1"/>
          </p:nvPr>
        </p:nvSpPr>
        <p:spPr>
          <a:xfrm>
            <a:off x="1883532" y="260648"/>
            <a:ext cx="8424936" cy="5472608"/>
          </a:xfrm>
        </p:spPr>
        <p:txBody>
          <a:bodyPr>
            <a:normAutofit/>
          </a:bodyPr>
          <a:lstStyle/>
          <a:p>
            <a:pPr marL="0" indent="0" algn="just">
              <a:spcBef>
                <a:spcPts val="600"/>
              </a:spcBef>
              <a:spcAft>
                <a:spcPts val="600"/>
              </a:spcAft>
              <a:buNone/>
            </a:pPr>
            <a:r>
              <a:rPr lang="en-GB" sz="1800" b="1" dirty="0">
                <a:latin typeface="Arial" panose="020B0604020202020204" pitchFamily="34" charset="0"/>
                <a:ea typeface="Times New Roman" panose="02020603050405020304" pitchFamily="18" charset="0"/>
              </a:rPr>
              <a:t>AIM(S)</a:t>
            </a:r>
            <a:endParaRPr lang="en-GB" sz="1800" dirty="0">
              <a:latin typeface="Arial" panose="020B0604020202020204" pitchFamily="34" charset="0"/>
              <a:ea typeface="Times New Roman" panose="02020603050405020304" pitchFamily="18" charset="0"/>
            </a:endParaRPr>
          </a:p>
          <a:p>
            <a:pPr marL="342900" indent="-342900" algn="just">
              <a:spcBef>
                <a:spcPts val="600"/>
              </a:spcBef>
              <a:buFont typeface="Symbol" panose="05050102010706020507" pitchFamily="18" charset="2"/>
              <a:buChar char=""/>
            </a:pPr>
            <a:r>
              <a:rPr lang="en-GB" sz="1500" dirty="0">
                <a:latin typeface="Calibri" panose="020F0502020204030204" pitchFamily="34" charset="0"/>
                <a:ea typeface="Calibri" panose="020F0502020204030204" pitchFamily="34" charset="0"/>
                <a:cs typeface="Symbol" panose="05050102010706020507" pitchFamily="18" charset="2"/>
              </a:rPr>
              <a:t>To develop student knowledge and understanding of the principal internal and external environmental contexts of contemporary organisations within which HR professionals and workers interact to service customer demands and expectations.  This module will also explore the connection and the implications for and applications in, professional practice</a:t>
            </a:r>
            <a:endParaRPr lang="en-GB" sz="1500" dirty="0">
              <a:latin typeface="Times New Roman" panose="02020603050405020304" pitchFamily="18" charset="0"/>
              <a:ea typeface="Times New Roman" panose="02020603050405020304" pitchFamily="18" charset="0"/>
              <a:cs typeface="Symbol" panose="05050102010706020507" pitchFamily="18" charset="2"/>
            </a:endParaRPr>
          </a:p>
          <a:p>
            <a:pPr marL="0" indent="0" algn="just">
              <a:spcBef>
                <a:spcPts val="600"/>
              </a:spcBef>
              <a:buNone/>
            </a:pPr>
            <a:endParaRPr lang="en-GB" sz="1500" dirty="0">
              <a:latin typeface="Arial" panose="020B0604020202020204" pitchFamily="34" charset="0"/>
              <a:ea typeface="Times New Roman" panose="02020603050405020304" pitchFamily="18" charset="0"/>
            </a:endParaRPr>
          </a:p>
          <a:p>
            <a:pPr marL="0" indent="0" algn="just">
              <a:spcBef>
                <a:spcPts val="600"/>
              </a:spcBef>
              <a:buNone/>
            </a:pPr>
            <a:r>
              <a:rPr lang="en-GB" sz="1500" b="1" dirty="0">
                <a:latin typeface="Arial" panose="020B0604020202020204" pitchFamily="34" charset="0"/>
                <a:ea typeface="Times New Roman" panose="02020603050405020304" pitchFamily="18" charset="0"/>
              </a:rPr>
              <a:t>LEARNING OUTCOMES</a:t>
            </a:r>
            <a:r>
              <a:rPr lang="en-GB" sz="1500" dirty="0">
                <a:latin typeface="Arial" panose="020B0604020202020204" pitchFamily="34" charset="0"/>
                <a:ea typeface="Calibri" panose="020F0502020204030204" pitchFamily="34" charset="0"/>
                <a:cs typeface="Times New Roman" panose="02020603050405020304" pitchFamily="18" charset="0"/>
              </a:rPr>
              <a:t> </a:t>
            </a: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Aft>
                <a:spcPts val="1000"/>
              </a:spcAft>
              <a:buFont typeface="Symbol" panose="05050102010706020507" pitchFamily="18" charset="2"/>
              <a:buChar char=""/>
            </a:pPr>
            <a:r>
              <a:rPr lang="en-GB" sz="1500" dirty="0">
                <a:latin typeface="Calibri" panose="020F0502020204030204" pitchFamily="34" charset="0"/>
                <a:ea typeface="Calibri" panose="020F0502020204030204" pitchFamily="34" charset="0"/>
                <a:cs typeface="Symbol" panose="05050102010706020507" pitchFamily="18" charset="2"/>
              </a:rPr>
              <a:t>Demonstrate a critical understanding of the managerial and business environment within which personnel professionals work and analyse how resourcing an organisation is influenced by internal and external factors that determines a firms need to recruit, select, socialise, performance manage and mobilise people to meet and exceed their objectives and sustain competitive advantage;</a:t>
            </a:r>
          </a:p>
          <a:p>
            <a:pPr marL="342900" indent="-342900" algn="just">
              <a:spcAft>
                <a:spcPts val="1000"/>
              </a:spcAft>
              <a:buFont typeface="Symbol" panose="05050102010706020507" pitchFamily="18" charset="2"/>
              <a:buChar char=""/>
            </a:pPr>
            <a:r>
              <a:rPr lang="en-GB" sz="1500" dirty="0">
                <a:latin typeface="Calibri" panose="020F0502020204030204" pitchFamily="34" charset="0"/>
                <a:ea typeface="Calibri" panose="020F0502020204030204" pitchFamily="34" charset="0"/>
              </a:rPr>
              <a:t>Effectively communicate the links between personnel development and positive organisational outcomes evidenced in contemporary research and practiced by organisations committed to developing an engaged and talented workforce in possession of the appropriate skills, attitudes and experiences that enables them sustain life-long employment.</a:t>
            </a:r>
          </a:p>
          <a:p>
            <a:pPr marL="0" indent="0">
              <a:buNone/>
            </a:pPr>
            <a:endParaRPr lang="en-GB" sz="1500" b="1" dirty="0">
              <a:latin typeface="Arial" panose="020B0604020202020204" pitchFamily="34" charset="0"/>
            </a:endParaRPr>
          </a:p>
          <a:p>
            <a:pPr marL="0" indent="0" algn="just">
              <a:spcBef>
                <a:spcPts val="600"/>
              </a:spcBef>
              <a:buNone/>
            </a:pPr>
            <a:endParaRPr lang="en-GB" sz="18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670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997F1D1-919E-4DC5-0A83-06B9D0F2FCE9}"/>
              </a:ext>
            </a:extLst>
          </p:cNvPr>
          <p:cNvGraphicFramePr>
            <a:graphicFrameLocks noGrp="1"/>
          </p:cNvGraphicFramePr>
          <p:nvPr>
            <p:extLst>
              <p:ext uri="{D42A27DB-BD31-4B8C-83A1-F6EECF244321}">
                <p14:modId xmlns:p14="http://schemas.microsoft.com/office/powerpoint/2010/main" val="1387757455"/>
              </p:ext>
            </p:extLst>
          </p:nvPr>
        </p:nvGraphicFramePr>
        <p:xfrm>
          <a:off x="966424" y="948447"/>
          <a:ext cx="9446540" cy="3709163"/>
        </p:xfrm>
        <a:graphic>
          <a:graphicData uri="http://schemas.openxmlformats.org/drawingml/2006/table">
            <a:tbl>
              <a:tblPr firstRow="1" firstCol="1" bandRow="1">
                <a:tableStyleId>{5C22544A-7EE6-4342-B048-85BDC9FD1C3A}</a:tableStyleId>
              </a:tblPr>
              <a:tblGrid>
                <a:gridCol w="1826825">
                  <a:extLst>
                    <a:ext uri="{9D8B030D-6E8A-4147-A177-3AD203B41FA5}">
                      <a16:colId xmlns:a16="http://schemas.microsoft.com/office/drawing/2014/main" val="4160566371"/>
                    </a:ext>
                  </a:extLst>
                </a:gridCol>
                <a:gridCol w="5914720">
                  <a:extLst>
                    <a:ext uri="{9D8B030D-6E8A-4147-A177-3AD203B41FA5}">
                      <a16:colId xmlns:a16="http://schemas.microsoft.com/office/drawing/2014/main" val="6379757"/>
                    </a:ext>
                  </a:extLst>
                </a:gridCol>
                <a:gridCol w="1704995">
                  <a:extLst>
                    <a:ext uri="{9D8B030D-6E8A-4147-A177-3AD203B41FA5}">
                      <a16:colId xmlns:a16="http://schemas.microsoft.com/office/drawing/2014/main" val="1981686837"/>
                    </a:ext>
                  </a:extLst>
                </a:gridCol>
              </a:tblGrid>
              <a:tr h="370141">
                <a:tc>
                  <a:txBody>
                    <a:bodyPr/>
                    <a:lstStyle/>
                    <a:p>
                      <a:pPr>
                        <a:lnSpc>
                          <a:spcPct val="115000"/>
                        </a:lnSpc>
                        <a:spcAft>
                          <a:spcPts val="1000"/>
                        </a:spcAft>
                        <a:tabLst>
                          <a:tab pos="457200" algn="l"/>
                          <a:tab pos="914400" algn="l"/>
                        </a:tabLst>
                      </a:pPr>
                      <a:r>
                        <a:rPr lang="en-GB" sz="2400" dirty="0">
                          <a:effectLst/>
                        </a:rPr>
                        <a:t>Classification</a:t>
                      </a:r>
                      <a:endParaRPr lang="zh-TW"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Reading List entry</a:t>
                      </a:r>
                      <a:endParaRPr lang="zh-TW" sz="24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Electronic*</a:t>
                      </a:r>
                      <a:endParaRPr lang="zh-TW" sz="24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287696387"/>
                  </a:ext>
                </a:extLst>
              </a:tr>
              <a:tr h="1340145">
                <a:tc>
                  <a:txBody>
                    <a:bodyPr/>
                    <a:lstStyle/>
                    <a:p>
                      <a:pPr>
                        <a:lnSpc>
                          <a:spcPct val="115000"/>
                        </a:lnSpc>
                        <a:spcAft>
                          <a:spcPts val="1000"/>
                        </a:spcAft>
                        <a:tabLst>
                          <a:tab pos="457200" algn="l"/>
                          <a:tab pos="914400" algn="l"/>
                        </a:tabLst>
                      </a:pPr>
                      <a:r>
                        <a:rPr lang="en-GB" sz="2400">
                          <a:effectLst/>
                        </a:rPr>
                        <a:t>Essential</a:t>
                      </a:r>
                      <a:endParaRPr lang="zh-TW" sz="24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nSpc>
                          <a:spcPct val="115000"/>
                        </a:lnSpc>
                        <a:spcAft>
                          <a:spcPts val="1000"/>
                        </a:spcAft>
                      </a:pPr>
                      <a:r>
                        <a:rPr lang="en-GB" sz="2400" dirty="0">
                          <a:effectLst/>
                        </a:rPr>
                        <a:t>Armstrong, M. and Taylor, S. (2020) Armstrong’s handbook of human resource management practice. 15th edition. London, United Kingdom ;: </a:t>
                      </a:r>
                      <a:r>
                        <a:rPr lang="en-GB" sz="2400" dirty="0" err="1">
                          <a:effectLst/>
                        </a:rPr>
                        <a:t>KoganPage</a:t>
                      </a:r>
                      <a:r>
                        <a:rPr lang="en-GB" sz="2400" dirty="0">
                          <a:effectLst/>
                        </a:rPr>
                        <a:t>.</a:t>
                      </a:r>
                      <a:endParaRPr lang="zh-TW"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effectLst/>
                        </a:rPr>
                        <a:t>☒</a:t>
                      </a:r>
                      <a:endParaRPr lang="zh-TW" sz="2400" dirty="0">
                        <a:effectLst/>
                      </a:endParaRPr>
                    </a:p>
                    <a:p>
                      <a:pPr>
                        <a:lnSpc>
                          <a:spcPct val="115000"/>
                        </a:lnSpc>
                        <a:spcAft>
                          <a:spcPts val="1000"/>
                        </a:spcAft>
                      </a:pPr>
                      <a:r>
                        <a:rPr lang="en-GB" sz="2400" dirty="0">
                          <a:effectLst/>
                        </a:rPr>
                        <a:t> </a:t>
                      </a:r>
                      <a:endParaRPr lang="zh-TW"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1446488066"/>
                  </a:ext>
                </a:extLst>
              </a:tr>
              <a:tr h="1340145">
                <a:tc>
                  <a:txBody>
                    <a:bodyPr/>
                    <a:lstStyle/>
                    <a:p>
                      <a:pPr>
                        <a:lnSpc>
                          <a:spcPct val="115000"/>
                        </a:lnSpc>
                        <a:spcAft>
                          <a:spcPts val="1000"/>
                        </a:spcAft>
                        <a:tabLst>
                          <a:tab pos="457200" algn="l"/>
                          <a:tab pos="914400" algn="l"/>
                        </a:tabLst>
                      </a:pPr>
                      <a:r>
                        <a:rPr lang="en-GB" sz="2400">
                          <a:effectLst/>
                        </a:rPr>
                        <a:t>Essential</a:t>
                      </a:r>
                      <a:endParaRPr lang="zh-TW" sz="24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dirty="0">
                          <a:effectLst/>
                        </a:rPr>
                        <a:t>Torrington, D, Hall, L, Atkinson, C, &amp; Taylor, S 2020, Human Resource Management PDF </a:t>
                      </a:r>
                      <a:r>
                        <a:rPr lang="en-GB" sz="2400" dirty="0" err="1">
                          <a:effectLst/>
                        </a:rPr>
                        <a:t>EBook</a:t>
                      </a:r>
                      <a:r>
                        <a:rPr lang="en-GB" sz="2400" dirty="0">
                          <a:effectLst/>
                        </a:rPr>
                        <a:t>, Pearson Education, Limited, Harlow. Available from: ProQuest </a:t>
                      </a:r>
                      <a:r>
                        <a:rPr lang="en-GB" sz="2400" dirty="0" err="1">
                          <a:effectLst/>
                        </a:rPr>
                        <a:t>Ebook</a:t>
                      </a:r>
                      <a:r>
                        <a:rPr lang="en-GB" sz="2400" dirty="0">
                          <a:effectLst/>
                        </a:rPr>
                        <a:t> Central.</a:t>
                      </a:r>
                      <a:endParaRPr lang="zh-TW"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effectLst/>
                        </a:rPr>
                        <a:t>☒</a:t>
                      </a:r>
                      <a:endParaRPr lang="zh-TW" sz="2400" dirty="0">
                        <a:effectLst/>
                      </a:endParaRPr>
                    </a:p>
                    <a:p>
                      <a:pPr>
                        <a:lnSpc>
                          <a:spcPct val="115000"/>
                        </a:lnSpc>
                        <a:spcAft>
                          <a:spcPts val="1000"/>
                        </a:spcAft>
                      </a:pPr>
                      <a:r>
                        <a:rPr lang="en-GB" sz="2400" dirty="0">
                          <a:effectLst/>
                        </a:rPr>
                        <a:t> </a:t>
                      </a:r>
                      <a:endParaRPr lang="zh-TW"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426082347"/>
                  </a:ext>
                </a:extLst>
              </a:tr>
            </a:tbl>
          </a:graphicData>
        </a:graphic>
      </p:graphicFrame>
      <p:sp>
        <p:nvSpPr>
          <p:cNvPr id="4" name="Rectangle 3">
            <a:extLst>
              <a:ext uri="{FF2B5EF4-FFF2-40B4-BE49-F238E27FC236}">
                <a16:creationId xmlns:a16="http://schemas.microsoft.com/office/drawing/2014/main" id="{9897F1E3-FA66-628A-AD12-7F177F2D0A3A}"/>
              </a:ext>
            </a:extLst>
          </p:cNvPr>
          <p:cNvSpPr/>
          <p:nvPr/>
        </p:nvSpPr>
        <p:spPr>
          <a:xfrm>
            <a:off x="723827" y="4739951"/>
            <a:ext cx="10416924" cy="7651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ltLang="zh-TW" dirty="0"/>
              <a:t>Please refer to the Module handbook for details</a:t>
            </a:r>
            <a:endParaRPr lang="zh-TW" altLang="en-US" dirty="0"/>
          </a:p>
        </p:txBody>
      </p:sp>
      <p:sp>
        <p:nvSpPr>
          <p:cNvPr id="5" name="Rectangle 4">
            <a:extLst>
              <a:ext uri="{FF2B5EF4-FFF2-40B4-BE49-F238E27FC236}">
                <a16:creationId xmlns:a16="http://schemas.microsoft.com/office/drawing/2014/main" id="{CFAE60D9-0960-F200-4F1E-100141479FA8}"/>
              </a:ext>
            </a:extLst>
          </p:cNvPr>
          <p:cNvSpPr/>
          <p:nvPr/>
        </p:nvSpPr>
        <p:spPr>
          <a:xfrm>
            <a:off x="966424" y="101442"/>
            <a:ext cx="9931732" cy="7651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ltLang="zh-TW" sz="4000" dirty="0"/>
              <a:t>Readings</a:t>
            </a:r>
            <a:r>
              <a:rPr lang="en-GB" altLang="zh-TW" dirty="0"/>
              <a:t> </a:t>
            </a:r>
            <a:endParaRPr lang="zh-TW" altLang="en-US" dirty="0"/>
          </a:p>
        </p:txBody>
      </p:sp>
    </p:spTree>
    <p:extLst>
      <p:ext uri="{BB962C8B-B14F-4D97-AF65-F5344CB8AC3E}">
        <p14:creationId xmlns:p14="http://schemas.microsoft.com/office/powerpoint/2010/main" val="2151334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3B54F99-0C8F-A526-014B-00CDF7BCA314}"/>
              </a:ext>
            </a:extLst>
          </p:cNvPr>
          <p:cNvSpPr>
            <a:spLocks noGrp="1"/>
          </p:cNvSpPr>
          <p:nvPr>
            <p:ph type="title"/>
          </p:nvPr>
        </p:nvSpPr>
        <p:spPr>
          <a:xfrm>
            <a:off x="569903" y="644373"/>
            <a:ext cx="10515600" cy="1325563"/>
          </a:xfrm>
        </p:spPr>
        <p:txBody>
          <a:bodyPr/>
          <a:lstStyle/>
          <a:p>
            <a:r>
              <a:rPr lang="en-GB" dirty="0">
                <a:solidFill>
                  <a:schemeClr val="tx1"/>
                </a:solidFill>
              </a:rPr>
              <a:t>Break time</a:t>
            </a:r>
          </a:p>
        </p:txBody>
      </p:sp>
      <p:sp>
        <p:nvSpPr>
          <p:cNvPr id="7" name="TextBox 6">
            <a:extLst>
              <a:ext uri="{FF2B5EF4-FFF2-40B4-BE49-F238E27FC236}">
                <a16:creationId xmlns:a16="http://schemas.microsoft.com/office/drawing/2014/main" id="{59199310-91E5-7E43-9C34-87E0938E3576}"/>
              </a:ext>
            </a:extLst>
          </p:cNvPr>
          <p:cNvSpPr txBox="1"/>
          <p:nvPr/>
        </p:nvSpPr>
        <p:spPr>
          <a:xfrm>
            <a:off x="1077295" y="3189336"/>
            <a:ext cx="6096912" cy="646331"/>
          </a:xfrm>
          <a:prstGeom prst="rect">
            <a:avLst/>
          </a:prstGeom>
          <a:noFill/>
        </p:spPr>
        <p:txBody>
          <a:bodyPr wrap="square">
            <a:spAutoFit/>
          </a:bodyPr>
          <a:lstStyle/>
          <a:p>
            <a:r>
              <a:rPr lang="en-US" dirty="0">
                <a:hlinkClick r:id="rId2"/>
              </a:rPr>
              <a:t>Relaxing Piano Music &amp; Water Sounds 24/7 Relaxing Music, Meditation Music, Nature Sounds - YouTube</a:t>
            </a:r>
            <a:endParaRPr lang="en-GB" dirty="0"/>
          </a:p>
        </p:txBody>
      </p:sp>
      <p:pic>
        <p:nvPicPr>
          <p:cNvPr id="8" name="Picture 7">
            <a:extLst>
              <a:ext uri="{FF2B5EF4-FFF2-40B4-BE49-F238E27FC236}">
                <a16:creationId xmlns:a16="http://schemas.microsoft.com/office/drawing/2014/main" id="{7467C5A5-DDB5-8C01-52F9-A33F9B663403}"/>
              </a:ext>
            </a:extLst>
          </p:cNvPr>
          <p:cNvPicPr>
            <a:picLocks noChangeAspect="1"/>
          </p:cNvPicPr>
          <p:nvPr/>
        </p:nvPicPr>
        <p:blipFill>
          <a:blip r:embed="rId3"/>
          <a:stretch>
            <a:fillRect/>
          </a:stretch>
        </p:blipFill>
        <p:spPr>
          <a:xfrm>
            <a:off x="7376798" y="1594268"/>
            <a:ext cx="3097735" cy="3097735"/>
          </a:xfrm>
          <a:prstGeom prst="rect">
            <a:avLst/>
          </a:prstGeom>
        </p:spPr>
      </p:pic>
    </p:spTree>
    <p:extLst>
      <p:ext uri="{BB962C8B-B14F-4D97-AF65-F5344CB8AC3E}">
        <p14:creationId xmlns:p14="http://schemas.microsoft.com/office/powerpoint/2010/main" val="1950913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96B7B-D273-9A23-91BC-3151CB24547A}"/>
              </a:ext>
            </a:extLst>
          </p:cNvPr>
          <p:cNvSpPr>
            <a:spLocks noGrp="1"/>
          </p:cNvSpPr>
          <p:nvPr>
            <p:ph type="title"/>
          </p:nvPr>
        </p:nvSpPr>
        <p:spPr>
          <a:xfrm>
            <a:off x="512380" y="1516009"/>
            <a:ext cx="10641109" cy="2661759"/>
          </a:xfrm>
        </p:spPr>
        <p:txBody>
          <a:bodyPr/>
          <a:lstStyle/>
          <a:p>
            <a:r>
              <a:rPr lang="en-GB" sz="3600" dirty="0">
                <a:solidFill>
                  <a:schemeClr val="tx1"/>
                </a:solidFill>
              </a:rPr>
              <a:t>Share your experience with Human Resources Department. </a:t>
            </a:r>
            <a:endParaRPr lang="en-GB" dirty="0">
              <a:solidFill>
                <a:schemeClr val="tx1"/>
              </a:solidFill>
            </a:endParaRPr>
          </a:p>
        </p:txBody>
      </p:sp>
    </p:spTree>
    <p:extLst>
      <p:ext uri="{BB962C8B-B14F-4D97-AF65-F5344CB8AC3E}">
        <p14:creationId xmlns:p14="http://schemas.microsoft.com/office/powerpoint/2010/main" val="26056587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317F-4F10-1B48-5A15-B4C18417C8F2}"/>
              </a:ext>
            </a:extLst>
          </p:cNvPr>
          <p:cNvSpPr>
            <a:spLocks noGrp="1"/>
          </p:cNvSpPr>
          <p:nvPr>
            <p:ph type="title"/>
          </p:nvPr>
        </p:nvSpPr>
        <p:spPr>
          <a:xfrm>
            <a:off x="1199793" y="804199"/>
            <a:ext cx="9792414" cy="4074425"/>
          </a:xfrm>
        </p:spPr>
        <p:txBody>
          <a:bodyPr/>
          <a:lstStyle/>
          <a:p>
            <a:r>
              <a:rPr lang="en-GB" dirty="0">
                <a:solidFill>
                  <a:schemeClr val="tx1"/>
                </a:solidFill>
              </a:rPr>
              <a:t> </a:t>
            </a:r>
            <a:r>
              <a:rPr lang="en-GB" sz="3200" dirty="0">
                <a:solidFill>
                  <a:schemeClr val="tx1"/>
                </a:solidFill>
              </a:rPr>
              <a:t>What is Personnel Resourcing and Development?</a:t>
            </a:r>
            <a:br>
              <a:rPr lang="en-GB" sz="3200" dirty="0">
                <a:solidFill>
                  <a:schemeClr val="tx1"/>
                </a:solidFill>
              </a:rPr>
            </a:br>
            <a:br>
              <a:rPr lang="en-GB" sz="3200" dirty="0">
                <a:solidFill>
                  <a:schemeClr val="tx1"/>
                </a:solidFill>
              </a:rPr>
            </a:br>
            <a:r>
              <a:rPr lang="en-GB" sz="3200" dirty="0">
                <a:solidFill>
                  <a:schemeClr val="tx1"/>
                </a:solidFill>
              </a:rPr>
              <a:t>Any ideas ?</a:t>
            </a:r>
          </a:p>
        </p:txBody>
      </p:sp>
      <p:pic>
        <p:nvPicPr>
          <p:cNvPr id="3" name="Picture 2">
            <a:extLst>
              <a:ext uri="{FF2B5EF4-FFF2-40B4-BE49-F238E27FC236}">
                <a16:creationId xmlns:a16="http://schemas.microsoft.com/office/drawing/2014/main" id="{C5A62549-9AF0-5961-49F1-9CF85C9396F1}"/>
              </a:ext>
            </a:extLst>
          </p:cNvPr>
          <p:cNvPicPr>
            <a:picLocks noChangeAspect="1"/>
          </p:cNvPicPr>
          <p:nvPr/>
        </p:nvPicPr>
        <p:blipFill rotWithShape="1">
          <a:blip r:embed="rId2"/>
          <a:srcRect t="336" b="23099"/>
          <a:stretch/>
        </p:blipFill>
        <p:spPr>
          <a:xfrm>
            <a:off x="6241726" y="3240588"/>
            <a:ext cx="4514498" cy="1831957"/>
          </a:xfrm>
          <a:prstGeom prst="rect">
            <a:avLst/>
          </a:prstGeom>
          <a:effectLst/>
        </p:spPr>
      </p:pic>
    </p:spTree>
    <p:extLst>
      <p:ext uri="{BB962C8B-B14F-4D97-AF65-F5344CB8AC3E}">
        <p14:creationId xmlns:p14="http://schemas.microsoft.com/office/powerpoint/2010/main" val="979799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D2D8-0888-2440-BC93-81ECF88AD265}"/>
              </a:ext>
            </a:extLst>
          </p:cNvPr>
          <p:cNvSpPr>
            <a:spLocks noGrp="1"/>
          </p:cNvSpPr>
          <p:nvPr>
            <p:ph type="title"/>
          </p:nvPr>
        </p:nvSpPr>
        <p:spPr>
          <a:xfrm>
            <a:off x="2152650" y="365126"/>
            <a:ext cx="7886700" cy="903635"/>
          </a:xfrm>
        </p:spPr>
        <p:txBody>
          <a:bodyPr/>
          <a:lstStyle/>
          <a:p>
            <a:r>
              <a:rPr lang="en-GB" dirty="0"/>
              <a:t>What is/are the roles of HR ?</a:t>
            </a:r>
          </a:p>
        </p:txBody>
      </p:sp>
      <p:pic>
        <p:nvPicPr>
          <p:cNvPr id="1028" name="Picture 4" descr="Free question mark question response illustration">
            <a:extLst>
              <a:ext uri="{FF2B5EF4-FFF2-40B4-BE49-F238E27FC236}">
                <a16:creationId xmlns:a16="http://schemas.microsoft.com/office/drawing/2014/main" id="{52A48592-9765-45BC-E232-02189E456D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060" y="1988840"/>
            <a:ext cx="2664296" cy="266429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6E43EB49-74C0-AB58-5A79-D3708A1FD138}"/>
              </a:ext>
            </a:extLst>
          </p:cNvPr>
          <p:cNvPicPr>
            <a:picLocks noChangeAspect="1"/>
          </p:cNvPicPr>
          <p:nvPr/>
        </p:nvPicPr>
        <p:blipFill>
          <a:blip r:embed="rId3"/>
          <a:stretch>
            <a:fillRect/>
          </a:stretch>
        </p:blipFill>
        <p:spPr>
          <a:xfrm>
            <a:off x="3788980" y="1713638"/>
            <a:ext cx="2739068" cy="3074991"/>
          </a:xfrm>
          <a:prstGeom prst="rect">
            <a:avLst/>
          </a:prstGeom>
        </p:spPr>
      </p:pic>
      <p:sp>
        <p:nvSpPr>
          <p:cNvPr id="10" name="Rectangle 9">
            <a:extLst>
              <a:ext uri="{FF2B5EF4-FFF2-40B4-BE49-F238E27FC236}">
                <a16:creationId xmlns:a16="http://schemas.microsoft.com/office/drawing/2014/main" id="{BC78DA21-66E2-4285-E1FB-9E1617BA8B17}"/>
              </a:ext>
            </a:extLst>
          </p:cNvPr>
          <p:cNvSpPr/>
          <p:nvPr/>
        </p:nvSpPr>
        <p:spPr>
          <a:xfrm>
            <a:off x="2578518" y="4979620"/>
            <a:ext cx="6900740" cy="62975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Recruitment  only….. ?  </a:t>
            </a:r>
          </a:p>
        </p:txBody>
      </p:sp>
    </p:spTree>
    <p:extLst>
      <p:ext uri="{BB962C8B-B14F-4D97-AF65-F5344CB8AC3E}">
        <p14:creationId xmlns:p14="http://schemas.microsoft.com/office/powerpoint/2010/main" val="22761075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DE50-A796-4D2E-BBD9-269F19BEDD2B}"/>
              </a:ext>
            </a:extLst>
          </p:cNvPr>
          <p:cNvSpPr>
            <a:spLocks noGrp="1"/>
          </p:cNvSpPr>
          <p:nvPr>
            <p:ph type="title"/>
          </p:nvPr>
        </p:nvSpPr>
        <p:spPr>
          <a:xfrm>
            <a:off x="585872" y="3829506"/>
            <a:ext cx="4478917" cy="1645943"/>
          </a:xfrm>
        </p:spPr>
        <p:txBody>
          <a:bodyPr anchor="ctr">
            <a:normAutofit/>
          </a:bodyPr>
          <a:lstStyle/>
          <a:p>
            <a:r>
              <a:rPr lang="en-GB" sz="3100" dirty="0"/>
              <a:t>What is Human Resource Management ?</a:t>
            </a:r>
          </a:p>
        </p:txBody>
      </p:sp>
      <p:pic>
        <p:nvPicPr>
          <p:cNvPr id="16" name="Picture 15" descr="Red toy person in front of two lines of white figures">
            <a:extLst>
              <a:ext uri="{FF2B5EF4-FFF2-40B4-BE49-F238E27FC236}">
                <a16:creationId xmlns:a16="http://schemas.microsoft.com/office/drawing/2014/main" id="{90E12ADF-213E-A1EB-3E8C-6520994C1154}"/>
              </a:ext>
            </a:extLst>
          </p:cNvPr>
          <p:cNvPicPr>
            <a:picLocks noChangeAspect="1"/>
          </p:cNvPicPr>
          <p:nvPr/>
        </p:nvPicPr>
        <p:blipFill rotWithShape="1">
          <a:blip r:embed="rId3"/>
          <a:srcRect t="35362" b="2920"/>
          <a:stretch/>
        </p:blipFill>
        <p:spPr>
          <a:xfrm>
            <a:off x="1524010" y="175226"/>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B33DB2A-678C-4A14-81EE-4CF74A693E30}"/>
              </a:ext>
            </a:extLst>
          </p:cNvPr>
          <p:cNvSpPr>
            <a:spLocks noGrp="1"/>
          </p:cNvSpPr>
          <p:nvPr>
            <p:ph idx="1"/>
          </p:nvPr>
        </p:nvSpPr>
        <p:spPr>
          <a:xfrm>
            <a:off x="4922429" y="3504286"/>
            <a:ext cx="7014050" cy="2377401"/>
          </a:xfrm>
        </p:spPr>
        <p:txBody>
          <a:bodyPr vert="horz" lIns="91440" tIns="45720" rIns="91440" bIns="45720" rtlCol="0" anchor="ctr">
            <a:normAutofit fontScale="92500" lnSpcReduction="10000"/>
          </a:bodyPr>
          <a:lstStyle/>
          <a:p>
            <a:pPr algn="just"/>
            <a:r>
              <a:rPr lang="en-GB" sz="1600" dirty="0"/>
              <a:t>“Human Resource Management is defined as a strategic and coherent approach to the management of an organisation’s most valued assets – the people working there who individually and collectively contribute to the achievement of its objectives.” (Armstrong, 2020) </a:t>
            </a:r>
            <a:endParaRPr lang="en-US" dirty="0"/>
          </a:p>
          <a:p>
            <a:pPr algn="just"/>
            <a:endParaRPr lang="en-GB" sz="1600" dirty="0">
              <a:cs typeface="Calibri"/>
            </a:endParaRPr>
          </a:p>
          <a:p>
            <a:pPr algn="just"/>
            <a:r>
              <a:rPr lang="en-GB" sz="1600" dirty="0">
                <a:ea typeface="+mn-lt"/>
                <a:cs typeface="+mn-lt"/>
              </a:rPr>
              <a:t>"HRM, is about creating a coherent planned framework for employees to be hired, managed and developed in ways that supports an organisation’s long-term goals. It helps ensure that the various aspects of people management work together to drive the behaviour and climate needed to create value and meet performance targets". (CIPD, 2023)</a:t>
            </a:r>
          </a:p>
        </p:txBody>
      </p:sp>
    </p:spTree>
    <p:extLst>
      <p:ext uri="{BB962C8B-B14F-4D97-AF65-F5344CB8AC3E}">
        <p14:creationId xmlns:p14="http://schemas.microsoft.com/office/powerpoint/2010/main" val="2163446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34712-FE76-490A-A778-7A8F08DD6B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CF852E-DDD5-493E-B370-856DE83194AE}"/>
              </a:ext>
            </a:extLst>
          </p:cNvPr>
          <p:cNvSpPr>
            <a:spLocks noGrp="1"/>
          </p:cNvSpPr>
          <p:nvPr>
            <p:ph idx="1"/>
          </p:nvPr>
        </p:nvSpPr>
        <p:spPr>
          <a:xfrm>
            <a:off x="838200" y="1825625"/>
            <a:ext cx="10142989" cy="3702720"/>
          </a:xfrm>
        </p:spPr>
        <p:txBody>
          <a:bodyPr/>
          <a:lstStyle/>
          <a:p>
            <a:endParaRPr lang="en-GB" dirty="0"/>
          </a:p>
        </p:txBody>
      </p:sp>
      <p:pic>
        <p:nvPicPr>
          <p:cNvPr id="4" name="Picture 2" descr="Evolution of human resources management">
            <a:extLst>
              <a:ext uri="{FF2B5EF4-FFF2-40B4-BE49-F238E27FC236}">
                <a16:creationId xmlns:a16="http://schemas.microsoft.com/office/drawing/2014/main" id="{9805201A-7063-42B2-B1A0-5792CC4BC5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9979"/>
          <a:stretch/>
        </p:blipFill>
        <p:spPr bwMode="auto">
          <a:xfrm>
            <a:off x="1263485" y="423258"/>
            <a:ext cx="9141694" cy="4909830"/>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2">
            <a:extLst>
              <a:ext uri="{FF2B5EF4-FFF2-40B4-BE49-F238E27FC236}">
                <a16:creationId xmlns:a16="http://schemas.microsoft.com/office/drawing/2014/main" id="{EE125BF6-65D6-7111-E0DD-5AD07916BAD8}"/>
              </a:ext>
            </a:extLst>
          </p:cNvPr>
          <p:cNvSpPr txBox="1">
            <a:spLocks/>
          </p:cNvSpPr>
          <p:nvPr/>
        </p:nvSpPr>
        <p:spPr bwMode="auto">
          <a:xfrm>
            <a:off x="2197481" y="5468025"/>
            <a:ext cx="594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1pPr>
            <a:lvl2pPr marL="742950" indent="-28575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2pPr>
            <a:lvl3pPr marL="11430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3pPr>
            <a:lvl4pPr marL="16002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4pPr>
            <a:lvl5pPr marL="2057400" indent="-228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9pPr>
          </a:lstStyle>
          <a:p>
            <a:r>
              <a:rPr lang="en-US" altLang="en-US" sz="1200" dirty="0"/>
              <a:t>McGraw-Hill/Irwin  ©2017 The McGraw-Hill Companies, All Rights Reserved </a:t>
            </a:r>
          </a:p>
        </p:txBody>
      </p:sp>
    </p:spTree>
    <p:extLst>
      <p:ext uri="{BB962C8B-B14F-4D97-AF65-F5344CB8AC3E}">
        <p14:creationId xmlns:p14="http://schemas.microsoft.com/office/powerpoint/2010/main" val="3847667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E314E-40FC-8BEF-A513-6C91BEED7013}"/>
              </a:ext>
            </a:extLst>
          </p:cNvPr>
          <p:cNvSpPr>
            <a:spLocks noGrp="1"/>
          </p:cNvSpPr>
          <p:nvPr>
            <p:ph type="title"/>
          </p:nvPr>
        </p:nvSpPr>
        <p:spPr/>
        <p:txBody>
          <a:bodyPr/>
          <a:lstStyle/>
          <a:p>
            <a:r>
              <a:rPr lang="en-GB" dirty="0"/>
              <a:t>HR Functions (2023) </a:t>
            </a:r>
          </a:p>
        </p:txBody>
      </p:sp>
      <p:sp>
        <p:nvSpPr>
          <p:cNvPr id="3" name="Content Placeholder 2">
            <a:extLst>
              <a:ext uri="{FF2B5EF4-FFF2-40B4-BE49-F238E27FC236}">
                <a16:creationId xmlns:a16="http://schemas.microsoft.com/office/drawing/2014/main" id="{4A9BE490-C5E7-B86D-8C1A-A1FA90869BC8}"/>
              </a:ext>
            </a:extLst>
          </p:cNvPr>
          <p:cNvSpPr>
            <a:spLocks noGrp="1"/>
          </p:cNvSpPr>
          <p:nvPr>
            <p:ph idx="1"/>
          </p:nvPr>
        </p:nvSpPr>
        <p:spPr>
          <a:xfrm>
            <a:off x="1219200" y="4759036"/>
            <a:ext cx="10134600" cy="748934"/>
          </a:xfrm>
        </p:spPr>
        <p:txBody>
          <a:bodyPr>
            <a:normAutofit fontScale="85000" lnSpcReduction="20000"/>
          </a:bodyPr>
          <a:lstStyle/>
          <a:p>
            <a:endParaRPr lang="en-GB" dirty="0"/>
          </a:p>
          <a:p>
            <a:r>
              <a:rPr lang="en-US" dirty="0">
                <a:hlinkClick r:id="rId3"/>
              </a:rPr>
              <a:t>12 Key Functions of Human Resources to Know in 2023 – AIHR</a:t>
            </a:r>
            <a:endParaRPr lang="en-GB" dirty="0"/>
          </a:p>
          <a:p>
            <a:endParaRPr lang="en-GB" dirty="0"/>
          </a:p>
          <a:p>
            <a:endParaRPr lang="en-GB" dirty="0"/>
          </a:p>
        </p:txBody>
      </p:sp>
      <p:pic>
        <p:nvPicPr>
          <p:cNvPr id="5" name="Picture 4">
            <a:extLst>
              <a:ext uri="{FF2B5EF4-FFF2-40B4-BE49-F238E27FC236}">
                <a16:creationId xmlns:a16="http://schemas.microsoft.com/office/drawing/2014/main" id="{6FAF75FB-D5AA-D25E-4964-396D0A5EFB72}"/>
              </a:ext>
            </a:extLst>
          </p:cNvPr>
          <p:cNvPicPr>
            <a:picLocks noChangeAspect="1"/>
          </p:cNvPicPr>
          <p:nvPr/>
        </p:nvPicPr>
        <p:blipFill rotWithShape="1">
          <a:blip r:embed="rId4"/>
          <a:srcRect l="20304" t="37677" r="24410" b="15758"/>
          <a:stretch/>
        </p:blipFill>
        <p:spPr>
          <a:xfrm>
            <a:off x="3699413" y="2098964"/>
            <a:ext cx="5444837" cy="3057331"/>
          </a:xfrm>
          <a:prstGeom prst="rect">
            <a:avLst/>
          </a:prstGeom>
        </p:spPr>
      </p:pic>
    </p:spTree>
    <p:extLst>
      <p:ext uri="{BB962C8B-B14F-4D97-AF65-F5344CB8AC3E}">
        <p14:creationId xmlns:p14="http://schemas.microsoft.com/office/powerpoint/2010/main" val="13122138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68608E7C-C4D4-41F2-67EA-801A8072D886}"/>
              </a:ext>
            </a:extLst>
          </p:cNvPr>
          <p:cNvSpPr>
            <a:spLocks noGrp="1"/>
          </p:cNvSpPr>
          <p:nvPr>
            <p:ph type="title"/>
          </p:nvPr>
        </p:nvSpPr>
        <p:spPr>
          <a:xfrm>
            <a:off x="2209800" y="228600"/>
            <a:ext cx="8077200" cy="838200"/>
          </a:xfrm>
        </p:spPr>
        <p:txBody>
          <a:bodyPr>
            <a:normAutofit fontScale="90000"/>
          </a:bodyPr>
          <a:lstStyle/>
          <a:p>
            <a:pPr eaLnBrk="1" hangingPunct="1">
              <a:defRPr/>
            </a:pPr>
            <a:br>
              <a:rPr lang="en-US" altLang="en-US" sz="3200" b="1"/>
            </a:br>
            <a:br>
              <a:rPr lang="en-US" altLang="en-US" sz="3200" b="1"/>
            </a:br>
            <a:br>
              <a:rPr lang="en-US" altLang="en-US" sz="3200"/>
            </a:br>
            <a:br>
              <a:rPr lang="en-US" altLang="en-US" sz="3200"/>
            </a:br>
            <a:endParaRPr lang="en-US" altLang="en-US" sz="2600" b="1"/>
          </a:p>
        </p:txBody>
      </p:sp>
      <p:pic>
        <p:nvPicPr>
          <p:cNvPr id="17411" name="Picture 1" descr="A graphic denotes Strategic HRM Practices (analysis and design of work, HR planning, recruiting, selection, training and development, compensation, performance management, employee relations all impact company performance.">
            <a:extLst>
              <a:ext uri="{FF2B5EF4-FFF2-40B4-BE49-F238E27FC236}">
                <a16:creationId xmlns:a16="http://schemas.microsoft.com/office/drawing/2014/main" id="{1AB02D1E-BCF1-4510-3B2E-56034A8B5FD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01800" y="1219201"/>
            <a:ext cx="8915400" cy="438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Footer Placeholder 1">
            <a:extLst>
              <a:ext uri="{FF2B5EF4-FFF2-40B4-BE49-F238E27FC236}">
                <a16:creationId xmlns:a16="http://schemas.microsoft.com/office/drawing/2014/main" id="{073307BC-E4E2-1BC0-BFFB-D2B89DEB7254}"/>
              </a:ext>
            </a:extLst>
          </p:cNvPr>
          <p:cNvSpPr>
            <a:spLocks noGrp="1"/>
          </p:cNvSpPr>
          <p:nvPr>
            <p:ph type="ftr" sz="quarter" idx="10"/>
          </p:nvPr>
        </p:nvSpPr>
        <p:spPr bwMode="auto">
          <a:xfrm>
            <a:off x="553475" y="5391152"/>
            <a:ext cx="5639257"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17413" name="Slide Number Placeholder 3">
            <a:extLst>
              <a:ext uri="{FF2B5EF4-FFF2-40B4-BE49-F238E27FC236}">
                <a16:creationId xmlns:a16="http://schemas.microsoft.com/office/drawing/2014/main" id="{236E7B79-697D-D2C9-FD61-B430548878A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D09A9B1-6EA7-4EAB-9D2E-0F0F809C568D}" type="slidenum">
              <a:rPr lang="en-US" altLang="en-US" sz="1200"/>
              <a:pPr/>
              <a:t>30</a:t>
            </a:fld>
            <a:endParaRPr lang="en-US" altLang="en-US" sz="12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14E30762-6D0D-653A-EC5B-0BC1B00F5A51}"/>
              </a:ext>
            </a:extLst>
          </p:cNvPr>
          <p:cNvSpPr>
            <a:spLocks noGrp="1" noChangeArrowheads="1"/>
          </p:cNvSpPr>
          <p:nvPr>
            <p:ph type="title"/>
          </p:nvPr>
        </p:nvSpPr>
        <p:spPr>
          <a:xfrm>
            <a:off x="1828800" y="0"/>
            <a:ext cx="8301038" cy="1290638"/>
          </a:xfrm>
        </p:spPr>
        <p:txBody>
          <a:bodyPr>
            <a:normAutofit/>
          </a:bodyPr>
          <a:lstStyle/>
          <a:p>
            <a:pPr defTabSz="809625">
              <a:defRPr/>
            </a:pPr>
            <a:r>
              <a:rPr lang="en-US" sz="2800" b="1" dirty="0">
                <a:ea typeface="ＭＳ Ｐゴシック" charset="0"/>
              </a:rPr>
              <a:t>Table 1.1</a:t>
            </a:r>
            <a:br>
              <a:rPr lang="en-US" sz="2800" b="1" dirty="0">
                <a:ea typeface="ＭＳ Ｐゴシック" charset="0"/>
              </a:rPr>
            </a:br>
            <a:r>
              <a:rPr lang="en-US" sz="2800" b="1" dirty="0">
                <a:ea typeface="ＭＳ Ｐゴシック" charset="0"/>
              </a:rPr>
              <a:t> </a:t>
            </a:r>
            <a:r>
              <a:rPr lang="en-US" sz="2800" dirty="0">
                <a:ea typeface="ＭＳ Ｐゴシック" charset="0"/>
              </a:rPr>
              <a:t>Responsibilities of HR Departments- Functions</a:t>
            </a:r>
          </a:p>
        </p:txBody>
      </p:sp>
      <p:graphicFrame>
        <p:nvGraphicFramePr>
          <p:cNvPr id="3" name="Table 2">
            <a:extLst>
              <a:ext uri="{FF2B5EF4-FFF2-40B4-BE49-F238E27FC236}">
                <a16:creationId xmlns:a16="http://schemas.microsoft.com/office/drawing/2014/main" id="{D5FD8BE1-06F3-3D66-BA8E-93C00C8840A3}"/>
              </a:ext>
            </a:extLst>
          </p:cNvPr>
          <p:cNvGraphicFramePr>
            <a:graphicFrameLocks noGrp="1"/>
          </p:cNvGraphicFramePr>
          <p:nvPr>
            <p:extLst>
              <p:ext uri="{D42A27DB-BD31-4B8C-83A1-F6EECF244321}">
                <p14:modId xmlns:p14="http://schemas.microsoft.com/office/powerpoint/2010/main" val="2146021265"/>
              </p:ext>
            </p:extLst>
          </p:nvPr>
        </p:nvGraphicFramePr>
        <p:xfrm>
          <a:off x="2108048" y="1158057"/>
          <a:ext cx="6930093" cy="4186238"/>
        </p:xfrm>
        <a:graphic>
          <a:graphicData uri="http://schemas.openxmlformats.org/drawingml/2006/table">
            <a:tbl>
              <a:tblPr/>
              <a:tblGrid>
                <a:gridCol w="6930093">
                  <a:extLst>
                    <a:ext uri="{9D8B030D-6E8A-4147-A177-3AD203B41FA5}">
                      <a16:colId xmlns:a16="http://schemas.microsoft.com/office/drawing/2014/main" val="20000"/>
                    </a:ext>
                  </a:extLst>
                </a:gridCol>
              </a:tblGrid>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Analysis and design of work</a:t>
                      </a:r>
                    </a:p>
                  </a:txBody>
                  <a:tcPr marT="45709" marB="45709" horzOverflow="overflow">
                    <a:lnL>
                      <a:noFill/>
                    </a:lnL>
                    <a:lnR>
                      <a:noFill/>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Recruitment and selection</a:t>
                      </a:r>
                    </a:p>
                  </a:txBody>
                  <a:tcPr marT="45709" marB="45709" horzOverflow="overflow">
                    <a:lnL>
                      <a:noFill/>
                    </a:lnL>
                    <a:lnR>
                      <a:noFill/>
                    </a:lnR>
                    <a:lnT w="12700" cap="flat" cmpd="sng" algn="ctr">
                      <a:solidFill>
                        <a:schemeClr val="accent1"/>
                      </a:solidFill>
                      <a:prstDash val="solid"/>
                      <a:round/>
                      <a:headEnd type="none" w="med" len="med"/>
                      <a:tailEnd type="none" w="med" len="med"/>
                    </a:lnT>
                    <a:lnB>
                      <a:noFill/>
                    </a:lnB>
                    <a:lnTlToBr>
                      <a:noFill/>
                    </a:lnTlToBr>
                    <a:lnBlToTr>
                      <a:noFill/>
                    </a:lnBlToTr>
                    <a:solidFill>
                      <a:schemeClr val="accent1">
                        <a:alpha val="20000"/>
                      </a:schemeClr>
                    </a:solidFill>
                  </a:tcPr>
                </a:tc>
                <a:extLst>
                  <a:ext uri="{0D108BD9-81ED-4DB2-BD59-A6C34878D82A}">
                    <a16:rowId xmlns:a16="http://schemas.microsoft.com/office/drawing/2014/main" val="10001"/>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Training and development</a:t>
                      </a: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Performance management</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3"/>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Compensation and benefits</a:t>
                      </a: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4"/>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Employee relations/Labor relations</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5"/>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Employee data and information systems</a:t>
                      </a:r>
                    </a:p>
                  </a:txBody>
                  <a:tcPr marT="45709" marB="45709"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6"/>
                  </a:ext>
                </a:extLst>
              </a:tr>
              <a:tr h="52863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Legal compliance</a:t>
                      </a:r>
                      <a:endParaRPr kumimoji="0" lang="en-US" altLang="zh-TW" sz="2400" b="0" i="0" u="none" strike="noStrike" cap="none" normalizeH="0" baseline="0" dirty="0">
                        <a:ln>
                          <a:noFill/>
                        </a:ln>
                        <a:solidFill>
                          <a:srgbClr val="000000"/>
                        </a:solidFill>
                        <a:effectLst/>
                        <a:latin typeface="Calibri" pitchFamily="34" charset="0"/>
                        <a:ea typeface="ＭＳ Ｐゴシック" pitchFamily="34" charset="-128"/>
                      </a:endParaRPr>
                    </a:p>
                  </a:txBody>
                  <a:tcPr marT="45709" marB="45709"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7"/>
                  </a:ext>
                </a:extLst>
              </a:tr>
              <a:tr h="457200">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altLang="zh-TW" sz="2400" b="0" i="0" u="none" strike="noStrike" cap="none" normalizeH="0" baseline="0" dirty="0">
                          <a:ln>
                            <a:noFill/>
                          </a:ln>
                          <a:solidFill>
                            <a:schemeClr val="tx1"/>
                          </a:solidFill>
                          <a:effectLst/>
                          <a:latin typeface="Calibri" pitchFamily="34" charset="0"/>
                          <a:ea typeface="ＭＳ Ｐゴシック" pitchFamily="34" charset="-128"/>
                        </a:rPr>
                        <a:t>Support for business strategy</a:t>
                      </a:r>
                    </a:p>
                  </a:txBody>
                  <a:tcPr marT="45709" marB="45709" horzOverflow="overflow">
                    <a:lnL>
                      <a:noFill/>
                    </a:lnL>
                    <a:lnR>
                      <a:noFill/>
                    </a:lnR>
                    <a:lnT>
                      <a:noFill/>
                    </a:lnT>
                    <a:lnB w="12700" cap="flat" cmpd="sng" algn="ctr">
                      <a:solidFill>
                        <a:schemeClr val="accent1"/>
                      </a:solidFill>
                      <a:prstDash val="solid"/>
                      <a:round/>
                      <a:headEnd type="none" w="med" len="med"/>
                      <a:tailEnd type="none" w="med" len="med"/>
                    </a:lnB>
                    <a:lnTlToBr>
                      <a:noFill/>
                    </a:lnTlToBr>
                    <a:lnBlToTr>
                      <a:noFill/>
                    </a:lnBlToTr>
                    <a:solidFill>
                      <a:schemeClr val="accent1">
                        <a:alpha val="20000"/>
                      </a:schemeClr>
                    </a:solidFill>
                  </a:tcPr>
                </a:tc>
                <a:extLst>
                  <a:ext uri="{0D108BD9-81ED-4DB2-BD59-A6C34878D82A}">
                    <a16:rowId xmlns:a16="http://schemas.microsoft.com/office/drawing/2014/main" val="10008"/>
                  </a:ext>
                </a:extLst>
              </a:tr>
            </a:tbl>
          </a:graphicData>
        </a:graphic>
      </p:graphicFrame>
      <p:sp>
        <p:nvSpPr>
          <p:cNvPr id="18448" name="Footer Placeholder 2">
            <a:extLst>
              <a:ext uri="{FF2B5EF4-FFF2-40B4-BE49-F238E27FC236}">
                <a16:creationId xmlns:a16="http://schemas.microsoft.com/office/drawing/2014/main" id="{034169D0-7425-6DE4-CAD7-A9AEE1936E3D}"/>
              </a:ext>
            </a:extLst>
          </p:cNvPr>
          <p:cNvSpPr>
            <a:spLocks noGrp="1"/>
          </p:cNvSpPr>
          <p:nvPr>
            <p:ph type="ftr" sz="quarter" idx="10"/>
          </p:nvPr>
        </p:nvSpPr>
        <p:spPr bwMode="auto">
          <a:xfrm>
            <a:off x="2273908" y="5486400"/>
            <a:ext cx="7644184"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18449" name="Slide Number Placeholder 3">
            <a:extLst>
              <a:ext uri="{FF2B5EF4-FFF2-40B4-BE49-F238E27FC236}">
                <a16:creationId xmlns:a16="http://schemas.microsoft.com/office/drawing/2014/main" id="{D563E645-B89D-C5B1-9BF7-7BA4708B5B6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618F366-1A48-4E55-8EBE-B5A5AA476495}" type="slidenum">
              <a:rPr lang="en-US" altLang="en-US" sz="1200"/>
              <a:pPr/>
              <a:t>31</a:t>
            </a:fld>
            <a:endParaRPr lang="en-US" altLang="en-US" sz="1200"/>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標題 1">
            <a:extLst>
              <a:ext uri="{FF2B5EF4-FFF2-40B4-BE49-F238E27FC236}">
                <a16:creationId xmlns:a16="http://schemas.microsoft.com/office/drawing/2014/main" id="{DDF91928-8CA8-A61A-781F-2F2007D517F7}"/>
              </a:ext>
            </a:extLst>
          </p:cNvPr>
          <p:cNvSpPr>
            <a:spLocks noGrp="1"/>
          </p:cNvSpPr>
          <p:nvPr>
            <p:ph type="title"/>
          </p:nvPr>
        </p:nvSpPr>
        <p:spPr/>
        <p:txBody>
          <a:bodyPr/>
          <a:lstStyle/>
          <a:p>
            <a:r>
              <a:rPr lang="en-US" altLang="zh-TW" dirty="0"/>
              <a:t>Responsibilities of HR Departments- Functions</a:t>
            </a:r>
            <a:endParaRPr lang="zh-TW" altLang="en-US" dirty="0"/>
          </a:p>
        </p:txBody>
      </p:sp>
      <p:sp>
        <p:nvSpPr>
          <p:cNvPr id="19459" name="內容版面配置區 6">
            <a:extLst>
              <a:ext uri="{FF2B5EF4-FFF2-40B4-BE49-F238E27FC236}">
                <a16:creationId xmlns:a16="http://schemas.microsoft.com/office/drawing/2014/main" id="{FB5D5784-195F-0EDD-8D88-F38051F6798E}"/>
              </a:ext>
            </a:extLst>
          </p:cNvPr>
          <p:cNvSpPr>
            <a:spLocks noGrp="1"/>
          </p:cNvSpPr>
          <p:nvPr>
            <p:ph idx="1"/>
          </p:nvPr>
        </p:nvSpPr>
        <p:spPr/>
        <p:txBody>
          <a:bodyPr/>
          <a:lstStyle/>
          <a:p>
            <a:r>
              <a:rPr lang="en-US" altLang="zh-TW">
                <a:solidFill>
                  <a:schemeClr val="tx1"/>
                </a:solidFill>
              </a:rPr>
              <a:t>Analysis and design of work</a:t>
            </a:r>
          </a:p>
          <a:p>
            <a:pPr lvl="1"/>
            <a:r>
              <a:rPr lang="en-US" altLang="zh-TW"/>
              <a:t>Job analysis is the process of getting detailed information about jobs.</a:t>
            </a:r>
          </a:p>
          <a:p>
            <a:pPr lvl="1"/>
            <a:r>
              <a:rPr lang="en-US" altLang="zh-TW"/>
              <a:t>In general , jobs can vary from having a narrow range of simple tasks to having a broad array of complex tasks requiring multiple skills.</a:t>
            </a:r>
            <a:endParaRPr lang="zh-TW" altLang="en-US"/>
          </a:p>
        </p:txBody>
      </p:sp>
      <p:sp>
        <p:nvSpPr>
          <p:cNvPr id="19460" name="頁尾版面配置區 4">
            <a:extLst>
              <a:ext uri="{FF2B5EF4-FFF2-40B4-BE49-F238E27FC236}">
                <a16:creationId xmlns:a16="http://schemas.microsoft.com/office/drawing/2014/main" id="{E237166F-9C4C-E767-2066-06DBB5830B36}"/>
              </a:ext>
            </a:extLst>
          </p:cNvPr>
          <p:cNvSpPr>
            <a:spLocks noGrp="1"/>
          </p:cNvSpPr>
          <p:nvPr>
            <p:ph type="ftr" sz="quarter" idx="10"/>
          </p:nvPr>
        </p:nvSpPr>
        <p:spPr bwMode="auto">
          <a:xfrm>
            <a:off x="1484303" y="5343392"/>
            <a:ext cx="7495434"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19461" name="投影片編號版面配置區 5">
            <a:extLst>
              <a:ext uri="{FF2B5EF4-FFF2-40B4-BE49-F238E27FC236}">
                <a16:creationId xmlns:a16="http://schemas.microsoft.com/office/drawing/2014/main" id="{3EB55EDF-3499-9073-435C-AC0F712C1B7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80531AF-735B-4C42-8D54-205EBD958E64}" type="slidenum">
              <a:rPr lang="en-US" altLang="en-US" sz="1200"/>
              <a:pPr/>
              <a:t>32</a:t>
            </a:fld>
            <a:endParaRPr lang="en-US" altLang="en-US" sz="12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標題 6">
            <a:extLst>
              <a:ext uri="{FF2B5EF4-FFF2-40B4-BE49-F238E27FC236}">
                <a16:creationId xmlns:a16="http://schemas.microsoft.com/office/drawing/2014/main" id="{434D2594-0C98-3197-0328-D53948ABD560}"/>
              </a:ext>
            </a:extLst>
          </p:cNvPr>
          <p:cNvSpPr>
            <a:spLocks noGrp="1"/>
          </p:cNvSpPr>
          <p:nvPr>
            <p:ph type="title"/>
          </p:nvPr>
        </p:nvSpPr>
        <p:spPr/>
        <p:txBody>
          <a:bodyPr/>
          <a:lstStyle/>
          <a:p>
            <a:r>
              <a:rPr lang="en-US" altLang="zh-TW"/>
              <a:t>Responsibilities of HR Departments- Functions</a:t>
            </a:r>
            <a:endParaRPr lang="zh-TW" altLang="en-US"/>
          </a:p>
        </p:txBody>
      </p:sp>
      <p:sp>
        <p:nvSpPr>
          <p:cNvPr id="20483" name="內容版面配置區 7">
            <a:extLst>
              <a:ext uri="{FF2B5EF4-FFF2-40B4-BE49-F238E27FC236}">
                <a16:creationId xmlns:a16="http://schemas.microsoft.com/office/drawing/2014/main" id="{D8967F6E-133B-2E5C-BE1A-E35C57CCEDE0}"/>
              </a:ext>
            </a:extLst>
          </p:cNvPr>
          <p:cNvSpPr>
            <a:spLocks noGrp="1"/>
          </p:cNvSpPr>
          <p:nvPr>
            <p:ph idx="1"/>
          </p:nvPr>
        </p:nvSpPr>
        <p:spPr/>
        <p:txBody>
          <a:bodyPr/>
          <a:lstStyle/>
          <a:p>
            <a:r>
              <a:rPr lang="en-US" altLang="zh-TW">
                <a:solidFill>
                  <a:schemeClr val="tx1"/>
                </a:solidFill>
              </a:rPr>
              <a:t>Recruitment and selection</a:t>
            </a:r>
          </a:p>
          <a:p>
            <a:pPr lvl="1"/>
            <a:r>
              <a:rPr lang="en-US" altLang="zh-TW">
                <a:solidFill>
                  <a:srgbClr val="FF0000"/>
                </a:solidFill>
              </a:rPr>
              <a:t>Recruitment</a:t>
            </a:r>
            <a:r>
              <a:rPr lang="en-US" altLang="zh-TW"/>
              <a:t> is the process through which the organization seeks applicants for potential employment .Selection refers to the process by which the organization attempts to identify applicants with the necessary characteristics that will help the organization achieves its goals.</a:t>
            </a:r>
          </a:p>
          <a:p>
            <a:pPr lvl="1"/>
            <a:r>
              <a:rPr lang="en-US" altLang="zh-TW">
                <a:solidFill>
                  <a:srgbClr val="FF0000"/>
                </a:solidFill>
              </a:rPr>
              <a:t>Selection </a:t>
            </a:r>
            <a:r>
              <a:rPr lang="en-US" altLang="zh-TW"/>
              <a:t>process may focus on specific skill or the general abilities</a:t>
            </a:r>
            <a:endParaRPr lang="zh-TW" altLang="en-US"/>
          </a:p>
        </p:txBody>
      </p:sp>
      <p:sp>
        <p:nvSpPr>
          <p:cNvPr id="20484" name="頁尾版面配置區 4">
            <a:extLst>
              <a:ext uri="{FF2B5EF4-FFF2-40B4-BE49-F238E27FC236}">
                <a16:creationId xmlns:a16="http://schemas.microsoft.com/office/drawing/2014/main" id="{EDE62B0A-8617-682D-F50F-E898CDA47F3A}"/>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20485" name="投影片編號版面配置區 5">
            <a:extLst>
              <a:ext uri="{FF2B5EF4-FFF2-40B4-BE49-F238E27FC236}">
                <a16:creationId xmlns:a16="http://schemas.microsoft.com/office/drawing/2014/main" id="{2379CA2B-52EA-4A51-28AA-D1FF6FC9611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0CDB896-1530-4B73-A6A8-2CC41E28FBC4}" type="slidenum">
              <a:rPr lang="en-US" altLang="en-US" sz="1200"/>
              <a:pPr/>
              <a:t>33</a:t>
            </a:fld>
            <a:endParaRPr lang="en-US" altLang="en-US" sz="1200"/>
          </a:p>
        </p:txBody>
      </p:sp>
      <p:sp>
        <p:nvSpPr>
          <p:cNvPr id="3" name="TextBox 2">
            <a:extLst>
              <a:ext uri="{FF2B5EF4-FFF2-40B4-BE49-F238E27FC236}">
                <a16:creationId xmlns:a16="http://schemas.microsoft.com/office/drawing/2014/main" id="{ED4E84B2-6067-E2D1-E7E1-D092B9A71B83}"/>
              </a:ext>
            </a:extLst>
          </p:cNvPr>
          <p:cNvSpPr txBox="1"/>
          <p:nvPr/>
        </p:nvSpPr>
        <p:spPr>
          <a:xfrm>
            <a:off x="1159426" y="5050988"/>
            <a:ext cx="7590342" cy="369332"/>
          </a:xfrm>
          <a:prstGeom prst="rect">
            <a:avLst/>
          </a:prstGeom>
          <a:noFill/>
        </p:spPr>
        <p:txBody>
          <a:bodyPr wrap="square">
            <a:spAutoFit/>
          </a:bodyPr>
          <a:lstStyle/>
          <a:p>
            <a:r>
              <a:rPr lang="en-US" altLang="en-US" sz="1800" dirty="0"/>
              <a:t>McGraw-Hill/Irwin  ©2017 The McGraw-Hill Companies, All Rights Reserved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標題 6">
            <a:extLst>
              <a:ext uri="{FF2B5EF4-FFF2-40B4-BE49-F238E27FC236}">
                <a16:creationId xmlns:a16="http://schemas.microsoft.com/office/drawing/2014/main" id="{27492089-1540-1DD7-0073-A1777D1EEB25}"/>
              </a:ext>
            </a:extLst>
          </p:cNvPr>
          <p:cNvSpPr>
            <a:spLocks noGrp="1"/>
          </p:cNvSpPr>
          <p:nvPr>
            <p:ph type="title"/>
          </p:nvPr>
        </p:nvSpPr>
        <p:spPr/>
        <p:txBody>
          <a:bodyPr/>
          <a:lstStyle/>
          <a:p>
            <a:r>
              <a:rPr lang="en-US" altLang="zh-TW"/>
              <a:t>Responsibilities of HR Departments- Functions</a:t>
            </a:r>
            <a:endParaRPr lang="zh-TW" altLang="en-US"/>
          </a:p>
        </p:txBody>
      </p:sp>
      <p:sp>
        <p:nvSpPr>
          <p:cNvPr id="21507" name="內容版面配置區 7">
            <a:extLst>
              <a:ext uri="{FF2B5EF4-FFF2-40B4-BE49-F238E27FC236}">
                <a16:creationId xmlns:a16="http://schemas.microsoft.com/office/drawing/2014/main" id="{79AD11BB-F5F7-2388-2DB1-EAA3926CA602}"/>
              </a:ext>
            </a:extLst>
          </p:cNvPr>
          <p:cNvSpPr>
            <a:spLocks noGrp="1"/>
          </p:cNvSpPr>
          <p:nvPr>
            <p:ph idx="1"/>
          </p:nvPr>
        </p:nvSpPr>
        <p:spPr>
          <a:xfrm>
            <a:off x="1981200" y="1600200"/>
            <a:ext cx="8458200" cy="5105400"/>
          </a:xfrm>
        </p:spPr>
        <p:txBody>
          <a:bodyPr/>
          <a:lstStyle/>
          <a:p>
            <a:r>
              <a:rPr lang="en-US" altLang="zh-TW">
                <a:solidFill>
                  <a:schemeClr val="tx1"/>
                </a:solidFill>
              </a:rPr>
              <a:t>Training and development</a:t>
            </a:r>
          </a:p>
          <a:p>
            <a:pPr lvl="1"/>
            <a:r>
              <a:rPr lang="en-US" altLang="zh-TW">
                <a:solidFill>
                  <a:srgbClr val="FF0000"/>
                </a:solidFill>
              </a:rPr>
              <a:t>Training </a:t>
            </a:r>
            <a:r>
              <a:rPr lang="en-US" altLang="zh-TW">
                <a:solidFill>
                  <a:schemeClr val="tx1"/>
                </a:solidFill>
              </a:rPr>
              <a:t>is </a:t>
            </a:r>
            <a:r>
              <a:rPr lang="en-US" altLang="zh-TW"/>
              <a:t>a planned effort to enable employees to learn job –related knowledge, skills and behavior.</a:t>
            </a:r>
          </a:p>
          <a:p>
            <a:pPr lvl="1"/>
            <a:r>
              <a:rPr lang="en-US" altLang="zh-TW">
                <a:solidFill>
                  <a:srgbClr val="FF0000"/>
                </a:solidFill>
              </a:rPr>
              <a:t>Development</a:t>
            </a:r>
            <a:r>
              <a:rPr lang="en-US" altLang="zh-TW"/>
              <a:t> involves acquiring knowledge skills , and behaviors that improve employee’s ability to meet the challenge of a variety of new or existing jobs.</a:t>
            </a:r>
          </a:p>
          <a:p>
            <a:pPr lvl="1"/>
            <a:r>
              <a:rPr lang="en-US" altLang="zh-TW"/>
              <a:t>Some organization may offer the programs to few employees in whom the organization want to invest , but some have a philosophy of investing in the tranining of all its workers </a:t>
            </a:r>
          </a:p>
          <a:p>
            <a:pPr lvl="1"/>
            <a:endParaRPr lang="zh-TW" altLang="en-US"/>
          </a:p>
        </p:txBody>
      </p:sp>
      <p:sp>
        <p:nvSpPr>
          <p:cNvPr id="21508" name="頁尾版面配置區 4">
            <a:extLst>
              <a:ext uri="{FF2B5EF4-FFF2-40B4-BE49-F238E27FC236}">
                <a16:creationId xmlns:a16="http://schemas.microsoft.com/office/drawing/2014/main" id="{5B15BF5C-DC78-964C-8418-1C15C76EBE47}"/>
              </a:ext>
            </a:extLst>
          </p:cNvPr>
          <p:cNvSpPr>
            <a:spLocks noGrp="1"/>
          </p:cNvSpPr>
          <p:nvPr>
            <p:ph type="ftr" sz="quarter" idx="10"/>
          </p:nvPr>
        </p:nvSpPr>
        <p:spPr bwMode="auto">
          <a:xfrm>
            <a:off x="1144824" y="5316015"/>
            <a:ext cx="675077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21509" name="投影片編號版面配置區 5">
            <a:extLst>
              <a:ext uri="{FF2B5EF4-FFF2-40B4-BE49-F238E27FC236}">
                <a16:creationId xmlns:a16="http://schemas.microsoft.com/office/drawing/2014/main" id="{653315B2-A1EB-59AD-1FA2-78C259B0E015}"/>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03C0F43-9B6B-4F90-B87F-84B0C116AE55}" type="slidenum">
              <a:rPr lang="en-US" altLang="en-US" sz="1200"/>
              <a:pPr/>
              <a:t>34</a:t>
            </a:fld>
            <a:endParaRPr lang="en-US" altLang="en-US" sz="12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標題 6">
            <a:extLst>
              <a:ext uri="{FF2B5EF4-FFF2-40B4-BE49-F238E27FC236}">
                <a16:creationId xmlns:a16="http://schemas.microsoft.com/office/drawing/2014/main" id="{3E480FD5-D25D-4454-E713-416042BCF425}"/>
              </a:ext>
            </a:extLst>
          </p:cNvPr>
          <p:cNvSpPr>
            <a:spLocks noGrp="1"/>
          </p:cNvSpPr>
          <p:nvPr>
            <p:ph type="title"/>
          </p:nvPr>
        </p:nvSpPr>
        <p:spPr/>
        <p:txBody>
          <a:bodyPr/>
          <a:lstStyle/>
          <a:p>
            <a:r>
              <a:rPr lang="en-US" altLang="zh-TW"/>
              <a:t>Responsibilities of HR Departments- Functions</a:t>
            </a:r>
            <a:endParaRPr lang="zh-TW" altLang="en-US"/>
          </a:p>
        </p:txBody>
      </p:sp>
      <p:sp>
        <p:nvSpPr>
          <p:cNvPr id="22531" name="內容版面配置區 7">
            <a:extLst>
              <a:ext uri="{FF2B5EF4-FFF2-40B4-BE49-F238E27FC236}">
                <a16:creationId xmlns:a16="http://schemas.microsoft.com/office/drawing/2014/main" id="{41056AFD-F734-AAAF-7C42-75BFD8B8876C}"/>
              </a:ext>
            </a:extLst>
          </p:cNvPr>
          <p:cNvSpPr>
            <a:spLocks noGrp="1"/>
          </p:cNvSpPr>
          <p:nvPr>
            <p:ph idx="1"/>
          </p:nvPr>
        </p:nvSpPr>
        <p:spPr/>
        <p:txBody>
          <a:bodyPr/>
          <a:lstStyle/>
          <a:p>
            <a:r>
              <a:rPr lang="en-US" altLang="zh-TW">
                <a:solidFill>
                  <a:schemeClr val="tx1"/>
                </a:solidFill>
              </a:rPr>
              <a:t>Performance management</a:t>
            </a:r>
          </a:p>
          <a:p>
            <a:pPr lvl="1"/>
            <a:r>
              <a:rPr lang="en-US" altLang="zh-TW"/>
              <a:t>Ensuring that employees’ activities and outputs align with organization ‘s goals as performance management</a:t>
            </a:r>
          </a:p>
          <a:p>
            <a:pPr lvl="1"/>
            <a:r>
              <a:rPr lang="en-US" altLang="zh-TW"/>
              <a:t>The performance measures may focus on observable behaviors , outcomes or both.</a:t>
            </a:r>
            <a:endParaRPr lang="zh-TW" altLang="en-US"/>
          </a:p>
        </p:txBody>
      </p:sp>
      <p:sp>
        <p:nvSpPr>
          <p:cNvPr id="22532" name="頁尾版面配置區 4">
            <a:extLst>
              <a:ext uri="{FF2B5EF4-FFF2-40B4-BE49-F238E27FC236}">
                <a16:creationId xmlns:a16="http://schemas.microsoft.com/office/drawing/2014/main" id="{C35DB80B-D2C5-5BC7-AE3E-D2D03D37F31F}"/>
              </a:ext>
            </a:extLst>
          </p:cNvPr>
          <p:cNvSpPr>
            <a:spLocks noGrp="1"/>
          </p:cNvSpPr>
          <p:nvPr>
            <p:ph type="ftr" sz="quarter" idx="10"/>
          </p:nvPr>
        </p:nvSpPr>
        <p:spPr bwMode="auto">
          <a:xfrm>
            <a:off x="1396694" y="5365294"/>
            <a:ext cx="7347597"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22533" name="投影片編號版面配置區 5">
            <a:extLst>
              <a:ext uri="{FF2B5EF4-FFF2-40B4-BE49-F238E27FC236}">
                <a16:creationId xmlns:a16="http://schemas.microsoft.com/office/drawing/2014/main" id="{1F81E8A8-95D0-678E-7831-069B1A0BFE56}"/>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C802693-B0D2-4B34-89C2-B56B64E6FDFC}" type="slidenum">
              <a:rPr lang="en-US" altLang="en-US" sz="1200"/>
              <a:pPr/>
              <a:t>35</a:t>
            </a:fld>
            <a:endParaRPr lang="en-US" altLang="en-US" sz="12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標題 6">
            <a:extLst>
              <a:ext uri="{FF2B5EF4-FFF2-40B4-BE49-F238E27FC236}">
                <a16:creationId xmlns:a16="http://schemas.microsoft.com/office/drawing/2014/main" id="{5FF9AF2C-3BC5-10FC-99E2-E70D5650662A}"/>
              </a:ext>
            </a:extLst>
          </p:cNvPr>
          <p:cNvSpPr>
            <a:spLocks noGrp="1"/>
          </p:cNvSpPr>
          <p:nvPr>
            <p:ph type="title"/>
          </p:nvPr>
        </p:nvSpPr>
        <p:spPr/>
        <p:txBody>
          <a:bodyPr/>
          <a:lstStyle/>
          <a:p>
            <a:r>
              <a:rPr lang="en-US" altLang="zh-TW"/>
              <a:t>Responsibilities of HR Departments- Functions</a:t>
            </a:r>
            <a:endParaRPr lang="zh-TW" altLang="en-US"/>
          </a:p>
        </p:txBody>
      </p:sp>
      <p:sp>
        <p:nvSpPr>
          <p:cNvPr id="23555" name="內容版面配置區 7">
            <a:extLst>
              <a:ext uri="{FF2B5EF4-FFF2-40B4-BE49-F238E27FC236}">
                <a16:creationId xmlns:a16="http://schemas.microsoft.com/office/drawing/2014/main" id="{1D045EE6-B31A-3039-CB6A-C8C92F83082D}"/>
              </a:ext>
            </a:extLst>
          </p:cNvPr>
          <p:cNvSpPr>
            <a:spLocks noGrp="1"/>
          </p:cNvSpPr>
          <p:nvPr>
            <p:ph idx="1"/>
          </p:nvPr>
        </p:nvSpPr>
        <p:spPr/>
        <p:txBody>
          <a:bodyPr/>
          <a:lstStyle/>
          <a:p>
            <a:r>
              <a:rPr lang="en-US" altLang="zh-TW" dirty="0">
                <a:solidFill>
                  <a:schemeClr val="tx1"/>
                </a:solidFill>
              </a:rPr>
              <a:t>Compensation and benefits</a:t>
            </a:r>
          </a:p>
          <a:p>
            <a:pPr lvl="1"/>
            <a:r>
              <a:rPr lang="en-US" altLang="zh-TW" dirty="0">
                <a:solidFill>
                  <a:schemeClr val="tx1"/>
                </a:solidFill>
              </a:rPr>
              <a:t>Rewards should be linked to the individuals’ or groups’ achievements</a:t>
            </a:r>
          </a:p>
          <a:p>
            <a:pPr lvl="1"/>
            <a:r>
              <a:rPr lang="en-US" altLang="zh-TW" dirty="0">
                <a:solidFill>
                  <a:schemeClr val="tx1"/>
                </a:solidFill>
              </a:rPr>
              <a:t>Rewards such as salary , bonuses or benefits</a:t>
            </a:r>
          </a:p>
          <a:p>
            <a:pPr lvl="1"/>
            <a:r>
              <a:rPr lang="en-US" altLang="zh-TW" dirty="0">
                <a:solidFill>
                  <a:schemeClr val="tx1"/>
                </a:solidFill>
                <a:hlinkClick r:id="rId2"/>
              </a:rPr>
              <a:t>https://www.youtube.com/watch?v=Z-pT0XDYvDM&amp;t=10s</a:t>
            </a:r>
            <a:endParaRPr lang="en-US" altLang="zh-TW" dirty="0">
              <a:solidFill>
                <a:schemeClr val="tx1"/>
              </a:solidFill>
            </a:endParaRPr>
          </a:p>
          <a:p>
            <a:pPr lvl="1"/>
            <a:endParaRPr lang="en-US" altLang="zh-TW" dirty="0">
              <a:solidFill>
                <a:schemeClr val="tx1"/>
              </a:solidFill>
            </a:endParaRPr>
          </a:p>
        </p:txBody>
      </p:sp>
      <p:sp>
        <p:nvSpPr>
          <p:cNvPr id="23556" name="投影片編號版面配置區 5">
            <a:extLst>
              <a:ext uri="{FF2B5EF4-FFF2-40B4-BE49-F238E27FC236}">
                <a16:creationId xmlns:a16="http://schemas.microsoft.com/office/drawing/2014/main" id="{5BC8F135-3104-F667-4B4C-6262725DFE3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F6F308D-DA15-44FD-805D-0EE7A1F62A12}" type="slidenum">
              <a:rPr lang="en-US" altLang="en-US" sz="1200"/>
              <a:pPr/>
              <a:t>36</a:t>
            </a:fld>
            <a:endParaRPr lang="en-US" altLang="en-US" sz="1200"/>
          </a:p>
        </p:txBody>
      </p:sp>
      <p:sp>
        <p:nvSpPr>
          <p:cNvPr id="23557" name="頁尾版面配置區 1">
            <a:extLst>
              <a:ext uri="{FF2B5EF4-FFF2-40B4-BE49-F238E27FC236}">
                <a16:creationId xmlns:a16="http://schemas.microsoft.com/office/drawing/2014/main" id="{A817F047-BD58-EFB5-5A6E-EA0F651E370A}"/>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3" name="TextBox 2">
            <a:extLst>
              <a:ext uri="{FF2B5EF4-FFF2-40B4-BE49-F238E27FC236}">
                <a16:creationId xmlns:a16="http://schemas.microsoft.com/office/drawing/2014/main" id="{6F0F9187-B5EB-347A-B6CD-5A1C7FC3A744}"/>
              </a:ext>
            </a:extLst>
          </p:cNvPr>
          <p:cNvSpPr txBox="1"/>
          <p:nvPr/>
        </p:nvSpPr>
        <p:spPr>
          <a:xfrm>
            <a:off x="1312739" y="5182399"/>
            <a:ext cx="8449986" cy="369332"/>
          </a:xfrm>
          <a:prstGeom prst="rect">
            <a:avLst/>
          </a:prstGeom>
          <a:noFill/>
        </p:spPr>
        <p:txBody>
          <a:bodyPr wrap="square">
            <a:spAutoFit/>
          </a:bodyPr>
          <a:lstStyle/>
          <a:p>
            <a:r>
              <a:rPr lang="en-US" altLang="en-US" sz="1800" dirty="0"/>
              <a:t>McGraw-Hill/Irwin  ©2017 The McGraw-Hill Companies, All Rights Reserved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標題 6">
            <a:extLst>
              <a:ext uri="{FF2B5EF4-FFF2-40B4-BE49-F238E27FC236}">
                <a16:creationId xmlns:a16="http://schemas.microsoft.com/office/drawing/2014/main" id="{662CDEBD-5515-831F-CA99-852841CFFB3E}"/>
              </a:ext>
            </a:extLst>
          </p:cNvPr>
          <p:cNvSpPr>
            <a:spLocks noGrp="1"/>
          </p:cNvSpPr>
          <p:nvPr>
            <p:ph type="title"/>
          </p:nvPr>
        </p:nvSpPr>
        <p:spPr/>
        <p:txBody>
          <a:bodyPr/>
          <a:lstStyle/>
          <a:p>
            <a:r>
              <a:rPr lang="en-US" altLang="zh-TW"/>
              <a:t>Responsibilities of HR Departments- Functions</a:t>
            </a:r>
            <a:endParaRPr lang="zh-TW" altLang="en-US"/>
          </a:p>
        </p:txBody>
      </p:sp>
      <p:sp>
        <p:nvSpPr>
          <p:cNvPr id="24579" name="內容版面配置區 7">
            <a:extLst>
              <a:ext uri="{FF2B5EF4-FFF2-40B4-BE49-F238E27FC236}">
                <a16:creationId xmlns:a16="http://schemas.microsoft.com/office/drawing/2014/main" id="{87FCA3B8-D9F0-4BB6-37E3-6FEB74F05C1D}"/>
              </a:ext>
            </a:extLst>
          </p:cNvPr>
          <p:cNvSpPr>
            <a:spLocks noGrp="1"/>
          </p:cNvSpPr>
          <p:nvPr>
            <p:ph idx="1"/>
          </p:nvPr>
        </p:nvSpPr>
        <p:spPr>
          <a:xfrm>
            <a:off x="1981200" y="1600201"/>
            <a:ext cx="8534400" cy="4525963"/>
          </a:xfrm>
        </p:spPr>
        <p:txBody>
          <a:bodyPr>
            <a:normAutofit/>
          </a:bodyPr>
          <a:lstStyle/>
          <a:p>
            <a:pPr>
              <a:defRPr/>
            </a:pPr>
            <a:r>
              <a:rPr lang="en-US" altLang="zh-TW" sz="3600" dirty="0">
                <a:solidFill>
                  <a:schemeClr val="tx1"/>
                </a:solidFill>
              </a:rPr>
              <a:t>Employee relations/Labor relations</a:t>
            </a:r>
          </a:p>
          <a:p>
            <a:pPr lvl="1">
              <a:defRPr/>
            </a:pPr>
            <a:r>
              <a:rPr lang="en-US" altLang="zh-TW" sz="3600" dirty="0"/>
              <a:t>Employees turn to HR for answers to questions about benefits and company policies</a:t>
            </a:r>
          </a:p>
        </p:txBody>
      </p:sp>
      <p:sp>
        <p:nvSpPr>
          <p:cNvPr id="24580" name="頁尾版面配置區 4">
            <a:extLst>
              <a:ext uri="{FF2B5EF4-FFF2-40B4-BE49-F238E27FC236}">
                <a16:creationId xmlns:a16="http://schemas.microsoft.com/office/drawing/2014/main" id="{4E1EA233-1166-1860-B4D9-2265E831B26A}"/>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24581" name="投影片編號版面配置區 5">
            <a:extLst>
              <a:ext uri="{FF2B5EF4-FFF2-40B4-BE49-F238E27FC236}">
                <a16:creationId xmlns:a16="http://schemas.microsoft.com/office/drawing/2014/main" id="{F1F3D926-9499-B210-F9A8-17E5CBD257D2}"/>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F05EAC3-205D-4072-BF38-F05E9215F00D}" type="slidenum">
              <a:rPr lang="en-US" altLang="en-US" sz="1200"/>
              <a:pPr/>
              <a:t>37</a:t>
            </a:fld>
            <a:endParaRPr lang="en-US" altLang="en-US" sz="1200"/>
          </a:p>
        </p:txBody>
      </p:sp>
      <p:sp>
        <p:nvSpPr>
          <p:cNvPr id="3" name="TextBox 2">
            <a:extLst>
              <a:ext uri="{FF2B5EF4-FFF2-40B4-BE49-F238E27FC236}">
                <a16:creationId xmlns:a16="http://schemas.microsoft.com/office/drawing/2014/main" id="{E43605D9-31B5-701F-406C-50ED491C812D}"/>
              </a:ext>
            </a:extLst>
          </p:cNvPr>
          <p:cNvSpPr txBox="1"/>
          <p:nvPr/>
        </p:nvSpPr>
        <p:spPr>
          <a:xfrm>
            <a:off x="990143" y="5072890"/>
            <a:ext cx="8006019" cy="369332"/>
          </a:xfrm>
          <a:prstGeom prst="rect">
            <a:avLst/>
          </a:prstGeom>
          <a:noFill/>
        </p:spPr>
        <p:txBody>
          <a:bodyPr wrap="square">
            <a:spAutoFit/>
          </a:bodyPr>
          <a:lstStyle/>
          <a:p>
            <a:r>
              <a:rPr lang="en-US" altLang="en-US" sz="1800" dirty="0"/>
              <a:t>McGraw-Hill/Irwin  ©2017 The McGraw-Hill Companies, All Rights Reserved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標題 6">
            <a:extLst>
              <a:ext uri="{FF2B5EF4-FFF2-40B4-BE49-F238E27FC236}">
                <a16:creationId xmlns:a16="http://schemas.microsoft.com/office/drawing/2014/main" id="{0875D198-C9F0-D06B-D3E2-FBD44E68682C}"/>
              </a:ext>
            </a:extLst>
          </p:cNvPr>
          <p:cNvSpPr>
            <a:spLocks noGrp="1"/>
          </p:cNvSpPr>
          <p:nvPr>
            <p:ph type="title"/>
          </p:nvPr>
        </p:nvSpPr>
        <p:spPr/>
        <p:txBody>
          <a:bodyPr/>
          <a:lstStyle/>
          <a:p>
            <a:r>
              <a:rPr lang="en-US" altLang="zh-TW"/>
              <a:t>Responsibilities of HR Departments- Functions</a:t>
            </a:r>
            <a:endParaRPr lang="zh-TW" altLang="en-US"/>
          </a:p>
        </p:txBody>
      </p:sp>
      <p:sp>
        <p:nvSpPr>
          <p:cNvPr id="8" name="內容版面配置區 7">
            <a:extLst>
              <a:ext uri="{FF2B5EF4-FFF2-40B4-BE49-F238E27FC236}">
                <a16:creationId xmlns:a16="http://schemas.microsoft.com/office/drawing/2014/main" id="{1AFD08FC-0B9B-449C-ED01-4486AEB61A50}"/>
              </a:ext>
            </a:extLst>
          </p:cNvPr>
          <p:cNvSpPr>
            <a:spLocks noGrp="1"/>
          </p:cNvSpPr>
          <p:nvPr>
            <p:ph idx="1"/>
          </p:nvPr>
        </p:nvSpPr>
        <p:spPr>
          <a:xfrm>
            <a:off x="1258527" y="1552370"/>
            <a:ext cx="9960077" cy="4525963"/>
          </a:xfrm>
        </p:spPr>
        <p:txBody>
          <a:bodyPr/>
          <a:lstStyle/>
          <a:p>
            <a:pPr>
              <a:defRPr/>
            </a:pPr>
            <a:r>
              <a:rPr lang="en-US" altLang="zh-TW" dirty="0">
                <a:solidFill>
                  <a:schemeClr val="tx1"/>
                </a:solidFill>
              </a:rPr>
              <a:t>Employee data and information systems</a:t>
            </a:r>
          </a:p>
          <a:p>
            <a:pPr lvl="1">
              <a:defRPr/>
            </a:pPr>
            <a:r>
              <a:rPr lang="en-HK" altLang="zh-TW" sz="2800" dirty="0">
                <a:latin typeface="Times New Roman" panose="02020603050405020304" pitchFamily="18" charset="0"/>
                <a:cs typeface="Times New Roman" panose="02020603050405020304" pitchFamily="18" charset="0"/>
              </a:rPr>
              <a:t>Handling records about employees requires accuracy. </a:t>
            </a:r>
            <a:endParaRPr lang="zh-TW" altLang="en-US" dirty="0">
              <a:latin typeface="Malgun Gothic" pitchFamily="34" charset="-127"/>
              <a:ea typeface="Malgun Gothic" pitchFamily="34" charset="-127"/>
            </a:endParaRPr>
          </a:p>
        </p:txBody>
      </p:sp>
      <p:sp>
        <p:nvSpPr>
          <p:cNvPr id="25604" name="頁尾版面配置區 4">
            <a:extLst>
              <a:ext uri="{FF2B5EF4-FFF2-40B4-BE49-F238E27FC236}">
                <a16:creationId xmlns:a16="http://schemas.microsoft.com/office/drawing/2014/main" id="{D018B0B8-CE0D-3BF6-1BE4-B42FD1516456}"/>
              </a:ext>
            </a:extLst>
          </p:cNvPr>
          <p:cNvSpPr>
            <a:spLocks noGrp="1"/>
          </p:cNvSpPr>
          <p:nvPr>
            <p:ph type="ftr" sz="quarter" idx="10"/>
          </p:nvPr>
        </p:nvSpPr>
        <p:spPr bwMode="auto">
          <a:xfrm>
            <a:off x="1062692" y="5217457"/>
            <a:ext cx="6493427"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25605" name="投影片編號版面配置區 5">
            <a:extLst>
              <a:ext uri="{FF2B5EF4-FFF2-40B4-BE49-F238E27FC236}">
                <a16:creationId xmlns:a16="http://schemas.microsoft.com/office/drawing/2014/main" id="{EA3F994F-818A-C855-D46C-82715B0DDC0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EB8007E-8519-4080-8BFA-34EFCA390A34}" type="slidenum">
              <a:rPr lang="en-US" altLang="en-US" sz="1200"/>
              <a:pPr/>
              <a:t>38</a:t>
            </a:fld>
            <a:endParaRPr lang="en-US" altLang="en-US" sz="12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標題 6">
            <a:extLst>
              <a:ext uri="{FF2B5EF4-FFF2-40B4-BE49-F238E27FC236}">
                <a16:creationId xmlns:a16="http://schemas.microsoft.com/office/drawing/2014/main" id="{339B76D3-6534-D382-03FC-D821F147734D}"/>
              </a:ext>
            </a:extLst>
          </p:cNvPr>
          <p:cNvSpPr>
            <a:spLocks noGrp="1"/>
          </p:cNvSpPr>
          <p:nvPr>
            <p:ph type="title"/>
          </p:nvPr>
        </p:nvSpPr>
        <p:spPr/>
        <p:txBody>
          <a:bodyPr/>
          <a:lstStyle/>
          <a:p>
            <a:r>
              <a:rPr lang="en-US" altLang="zh-TW" dirty="0"/>
              <a:t>Responsibilities of HR Departments- Functions</a:t>
            </a:r>
            <a:endParaRPr lang="zh-TW" altLang="en-US" dirty="0"/>
          </a:p>
        </p:txBody>
      </p:sp>
      <p:sp>
        <p:nvSpPr>
          <p:cNvPr id="26627" name="內容版面配置區 7">
            <a:extLst>
              <a:ext uri="{FF2B5EF4-FFF2-40B4-BE49-F238E27FC236}">
                <a16:creationId xmlns:a16="http://schemas.microsoft.com/office/drawing/2014/main" id="{BA0A415C-FC30-ABB0-6F01-7CD75A553573}"/>
              </a:ext>
            </a:extLst>
          </p:cNvPr>
          <p:cNvSpPr>
            <a:spLocks noGrp="1"/>
          </p:cNvSpPr>
          <p:nvPr>
            <p:ph idx="1"/>
          </p:nvPr>
        </p:nvSpPr>
        <p:spPr>
          <a:xfrm>
            <a:off x="1676400" y="1600201"/>
            <a:ext cx="8991600" cy="4525963"/>
          </a:xfrm>
        </p:spPr>
        <p:txBody>
          <a:bodyPr/>
          <a:lstStyle/>
          <a:p>
            <a:r>
              <a:rPr lang="en-US" altLang="zh-TW">
                <a:solidFill>
                  <a:schemeClr val="tx1"/>
                </a:solidFill>
              </a:rPr>
              <a:t>Legal compliance</a:t>
            </a:r>
            <a:endParaRPr lang="en-US" altLang="zh-TW">
              <a:solidFill>
                <a:srgbClr val="000000"/>
              </a:solidFill>
            </a:endParaRPr>
          </a:p>
          <a:p>
            <a:pPr lvl="1"/>
            <a:r>
              <a:rPr lang="en-US" altLang="zh-TW"/>
              <a:t>Avoiding the unlawful behavior. Every government has many laws and regulations concerning the treatments of employees.</a:t>
            </a:r>
            <a:endParaRPr lang="zh-TW" altLang="en-US">
              <a:solidFill>
                <a:schemeClr val="tx1"/>
              </a:solidFill>
            </a:endParaRPr>
          </a:p>
        </p:txBody>
      </p:sp>
      <p:sp>
        <p:nvSpPr>
          <p:cNvPr id="26628" name="頁尾版面配置區 4">
            <a:extLst>
              <a:ext uri="{FF2B5EF4-FFF2-40B4-BE49-F238E27FC236}">
                <a16:creationId xmlns:a16="http://schemas.microsoft.com/office/drawing/2014/main" id="{24ABE048-C746-77D1-A08D-B851EB8BCE83}"/>
              </a:ext>
            </a:extLst>
          </p:cNvPr>
          <p:cNvSpPr>
            <a:spLocks noGrp="1"/>
          </p:cNvSpPr>
          <p:nvPr>
            <p:ph type="ftr" sz="quarter" idx="10"/>
          </p:nvPr>
        </p:nvSpPr>
        <p:spPr bwMode="auto">
          <a:xfrm>
            <a:off x="931282" y="5409097"/>
            <a:ext cx="626893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26629" name="投影片編號版面配置區 5">
            <a:extLst>
              <a:ext uri="{FF2B5EF4-FFF2-40B4-BE49-F238E27FC236}">
                <a16:creationId xmlns:a16="http://schemas.microsoft.com/office/drawing/2014/main" id="{F5264F14-FB45-0425-56F8-5FFE2996172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A93A715-69CD-4EFE-A21E-6EE3F6548144}" type="slidenum">
              <a:rPr lang="en-US" altLang="en-US" sz="1200"/>
              <a:pPr/>
              <a:t>39</a:t>
            </a:fld>
            <a:endParaRPr lang="en-US" altLang="en-US" sz="12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514E2-9429-E6D8-6BF2-043809AA933A}"/>
              </a:ext>
            </a:extLst>
          </p:cNvPr>
          <p:cNvSpPr>
            <a:spLocks noGrp="1"/>
          </p:cNvSpPr>
          <p:nvPr>
            <p:ph type="title"/>
          </p:nvPr>
        </p:nvSpPr>
        <p:spPr/>
        <p:txBody>
          <a:bodyPr/>
          <a:lstStyle/>
          <a:p>
            <a:r>
              <a:rPr lang="en-US" altLang="zh-TW" dirty="0"/>
              <a:t>Responsibilities of HR Departments- Functions</a:t>
            </a:r>
            <a:endParaRPr lang="en-GB" dirty="0"/>
          </a:p>
        </p:txBody>
      </p:sp>
      <p:sp>
        <p:nvSpPr>
          <p:cNvPr id="3" name="Content Placeholder 2">
            <a:extLst>
              <a:ext uri="{FF2B5EF4-FFF2-40B4-BE49-F238E27FC236}">
                <a16:creationId xmlns:a16="http://schemas.microsoft.com/office/drawing/2014/main" id="{C031DFC8-C4E1-9CFE-AB48-AF75A792BE69}"/>
              </a:ext>
            </a:extLst>
          </p:cNvPr>
          <p:cNvSpPr>
            <a:spLocks noGrp="1"/>
          </p:cNvSpPr>
          <p:nvPr>
            <p:ph idx="1"/>
          </p:nvPr>
        </p:nvSpPr>
        <p:spPr/>
        <p:txBody>
          <a:bodyPr/>
          <a:lstStyle/>
          <a:p>
            <a:r>
              <a:rPr lang="en-GB" dirty="0"/>
              <a:t>What else ?...... </a:t>
            </a:r>
          </a:p>
        </p:txBody>
      </p:sp>
    </p:spTree>
    <p:extLst>
      <p:ext uri="{BB962C8B-B14F-4D97-AF65-F5344CB8AC3E}">
        <p14:creationId xmlns:p14="http://schemas.microsoft.com/office/powerpoint/2010/main" val="2077980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FBF6-8E44-B2DF-9807-3199C6248BB8}"/>
              </a:ext>
            </a:extLst>
          </p:cNvPr>
          <p:cNvSpPr>
            <a:spLocks noGrp="1"/>
          </p:cNvSpPr>
          <p:nvPr>
            <p:ph type="title"/>
          </p:nvPr>
        </p:nvSpPr>
        <p:spPr/>
        <p:txBody>
          <a:bodyPr/>
          <a:lstStyle/>
          <a:p>
            <a:r>
              <a:rPr lang="en-GB" dirty="0"/>
              <a:t>Class Activity </a:t>
            </a:r>
          </a:p>
        </p:txBody>
      </p:sp>
      <p:sp>
        <p:nvSpPr>
          <p:cNvPr id="3" name="Content Placeholder 2">
            <a:extLst>
              <a:ext uri="{FF2B5EF4-FFF2-40B4-BE49-F238E27FC236}">
                <a16:creationId xmlns:a16="http://schemas.microsoft.com/office/drawing/2014/main" id="{7FD38100-9F71-8F70-9942-47E9BE650965}"/>
              </a:ext>
            </a:extLst>
          </p:cNvPr>
          <p:cNvSpPr>
            <a:spLocks noGrp="1"/>
          </p:cNvSpPr>
          <p:nvPr>
            <p:ph idx="1"/>
          </p:nvPr>
        </p:nvSpPr>
        <p:spPr>
          <a:xfrm>
            <a:off x="838200" y="1825625"/>
            <a:ext cx="10515600" cy="3157034"/>
          </a:xfrm>
        </p:spPr>
        <p:txBody>
          <a:bodyPr>
            <a:normAutofit/>
          </a:bodyPr>
          <a:lstStyle/>
          <a:p>
            <a:pPr algn="just"/>
            <a:r>
              <a:rPr lang="en-GB" dirty="0"/>
              <a:t>Based upon Google’s video] Assume that you were the HR manager. Please provide TWO new functions/policies to employees at your existing / or your selected company to cultivate their sense of belonging.</a:t>
            </a:r>
          </a:p>
          <a:p>
            <a:r>
              <a:rPr lang="en-GB" dirty="0"/>
              <a:t>Time : 10 mins </a:t>
            </a:r>
          </a:p>
          <a:p>
            <a:pPr marL="0" indent="0">
              <a:buNone/>
            </a:pPr>
            <a:r>
              <a:rPr lang="en-GB" dirty="0"/>
              <a:t>  </a:t>
            </a:r>
          </a:p>
        </p:txBody>
      </p:sp>
    </p:spTree>
    <p:extLst>
      <p:ext uri="{BB962C8B-B14F-4D97-AF65-F5344CB8AC3E}">
        <p14:creationId xmlns:p14="http://schemas.microsoft.com/office/powerpoint/2010/main" val="39024809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45677-9BDA-454A-AB3B-9532B5B4F473}"/>
              </a:ext>
            </a:extLst>
          </p:cNvPr>
          <p:cNvSpPr>
            <a:spLocks noGrp="1"/>
          </p:cNvSpPr>
          <p:nvPr>
            <p:ph type="title"/>
          </p:nvPr>
        </p:nvSpPr>
        <p:spPr>
          <a:xfrm>
            <a:off x="6352746" y="1"/>
            <a:ext cx="3968748" cy="1628775"/>
          </a:xfrm>
        </p:spPr>
        <p:txBody>
          <a:bodyPr anchor="b">
            <a:normAutofit/>
          </a:bodyPr>
          <a:lstStyle/>
          <a:p>
            <a:br>
              <a:rPr lang="en-GB" sz="2700" b="1" dirty="0"/>
            </a:br>
            <a:r>
              <a:rPr lang="en-GB" sz="2700" b="1" dirty="0"/>
              <a:t>The Roles of H.R staff includes:</a:t>
            </a:r>
            <a:br>
              <a:rPr lang="en-GB" sz="2700" b="1" dirty="0"/>
            </a:br>
            <a:endParaRPr lang="en-GB" sz="2700" dirty="0"/>
          </a:p>
        </p:txBody>
      </p:sp>
      <p:pic>
        <p:nvPicPr>
          <p:cNvPr id="5" name="Picture 4">
            <a:extLst>
              <a:ext uri="{FF2B5EF4-FFF2-40B4-BE49-F238E27FC236}">
                <a16:creationId xmlns:a16="http://schemas.microsoft.com/office/drawing/2014/main" id="{83276FEC-60F8-4EF3-BDD5-BA2581CA93B4}"/>
              </a:ext>
            </a:extLst>
          </p:cNvPr>
          <p:cNvPicPr>
            <a:picLocks noChangeAspect="1"/>
          </p:cNvPicPr>
          <p:nvPr/>
        </p:nvPicPr>
        <p:blipFill rotWithShape="1">
          <a:blip r:embed="rId3"/>
          <a:srcRect l="25488" r="21834" b="2"/>
          <a:stretch/>
        </p:blipFill>
        <p:spPr>
          <a:xfrm>
            <a:off x="1276733" y="286311"/>
            <a:ext cx="3721478" cy="4899867"/>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1B14362B-8A95-4E13-A147-62C9FEA69110}"/>
              </a:ext>
            </a:extLst>
          </p:cNvPr>
          <p:cNvSpPr>
            <a:spLocks noGrp="1"/>
          </p:cNvSpPr>
          <p:nvPr>
            <p:ph idx="1"/>
          </p:nvPr>
        </p:nvSpPr>
        <p:spPr>
          <a:xfrm>
            <a:off x="6352747" y="1340769"/>
            <a:ext cx="3968747" cy="3752849"/>
          </a:xfrm>
        </p:spPr>
        <p:txBody>
          <a:bodyPr>
            <a:noAutofit/>
          </a:bodyPr>
          <a:lstStyle/>
          <a:p>
            <a:r>
              <a:rPr lang="en-GB" sz="1400" dirty="0"/>
              <a:t>Employee Life Cycle</a:t>
            </a:r>
          </a:p>
          <a:p>
            <a:r>
              <a:rPr lang="en-GB" sz="1400" dirty="0"/>
              <a:t>Redundancy</a:t>
            </a:r>
          </a:p>
          <a:p>
            <a:r>
              <a:rPr lang="en-GB" sz="1400" dirty="0"/>
              <a:t>Industrial and Employee Relations</a:t>
            </a:r>
          </a:p>
          <a:p>
            <a:r>
              <a:rPr lang="en-GB" sz="1400" dirty="0"/>
              <a:t>Record Keeping of all Personal Data</a:t>
            </a:r>
          </a:p>
          <a:p>
            <a:r>
              <a:rPr lang="en-GB" sz="1400" dirty="0"/>
              <a:t>Compensation, Retirement, Incentive Programs</a:t>
            </a:r>
          </a:p>
          <a:p>
            <a:r>
              <a:rPr lang="en-GB" sz="1400" dirty="0"/>
              <a:t>Confidential advice to Internal “Customers” in relation to problem at work</a:t>
            </a:r>
          </a:p>
          <a:p>
            <a:r>
              <a:rPr lang="en-GB" sz="1400" dirty="0"/>
              <a:t>Career Development</a:t>
            </a:r>
          </a:p>
          <a:p>
            <a:r>
              <a:rPr lang="en-GB" sz="1400" dirty="0"/>
              <a:t>Recruitment, Selection and Placement</a:t>
            </a:r>
          </a:p>
          <a:p>
            <a:r>
              <a:rPr lang="en-GB" sz="1400" dirty="0"/>
              <a:t>Training and Development</a:t>
            </a:r>
          </a:p>
          <a:p>
            <a:r>
              <a:rPr lang="en-GB" sz="1400" dirty="0"/>
              <a:t>Performance Evaluation and Management </a:t>
            </a:r>
          </a:p>
          <a:p>
            <a:r>
              <a:rPr lang="en-GB" sz="1400" dirty="0"/>
              <a:t>Payroll</a:t>
            </a:r>
          </a:p>
          <a:p>
            <a:r>
              <a:rPr lang="en-GB" sz="1400" dirty="0"/>
              <a:t>Absence management</a:t>
            </a:r>
          </a:p>
          <a:p>
            <a:r>
              <a:rPr lang="en-GB" sz="1400" dirty="0"/>
              <a:t>Wellbeing and Engagement</a:t>
            </a:r>
          </a:p>
        </p:txBody>
      </p:sp>
    </p:spTree>
    <p:extLst>
      <p:ext uri="{BB962C8B-B14F-4D97-AF65-F5344CB8AC3E}">
        <p14:creationId xmlns:p14="http://schemas.microsoft.com/office/powerpoint/2010/main" val="23307046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71B1-B84F-40A7-AAEE-323C5414AAAF}"/>
              </a:ext>
            </a:extLst>
          </p:cNvPr>
          <p:cNvSpPr>
            <a:spLocks noGrp="1"/>
          </p:cNvSpPr>
          <p:nvPr>
            <p:ph type="title"/>
          </p:nvPr>
        </p:nvSpPr>
        <p:spPr>
          <a:xfrm>
            <a:off x="2006601" y="321735"/>
            <a:ext cx="8178799" cy="1135737"/>
          </a:xfrm>
        </p:spPr>
        <p:txBody>
          <a:bodyPr vert="horz" lIns="91440" tIns="45720" rIns="91440" bIns="45720" rtlCol="0" anchor="ctr">
            <a:normAutofit/>
          </a:bodyPr>
          <a:lstStyle/>
          <a:p>
            <a:r>
              <a:rPr lang="en-US" sz="3100" dirty="0"/>
              <a:t>For next week – research and bring your findings </a:t>
            </a:r>
          </a:p>
        </p:txBody>
      </p:sp>
      <p:graphicFrame>
        <p:nvGraphicFramePr>
          <p:cNvPr id="5" name="Content Placeholder 2">
            <a:extLst>
              <a:ext uri="{FF2B5EF4-FFF2-40B4-BE49-F238E27FC236}">
                <a16:creationId xmlns:a16="http://schemas.microsoft.com/office/drawing/2014/main" id="{0AF31443-121C-46FF-8233-CC6B7F86DF45}"/>
              </a:ext>
            </a:extLst>
          </p:cNvPr>
          <p:cNvGraphicFramePr>
            <a:graphicFrameLocks noGrp="1"/>
          </p:cNvGraphicFramePr>
          <p:nvPr>
            <p:ph sz="half" idx="1"/>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02638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3471</Words>
  <Application>Microsoft Office PowerPoint</Application>
  <PresentationFormat>Widescreen</PresentationFormat>
  <Paragraphs>306</Paragraphs>
  <Slides>44</Slides>
  <Notes>21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Geneva</vt:lpstr>
      <vt:lpstr>Malgun Gothic</vt:lpstr>
      <vt:lpstr>ＭＳ Ｐゴシック</vt:lpstr>
      <vt:lpstr>Arial</vt:lpstr>
      <vt:lpstr>Calibri</vt:lpstr>
      <vt:lpstr>Calibri Light</vt:lpstr>
      <vt:lpstr>Open Sans</vt:lpstr>
      <vt:lpstr>Symbol</vt:lpstr>
      <vt:lpstr>Times New Roman</vt:lpstr>
      <vt:lpstr>Office Theme</vt:lpstr>
      <vt:lpstr>PowerPoint Presentation</vt:lpstr>
      <vt:lpstr>Agenda </vt:lpstr>
      <vt:lpstr>Aims For Today</vt:lpstr>
      <vt:lpstr>Let me introduce myself……</vt:lpstr>
      <vt:lpstr>Welcome on- board </vt:lpstr>
      <vt:lpstr>Who are you?</vt:lpstr>
      <vt:lpstr>PowerPoint Presentation</vt:lpstr>
      <vt:lpstr>PowerPoint Presentation</vt:lpstr>
      <vt:lpstr>House Rules  Laptop with your presence during the class</vt:lpstr>
      <vt:lpstr>House Rule(s) - Punctuality  </vt:lpstr>
      <vt:lpstr>Moodle</vt:lpstr>
      <vt:lpstr>Assessment Marks </vt:lpstr>
      <vt:lpstr>PowerPoint Presentation</vt:lpstr>
      <vt:lpstr>Aims of the module</vt:lpstr>
      <vt:lpstr>INDICATIVE CONTENT</vt:lpstr>
      <vt:lpstr>INDICATIVE CONTENT</vt:lpstr>
      <vt:lpstr>Schedule </vt:lpstr>
      <vt:lpstr>PowerPoint Presentation</vt:lpstr>
      <vt:lpstr>Assignment 1 </vt:lpstr>
      <vt:lpstr>Assignment 2 </vt:lpstr>
      <vt:lpstr>PowerPoint Presentation</vt:lpstr>
      <vt:lpstr>PowerPoint Presentation</vt:lpstr>
      <vt:lpstr>Break time</vt:lpstr>
      <vt:lpstr>Share your experience with Human Resources Department. </vt:lpstr>
      <vt:lpstr> What is Personnel Resourcing and Development?  Any ideas ?</vt:lpstr>
      <vt:lpstr>What is/are the roles of HR ?</vt:lpstr>
      <vt:lpstr>What is Human Resource Management ?</vt:lpstr>
      <vt:lpstr>PowerPoint Presentation</vt:lpstr>
      <vt:lpstr>HR Functions (2023) </vt:lpstr>
      <vt:lpstr>    </vt:lpstr>
      <vt:lpstr>Table 1.1  Responsibilities of HR Departments- Functions</vt:lpstr>
      <vt:lpstr>Responsibilities of HR Departments- Functions</vt:lpstr>
      <vt:lpstr>Responsibilities of HR Departments- Functions</vt:lpstr>
      <vt:lpstr>Responsibilities of HR Departments- Functions</vt:lpstr>
      <vt:lpstr>Responsibilities of HR Departments- Functions</vt:lpstr>
      <vt:lpstr>Responsibilities of HR Departments- Functions</vt:lpstr>
      <vt:lpstr>Responsibilities of HR Departments- Functions</vt:lpstr>
      <vt:lpstr>Responsibilities of HR Departments- Functions</vt:lpstr>
      <vt:lpstr>Responsibilities of HR Departments- Functions</vt:lpstr>
      <vt:lpstr>Responsibilities of HR Departments- Functions</vt:lpstr>
      <vt:lpstr>Class Activity </vt:lpstr>
      <vt:lpstr> The Roles of H.R staff includes: </vt:lpstr>
      <vt:lpstr>For next week – research and bring your findings </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29</cp:revision>
  <dcterms:created xsi:type="dcterms:W3CDTF">2023-09-15T09:31:09Z</dcterms:created>
  <dcterms:modified xsi:type="dcterms:W3CDTF">2024-04-08T09:58:33Z</dcterms:modified>
</cp:coreProperties>
</file>