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2"/>
  </p:notesMasterIdLst>
  <p:sldIdLst>
    <p:sldId id="256" r:id="rId2"/>
    <p:sldId id="257" r:id="rId3"/>
    <p:sldId id="261" r:id="rId4"/>
    <p:sldId id="262" r:id="rId5"/>
    <p:sldId id="260"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DD62C4-D37A-49D1-B698-E340C6B0778B}" v="5" dt="2022-03-28T17:52:48.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yde Bragança" userId="bed552ad310a1aab" providerId="LiveId" clId="{71DD62C4-D37A-49D1-B698-E340C6B0778B}"/>
    <pc:docChg chg="custSel modSld">
      <pc:chgData name="Neyde Bragança" userId="bed552ad310a1aab" providerId="LiveId" clId="{71DD62C4-D37A-49D1-B698-E340C6B0778B}" dt="2022-03-31T21:15:41.264" v="2619" actId="115"/>
      <pc:docMkLst>
        <pc:docMk/>
      </pc:docMkLst>
      <pc:sldChg chg="modSp mod modNotesTx">
        <pc:chgData name="Neyde Bragança" userId="bed552ad310a1aab" providerId="LiveId" clId="{71DD62C4-D37A-49D1-B698-E340C6B0778B}" dt="2022-03-28T17:52:48.215" v="2553"/>
        <pc:sldMkLst>
          <pc:docMk/>
          <pc:sldMk cId="1290429677" sldId="257"/>
        </pc:sldMkLst>
        <pc:spChg chg="mod">
          <ac:chgData name="Neyde Bragança" userId="bed552ad310a1aab" providerId="LiveId" clId="{71DD62C4-D37A-49D1-B698-E340C6B0778B}" dt="2022-03-28T17:52:48.215" v="2553"/>
          <ac:spMkLst>
            <pc:docMk/>
            <pc:sldMk cId="1290429677" sldId="257"/>
            <ac:spMk id="2" creationId="{1D83F302-BEBD-4ED3-86B3-122E2CC19AEC}"/>
          </ac:spMkLst>
        </pc:spChg>
        <pc:spChg chg="mod">
          <ac:chgData name="Neyde Bragança" userId="bed552ad310a1aab" providerId="LiveId" clId="{71DD62C4-D37A-49D1-B698-E340C6B0778B}" dt="2022-03-28T17:46:41.390" v="2484" actId="5793"/>
          <ac:spMkLst>
            <pc:docMk/>
            <pc:sldMk cId="1290429677" sldId="257"/>
            <ac:spMk id="3" creationId="{BA2A1AE4-DC4F-441E-980F-2DC6046188DD}"/>
          </ac:spMkLst>
        </pc:spChg>
      </pc:sldChg>
      <pc:sldChg chg="modSp mod">
        <pc:chgData name="Neyde Bragança" userId="bed552ad310a1aab" providerId="LiveId" clId="{71DD62C4-D37A-49D1-B698-E340C6B0778B}" dt="2022-03-28T17:33:49.933" v="2122" actId="255"/>
        <pc:sldMkLst>
          <pc:docMk/>
          <pc:sldMk cId="4017982535" sldId="260"/>
        </pc:sldMkLst>
        <pc:spChg chg="mod">
          <ac:chgData name="Neyde Bragança" userId="bed552ad310a1aab" providerId="LiveId" clId="{71DD62C4-D37A-49D1-B698-E340C6B0778B}" dt="2022-03-28T17:33:49.933" v="2122" actId="255"/>
          <ac:spMkLst>
            <pc:docMk/>
            <pc:sldMk cId="4017982535" sldId="260"/>
            <ac:spMk id="3" creationId="{2EB1F4D2-0131-46C0-BD33-94EA68CE998B}"/>
          </ac:spMkLst>
        </pc:spChg>
      </pc:sldChg>
      <pc:sldChg chg="modSp mod modNotesTx">
        <pc:chgData name="Neyde Bragança" userId="bed552ad310a1aab" providerId="LiveId" clId="{71DD62C4-D37A-49D1-B698-E340C6B0778B}" dt="2022-03-28T17:57:45.522" v="2610" actId="20577"/>
        <pc:sldMkLst>
          <pc:docMk/>
          <pc:sldMk cId="2563402375" sldId="261"/>
        </pc:sldMkLst>
        <pc:spChg chg="mod">
          <ac:chgData name="Neyde Bragança" userId="bed552ad310a1aab" providerId="LiveId" clId="{71DD62C4-D37A-49D1-B698-E340C6B0778B}" dt="2022-03-28T17:52:48.215" v="2553"/>
          <ac:spMkLst>
            <pc:docMk/>
            <pc:sldMk cId="2563402375" sldId="261"/>
            <ac:spMk id="2" creationId="{2FD1C336-05C9-42E2-98E5-4956C6BB54EB}"/>
          </ac:spMkLst>
        </pc:spChg>
        <pc:spChg chg="mod">
          <ac:chgData name="Neyde Bragança" userId="bed552ad310a1aab" providerId="LiveId" clId="{71DD62C4-D37A-49D1-B698-E340C6B0778B}" dt="2022-03-28T17:57:45.522" v="2610" actId="20577"/>
          <ac:spMkLst>
            <pc:docMk/>
            <pc:sldMk cId="2563402375" sldId="261"/>
            <ac:spMk id="4" creationId="{C37DFB01-21AF-4912-9304-C74BFC82497B}"/>
          </ac:spMkLst>
        </pc:spChg>
      </pc:sldChg>
      <pc:sldChg chg="delSp modSp mod delDesignElem">
        <pc:chgData name="Neyde Bragança" userId="bed552ad310a1aab" providerId="LiveId" clId="{71DD62C4-D37A-49D1-B698-E340C6B0778B}" dt="2022-03-28T17:57:03.624" v="2593" actId="20577"/>
        <pc:sldMkLst>
          <pc:docMk/>
          <pc:sldMk cId="4262540944" sldId="262"/>
        </pc:sldMkLst>
        <pc:spChg chg="mod">
          <ac:chgData name="Neyde Bragança" userId="bed552ad310a1aab" providerId="LiveId" clId="{71DD62C4-D37A-49D1-B698-E340C6B0778B}" dt="2022-03-28T17:52:48.215" v="2553"/>
          <ac:spMkLst>
            <pc:docMk/>
            <pc:sldMk cId="4262540944" sldId="262"/>
            <ac:spMk id="2" creationId="{E49A318A-68D1-4A97-BFCD-B75E7AEF0BAE}"/>
          </ac:spMkLst>
        </pc:spChg>
        <pc:spChg chg="mod">
          <ac:chgData name="Neyde Bragança" userId="bed552ad310a1aab" providerId="LiveId" clId="{71DD62C4-D37A-49D1-B698-E340C6B0778B}" dt="2022-03-28T17:57:03.624" v="2593" actId="20577"/>
          <ac:spMkLst>
            <pc:docMk/>
            <pc:sldMk cId="4262540944" sldId="262"/>
            <ac:spMk id="8" creationId="{81352E54-FD21-4612-B156-256AD1F5ECDB}"/>
          </ac:spMkLst>
        </pc:spChg>
        <pc:spChg chg="del">
          <ac:chgData name="Neyde Bragança" userId="bed552ad310a1aab" providerId="LiveId" clId="{71DD62C4-D37A-49D1-B698-E340C6B0778B}" dt="2022-03-28T17:45:17.548" v="2468"/>
          <ac:spMkLst>
            <pc:docMk/>
            <pc:sldMk cId="4262540944" sldId="262"/>
            <ac:spMk id="9" creationId="{53576798-7F98-4C7F-B6C7-6D41B5A7E927}"/>
          </ac:spMkLst>
        </pc:spChg>
      </pc:sldChg>
      <pc:sldChg chg="modSp mod">
        <pc:chgData name="Neyde Bragança" userId="bed552ad310a1aab" providerId="LiveId" clId="{71DD62C4-D37A-49D1-B698-E340C6B0778B}" dt="2022-03-28T17:52:48.215" v="2553"/>
        <pc:sldMkLst>
          <pc:docMk/>
          <pc:sldMk cId="3701557900" sldId="263"/>
        </pc:sldMkLst>
        <pc:spChg chg="mod">
          <ac:chgData name="Neyde Bragança" userId="bed552ad310a1aab" providerId="LiveId" clId="{71DD62C4-D37A-49D1-B698-E340C6B0778B}" dt="2022-03-28T17:52:48.215" v="2553"/>
          <ac:spMkLst>
            <pc:docMk/>
            <pc:sldMk cId="3701557900" sldId="263"/>
            <ac:spMk id="3" creationId="{4A1498C3-8BE6-446D-AB53-590343C33E16}"/>
          </ac:spMkLst>
        </pc:spChg>
      </pc:sldChg>
      <pc:sldChg chg="modSp mod modNotesTx">
        <pc:chgData name="Neyde Bragança" userId="bed552ad310a1aab" providerId="LiveId" clId="{71DD62C4-D37A-49D1-B698-E340C6B0778B}" dt="2022-03-28T17:52:48.215" v="2553"/>
        <pc:sldMkLst>
          <pc:docMk/>
          <pc:sldMk cId="614715302" sldId="264"/>
        </pc:sldMkLst>
        <pc:spChg chg="mod">
          <ac:chgData name="Neyde Bragança" userId="bed552ad310a1aab" providerId="LiveId" clId="{71DD62C4-D37A-49D1-B698-E340C6B0778B}" dt="2022-03-28T17:52:48.215" v="2553"/>
          <ac:spMkLst>
            <pc:docMk/>
            <pc:sldMk cId="614715302" sldId="264"/>
            <ac:spMk id="2" creationId="{E6A79AB5-7B6C-4866-8A1B-60283264B332}"/>
          </ac:spMkLst>
        </pc:spChg>
        <pc:spChg chg="mod">
          <ac:chgData name="Neyde Bragança" userId="bed552ad310a1aab" providerId="LiveId" clId="{71DD62C4-D37A-49D1-B698-E340C6B0778B}" dt="2022-03-28T17:34:09.670" v="2124" actId="2711"/>
          <ac:spMkLst>
            <pc:docMk/>
            <pc:sldMk cId="614715302" sldId="264"/>
            <ac:spMk id="3" creationId="{5F5B91F0-FA8B-47AE-BDAE-3C1F43FE719E}"/>
          </ac:spMkLst>
        </pc:spChg>
      </pc:sldChg>
      <pc:sldChg chg="modSp mod modNotesTx">
        <pc:chgData name="Neyde Bragança" userId="bed552ad310a1aab" providerId="LiveId" clId="{71DD62C4-D37A-49D1-B698-E340C6B0778B}" dt="2022-03-28T17:52:48.215" v="2553"/>
        <pc:sldMkLst>
          <pc:docMk/>
          <pc:sldMk cId="1227637678" sldId="265"/>
        </pc:sldMkLst>
        <pc:spChg chg="mod">
          <ac:chgData name="Neyde Bragança" userId="bed552ad310a1aab" providerId="LiveId" clId="{71DD62C4-D37A-49D1-B698-E340C6B0778B}" dt="2022-03-28T17:52:48.215" v="2553"/>
          <ac:spMkLst>
            <pc:docMk/>
            <pc:sldMk cId="1227637678" sldId="265"/>
            <ac:spMk id="2" creationId="{E07ACF6D-1C05-427A-9A2E-8C462DCAFC2F}"/>
          </ac:spMkLst>
        </pc:spChg>
        <pc:spChg chg="mod">
          <ac:chgData name="Neyde Bragança" userId="bed552ad310a1aab" providerId="LiveId" clId="{71DD62C4-D37A-49D1-B698-E340C6B0778B}" dt="2022-03-28T17:44:42.961" v="2466" actId="20577"/>
          <ac:spMkLst>
            <pc:docMk/>
            <pc:sldMk cId="1227637678" sldId="265"/>
            <ac:spMk id="3" creationId="{72995689-6755-42E7-B672-9A09FC8BAB50}"/>
          </ac:spMkLst>
        </pc:spChg>
      </pc:sldChg>
      <pc:sldChg chg="modSp mod">
        <pc:chgData name="Neyde Bragança" userId="bed552ad310a1aab" providerId="LiveId" clId="{71DD62C4-D37A-49D1-B698-E340C6B0778B}" dt="2022-03-28T17:52:48.215" v="2553"/>
        <pc:sldMkLst>
          <pc:docMk/>
          <pc:sldMk cId="3232013042" sldId="266"/>
        </pc:sldMkLst>
        <pc:spChg chg="mod">
          <ac:chgData name="Neyde Bragança" userId="bed552ad310a1aab" providerId="LiveId" clId="{71DD62C4-D37A-49D1-B698-E340C6B0778B}" dt="2022-03-28T17:52:48.215" v="2553"/>
          <ac:spMkLst>
            <pc:docMk/>
            <pc:sldMk cId="3232013042" sldId="266"/>
            <ac:spMk id="2" creationId="{BB8BE381-2BB8-4E8A-B044-6292D5FBEF76}"/>
          </ac:spMkLst>
        </pc:spChg>
        <pc:spChg chg="mod">
          <ac:chgData name="Neyde Bragança" userId="bed552ad310a1aab" providerId="LiveId" clId="{71DD62C4-D37A-49D1-B698-E340C6B0778B}" dt="2022-03-28T17:52:48.215" v="2553"/>
          <ac:spMkLst>
            <pc:docMk/>
            <pc:sldMk cId="3232013042" sldId="266"/>
            <ac:spMk id="3" creationId="{9AB3C339-1685-409E-A79D-0C70185E36F6}"/>
          </ac:spMkLst>
        </pc:spChg>
      </pc:sldChg>
      <pc:sldChg chg="modSp mod">
        <pc:chgData name="Neyde Bragança" userId="bed552ad310a1aab" providerId="LiveId" clId="{71DD62C4-D37A-49D1-B698-E340C6B0778B}" dt="2022-03-31T21:15:41.264" v="2619" actId="115"/>
        <pc:sldMkLst>
          <pc:docMk/>
          <pc:sldMk cId="245315250" sldId="267"/>
        </pc:sldMkLst>
        <pc:spChg chg="mod">
          <ac:chgData name="Neyde Bragança" userId="bed552ad310a1aab" providerId="LiveId" clId="{71DD62C4-D37A-49D1-B698-E340C6B0778B}" dt="2022-03-28T17:52:48.215" v="2553"/>
          <ac:spMkLst>
            <pc:docMk/>
            <pc:sldMk cId="245315250" sldId="267"/>
            <ac:spMk id="2" creationId="{80DF29B6-9A66-4190-B34E-5DEFDBF97384}"/>
          </ac:spMkLst>
        </pc:spChg>
        <pc:spChg chg="mod">
          <ac:chgData name="Neyde Bragança" userId="bed552ad310a1aab" providerId="LiveId" clId="{71DD62C4-D37A-49D1-B698-E340C6B0778B}" dt="2022-03-31T21:15:41.264" v="2619" actId="115"/>
          <ac:spMkLst>
            <pc:docMk/>
            <pc:sldMk cId="245315250" sldId="267"/>
            <ac:spMk id="3" creationId="{74482953-DC57-417B-9619-B5B3608200C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D048B6-174B-4AD1-95EB-70C19717E68F}" type="datetimeFigureOut">
              <a:rPr lang="en-GB" smtClean="0"/>
              <a:t>31/03/2022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A9A30E-8D88-42E2-AAC7-BE7123C3438C}" type="slidenum">
              <a:rPr lang="en-GB" smtClean="0"/>
              <a:t>‹#›</a:t>
            </a:fld>
            <a:endParaRPr lang="en-GB"/>
          </a:p>
        </p:txBody>
      </p:sp>
    </p:spTree>
    <p:extLst>
      <p:ext uri="{BB962C8B-B14F-4D97-AF65-F5344CB8AC3E}">
        <p14:creationId xmlns:p14="http://schemas.microsoft.com/office/powerpoint/2010/main" val="3590058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dirty="0">
                <a:latin typeface="Arial" panose="020B0604020202020204" pitchFamily="34" charset="0"/>
                <a:cs typeface="Arial" panose="020B0604020202020204" pitchFamily="34" charset="0"/>
              </a:rPr>
              <a:t>The main symptoms caused by lung cancer is continuous cough, continuous breathlessness, tiredness and weight loss.</a:t>
            </a:r>
          </a:p>
          <a:p>
            <a:pPr lvl="1"/>
            <a:endParaRPr lang="en-GB" sz="800" dirty="0"/>
          </a:p>
          <a:p>
            <a:endParaRPr lang="en-GB" dirty="0"/>
          </a:p>
        </p:txBody>
      </p:sp>
      <p:sp>
        <p:nvSpPr>
          <p:cNvPr id="4" name="Slide Number Placeholder 3"/>
          <p:cNvSpPr>
            <a:spLocks noGrp="1"/>
          </p:cNvSpPr>
          <p:nvPr>
            <p:ph type="sldNum" sz="quarter" idx="5"/>
          </p:nvPr>
        </p:nvSpPr>
        <p:spPr/>
        <p:txBody>
          <a:bodyPr/>
          <a:lstStyle/>
          <a:p>
            <a:fld id="{ACA9A30E-8D88-42E2-AAC7-BE7123C3438C}" type="slidenum">
              <a:rPr lang="en-GB" smtClean="0"/>
              <a:t>2</a:t>
            </a:fld>
            <a:endParaRPr lang="en-GB"/>
          </a:p>
        </p:txBody>
      </p:sp>
    </p:spTree>
    <p:extLst>
      <p:ext uri="{BB962C8B-B14F-4D97-AF65-F5344CB8AC3E}">
        <p14:creationId xmlns:p14="http://schemas.microsoft.com/office/powerpoint/2010/main" val="2140969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Mediastinum is the place in the chest between the lungs</a:t>
            </a:r>
          </a:p>
        </p:txBody>
      </p:sp>
      <p:sp>
        <p:nvSpPr>
          <p:cNvPr id="4" name="Slide Number Placeholder 3"/>
          <p:cNvSpPr>
            <a:spLocks noGrp="1"/>
          </p:cNvSpPr>
          <p:nvPr>
            <p:ph type="sldNum" sz="quarter" idx="5"/>
          </p:nvPr>
        </p:nvSpPr>
        <p:spPr/>
        <p:txBody>
          <a:bodyPr/>
          <a:lstStyle/>
          <a:p>
            <a:fld id="{ACA9A30E-8D88-42E2-AAC7-BE7123C3438C}" type="slidenum">
              <a:rPr lang="en-GB" smtClean="0"/>
              <a:t>3</a:t>
            </a:fld>
            <a:endParaRPr lang="en-GB"/>
          </a:p>
        </p:txBody>
      </p:sp>
    </p:spTree>
    <p:extLst>
      <p:ext uri="{BB962C8B-B14F-4D97-AF65-F5344CB8AC3E}">
        <p14:creationId xmlns:p14="http://schemas.microsoft.com/office/powerpoint/2010/main" val="3177186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A9A30E-8D88-42E2-AAC7-BE7123C3438C}" type="slidenum">
              <a:rPr lang="en-GB" smtClean="0"/>
              <a:t>4</a:t>
            </a:fld>
            <a:endParaRPr lang="en-GB"/>
          </a:p>
        </p:txBody>
      </p:sp>
    </p:spTree>
    <p:extLst>
      <p:ext uri="{BB962C8B-B14F-4D97-AF65-F5344CB8AC3E}">
        <p14:creationId xmlns:p14="http://schemas.microsoft.com/office/powerpoint/2010/main" val="1429163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a:t>
            </a:r>
          </a:p>
        </p:txBody>
      </p:sp>
      <p:sp>
        <p:nvSpPr>
          <p:cNvPr id="4" name="Slide Number Placeholder 3"/>
          <p:cNvSpPr>
            <a:spLocks noGrp="1"/>
          </p:cNvSpPr>
          <p:nvPr>
            <p:ph type="sldNum" sz="quarter" idx="5"/>
          </p:nvPr>
        </p:nvSpPr>
        <p:spPr/>
        <p:txBody>
          <a:bodyPr/>
          <a:lstStyle/>
          <a:p>
            <a:fld id="{ACA9A30E-8D88-42E2-AAC7-BE7123C3438C}" type="slidenum">
              <a:rPr lang="en-GB" smtClean="0"/>
              <a:t>6</a:t>
            </a:fld>
            <a:endParaRPr lang="en-GB"/>
          </a:p>
        </p:txBody>
      </p:sp>
    </p:spTree>
    <p:extLst>
      <p:ext uri="{BB962C8B-B14F-4D97-AF65-F5344CB8AC3E}">
        <p14:creationId xmlns:p14="http://schemas.microsoft.com/office/powerpoint/2010/main" val="2475508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Chronic obstructive pulmonary disease is group of lung conditions that cause problems in breathing </a:t>
            </a:r>
          </a:p>
          <a:p>
            <a:r>
              <a:rPr lang="en-GB" dirty="0"/>
              <a:t>Pneumonia is an inflammation of the tissue can appear in one or both lungs and is caused by bacterial infection </a:t>
            </a:r>
          </a:p>
        </p:txBody>
      </p:sp>
      <p:sp>
        <p:nvSpPr>
          <p:cNvPr id="4" name="Slide Number Placeholder 3"/>
          <p:cNvSpPr>
            <a:spLocks noGrp="1"/>
          </p:cNvSpPr>
          <p:nvPr>
            <p:ph type="sldNum" sz="quarter" idx="5"/>
          </p:nvPr>
        </p:nvSpPr>
        <p:spPr/>
        <p:txBody>
          <a:bodyPr/>
          <a:lstStyle/>
          <a:p>
            <a:fld id="{ACA9A30E-8D88-42E2-AAC7-BE7123C3438C}" type="slidenum">
              <a:rPr lang="en-GB" smtClean="0"/>
              <a:t>7</a:t>
            </a:fld>
            <a:endParaRPr lang="en-GB"/>
          </a:p>
        </p:txBody>
      </p:sp>
    </p:spTree>
    <p:extLst>
      <p:ext uri="{BB962C8B-B14F-4D97-AF65-F5344CB8AC3E}">
        <p14:creationId xmlns:p14="http://schemas.microsoft.com/office/powerpoint/2010/main" val="2291789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 pollution is related to natural substances and air pollution</a:t>
            </a:r>
          </a:p>
          <a:p>
            <a:r>
              <a:rPr lang="en-GB" dirty="0"/>
              <a:t>Types of treatment for lung cancer- </a:t>
            </a:r>
            <a:r>
              <a:rPr lang="en-GB" dirty="0" err="1"/>
              <a:t>radiotherapy,surgery,chemotherapy</a:t>
            </a:r>
            <a:r>
              <a:rPr lang="en-GB" dirty="0"/>
              <a:t>.</a:t>
            </a:r>
          </a:p>
        </p:txBody>
      </p:sp>
      <p:sp>
        <p:nvSpPr>
          <p:cNvPr id="4" name="Slide Number Placeholder 3"/>
          <p:cNvSpPr>
            <a:spLocks noGrp="1"/>
          </p:cNvSpPr>
          <p:nvPr>
            <p:ph type="sldNum" sz="quarter" idx="5"/>
          </p:nvPr>
        </p:nvSpPr>
        <p:spPr/>
        <p:txBody>
          <a:bodyPr/>
          <a:lstStyle/>
          <a:p>
            <a:fld id="{ACA9A30E-8D88-42E2-AAC7-BE7123C3438C}" type="slidenum">
              <a:rPr lang="en-GB" smtClean="0"/>
              <a:t>8</a:t>
            </a:fld>
            <a:endParaRPr lang="en-GB"/>
          </a:p>
        </p:txBody>
      </p:sp>
    </p:spTree>
    <p:extLst>
      <p:ext uri="{BB962C8B-B14F-4D97-AF65-F5344CB8AC3E}">
        <p14:creationId xmlns:p14="http://schemas.microsoft.com/office/powerpoint/2010/main" val="435879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A9A30E-8D88-42E2-AAC7-BE7123C3438C}" type="slidenum">
              <a:rPr lang="en-GB" smtClean="0"/>
              <a:t>10</a:t>
            </a:fld>
            <a:endParaRPr lang="en-GB"/>
          </a:p>
        </p:txBody>
      </p:sp>
    </p:spTree>
    <p:extLst>
      <p:ext uri="{BB962C8B-B14F-4D97-AF65-F5344CB8AC3E}">
        <p14:creationId xmlns:p14="http://schemas.microsoft.com/office/powerpoint/2010/main" val="2911223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4103581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427986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805061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162E67-85E7-45D2-804A-8C0A693E4E11}"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704392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162E67-85E7-45D2-804A-8C0A693E4E11}" type="datetimeFigureOut">
              <a:rPr lang="en-GB" smtClean="0"/>
              <a:t>31/03/2022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3747902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162E67-85E7-45D2-804A-8C0A693E4E11}" type="datetimeFigureOut">
              <a:rPr lang="en-GB" smtClean="0"/>
              <a:t>31/03/2022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462134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162E67-85E7-45D2-804A-8C0A693E4E11}" type="datetimeFigureOut">
              <a:rPr lang="en-GB" smtClean="0"/>
              <a:t>31/03/2022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4195113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162E67-85E7-45D2-804A-8C0A693E4E11}"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352177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3162E67-85E7-45D2-804A-8C0A693E4E11}" type="datetimeFigureOut">
              <a:rPr lang="en-GB" smtClean="0"/>
              <a:t>31/03/2022</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45991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162E67-85E7-45D2-804A-8C0A693E4E11}"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081973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2755881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73162E67-85E7-45D2-804A-8C0A693E4E11}" type="datetimeFigureOut">
              <a:rPr lang="en-GB" smtClean="0"/>
              <a:t>31/03/2022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3763627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1960125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162E67-85E7-45D2-804A-8C0A693E4E11}"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37307-950D-4B3D-908E-B4910C45C406}" type="slidenum">
              <a:rPr lang="en-GB" smtClean="0"/>
              <a:t>‹#›</a:t>
            </a:fld>
            <a:endParaRPr lang="en-GB"/>
          </a:p>
        </p:txBody>
      </p:sp>
    </p:spTree>
    <p:extLst>
      <p:ext uri="{BB962C8B-B14F-4D97-AF65-F5344CB8AC3E}">
        <p14:creationId xmlns:p14="http://schemas.microsoft.com/office/powerpoint/2010/main" val="389464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3162E67-85E7-45D2-804A-8C0A693E4E11}" type="datetimeFigureOut">
              <a:rPr lang="en-GB" smtClean="0"/>
              <a:t>31/03/2022</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3637307-950D-4B3D-908E-B4910C45C406}" type="slidenum">
              <a:rPr lang="en-GB" smtClean="0"/>
              <a:t>‹#›</a:t>
            </a:fld>
            <a:endParaRPr lang="en-GB"/>
          </a:p>
        </p:txBody>
      </p:sp>
    </p:spTree>
    <p:extLst>
      <p:ext uri="{BB962C8B-B14F-4D97-AF65-F5344CB8AC3E}">
        <p14:creationId xmlns:p14="http://schemas.microsoft.com/office/powerpoint/2010/main" val="236735531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common-health-questions/lifestyle/what-are-the-health-risks-of-smokin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nice.org.uk/Media/Default/About/what-we-do/Into-practice/measuring-uptake/lung-cancer-impact-report/nice-impact-lung-cancer.pdf" TargetMode="External"/><Relationship Id="rId5" Type="http://schemas.openxmlformats.org/officeDocument/2006/relationships/hyperlink" Target="https://www.verywellhealth.com/lung-anatomy-4843718#:~:text=%20Anatomy%20of%20the%20Lungs%20%201%20Anatomy.,after%20age%2035%20it%20naturally%20%28and...%20More%20" TargetMode="External"/><Relationship Id="rId4" Type="http://schemas.openxmlformats.org/officeDocument/2006/relationships/hyperlink" Target="https://www.slideshare.net/ravengj/physiology-of-the-respiratory-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8A92-22AD-46D1-81F2-C4372CFB2CCD}"/>
              </a:ext>
            </a:extLst>
          </p:cNvPr>
          <p:cNvSpPr>
            <a:spLocks noGrp="1"/>
          </p:cNvSpPr>
          <p:nvPr>
            <p:ph type="ctrTitle"/>
          </p:nvPr>
        </p:nvSpPr>
        <p:spPr>
          <a:xfrm>
            <a:off x="318052" y="1052623"/>
            <a:ext cx="5455427" cy="3363648"/>
          </a:xfrm>
        </p:spPr>
        <p:txBody>
          <a:bodyPr>
            <a:noAutofit/>
          </a:bodyPr>
          <a:lstStyle/>
          <a:p>
            <a:pPr algn="ctr"/>
            <a:r>
              <a:rPr lang="en-GB" sz="3600" dirty="0">
                <a:latin typeface="Arial" panose="020B0604020202020204" pitchFamily="34" charset="0"/>
                <a:cs typeface="Arial" panose="020B0604020202020204" pitchFamily="34" charset="0"/>
              </a:rPr>
              <a:t>Introduction to </a:t>
            </a:r>
            <a:r>
              <a:rPr lang="en-GB" sz="3600" dirty="0" err="1">
                <a:latin typeface="Arial" panose="020B0604020202020204" pitchFamily="34" charset="0"/>
                <a:cs typeface="Arial" panose="020B0604020202020204" pitchFamily="34" charset="0"/>
              </a:rPr>
              <a:t>Phisiology</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Assessment 1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Female Patient that suffer from lung cancer </a:t>
            </a:r>
          </a:p>
        </p:txBody>
      </p:sp>
      <p:sp>
        <p:nvSpPr>
          <p:cNvPr id="3" name="Subtitle 2">
            <a:extLst>
              <a:ext uri="{FF2B5EF4-FFF2-40B4-BE49-F238E27FC236}">
                <a16:creationId xmlns:a16="http://schemas.microsoft.com/office/drawing/2014/main" id="{8F8EFF78-02C6-46FB-A23B-37B6074C8FBC}"/>
              </a:ext>
            </a:extLst>
          </p:cNvPr>
          <p:cNvSpPr>
            <a:spLocks noGrp="1"/>
          </p:cNvSpPr>
          <p:nvPr>
            <p:ph type="subTitle" idx="1"/>
          </p:nvPr>
        </p:nvSpPr>
        <p:spPr>
          <a:xfrm>
            <a:off x="318052" y="5450832"/>
            <a:ext cx="4171994" cy="1035781"/>
          </a:xfrm>
        </p:spPr>
        <p:txBody>
          <a:bodyPr>
            <a:normAutofit fontScale="92500"/>
          </a:bodyPr>
          <a:lstStyle/>
          <a:p>
            <a:pPr algn="l"/>
            <a:r>
              <a:rPr lang="en-GB" sz="2200" dirty="0">
                <a:latin typeface="Arial" panose="020B0604020202020204" pitchFamily="34" charset="0"/>
                <a:cs typeface="Arial" panose="020B0604020202020204" pitchFamily="34" charset="0"/>
              </a:rPr>
              <a:t>Student name: Catiana Braganca</a:t>
            </a:r>
          </a:p>
          <a:p>
            <a:pPr algn="l"/>
            <a:r>
              <a:rPr lang="en-GB" sz="2200" dirty="0">
                <a:latin typeface="Arial" panose="020B0604020202020204" pitchFamily="34" charset="0"/>
                <a:cs typeface="Arial" panose="020B0604020202020204" pitchFamily="34" charset="0"/>
              </a:rPr>
              <a:t>Student number:1922202</a:t>
            </a:r>
          </a:p>
        </p:txBody>
      </p:sp>
      <p:pic>
        <p:nvPicPr>
          <p:cNvPr id="4" name="Picture 3">
            <a:extLst>
              <a:ext uri="{FF2B5EF4-FFF2-40B4-BE49-F238E27FC236}">
                <a16:creationId xmlns:a16="http://schemas.microsoft.com/office/drawing/2014/main" id="{D274702B-F135-470D-BF94-C5D638644DD9}"/>
              </a:ext>
            </a:extLst>
          </p:cNvPr>
          <p:cNvPicPr>
            <a:picLocks noChangeAspect="1"/>
          </p:cNvPicPr>
          <p:nvPr/>
        </p:nvPicPr>
        <p:blipFill>
          <a:blip r:embed="rId2"/>
          <a:stretch>
            <a:fillRect/>
          </a:stretch>
        </p:blipFill>
        <p:spPr>
          <a:xfrm>
            <a:off x="5640572" y="1796229"/>
            <a:ext cx="5608830" cy="3154966"/>
          </a:xfrm>
          <a:prstGeom prst="rect">
            <a:avLst/>
          </a:prstGeom>
        </p:spPr>
      </p:pic>
      <p:sp>
        <p:nvSpPr>
          <p:cNvPr id="5" name="TextBox 4">
            <a:extLst>
              <a:ext uri="{FF2B5EF4-FFF2-40B4-BE49-F238E27FC236}">
                <a16:creationId xmlns:a16="http://schemas.microsoft.com/office/drawing/2014/main" id="{288814FD-E279-474B-BC32-4A7167FE4B9E}"/>
              </a:ext>
            </a:extLst>
          </p:cNvPr>
          <p:cNvSpPr txBox="1"/>
          <p:nvPr/>
        </p:nvSpPr>
        <p:spPr>
          <a:xfrm>
            <a:off x="1803991" y="448898"/>
            <a:ext cx="475090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BMHP5003</a:t>
            </a:r>
          </a:p>
        </p:txBody>
      </p:sp>
    </p:spTree>
    <p:extLst>
      <p:ext uri="{BB962C8B-B14F-4D97-AF65-F5344CB8AC3E}">
        <p14:creationId xmlns:p14="http://schemas.microsoft.com/office/powerpoint/2010/main" val="1989658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F302-BEBD-4ED3-86B3-122E2CC19AEC}"/>
              </a:ext>
            </a:extLst>
          </p:cNvPr>
          <p:cNvSpPr>
            <a:spLocks noGrp="1"/>
          </p:cNvSpPr>
          <p:nvPr>
            <p:ph type="title"/>
          </p:nvPr>
        </p:nvSpPr>
        <p:spPr/>
        <p:txBody>
          <a:bodyPr/>
          <a:lstStyle/>
          <a:p>
            <a:r>
              <a:rPr lang="en-GB" dirty="0">
                <a:solidFill>
                  <a:schemeClr val="tx1"/>
                </a:solidFill>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BA2A1AE4-DC4F-441E-980F-2DC6046188DD}"/>
              </a:ext>
            </a:extLst>
          </p:cNvPr>
          <p:cNvSpPr>
            <a:spLocks noGrp="1"/>
          </p:cNvSpPr>
          <p:nvPr>
            <p:ph idx="1"/>
          </p:nvPr>
        </p:nvSpPr>
        <p:spPr>
          <a:xfrm>
            <a:off x="-89452" y="3428999"/>
            <a:ext cx="11743353" cy="2411955"/>
          </a:xfrm>
        </p:spPr>
        <p:txBody>
          <a:bodyPr>
            <a:normAutofit fontScale="25000" lnSpcReduction="20000"/>
          </a:bodyPr>
          <a:lstStyle/>
          <a:p>
            <a:pPr marL="457200" lvl="1" indent="0">
              <a:buNone/>
            </a:pPr>
            <a:endParaRPr lang="en-GB" sz="9600" dirty="0">
              <a:latin typeface="Arial" panose="020B0604020202020204" pitchFamily="34" charset="0"/>
              <a:cs typeface="Arial" panose="020B0604020202020204" pitchFamily="34" charset="0"/>
            </a:endParaRPr>
          </a:p>
          <a:p>
            <a:pPr lvl="1"/>
            <a:r>
              <a:rPr lang="en-GB" sz="8000" dirty="0">
                <a:latin typeface="Arial" panose="020B0604020202020204" pitchFamily="34" charset="0"/>
                <a:cs typeface="Arial" panose="020B0604020202020204" pitchFamily="34" charset="0"/>
              </a:rPr>
              <a:t>In this assignment I will discuss about  a case of a  female  patient that suffers from lung cancer.</a:t>
            </a:r>
          </a:p>
          <a:p>
            <a:pPr lvl="1"/>
            <a:r>
              <a:rPr lang="en-GB" sz="8000" dirty="0">
                <a:latin typeface="Arial" panose="020B0604020202020204" pitchFamily="34" charset="0"/>
                <a:cs typeface="Arial" panose="020B0604020202020204" pitchFamily="34" charset="0"/>
              </a:rPr>
              <a:t>In the development of the assignment I will describe anatomy and physiology of lung also the risk factors that may cause to the patient </a:t>
            </a:r>
          </a:p>
          <a:p>
            <a:pPr lvl="1"/>
            <a:r>
              <a:rPr lang="en-GB" sz="8000" dirty="0">
                <a:latin typeface="Arial" panose="020B0604020202020204" pitchFamily="34" charset="0"/>
                <a:cs typeface="Arial" panose="020B0604020202020204" pitchFamily="34" charset="0"/>
              </a:rPr>
              <a:t>To conclude 	I will provide recommendations to  improve the patient care. </a:t>
            </a:r>
          </a:p>
          <a:p>
            <a:pPr lvl="1"/>
            <a:r>
              <a:rPr lang="en-GB" sz="8000" dirty="0">
                <a:latin typeface="Arial" panose="020B0604020202020204" pitchFamily="34" charset="0"/>
                <a:cs typeface="Arial" panose="020B0604020202020204" pitchFamily="34" charset="0"/>
              </a:rPr>
              <a:t>Lung cancer is a lifestyle disease it appears when cells in the body start to  grow out of control. </a:t>
            </a:r>
          </a:p>
          <a:p>
            <a:pPr marL="457200" lvl="1" indent="0">
              <a:buNone/>
            </a:pPr>
            <a:endParaRPr lang="en-GB" sz="2000" dirty="0"/>
          </a:p>
          <a:p>
            <a:pPr lvl="1"/>
            <a:endParaRPr lang="en-GB" sz="2000" dirty="0"/>
          </a:p>
          <a:p>
            <a:pPr lvl="1"/>
            <a:endParaRPr lang="en-GB" sz="2000" dirty="0"/>
          </a:p>
          <a:p>
            <a:endParaRPr lang="en-GB" sz="2400" dirty="0"/>
          </a:p>
          <a:p>
            <a:endParaRPr lang="en-GB" dirty="0"/>
          </a:p>
        </p:txBody>
      </p:sp>
    </p:spTree>
    <p:extLst>
      <p:ext uri="{BB962C8B-B14F-4D97-AF65-F5344CB8AC3E}">
        <p14:creationId xmlns:p14="http://schemas.microsoft.com/office/powerpoint/2010/main" val="1290429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1C336-05C9-42E2-98E5-4956C6BB54E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Anatomy of lung  </a:t>
            </a:r>
          </a:p>
        </p:txBody>
      </p:sp>
      <p:sp>
        <p:nvSpPr>
          <p:cNvPr id="3" name="Text Placeholder 2">
            <a:extLst>
              <a:ext uri="{FF2B5EF4-FFF2-40B4-BE49-F238E27FC236}">
                <a16:creationId xmlns:a16="http://schemas.microsoft.com/office/drawing/2014/main" id="{42D08717-9EBC-42C3-87E0-8F4E0C1E28FF}"/>
              </a:ext>
            </a:extLst>
          </p:cNvPr>
          <p:cNvSpPr>
            <a:spLocks noGrp="1"/>
          </p:cNvSpPr>
          <p:nvPr>
            <p:ph type="body" idx="1"/>
          </p:nvPr>
        </p:nvSpPr>
        <p:spPr>
          <a:xfrm>
            <a:off x="-1218054" y="1943410"/>
            <a:ext cx="5189857" cy="576262"/>
          </a:xfrm>
        </p:spPr>
        <p:txBody>
          <a:bodyPr/>
          <a:lstStyle/>
          <a:p>
            <a:r>
              <a:rPr lang="en-GB" b="1" dirty="0"/>
              <a:t>Anatomy </a:t>
            </a:r>
          </a:p>
        </p:txBody>
      </p:sp>
      <p:sp>
        <p:nvSpPr>
          <p:cNvPr id="4" name="Content Placeholder 3">
            <a:extLst>
              <a:ext uri="{FF2B5EF4-FFF2-40B4-BE49-F238E27FC236}">
                <a16:creationId xmlns:a16="http://schemas.microsoft.com/office/drawing/2014/main" id="{C37DFB01-21AF-4912-9304-C74BFC82497B}"/>
              </a:ext>
            </a:extLst>
          </p:cNvPr>
          <p:cNvSpPr>
            <a:spLocks noGrp="1"/>
          </p:cNvSpPr>
          <p:nvPr>
            <p:ph sz="half" idx="2"/>
          </p:nvPr>
        </p:nvSpPr>
        <p:spPr>
          <a:xfrm>
            <a:off x="-23730" y="2493119"/>
            <a:ext cx="6549886" cy="3976910"/>
          </a:xfrm>
        </p:spPr>
        <p:txBody>
          <a:bodyPr>
            <a:normAutofit lnSpcReduction="10000"/>
          </a:bodyPr>
          <a:lstStyle/>
          <a:p>
            <a:pPr marL="0" indent="0">
              <a:buNone/>
            </a:pPr>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Lungs are divided into  two right and left lungs but from different sizes, the right lung is bigger because is divided in  tree lobes and the left lung is smaller and  divided in 2 lobes because it has to make space for the heart.</a:t>
            </a:r>
          </a:p>
          <a:p>
            <a:r>
              <a:rPr lang="en-GB" sz="2000" dirty="0">
                <a:latin typeface="Arial" panose="020B0604020202020204" pitchFamily="34" charset="0"/>
                <a:cs typeface="Arial" panose="020B0604020202020204" pitchFamily="34" charset="0"/>
              </a:rPr>
              <a:t>The right and left lung are connected by the lung root and separated by a mediastinum.</a:t>
            </a:r>
          </a:p>
          <a:p>
            <a:r>
              <a:rPr lang="en-GB" sz="2000" dirty="0">
                <a:latin typeface="Arial" panose="020B0604020202020204" pitchFamily="34" charset="0"/>
                <a:cs typeface="Arial" panose="020B0604020202020204" pitchFamily="34" charset="0"/>
              </a:rPr>
              <a:t>At the bottom of  the both lungs are located in the </a:t>
            </a:r>
            <a:r>
              <a:rPr lang="en-GB" sz="2000" dirty="0" err="1">
                <a:latin typeface="Arial" panose="020B0604020202020204" pitchFamily="34" charset="0"/>
                <a:cs typeface="Arial" panose="020B0604020202020204" pitchFamily="34" charset="0"/>
              </a:rPr>
              <a:t>torax</a:t>
            </a:r>
            <a:r>
              <a:rPr lang="en-GB" sz="2000" dirty="0">
                <a:latin typeface="Arial" panose="020B0604020202020204" pitchFamily="34" charset="0"/>
                <a:cs typeface="Arial" panose="020B0604020202020204" pitchFamily="34" charset="0"/>
              </a:rPr>
              <a:t> three covered parts that are mediastinal </a:t>
            </a:r>
            <a:r>
              <a:rPr lang="en-GB" sz="2000" dirty="0" err="1">
                <a:latin typeface="Arial" panose="020B0604020202020204" pitchFamily="34" charset="0"/>
                <a:cs typeface="Arial" panose="020B0604020202020204" pitchFamily="34" charset="0"/>
              </a:rPr>
              <a:t>surface,diaphragmatic</a:t>
            </a:r>
            <a:r>
              <a:rPr lang="en-GB" sz="2000" dirty="0">
                <a:latin typeface="Arial" panose="020B0604020202020204" pitchFamily="34" charset="0"/>
                <a:cs typeface="Arial" panose="020B0604020202020204" pitchFamily="34" charset="0"/>
              </a:rPr>
              <a:t> surface and costal surface</a:t>
            </a:r>
          </a:p>
          <a:p>
            <a:endParaRPr lang="en-GB" dirty="0"/>
          </a:p>
        </p:txBody>
      </p:sp>
      <p:pic>
        <p:nvPicPr>
          <p:cNvPr id="9" name="Picture 8">
            <a:extLst>
              <a:ext uri="{FF2B5EF4-FFF2-40B4-BE49-F238E27FC236}">
                <a16:creationId xmlns:a16="http://schemas.microsoft.com/office/drawing/2014/main" id="{99D072C6-6E4E-4FE3-A9C6-9665A82A5B99}"/>
              </a:ext>
            </a:extLst>
          </p:cNvPr>
          <p:cNvPicPr>
            <a:picLocks noChangeAspect="1"/>
          </p:cNvPicPr>
          <p:nvPr/>
        </p:nvPicPr>
        <p:blipFill>
          <a:blip r:embed="rId3"/>
          <a:stretch>
            <a:fillRect/>
          </a:stretch>
        </p:blipFill>
        <p:spPr>
          <a:xfrm>
            <a:off x="4626825" y="1417638"/>
            <a:ext cx="3593374" cy="2150963"/>
          </a:xfrm>
          <a:prstGeom prst="rect">
            <a:avLst/>
          </a:prstGeom>
        </p:spPr>
      </p:pic>
      <p:pic>
        <p:nvPicPr>
          <p:cNvPr id="11" name="Picture 10">
            <a:extLst>
              <a:ext uri="{FF2B5EF4-FFF2-40B4-BE49-F238E27FC236}">
                <a16:creationId xmlns:a16="http://schemas.microsoft.com/office/drawing/2014/main" id="{CE0ECA0E-1481-4B09-9203-D6C6DB0E120F}"/>
              </a:ext>
            </a:extLst>
          </p:cNvPr>
          <p:cNvPicPr>
            <a:picLocks noChangeAspect="1"/>
          </p:cNvPicPr>
          <p:nvPr/>
        </p:nvPicPr>
        <p:blipFill>
          <a:blip r:embed="rId4"/>
          <a:stretch>
            <a:fillRect/>
          </a:stretch>
        </p:blipFill>
        <p:spPr>
          <a:xfrm>
            <a:off x="6738730" y="2139431"/>
            <a:ext cx="4076395" cy="4076395"/>
          </a:xfrm>
          <a:prstGeom prst="rect">
            <a:avLst/>
          </a:prstGeom>
        </p:spPr>
      </p:pic>
      <p:sp>
        <p:nvSpPr>
          <p:cNvPr id="12" name="TextBox 11">
            <a:extLst>
              <a:ext uri="{FF2B5EF4-FFF2-40B4-BE49-F238E27FC236}">
                <a16:creationId xmlns:a16="http://schemas.microsoft.com/office/drawing/2014/main" id="{FB1C53FB-7014-4F95-B423-B82F4BA2E048}"/>
              </a:ext>
            </a:extLst>
          </p:cNvPr>
          <p:cNvSpPr txBox="1"/>
          <p:nvPr/>
        </p:nvSpPr>
        <p:spPr>
          <a:xfrm>
            <a:off x="7494104" y="6285363"/>
            <a:ext cx="3440290"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verywellhealth,2022</a:t>
            </a:r>
          </a:p>
        </p:txBody>
      </p:sp>
    </p:spTree>
    <p:extLst>
      <p:ext uri="{BB962C8B-B14F-4D97-AF65-F5344CB8AC3E}">
        <p14:creationId xmlns:p14="http://schemas.microsoft.com/office/powerpoint/2010/main" val="2563402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A318A-68D1-4A97-BFCD-B75E7AEF0BAE}"/>
              </a:ext>
            </a:extLst>
          </p:cNvPr>
          <p:cNvSpPr>
            <a:spLocks noGrp="1"/>
          </p:cNvSpPr>
          <p:nvPr>
            <p:ph type="title"/>
          </p:nvPr>
        </p:nvSpPr>
        <p:spPr/>
        <p:txBody>
          <a:bodyPr vert="horz" lIns="91440" tIns="45720" rIns="91440" bIns="45720" rtlCol="0" anchor="b">
            <a:normAutofit/>
          </a:bodyPr>
          <a:lstStyle/>
          <a:p>
            <a:r>
              <a:rPr lang="en-US" dirty="0">
                <a:latin typeface="Arial" panose="020B0604020202020204" pitchFamily="34" charset="0"/>
                <a:cs typeface="Arial" panose="020B0604020202020204" pitchFamily="34" charset="0"/>
              </a:rPr>
              <a:t>Physiology of lung </a:t>
            </a:r>
          </a:p>
        </p:txBody>
      </p:sp>
      <p:sp>
        <p:nvSpPr>
          <p:cNvPr id="8" name="TextBox 2">
            <a:extLst>
              <a:ext uri="{FF2B5EF4-FFF2-40B4-BE49-F238E27FC236}">
                <a16:creationId xmlns:a16="http://schemas.microsoft.com/office/drawing/2014/main" id="{81352E54-FD21-4612-B156-256AD1F5ECDB}"/>
              </a:ext>
            </a:extLst>
          </p:cNvPr>
          <p:cNvSpPr txBox="1"/>
          <p:nvPr/>
        </p:nvSpPr>
        <p:spPr>
          <a:xfrm>
            <a:off x="318983" y="2185987"/>
            <a:ext cx="4933501" cy="3904438"/>
          </a:xfrm>
          <a:prstGeom prst="rect">
            <a:avLst/>
          </a:prstGeom>
        </p:spPr>
        <p:txBody>
          <a:bodyPr vert="horz" lIns="91440" tIns="45720" rIns="91440" bIns="45720" rtlCol="0" anchor="ctr">
            <a:noAutofit/>
          </a:bodyPr>
          <a:lstStyle/>
          <a:p>
            <a:pPr>
              <a:spcBef>
                <a:spcPct val="20000"/>
              </a:spcBef>
              <a:spcAft>
                <a:spcPts val="600"/>
              </a:spcAft>
              <a:buClr>
                <a:schemeClr val="accent1"/>
              </a:buClr>
              <a:buFont typeface="Wingdings 2" charset="2"/>
              <a:buChar char=""/>
            </a:pPr>
            <a:r>
              <a:rPr lang="en-US" sz="2000" dirty="0">
                <a:latin typeface="Arial" panose="020B0604020202020204" pitchFamily="34" charset="0"/>
                <a:cs typeface="Arial" panose="020B0604020202020204" pitchFamily="34" charset="0"/>
              </a:rPr>
              <a:t>Lungs are part of respiratory system </a:t>
            </a:r>
          </a:p>
          <a:p>
            <a:pPr>
              <a:spcBef>
                <a:spcPct val="20000"/>
              </a:spcBef>
              <a:spcAft>
                <a:spcPts val="600"/>
              </a:spcAft>
              <a:buClr>
                <a:schemeClr val="accent1"/>
              </a:buClr>
              <a:buFont typeface="Wingdings 2" charset="2"/>
              <a:buChar char=""/>
            </a:pPr>
            <a:r>
              <a:rPr lang="en-US" sz="2000" dirty="0">
                <a:latin typeface="Arial" panose="020B0604020202020204" pitchFamily="34" charset="0"/>
                <a:cs typeface="Arial" panose="020B0604020202020204" pitchFamily="34" charset="0"/>
              </a:rPr>
              <a:t>Inside the lung are bronchi </a:t>
            </a:r>
            <a:r>
              <a:rPr lang="en-US" sz="2000" dirty="0" err="1">
                <a:latin typeface="Arial" panose="020B0604020202020204" pitchFamily="34" charset="0"/>
                <a:cs typeface="Arial" panose="020B0604020202020204" pitchFamily="34" charset="0"/>
              </a:rPr>
              <a:t>wich</a:t>
            </a:r>
            <a:r>
              <a:rPr lang="en-US" sz="2000" dirty="0">
                <a:latin typeface="Arial" panose="020B0604020202020204" pitchFamily="34" charset="0"/>
                <a:cs typeface="Arial" panose="020B0604020202020204" pitchFamily="34" charset="0"/>
              </a:rPr>
              <a:t> are tubes  that pass to the trachea into each lung.</a:t>
            </a:r>
          </a:p>
          <a:p>
            <a:pPr>
              <a:spcBef>
                <a:spcPct val="20000"/>
              </a:spcBef>
              <a:spcAft>
                <a:spcPts val="600"/>
              </a:spcAft>
              <a:buClr>
                <a:schemeClr val="accent1"/>
              </a:buClr>
              <a:buFont typeface="Wingdings 2" charset="2"/>
              <a:buChar char=""/>
            </a:pPr>
            <a:r>
              <a:rPr lang="en-US" sz="2000" dirty="0">
                <a:latin typeface="Arial" panose="020B0604020202020204" pitchFamily="34" charset="0"/>
                <a:cs typeface="Arial" panose="020B0604020202020204" pitchFamily="34" charset="0"/>
              </a:rPr>
              <a:t> -Bronchi is divided into small tubes called bronchioles has the function to help air come to alveoli.</a:t>
            </a:r>
          </a:p>
          <a:p>
            <a:pPr>
              <a:spcBef>
                <a:spcPct val="20000"/>
              </a:spcBef>
              <a:spcAft>
                <a:spcPts val="600"/>
              </a:spcAft>
              <a:buClr>
                <a:schemeClr val="accent1"/>
              </a:buClr>
              <a:buFont typeface="Wingdings 2" charset="2"/>
              <a:buChar char=""/>
            </a:pPr>
            <a:r>
              <a:rPr lang="en-US" sz="2000" dirty="0">
                <a:latin typeface="Arial" panose="020B0604020202020204" pitchFamily="34" charset="0"/>
                <a:cs typeface="Arial" panose="020B0604020202020204" pitchFamily="34" charset="0"/>
              </a:rPr>
              <a:t>-Alveoli are mini air sacs in each lung.</a:t>
            </a:r>
          </a:p>
          <a:p>
            <a:pPr>
              <a:spcBef>
                <a:spcPct val="20000"/>
              </a:spcBef>
              <a:spcAft>
                <a:spcPts val="600"/>
              </a:spcAft>
              <a:buClr>
                <a:schemeClr val="accent1"/>
              </a:buClr>
              <a:buFont typeface="Wingdings 2" charset="2"/>
              <a:buChar char=""/>
            </a:pPr>
            <a:r>
              <a:rPr lang="en-US" sz="2000" dirty="0">
                <a:latin typeface="Arial" panose="020B0604020202020204" pitchFamily="34" charset="0"/>
                <a:cs typeface="Arial" panose="020B0604020202020204" pitchFamily="34" charset="0"/>
              </a:rPr>
              <a:t>-Lungs are formed of pulmonary arteries, pulmonary veins, bronchial arteries and lymph nodes.</a:t>
            </a:r>
          </a:p>
        </p:txBody>
      </p:sp>
      <p:pic>
        <p:nvPicPr>
          <p:cNvPr id="4" name="Picture 3">
            <a:extLst>
              <a:ext uri="{FF2B5EF4-FFF2-40B4-BE49-F238E27FC236}">
                <a16:creationId xmlns:a16="http://schemas.microsoft.com/office/drawing/2014/main" id="{C2F3E579-6085-49B0-9E6A-11C143122F2E}"/>
              </a:ext>
            </a:extLst>
          </p:cNvPr>
          <p:cNvPicPr>
            <a:picLocks noChangeAspect="1"/>
          </p:cNvPicPr>
          <p:nvPr/>
        </p:nvPicPr>
        <p:blipFill>
          <a:blip r:embed="rId3"/>
          <a:stretch>
            <a:fillRect/>
          </a:stretch>
        </p:blipFill>
        <p:spPr>
          <a:xfrm>
            <a:off x="6262578" y="2185987"/>
            <a:ext cx="5110710" cy="3833033"/>
          </a:xfrm>
          <a:prstGeom prst="roundRect">
            <a:avLst>
              <a:gd name="adj" fmla="val 3876"/>
            </a:avLst>
          </a:prstGeom>
          <a:ln>
            <a:solidFill>
              <a:schemeClr val="accent1"/>
            </a:solidFill>
          </a:ln>
          <a:effectLst/>
        </p:spPr>
      </p:pic>
      <p:sp>
        <p:nvSpPr>
          <p:cNvPr id="5" name="TextBox 4">
            <a:extLst>
              <a:ext uri="{FF2B5EF4-FFF2-40B4-BE49-F238E27FC236}">
                <a16:creationId xmlns:a16="http://schemas.microsoft.com/office/drawing/2014/main" id="{D1227016-B3EC-46D7-9878-886D7E365563}"/>
              </a:ext>
            </a:extLst>
          </p:cNvPr>
          <p:cNvSpPr txBox="1"/>
          <p:nvPr/>
        </p:nvSpPr>
        <p:spPr>
          <a:xfrm>
            <a:off x="7060018" y="6090425"/>
            <a:ext cx="3710763" cy="369332"/>
          </a:xfrm>
          <a:prstGeom prst="rect">
            <a:avLst/>
          </a:prstGeom>
          <a:noFill/>
        </p:spPr>
        <p:txBody>
          <a:bodyPr wrap="square" rtlCol="0">
            <a:spAutoFit/>
          </a:bodyPr>
          <a:lstStyle/>
          <a:p>
            <a:r>
              <a:rPr lang="en-GB" b="1" dirty="0"/>
              <a:t>Slideshare,2016</a:t>
            </a:r>
          </a:p>
        </p:txBody>
      </p:sp>
      <p:sp>
        <p:nvSpPr>
          <p:cNvPr id="7" name="TextBox 6">
            <a:extLst>
              <a:ext uri="{FF2B5EF4-FFF2-40B4-BE49-F238E27FC236}">
                <a16:creationId xmlns:a16="http://schemas.microsoft.com/office/drawing/2014/main" id="{D4DF8EC1-17EE-41D2-8615-CD9548A1C541}"/>
              </a:ext>
            </a:extLst>
          </p:cNvPr>
          <p:cNvSpPr txBox="1"/>
          <p:nvPr/>
        </p:nvSpPr>
        <p:spPr>
          <a:xfrm>
            <a:off x="531628" y="6384709"/>
            <a:ext cx="3125972"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Verywellhealth,2022</a:t>
            </a:r>
          </a:p>
        </p:txBody>
      </p:sp>
    </p:spTree>
    <p:extLst>
      <p:ext uri="{BB962C8B-B14F-4D97-AF65-F5344CB8AC3E}">
        <p14:creationId xmlns:p14="http://schemas.microsoft.com/office/powerpoint/2010/main" val="4262540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47535-86F5-44B7-B07A-B8F58940E082}"/>
              </a:ext>
            </a:extLst>
          </p:cNvPr>
          <p:cNvSpPr>
            <a:spLocks noGrp="1"/>
          </p:cNvSpPr>
          <p:nvPr>
            <p:ph type="title"/>
          </p:nvPr>
        </p:nvSpPr>
        <p:spPr>
          <a:xfrm>
            <a:off x="810001" y="85681"/>
            <a:ext cx="10571998" cy="970450"/>
          </a:xfrm>
        </p:spPr>
        <p:txBody>
          <a:bodyPr/>
          <a:lstStyle/>
          <a:p>
            <a:r>
              <a:rPr lang="en-GB" dirty="0" err="1">
                <a:latin typeface="Arial" panose="020B0604020202020204" pitchFamily="34" charset="0"/>
                <a:cs typeface="Arial" panose="020B0604020202020204" pitchFamily="34" charset="0"/>
              </a:rPr>
              <a:t>Questionaire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B1F4D2-0131-46C0-BD33-94EA68CE998B}"/>
              </a:ext>
            </a:extLst>
          </p:cNvPr>
          <p:cNvSpPr>
            <a:spLocks noGrp="1"/>
          </p:cNvSpPr>
          <p:nvPr>
            <p:ph idx="1"/>
          </p:nvPr>
        </p:nvSpPr>
        <p:spPr>
          <a:xfrm>
            <a:off x="127591" y="2273601"/>
            <a:ext cx="11600121" cy="3872018"/>
          </a:xfrm>
        </p:spPr>
        <p:txBody>
          <a:bodyPr>
            <a:noAutofit/>
          </a:bodyPr>
          <a:lstStyle/>
          <a:p>
            <a:pPr marL="0" indent="0">
              <a:buNone/>
            </a:pPr>
            <a:r>
              <a:rPr lang="en-GB" sz="2000" dirty="0">
                <a:latin typeface="Arial" panose="020B0604020202020204" pitchFamily="34" charset="0"/>
                <a:cs typeface="Arial" panose="020B0604020202020204" pitchFamily="34" charset="0"/>
              </a:rPr>
              <a:t>The main aspects used in the questionnaire  to measure lifestyle-related information are: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Alcohol</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Smoking</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medical history</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Physical activity</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 patient job  area</a:t>
            </a:r>
          </a:p>
          <a:p>
            <a:pPr marL="0" indent="0">
              <a:buNone/>
            </a:pPr>
            <a:r>
              <a:rPr lang="en-GB" sz="2000" dirty="0">
                <a:latin typeface="Arial" panose="020B0604020202020204" pitchFamily="34" charset="0"/>
                <a:cs typeface="Arial" panose="020B0604020202020204" pitchFamily="34" charset="0"/>
              </a:rPr>
              <a:t>This aspects affect on the health of patient especially when the patient already has an lifestyle disease could result in future health risks or others diseases.</a:t>
            </a:r>
          </a:p>
        </p:txBody>
      </p:sp>
    </p:spTree>
    <p:extLst>
      <p:ext uri="{BB962C8B-B14F-4D97-AF65-F5344CB8AC3E}">
        <p14:creationId xmlns:p14="http://schemas.microsoft.com/office/powerpoint/2010/main" val="4017982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31632-B571-46D7-A0DF-EA281DEAD645}"/>
              </a:ext>
            </a:extLst>
          </p:cNvPr>
          <p:cNvSpPr>
            <a:spLocks noGrp="1"/>
          </p:cNvSpPr>
          <p:nvPr>
            <p:ph type="title"/>
          </p:nvPr>
        </p:nvSpPr>
        <p:spPr>
          <a:xfrm>
            <a:off x="818712" y="713002"/>
            <a:ext cx="10571998" cy="970450"/>
          </a:xfrm>
        </p:spPr>
        <p:txBody>
          <a:bodyPr/>
          <a:lstStyle/>
          <a:p>
            <a:r>
              <a:rPr lang="en-GB" dirty="0">
                <a:latin typeface="Arial" panose="020B0604020202020204" pitchFamily="34" charset="0"/>
                <a:cs typeface="Arial" panose="020B0604020202020204" pitchFamily="34" charset="0"/>
              </a:rPr>
              <a:t>Lifestyle health-related information of the patient </a:t>
            </a:r>
          </a:p>
        </p:txBody>
      </p:sp>
      <p:sp>
        <p:nvSpPr>
          <p:cNvPr id="3" name="Content Placeholder 2">
            <a:extLst>
              <a:ext uri="{FF2B5EF4-FFF2-40B4-BE49-F238E27FC236}">
                <a16:creationId xmlns:a16="http://schemas.microsoft.com/office/drawing/2014/main" id="{4A1498C3-8BE6-446D-AB53-590343C33E1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Based on the lifestyle questionnaire my female patient has 40 years  is a current smoker and smokes 25 cigarettes per day, per week she drinks 2 glasses of wine, she had a sister that suffered lung cancer in the past but she didn´t have  angina/ or stroke before , in relation to ethnicity she is white Irish and works as a shop assistant.</a:t>
            </a:r>
          </a:p>
          <a:p>
            <a:r>
              <a:rPr lang="en-GB" sz="2000" dirty="0">
                <a:latin typeface="Arial" panose="020B0604020202020204" pitchFamily="34" charset="0"/>
                <a:cs typeface="Arial" panose="020B0604020202020204" pitchFamily="34" charset="0"/>
              </a:rPr>
              <a:t>My patient doesn´t do any exercise just walk to the work less than 1 hour. I describe her walking pace as slow pace.</a:t>
            </a:r>
          </a:p>
        </p:txBody>
      </p:sp>
    </p:spTree>
    <p:extLst>
      <p:ext uri="{BB962C8B-B14F-4D97-AF65-F5344CB8AC3E}">
        <p14:creationId xmlns:p14="http://schemas.microsoft.com/office/powerpoint/2010/main" val="3701557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9AB5-7B6C-4866-8A1B-60283264B33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Risks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5B91F0-FA8B-47AE-BDAE-3C1F43FE719E}"/>
              </a:ext>
            </a:extLst>
          </p:cNvPr>
          <p:cNvSpPr>
            <a:spLocks noGrp="1"/>
          </p:cNvSpPr>
          <p:nvPr>
            <p:ph idx="1"/>
          </p:nvPr>
        </p:nvSpPr>
        <p:spPr>
          <a:xfrm>
            <a:off x="202024" y="2020269"/>
            <a:ext cx="6783567" cy="4390544"/>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According to the NHS,2021 smoking cause more than 50 serious health conditions, lung cancer is one of the common illness that can lead to death and  cause  cancer in the mouth, throat, larynx, liver, kidney.</a:t>
            </a:r>
          </a:p>
          <a:p>
            <a:pPr marL="0" indent="0">
              <a:buNone/>
            </a:pPr>
            <a:r>
              <a:rPr lang="en-GB" sz="2000" dirty="0">
                <a:latin typeface="Arial" panose="020B0604020202020204" pitchFamily="34" charset="0"/>
                <a:cs typeface="Arial" panose="020B0604020202020204" pitchFamily="34" charset="0"/>
              </a:rPr>
              <a:t>In relation to the answers of my patient lifestyle,  the health risks that can affect her since she already has lung cancer, smokes 25 cigarettes  per day and don´t do any exercise , it may lead to others conditions including:</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chronic obstructive pulmonary disease,</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pneumonia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common cold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Asthma</a:t>
            </a:r>
          </a:p>
        </p:txBody>
      </p:sp>
      <p:pic>
        <p:nvPicPr>
          <p:cNvPr id="4" name="Picture 3">
            <a:extLst>
              <a:ext uri="{FF2B5EF4-FFF2-40B4-BE49-F238E27FC236}">
                <a16:creationId xmlns:a16="http://schemas.microsoft.com/office/drawing/2014/main" id="{D7C18C88-F015-457B-A2A2-D76C2F7044A2}"/>
              </a:ext>
            </a:extLst>
          </p:cNvPr>
          <p:cNvPicPr>
            <a:picLocks noChangeAspect="1"/>
          </p:cNvPicPr>
          <p:nvPr/>
        </p:nvPicPr>
        <p:blipFill>
          <a:blip r:embed="rId3"/>
          <a:stretch>
            <a:fillRect/>
          </a:stretch>
        </p:blipFill>
        <p:spPr>
          <a:xfrm>
            <a:off x="7071535" y="2062313"/>
            <a:ext cx="3302075" cy="2201383"/>
          </a:xfrm>
          <a:prstGeom prst="rect">
            <a:avLst/>
          </a:prstGeom>
        </p:spPr>
      </p:pic>
      <p:pic>
        <p:nvPicPr>
          <p:cNvPr id="5" name="Picture 4">
            <a:extLst>
              <a:ext uri="{FF2B5EF4-FFF2-40B4-BE49-F238E27FC236}">
                <a16:creationId xmlns:a16="http://schemas.microsoft.com/office/drawing/2014/main" id="{B313363C-2241-44A1-BB63-E11840DBEB60}"/>
              </a:ext>
            </a:extLst>
          </p:cNvPr>
          <p:cNvPicPr>
            <a:picLocks noChangeAspect="1"/>
          </p:cNvPicPr>
          <p:nvPr/>
        </p:nvPicPr>
        <p:blipFill>
          <a:blip r:embed="rId4"/>
          <a:stretch>
            <a:fillRect/>
          </a:stretch>
        </p:blipFill>
        <p:spPr>
          <a:xfrm>
            <a:off x="8601740" y="4362561"/>
            <a:ext cx="3388236" cy="1696942"/>
          </a:xfrm>
          <a:prstGeom prst="rect">
            <a:avLst/>
          </a:prstGeom>
        </p:spPr>
      </p:pic>
    </p:spTree>
    <p:extLst>
      <p:ext uri="{BB962C8B-B14F-4D97-AF65-F5344CB8AC3E}">
        <p14:creationId xmlns:p14="http://schemas.microsoft.com/office/powerpoint/2010/main" val="614715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ACF6D-1C05-427A-9A2E-8C462DCAFC2F}"/>
              </a:ext>
            </a:extLst>
          </p:cNvPr>
          <p:cNvSpPr>
            <a:spLocks noGrp="1"/>
          </p:cNvSpPr>
          <p:nvPr>
            <p:ph type="title"/>
          </p:nvPr>
        </p:nvSpPr>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72995689-6755-42E7-B672-9A09FC8BAB50}"/>
              </a:ext>
            </a:extLst>
          </p:cNvPr>
          <p:cNvSpPr>
            <a:spLocks noGrp="1"/>
          </p:cNvSpPr>
          <p:nvPr>
            <p:ph idx="1"/>
          </p:nvPr>
        </p:nvSpPr>
        <p:spPr>
          <a:xfrm>
            <a:off x="818711" y="2222287"/>
            <a:ext cx="10749511" cy="4263573"/>
          </a:xfrm>
        </p:spPr>
        <p:txBody>
          <a:bodyPr>
            <a:normAutofit/>
          </a:bodyPr>
          <a:lstStyle/>
          <a:p>
            <a:r>
              <a:rPr lang="en-GB" sz="2000" dirty="0">
                <a:latin typeface="Arial" panose="020B0604020202020204" pitchFamily="34" charset="0"/>
                <a:cs typeface="Arial" panose="020B0604020202020204" pitchFamily="34" charset="0"/>
              </a:rPr>
              <a:t>According to NICE,2019 (National Institute for Health and care Excellence) it was recommended support people to quit smoking by helping them with advices and treatment they provide also  reduction of air pollution.</a:t>
            </a:r>
          </a:p>
          <a:p>
            <a:r>
              <a:rPr lang="en-GB" sz="2000" dirty="0">
                <a:latin typeface="Arial" panose="020B0604020202020204" pitchFamily="34" charset="0"/>
                <a:cs typeface="Arial" panose="020B0604020202020204" pitchFamily="34" charset="0"/>
              </a:rPr>
              <a:t>Consult a specialist and also make the public more aware of the signs and symptoms of lung cancer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organisation Cancer Research </a:t>
            </a:r>
            <a:r>
              <a:rPr lang="en-GB" sz="2000" dirty="0" err="1">
                <a:latin typeface="Arial" panose="020B0604020202020204" pitchFamily="34" charset="0"/>
                <a:cs typeface="Arial" panose="020B0604020202020204" pitchFamily="34" charset="0"/>
              </a:rPr>
              <a:t>Uk</a:t>
            </a:r>
            <a:r>
              <a:rPr lang="en-GB" sz="2000" dirty="0">
                <a:latin typeface="Arial" panose="020B0604020202020204" pitchFamily="34" charset="0"/>
                <a:cs typeface="Arial" panose="020B0604020202020204" pitchFamily="34" charset="0"/>
              </a:rPr>
              <a:t> provide as a recommendation community support and GP at home</a:t>
            </a:r>
          </a:p>
          <a:p>
            <a:r>
              <a:rPr lang="en-GB" sz="2000" dirty="0">
                <a:latin typeface="Arial" panose="020B0604020202020204" pitchFamily="34" charset="0"/>
                <a:cs typeface="Arial" panose="020B0604020202020204" pitchFamily="34" charset="0"/>
              </a:rPr>
              <a:t> Social workers can help to support with shopping or giving assistance at home care for washing and dressing.</a:t>
            </a:r>
          </a:p>
        </p:txBody>
      </p:sp>
    </p:spTree>
    <p:extLst>
      <p:ext uri="{BB962C8B-B14F-4D97-AF65-F5344CB8AC3E}">
        <p14:creationId xmlns:p14="http://schemas.microsoft.com/office/powerpoint/2010/main" val="1227637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E381-2BB8-4E8A-B044-6292D5FBEF7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AB3C339-1685-409E-A79D-0C70185E36F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To conclude smoking can lead to death and can bring many health risks.</a:t>
            </a:r>
          </a:p>
          <a:p>
            <a:r>
              <a:rPr lang="en-GB" sz="2000" dirty="0">
                <a:latin typeface="Arial" panose="020B0604020202020204" pitchFamily="34" charset="0"/>
                <a:cs typeface="Arial" panose="020B0604020202020204" pitchFamily="34" charset="0"/>
              </a:rPr>
              <a:t>It is important to seek a specialist for early treatment when is discover the condition </a:t>
            </a:r>
          </a:p>
          <a:p>
            <a:r>
              <a:rPr lang="en-GB" sz="2000" dirty="0">
                <a:latin typeface="Arial" panose="020B0604020202020204" pitchFamily="34" charset="0"/>
                <a:cs typeface="Arial" panose="020B0604020202020204" pitchFamily="34" charset="0"/>
              </a:rPr>
              <a:t>Practice exercise is part of healthy lifestyle and can help to prevent illness. </a:t>
            </a:r>
          </a:p>
        </p:txBody>
      </p:sp>
    </p:spTree>
    <p:extLst>
      <p:ext uri="{BB962C8B-B14F-4D97-AF65-F5344CB8AC3E}">
        <p14:creationId xmlns:p14="http://schemas.microsoft.com/office/powerpoint/2010/main" val="3232013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F29B6-9A66-4190-B34E-5DEFDBF9738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4482953-DC57-417B-9619-B5B3608200CB}"/>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NHS,(2018)  “What are the Health Risks of Smoking”(online) Available at: https://www.nhs.uk/common-health-questions/lifestyle/what-are-the-health-risks-of-smoking/</a:t>
            </a:r>
            <a:r>
              <a:rPr lang="en-GB" dirty="0">
                <a:latin typeface="Calibri" panose="020F0502020204030204" pitchFamily="34" charset="0"/>
                <a:cs typeface="Calibri" panose="020F0502020204030204" pitchFamily="34" charset="0"/>
              </a:rPr>
              <a:t> (Assessed date: 22/03/2022)</a:t>
            </a:r>
          </a:p>
          <a:p>
            <a:r>
              <a:rPr lang="en-GB" u="sng" dirty="0" err="1">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Slideshare</a:t>
            </a:r>
            <a:r>
              <a:rPr lang="en-GB" u="sng"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(2022 )”</a:t>
            </a:r>
            <a:r>
              <a:rPr lang="en-GB" u="sng" dirty="0" err="1">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Phisiology</a:t>
            </a:r>
            <a:r>
              <a:rPr lang="en-GB" u="sng"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of the respiratory system” (online) </a:t>
            </a:r>
            <a:r>
              <a:rPr lang="en-GB"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Available at:  https://www.slideshare.net/ravengj/physiology-of-the-respiratory-system</a:t>
            </a:r>
            <a:r>
              <a:rPr lang="en-GB" dirty="0">
                <a:latin typeface="Calibri" panose="020F0502020204030204" pitchFamily="34" charset="0"/>
                <a:cs typeface="Calibri" panose="020F0502020204030204" pitchFamily="34" charset="0"/>
              </a:rPr>
              <a:t> (Assessed Date:22/03/2022)</a:t>
            </a:r>
          </a:p>
          <a:p>
            <a:r>
              <a:rPr lang="en-GB" dirty="0" err="1">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Verywellhealth</a:t>
            </a:r>
            <a:r>
              <a:rPr lang="en-GB" dirty="0">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 (2022) ”Anatomy of the lungs” Available at: https://www.verywellhealth.com/lung-anatomy-4843718#:~:text=%20Anatomy%20of%20the%20Lungs%20%201%20Anatomy.,after%20age%2035%20it%20naturally%20%28and...%20More%20</a:t>
            </a:r>
            <a:r>
              <a:rPr lang="en-GB" dirty="0">
                <a:latin typeface="Calibri" panose="020F0502020204030204" pitchFamily="34" charset="0"/>
                <a:cs typeface="Calibri" panose="020F0502020204030204" pitchFamily="34" charset="0"/>
              </a:rPr>
              <a:t> (Assessed Date: 25/03/2022)</a:t>
            </a:r>
          </a:p>
          <a:p>
            <a:r>
              <a:rPr lang="en-GB"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NICE,2019 “NICE impact lung cancer” Available at: NICE impact lung cancer</a:t>
            </a:r>
            <a:r>
              <a:rPr lang="en-GB" dirty="0">
                <a:latin typeface="Calibri" panose="020F0502020204030204" pitchFamily="34" charset="0"/>
                <a:cs typeface="Calibri" panose="020F0502020204030204" pitchFamily="34" charset="0"/>
              </a:rPr>
              <a:t> (Assessed Date:28/03/2022)</a:t>
            </a:r>
          </a:p>
          <a:p>
            <a:endParaRPr lang="en-GB" dirty="0"/>
          </a:p>
        </p:txBody>
      </p:sp>
    </p:spTree>
    <p:extLst>
      <p:ext uri="{BB962C8B-B14F-4D97-AF65-F5344CB8AC3E}">
        <p14:creationId xmlns:p14="http://schemas.microsoft.com/office/powerpoint/2010/main" val="2453152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9ECD33"/>
      </a:accent1>
      <a:accent2>
        <a:srgbClr val="E19933"/>
      </a:accent2>
      <a:accent3>
        <a:srgbClr val="DC5D3D"/>
      </a:accent3>
      <a:accent4>
        <a:srgbClr val="A967CB"/>
      </a:accent4>
      <a:accent5>
        <a:srgbClr val="5EA5DD"/>
      </a:accent5>
      <a:accent6>
        <a:srgbClr val="44BEA9"/>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639</TotalTime>
  <Words>907</Words>
  <Application>Microsoft Office PowerPoint</Application>
  <PresentationFormat>Widescreen</PresentationFormat>
  <Paragraphs>76</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2</vt:lpstr>
      <vt:lpstr>Quotable</vt:lpstr>
      <vt:lpstr>Introduction to Phisiology  Assessment 1   Female Patient that suffer from lung cancer </vt:lpstr>
      <vt:lpstr>Introduction:</vt:lpstr>
      <vt:lpstr>Anatomy of lung  </vt:lpstr>
      <vt:lpstr>Physiology of lung </vt:lpstr>
      <vt:lpstr>Questionaire</vt:lpstr>
      <vt:lpstr>Lifestyle health-related information of the patient </vt:lpstr>
      <vt:lpstr>Health Risks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Phisiology  Assessment 1   Female Patient that suffer from lung cancer</dc:title>
  <dc:creator>Catiana Nascimento Teixeira De Jesus Braganca (1922202)</dc:creator>
  <cp:lastModifiedBy>Catiana Nascimento Teixeira De Jesus Braganca (1922202)</cp:lastModifiedBy>
  <cp:revision>3</cp:revision>
  <dcterms:created xsi:type="dcterms:W3CDTF">2022-03-15T17:06:19Z</dcterms:created>
  <dcterms:modified xsi:type="dcterms:W3CDTF">2022-03-31T21:15:43Z</dcterms:modified>
</cp:coreProperties>
</file>