
<file path=[Content_Types].xml><?xml version="1.0" encoding="utf-8"?>
<Types xmlns="http://schemas.openxmlformats.org/package/2006/content-types">
  <Default Extension="jpeg" ContentType="image/jpeg"/>
  <Default Extension="xlsx" ContentType="application/vnd.openxmlformats-officedocument.spreadsheetml.sheet"/>
  <Default Extension="wdp" ContentType="image/vnd.ms-photo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olors1.xml" ContentType="application/vnd.ms-office.chartcolorstyle+xml"/>
  <Override PartName="/ppt/charts/colors2.xml" ContentType="application/vnd.ms-office.chartcolorstyle+xml"/>
  <Override PartName="/ppt/charts/colors3.xml" ContentType="application/vnd.ms-office.chartcolorstyle+xml"/>
  <Override PartName="/ppt/charts/style1.xml" ContentType="application/vnd.ms-office.chartstyle+xml"/>
  <Override PartName="/ppt/charts/style2.xml" ContentType="application/vnd.ms-office.chartstyle+xml"/>
  <Override PartName="/ppt/charts/style3.xml" ContentType="application/vnd.ms-office.chartstyle+xml"/>
  <Override PartName="/ppt/fonts/font1.fntdata" ContentType="application/x-fontdata"/>
  <Override PartName="/ppt/fonts/font10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9"/>
  </p:notesMasterIdLst>
  <p:sldIdLst>
    <p:sldId id="262" r:id="rId3"/>
    <p:sldId id="261" r:id="rId4"/>
    <p:sldId id="264" r:id="rId5"/>
    <p:sldId id="269" r:id="rId6"/>
    <p:sldId id="258" r:id="rId7"/>
    <p:sldId id="276" r:id="rId8"/>
    <p:sldId id="267" r:id="rId10"/>
    <p:sldId id="302" r:id="rId11"/>
    <p:sldId id="263" r:id="rId12"/>
    <p:sldId id="272" r:id="rId13"/>
    <p:sldId id="307" r:id="rId14"/>
    <p:sldId id="308" r:id="rId15"/>
    <p:sldId id="279" r:id="rId16"/>
  </p:sldIdLst>
  <p:sldSz cx="12192000" cy="6858000"/>
  <p:notesSz cx="6858000" cy="9144000"/>
  <p:embeddedFontLst>
    <p:embeddedFont>
      <p:font typeface="Calibri" panose="020F0502020204030204" charset="0"/>
      <p:regular r:id="rId20"/>
      <p:bold r:id="rId21"/>
      <p:italic r:id="rId22"/>
      <p:boldItalic r:id="rId23"/>
    </p:embeddedFont>
    <p:embeddedFont>
      <p:font typeface="Segoe UI" panose="020B0502040204020203" charset="0"/>
      <p:regular r:id="rId24"/>
      <p:bold r:id="rId25"/>
      <p:italic r:id="rId26"/>
      <p:boldItalic r:id="rId27"/>
    </p:embeddedFont>
    <p:embeddedFont>
      <p:font typeface="微软雅黑" panose="020B0503020204020204" charset="-122"/>
      <p:regular r:id="rId28"/>
    </p:embeddedFont>
    <p:embeddedFont>
      <p:font typeface="Segoe UI Light 8" panose="020B0502040204020203" charset="0"/>
      <p:regular r:id="rId29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33"/>
    <a:srgbClr val="8F190E"/>
    <a:srgbClr val="D36062"/>
    <a:srgbClr val="1C2743"/>
    <a:srgbClr val="D85A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01" autoAdjust="0"/>
    <p:restoredTop sz="94660"/>
  </p:normalViewPr>
  <p:slideViewPr>
    <p:cSldViewPr snapToGrid="0">
      <p:cViewPr varScale="1">
        <p:scale>
          <a:sx n="79" d="100"/>
          <a:sy n="79" d="100"/>
        </p:scale>
        <p:origin x="811" y="77"/>
      </p:cViewPr>
      <p:guideLst>
        <p:guide orient="horz" pos="2160"/>
        <p:guide pos="294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font" Target="fonts/font10.fntdata"/><Relationship Id="rId28" Type="http://schemas.openxmlformats.org/officeDocument/2006/relationships/font" Target="fonts/font9.fntdata"/><Relationship Id="rId27" Type="http://schemas.openxmlformats.org/officeDocument/2006/relationships/font" Target="fonts/font8.fntdata"/><Relationship Id="rId26" Type="http://schemas.openxmlformats.org/officeDocument/2006/relationships/font" Target="fonts/font7.fntdata"/><Relationship Id="rId25" Type="http://schemas.openxmlformats.org/officeDocument/2006/relationships/font" Target="fonts/font6.fntdata"/><Relationship Id="rId24" Type="http://schemas.openxmlformats.org/officeDocument/2006/relationships/font" Target="fonts/font5.fntdata"/><Relationship Id="rId23" Type="http://schemas.openxmlformats.org/officeDocument/2006/relationships/font" Target="fonts/font4.fntdata"/><Relationship Id="rId22" Type="http://schemas.openxmlformats.org/officeDocument/2006/relationships/font" Target="fonts/font3.fntdata"/><Relationship Id="rId21" Type="http://schemas.openxmlformats.org/officeDocument/2006/relationships/font" Target="fonts/font2.fntdata"/><Relationship Id="rId20" Type="http://schemas.openxmlformats.org/officeDocument/2006/relationships/font" Target="fonts/font1.fntdata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package" Target="../embeddings/Workbook1.xlsx"/></Relationships>
</file>

<file path=ppt/charts/_rels/chart2.xml.rels><?xml version="1.0" encoding="UTF-8" standalone="yes"?>
<Relationships xmlns="http://schemas.openxmlformats.org/package/2006/relationships"><Relationship Id="rId3" Type="http://schemas.microsoft.com/office/2011/relationships/chartColorStyle" Target="colors2.xml"/><Relationship Id="rId2" Type="http://schemas.microsoft.com/office/2011/relationships/chartStyle" Target="style2.xml"/><Relationship Id="rId1" Type="http://schemas.openxmlformats.org/officeDocument/2006/relationships/package" Target="../embeddings/Workbook2.xlsx"/></Relationships>
</file>

<file path=ppt/charts/_rels/chart3.xml.rels><?xml version="1.0" encoding="UTF-8" standalone="yes"?>
<Relationships xmlns="http://schemas.openxmlformats.org/package/2006/relationships"><Relationship Id="rId3" Type="http://schemas.microsoft.com/office/2011/relationships/chartColorStyle" Target="colors3.xml"/><Relationship Id="rId2" Type="http://schemas.microsoft.com/office/2011/relationships/chartStyle" Target="style3.xml"/><Relationship Id="rId1" Type="http://schemas.openxmlformats.org/officeDocument/2006/relationships/package" Target="../embeddings/Workbook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6"/>
    </mc:Choice>
    <mc:Fallback>
      <c:style val="6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zh-CN" sz="1860" b="0" i="0" u="none" strike="noStrike" kern="1200" spc="0" baseline="0">
              <a:solidFill>
                <a:schemeClr val="accent1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defRPr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919966711347586"/>
          <c:y val="0.0520582936329282"/>
          <c:w val="0.883960124768868"/>
          <c:h val="0.61889396030145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900" b="0" i="0" u="none" strike="noStrike" kern="1200" baseline="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Perceived opportunities</c:v>
                </c:pt>
                <c:pt idx="1">
                  <c:v>Perceived capabilities</c:v>
                </c:pt>
                <c:pt idx="2">
                  <c:v>Fear of failure rate</c:v>
                </c:pt>
                <c:pt idx="3">
                  <c:v>Female/Male TEA</c:v>
                </c:pt>
                <c:pt idx="4">
                  <c:v>Female/Male Opportunities Driven TEA</c:v>
                </c:pt>
                <c:pt idx="5">
                  <c:v>High Status to Successful Entrepreneurs</c:v>
                </c:pt>
                <c:pt idx="6">
                  <c:v>Entrepreneurship as a Good Career Choice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35.21</c:v>
                </c:pt>
                <c:pt idx="1">
                  <c:v>27.24</c:v>
                </c:pt>
                <c:pt idx="2">
                  <c:v>41.46</c:v>
                </c:pt>
                <c:pt idx="3">
                  <c:v>0.87</c:v>
                </c:pt>
                <c:pt idx="4">
                  <c:v>1.09</c:v>
                </c:pt>
                <c:pt idx="5">
                  <c:v>74.57</c:v>
                </c:pt>
                <c:pt idx="6">
                  <c:v>66.35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87"/>
        <c:overlap val="0"/>
        <c:axId val="1540879184"/>
        <c:axId val="1669557776"/>
      </c:barChart>
      <c:catAx>
        <c:axId val="1540879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bg1"/>
            </a:solidFill>
            <a:prstDash val="solid"/>
            <a:miter lim="800000"/>
          </a:ln>
          <a:effectLst/>
          <a:sp3d>
            <a:extrusionClr>
              <a:srgbClr val="FFFFFF"/>
            </a:extrusionClr>
            <a:contourClr>
              <a:srgbClr val="FFFFFF"/>
            </a:contourClr>
          </a:sp3d>
        </c:spPr>
        <c:txPr>
          <a:bodyPr rot="-60000000" spcFirstLastPara="1" vertOverflow="ellipsis" vert="horz" wrap="square" anchor="ctr" anchorCtr="1"/>
          <a:lstStyle/>
          <a:p>
            <a:pPr>
              <a:defRPr lang="zh-CN" sz="800" b="0" i="0" u="none" strike="noStrike" kern="1200" cap="none" spc="0" normalizeH="0" baseline="0">
                <a:solidFill>
                  <a:schemeClr val="accent1">
                    <a:lumMod val="60000"/>
                    <a:lumOff val="40000"/>
                  </a:schemeClr>
                </a:solidFill>
                <a:uFill>
                  <a:solidFill>
                    <a:schemeClr val="tx1"/>
                  </a:solidFill>
                </a:uFill>
                <a:latin typeface="+mn-lt"/>
                <a:ea typeface="+mn-ea"/>
                <a:cs typeface="+mn-cs"/>
              </a:defRPr>
            </a:pPr>
          </a:p>
        </c:txPr>
        <c:crossAx val="1669557776"/>
        <c:crosses val="autoZero"/>
        <c:auto val="1"/>
        <c:lblAlgn val="ctr"/>
        <c:lblOffset val="100"/>
        <c:noMultiLvlLbl val="0"/>
      </c:catAx>
      <c:valAx>
        <c:axId val="16695577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 w="12700" cmpd="sng">
            <a:solidFill>
              <a:schemeClr val="bg1"/>
            </a:solidFill>
            <a:prstDash val="solid"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1200" b="0" i="0" u="none" strike="noStrike" kern="12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15408791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lang="zh-CN">
          <a:solidFill>
            <a:srgbClr val="FFFF00"/>
          </a:solidFill>
        </a:defRPr>
      </a:pPr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zh-CN" sz="1860" b="0" i="0" u="none" strike="noStrike" kern="1200" spc="0" baseline="0">
              <a:solidFill>
                <a:schemeClr val="accent1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defRPr>
          </a:pPr>
        </a:p>
      </c:txPr>
    </c:title>
    <c:autoTitleDeleted val="0"/>
    <c:plotArea>
      <c:layout>
        <c:manualLayout>
          <c:layoutTarget val="inner"/>
          <c:xMode val="edge"/>
          <c:yMode val="edge"/>
          <c:x val="0.0508816547203078"/>
          <c:y val="0.0320635387556994"/>
          <c:w val="0.945703822174752"/>
          <c:h val="0.67261656125900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Switzerland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900" b="0" i="0" u="none" strike="noStrike" kern="1200" baseline="0">
                    <a:solidFill>
                      <a:schemeClr val="accent1">
                        <a:lumMod val="60000"/>
                        <a:lumOff val="4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Perceived opportunities</c:v>
                </c:pt>
                <c:pt idx="1">
                  <c:v>Perceived capabilities</c:v>
                </c:pt>
                <c:pt idx="2">
                  <c:v>Fear of failure rate</c:v>
                </c:pt>
                <c:pt idx="3">
                  <c:v>Female/Male TEA</c:v>
                </c:pt>
                <c:pt idx="4">
                  <c:v>Female/Male Opportunities Driven TEA</c:v>
                </c:pt>
                <c:pt idx="5">
                  <c:v>High Status to Successful Entrepreneurs</c:v>
                </c:pt>
                <c:pt idx="6">
                  <c:v>Entrepreneurship as a Good Career Choice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47.16</c:v>
                </c:pt>
                <c:pt idx="1">
                  <c:v>42.09</c:v>
                </c:pt>
                <c:pt idx="2">
                  <c:v>29.45</c:v>
                </c:pt>
                <c:pt idx="3">
                  <c:v>0.53</c:v>
                </c:pt>
                <c:pt idx="4">
                  <c:v>0.82</c:v>
                </c:pt>
                <c:pt idx="5">
                  <c:v>73.2</c:v>
                </c:pt>
                <c:pt idx="6">
                  <c:v>53.02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87"/>
        <c:overlap val="0"/>
        <c:axId val="1540879184"/>
        <c:axId val="1669557776"/>
      </c:barChart>
      <c:catAx>
        <c:axId val="1540879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bg1"/>
            </a:solidFill>
            <a:prstDash val="solid"/>
            <a:miter lim="800000"/>
          </a:ln>
          <a:effectLst/>
          <a:sp3d>
            <a:extrusionClr>
              <a:srgbClr val="FFFFFF"/>
            </a:extrusionClr>
            <a:contourClr>
              <a:srgbClr val="FFFFFF"/>
            </a:contourClr>
          </a:sp3d>
        </c:spPr>
        <c:txPr>
          <a:bodyPr rot="-60000000" spcFirstLastPara="1" vertOverflow="ellipsis" vert="horz" wrap="square" anchor="ctr" anchorCtr="1"/>
          <a:lstStyle/>
          <a:p>
            <a:pPr>
              <a:defRPr lang="zh-CN" sz="800" b="0" i="0" u="none" strike="noStrike" kern="1200" cap="none" spc="0" normalizeH="0" baseline="0">
                <a:solidFill>
                  <a:schemeClr val="accent1">
                    <a:lumMod val="60000"/>
                    <a:lumOff val="40000"/>
                  </a:schemeClr>
                </a:solidFill>
                <a:uFill>
                  <a:solidFill>
                    <a:schemeClr val="tx1"/>
                  </a:solidFill>
                </a:uFill>
                <a:latin typeface="+mn-lt"/>
                <a:ea typeface="+mn-ea"/>
                <a:cs typeface="+mn-cs"/>
              </a:defRPr>
            </a:pPr>
          </a:p>
        </c:txPr>
        <c:crossAx val="1669557776"/>
        <c:crosses val="autoZero"/>
        <c:auto val="1"/>
        <c:lblAlgn val="ctr"/>
        <c:lblOffset val="100"/>
        <c:noMultiLvlLbl val="0"/>
      </c:catAx>
      <c:valAx>
        <c:axId val="166955777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noFill/>
          <a:ln>
            <a:solidFill>
              <a:schemeClr val="bg1"/>
            </a:solidFill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1195" b="0" i="0" u="none" strike="noStrike" kern="12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15408791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0" vertOverflow="ellipsis" vert="horz" wrap="square" anchor="ctr" anchorCtr="1"/>
          <a:lstStyle/>
          <a:p>
            <a:pPr defTabSz="914400">
              <a:defRPr lang="zh-CN"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altLang="zh-CN" sz="1600" b="1"/>
              <a:t>Comparison Between China and Switzerland</a:t>
            </a:r>
            <a:endParaRPr lang="en-US" altLang="zh-CN" sz="1600" b="1"/>
          </a:p>
        </c:rich>
      </c:tx>
      <c:layout/>
      <c:overlay val="0"/>
      <c:spPr>
        <a:noFill/>
        <a:ln>
          <a:noFill/>
        </a:ln>
        <a:effectLst/>
      </c:sp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Perceived opportunities</c:v>
                </c:pt>
                <c:pt idx="1">
                  <c:v>Perceived capabilities</c:v>
                </c:pt>
                <c:pt idx="2">
                  <c:v>Fear of failure rate</c:v>
                </c:pt>
                <c:pt idx="3">
                  <c:v>Female/Male TEA</c:v>
                </c:pt>
                <c:pt idx="4">
                  <c:v>Female/Male Opportunity Driven TEA</c:v>
                </c:pt>
                <c:pt idx="5">
                  <c:v>High Status to Successful Entrepreneurs</c:v>
                </c:pt>
                <c:pt idx="6">
                  <c:v>Entrepreneurship as a Good Career Choice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35.21</c:v>
                </c:pt>
                <c:pt idx="1">
                  <c:v>27.24</c:v>
                </c:pt>
                <c:pt idx="2">
                  <c:v>41.46</c:v>
                </c:pt>
                <c:pt idx="3">
                  <c:v>0.87</c:v>
                </c:pt>
                <c:pt idx="4">
                  <c:v>1.09</c:v>
                </c:pt>
                <c:pt idx="5">
                  <c:v>74.57</c:v>
                </c:pt>
                <c:pt idx="6">
                  <c:v>66.35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Switzerland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lstStyle/>
              <a:p>
                <a:pPr>
                  <a:defRPr lang="zh-CN"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7"/>
                <c:pt idx="0">
                  <c:v>Perceived opportunities</c:v>
                </c:pt>
                <c:pt idx="1">
                  <c:v>Perceived capabilities</c:v>
                </c:pt>
                <c:pt idx="2">
                  <c:v>Fear of failure rate</c:v>
                </c:pt>
                <c:pt idx="3">
                  <c:v>Female/Male TEA</c:v>
                </c:pt>
                <c:pt idx="4">
                  <c:v>Female/Male Opportunity Driven TEA</c:v>
                </c:pt>
                <c:pt idx="5">
                  <c:v>High Status to Successful Entrepreneurs</c:v>
                </c:pt>
                <c:pt idx="6">
                  <c:v>Entrepreneurship as a Good Career Choice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47.16</c:v>
                </c:pt>
                <c:pt idx="1">
                  <c:v>42.09</c:v>
                </c:pt>
                <c:pt idx="2">
                  <c:v>29.45</c:v>
                </c:pt>
                <c:pt idx="3">
                  <c:v>0.53</c:v>
                </c:pt>
                <c:pt idx="4">
                  <c:v>0.82</c:v>
                </c:pt>
                <c:pt idx="5">
                  <c:v>73.2</c:v>
                </c:pt>
                <c:pt idx="6">
                  <c:v>53.02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287403135"/>
        <c:axId val="609009590"/>
      </c:barChart>
      <c:catAx>
        <c:axId val="287403135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609009590"/>
        <c:crosses val="autoZero"/>
        <c:auto val="1"/>
        <c:lblAlgn val="ctr"/>
        <c:lblOffset val="100"/>
        <c:noMultiLvlLbl val="0"/>
      </c:catAx>
      <c:valAx>
        <c:axId val="60900959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0" vertOverflow="ellipsis" vert="horz" wrap="square" anchor="ctr" anchorCtr="1"/>
          <a:lstStyle/>
          <a:p>
            <a:pPr>
              <a:defRPr lang="zh-CN"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</a:p>
        </c:txPr>
        <c:crossAx val="28740313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0" vertOverflow="ellipsis" vert="horz" wrap="square" anchor="ctr" anchorCtr="1"/>
        <a:lstStyle/>
        <a:p>
          <a:pPr>
            <a:defRPr lang="zh-CN"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Reversed" id="24">
  <a:schemeClr val="accent4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5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5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5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5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EB1578-5393-40BC-9807-36718FE5D8C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E0080-7732-405D-88AD-4453CB52A3CA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microsoft.com/office/2007/relationships/hdphoto" Target="../media/hdphoto1.wdp"/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microsoft.com/office/2007/relationships/hdphoto" Target="../media/hdphoto1.wdp"/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4" Type="http://schemas.openxmlformats.org/officeDocument/2006/relationships/image" Target="../media/image4.jpeg"/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035D5-952F-42CA-8C53-22E0614E172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4B9C-FE73-4842-8BA5-52FC73C14CA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035D5-952F-42CA-8C53-22E0614E172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24B9C-FE73-4842-8BA5-52FC73C14CA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2" cstate="screen"/>
          <a:srcRect t="6493" b="1124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 t="1561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 rotWithShape="1">
          <a:blip r:embed="rId2" cstate="screen"/>
          <a:srcRect t="1507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 rotWithShape="1">
          <a:blip r:embed="rId2" cstate="screen"/>
          <a:srcRect t="5229" b="1039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 userDrawn="1"/>
        </p:nvGrpSpPr>
        <p:grpSpPr>
          <a:xfrm>
            <a:off x="0" y="0"/>
            <a:ext cx="12192000" cy="6857998"/>
            <a:chOff x="0" y="0"/>
            <a:chExt cx="13764132" cy="7742322"/>
          </a:xfrm>
        </p:grpSpPr>
        <p:pic>
          <p:nvPicPr>
            <p:cNvPr id="6" name="图片 5"/>
            <p:cNvPicPr>
              <a:picLocks noChangeAspect="1"/>
            </p:cNvPicPr>
            <p:nvPr userDrawn="1"/>
          </p:nvPicPr>
          <p:blipFill rotWithShape="1">
            <a:blip r:embed="rId2" cstate="screen"/>
            <a:srcRect t="6493" b="11246"/>
            <a:stretch>
              <a:fillRect/>
            </a:stretch>
          </p:blipFill>
          <p:spPr>
            <a:xfrm>
              <a:off x="0" y="0"/>
              <a:ext cx="6882066" cy="3871161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 userDrawn="1"/>
          </p:nvPicPr>
          <p:blipFill rotWithShape="1">
            <a:blip r:embed="rId3" cstate="screen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colorTemperature colorTemp="4700"/>
                      </a14:imgEffect>
                    </a14:imgLayer>
                  </a14:imgProps>
                </a:ext>
              </a:extLst>
            </a:blip>
            <a:srcRect t="15616"/>
            <a:stretch>
              <a:fillRect/>
            </a:stretch>
          </p:blipFill>
          <p:spPr>
            <a:xfrm>
              <a:off x="0" y="3871160"/>
              <a:ext cx="6882066" cy="3871161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 userDrawn="1"/>
          </p:nvPicPr>
          <p:blipFill rotWithShape="1">
            <a:blip r:embed="rId5" cstate="screen"/>
            <a:srcRect t="15073"/>
            <a:stretch>
              <a:fillRect/>
            </a:stretch>
          </p:blipFill>
          <p:spPr>
            <a:xfrm>
              <a:off x="6882066" y="0"/>
              <a:ext cx="6882066" cy="387116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/>
          </p:nvPicPr>
          <p:blipFill rotWithShape="1">
            <a:blip r:embed="rId6" cstate="screen"/>
            <a:srcRect t="5229" b="10396"/>
            <a:stretch>
              <a:fillRect/>
            </a:stretch>
          </p:blipFill>
          <p:spPr>
            <a:xfrm>
              <a:off x="6882066" y="3871161"/>
              <a:ext cx="6882066" cy="3871161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2"/>
          <p:cNvGrpSpPr/>
          <p:nvPr userDrawn="1"/>
        </p:nvGrpSpPr>
        <p:grpSpPr>
          <a:xfrm>
            <a:off x="0" y="0"/>
            <a:ext cx="12192000" cy="6858000"/>
            <a:chOff x="0" y="0"/>
            <a:chExt cx="11887200" cy="6858000"/>
          </a:xfrm>
        </p:grpSpPr>
        <p:sp>
          <p:nvSpPr>
            <p:cNvPr id="2" name="矩形 1"/>
            <p:cNvSpPr/>
            <p:nvPr userDrawn="1"/>
          </p:nvSpPr>
          <p:spPr>
            <a:xfrm>
              <a:off x="0" y="0"/>
              <a:ext cx="2971800" cy="6858000"/>
            </a:xfrm>
            <a:prstGeom prst="rect">
              <a:avLst/>
            </a:prstGeom>
            <a:solidFill>
              <a:srgbClr val="C00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 userDrawn="1"/>
          </p:nvSpPr>
          <p:spPr>
            <a:xfrm>
              <a:off x="2971800" y="0"/>
              <a:ext cx="2971800" cy="6858000"/>
            </a:xfrm>
            <a:prstGeom prst="rect">
              <a:avLst/>
            </a:prstGeom>
            <a:solidFill>
              <a:schemeClr val="tx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 userDrawn="1"/>
          </p:nvSpPr>
          <p:spPr>
            <a:xfrm>
              <a:off x="5943600" y="0"/>
              <a:ext cx="2971800" cy="6858000"/>
            </a:xfrm>
            <a:prstGeom prst="rect">
              <a:avLst/>
            </a:prstGeom>
            <a:solidFill>
              <a:srgbClr val="C00000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 userDrawn="1"/>
          </p:nvSpPr>
          <p:spPr>
            <a:xfrm>
              <a:off x="8915400" y="0"/>
              <a:ext cx="2971800" cy="6858000"/>
            </a:xfrm>
            <a:prstGeom prst="rect">
              <a:avLst/>
            </a:prstGeom>
            <a:solidFill>
              <a:schemeClr val="tx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2" cstate="screen"/>
          <a:srcRect l="14375" t="6493" r="60625" b="11246"/>
          <a:stretch>
            <a:fillRect/>
          </a:stretch>
        </p:blipFill>
        <p:spPr>
          <a:xfrm>
            <a:off x="0" y="0"/>
            <a:ext cx="3048000" cy="68580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 rotWithShape="1"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 l="41750" t="15616" r="33250"/>
          <a:stretch>
            <a:fillRect/>
          </a:stretch>
        </p:blipFill>
        <p:spPr>
          <a:xfrm>
            <a:off x="3048000" y="0"/>
            <a:ext cx="3048000" cy="685800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/>
        </p:nvPicPr>
        <p:blipFill rotWithShape="1">
          <a:blip r:embed="rId5" cstate="screen"/>
          <a:srcRect l="25250" t="15073" r="49750"/>
          <a:stretch>
            <a:fillRect/>
          </a:stretch>
        </p:blipFill>
        <p:spPr>
          <a:xfrm>
            <a:off x="6096000" y="0"/>
            <a:ext cx="3048000" cy="68580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/>
        </p:nvPicPr>
        <p:blipFill rotWithShape="1">
          <a:blip r:embed="rId6" cstate="screen"/>
          <a:srcRect l="41000" t="5229" r="34000" b="10396"/>
          <a:stretch>
            <a:fillRect/>
          </a:stretch>
        </p:blipFill>
        <p:spPr>
          <a:xfrm>
            <a:off x="9144000" y="0"/>
            <a:ext cx="3048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 l="16750" t="15616" r="33250"/>
          <a:stretch>
            <a:fillRect/>
          </a:stretch>
        </p:blipFill>
        <p:spPr>
          <a:xfrm>
            <a:off x="0" y="0"/>
            <a:ext cx="6096000" cy="68580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 rotWithShape="1">
          <a:blip r:embed="rId4" cstate="screen"/>
          <a:srcRect l="16000" t="5229" r="34000" b="10396"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35D5-952F-42CA-8C53-22E0614E172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24B9C-FE73-4842-8BA5-52FC73C14CA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5.png"/><Relationship Id="rId1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6.png"/><Relationship Id="rId1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chart" Target="../charts/char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平行四边形 47"/>
          <p:cNvSpPr/>
          <p:nvPr/>
        </p:nvSpPr>
        <p:spPr>
          <a:xfrm>
            <a:off x="1240863" y="-6350"/>
            <a:ext cx="10076032" cy="6858000"/>
          </a:xfrm>
          <a:prstGeom prst="parallelogram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3" name="直接连接符 42"/>
          <p:cNvCxnSpPr/>
          <p:nvPr/>
        </p:nvCxnSpPr>
        <p:spPr>
          <a:xfrm>
            <a:off x="2824558" y="4183140"/>
            <a:ext cx="6542885" cy="0"/>
          </a:xfrm>
          <a:prstGeom prst="line">
            <a:avLst/>
          </a:prstGeom>
          <a:ln>
            <a:solidFill>
              <a:srgbClr val="1C27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>
            <a:off x="2824558" y="4956616"/>
            <a:ext cx="6542885" cy="0"/>
          </a:xfrm>
          <a:prstGeom prst="line">
            <a:avLst/>
          </a:prstGeom>
          <a:ln>
            <a:solidFill>
              <a:srgbClr val="1C27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直角三角形 50"/>
          <p:cNvSpPr/>
          <p:nvPr/>
        </p:nvSpPr>
        <p:spPr>
          <a:xfrm rot="10800000" flipH="1">
            <a:off x="1" y="-6598"/>
            <a:ext cx="1018337" cy="4015420"/>
          </a:xfrm>
          <a:prstGeom prst="rtTriangle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5" name="直角三角形 54"/>
          <p:cNvSpPr/>
          <p:nvPr/>
        </p:nvSpPr>
        <p:spPr>
          <a:xfrm flipH="1">
            <a:off x="11188130" y="2842580"/>
            <a:ext cx="1018337" cy="401542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6" name="矩形 55"/>
          <p:cNvSpPr/>
          <p:nvPr/>
        </p:nvSpPr>
        <p:spPr>
          <a:xfrm>
            <a:off x="0" y="-6598"/>
            <a:ext cx="12206467" cy="25891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116455" y="674370"/>
            <a:ext cx="8324850" cy="315341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19900" b="1">
                <a:solidFill>
                  <a:schemeClr val="accent1"/>
                </a:solidFill>
                <a:effectLst>
                  <a:reflection blurRad="6350" stA="53000" endA="300" endPos="35500" dir="5400000" sy="-90000" algn="bl" rotWithShape="0"/>
                </a:effectLst>
              </a:rPr>
              <a:t>2018</a:t>
            </a:r>
            <a:endParaRPr lang="en-US" altLang="zh-CN" sz="19900" b="1">
              <a:solidFill>
                <a:schemeClr val="accent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96995" y="4345940"/>
            <a:ext cx="57702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 b="1">
                <a:solidFill>
                  <a:schemeClr val="tx1"/>
                </a:solidFill>
              </a:rPr>
              <a:t>Entrepreneurship Culture</a:t>
            </a:r>
            <a:endParaRPr lang="en-US" altLang="zh-CN" sz="2800" b="1">
              <a:solidFill>
                <a:schemeClr val="tx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037830" y="5236210"/>
            <a:ext cx="2403475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400"/>
              <a:t>Haoyang Wang</a:t>
            </a:r>
            <a:endParaRPr lang="en-US" altLang="zh-CN" sz="1400"/>
          </a:p>
          <a:p>
            <a:r>
              <a:rPr lang="en-US" altLang="zh-CN" sz="1200"/>
              <a:t>1703238</a:t>
            </a:r>
            <a:endParaRPr lang="en-US" altLang="zh-CN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096000" y="-1"/>
            <a:ext cx="3048000" cy="685800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4" name="正五边形 33"/>
          <p:cNvSpPr/>
          <p:nvPr/>
        </p:nvSpPr>
        <p:spPr>
          <a:xfrm>
            <a:off x="6901260" y="1861387"/>
            <a:ext cx="1437480" cy="1437480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0" y="-1"/>
            <a:ext cx="3048000" cy="6858001"/>
          </a:xfrm>
          <a:prstGeom prst="rect">
            <a:avLst/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3048000" y="-1"/>
            <a:ext cx="3048000" cy="685800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9144000" y="-1"/>
            <a:ext cx="3048000" cy="6858001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17" name="直接连接符 16"/>
          <p:cNvCxnSpPr/>
          <p:nvPr/>
        </p:nvCxnSpPr>
        <p:spPr>
          <a:xfrm>
            <a:off x="640080" y="3940474"/>
            <a:ext cx="17678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矩形 17"/>
          <p:cNvSpPr/>
          <p:nvPr/>
        </p:nvSpPr>
        <p:spPr>
          <a:xfrm>
            <a:off x="556126" y="4032618"/>
            <a:ext cx="1935749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400" dirty="0">
                <a:solidFill>
                  <a:prstClr val="white"/>
                </a:solidFill>
              </a:rPr>
              <a:t>How culture affects entrepreneurship</a:t>
            </a:r>
            <a:endParaRPr lang="en-US" altLang="zh-CN" sz="1400" dirty="0">
              <a:solidFill>
                <a:prstClr val="white"/>
              </a:solidFill>
            </a:endParaRPr>
          </a:p>
        </p:txBody>
      </p:sp>
      <p:cxnSp>
        <p:nvCxnSpPr>
          <p:cNvPr id="22" name="直接连接符 21"/>
          <p:cNvCxnSpPr/>
          <p:nvPr/>
        </p:nvCxnSpPr>
        <p:spPr>
          <a:xfrm>
            <a:off x="3688080" y="3940474"/>
            <a:ext cx="17678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矩形 22"/>
          <p:cNvSpPr/>
          <p:nvPr/>
        </p:nvSpPr>
        <p:spPr>
          <a:xfrm>
            <a:off x="3604126" y="4032618"/>
            <a:ext cx="1935749" cy="737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400">
                <a:solidFill>
                  <a:prstClr val="white"/>
                </a:solidFill>
              </a:rPr>
              <a:t>China's entrepreneurship culture</a:t>
            </a:r>
            <a:endParaRPr lang="en-US" altLang="zh-CN" sz="1400" dirty="0">
              <a:solidFill>
                <a:prstClr val="white"/>
              </a:solidFill>
            </a:endParaRPr>
          </a:p>
        </p:txBody>
      </p:sp>
      <p:cxnSp>
        <p:nvCxnSpPr>
          <p:cNvPr id="26" name="直接连接符 25"/>
          <p:cNvCxnSpPr/>
          <p:nvPr/>
        </p:nvCxnSpPr>
        <p:spPr>
          <a:xfrm>
            <a:off x="6736080" y="3940474"/>
            <a:ext cx="17678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矩形 26"/>
          <p:cNvSpPr/>
          <p:nvPr/>
        </p:nvSpPr>
        <p:spPr>
          <a:xfrm>
            <a:off x="6652126" y="4032618"/>
            <a:ext cx="1935749" cy="7372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400">
                <a:solidFill>
                  <a:prstClr val="white"/>
                </a:solidFill>
              </a:rPr>
              <a:t>Switzerland's entrepreneurship culture</a:t>
            </a:r>
            <a:endParaRPr lang="en-US" altLang="zh-CN" sz="1400" dirty="0">
              <a:solidFill>
                <a:prstClr val="white"/>
              </a:solidFill>
            </a:endParaRPr>
          </a:p>
        </p:txBody>
      </p:sp>
      <p:sp>
        <p:nvSpPr>
          <p:cNvPr id="28" name="椭圆 27"/>
          <p:cNvSpPr/>
          <p:nvPr/>
        </p:nvSpPr>
        <p:spPr>
          <a:xfrm>
            <a:off x="9949260" y="1861387"/>
            <a:ext cx="1437480" cy="1437480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文本框 28"/>
          <p:cNvSpPr txBox="1"/>
          <p:nvPr/>
        </p:nvSpPr>
        <p:spPr>
          <a:xfrm>
            <a:off x="7306453" y="2090480"/>
            <a:ext cx="6270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>
                <a:solidFill>
                  <a:schemeClr val="bg1"/>
                </a:solidFill>
              </a:rPr>
              <a:t>3</a:t>
            </a:r>
            <a:endParaRPr lang="zh-CN" altLang="en-US" sz="6000" b="1">
              <a:solidFill>
                <a:schemeClr val="bg1"/>
              </a:solidFill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3853260" y="1861387"/>
            <a:ext cx="1437480" cy="143748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4258453" y="2090480"/>
            <a:ext cx="6270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 smtClean="0">
                <a:solidFill>
                  <a:schemeClr val="bg1"/>
                </a:solidFill>
              </a:rPr>
              <a:t>2</a:t>
            </a:r>
            <a:endParaRPr lang="zh-CN" altLang="en-US" sz="6000" b="1">
              <a:solidFill>
                <a:schemeClr val="bg1"/>
              </a:solidFill>
            </a:endParaRPr>
          </a:p>
        </p:txBody>
      </p:sp>
      <p:sp>
        <p:nvSpPr>
          <p:cNvPr id="31" name="等腰三角形 30"/>
          <p:cNvSpPr/>
          <p:nvPr/>
        </p:nvSpPr>
        <p:spPr>
          <a:xfrm>
            <a:off x="805260" y="1861387"/>
            <a:ext cx="1437480" cy="1437480"/>
          </a:xfrm>
          <a:prstGeom prst="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210453" y="2194018"/>
            <a:ext cx="6270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 smtClean="0">
                <a:solidFill>
                  <a:schemeClr val="bg1"/>
                </a:solidFill>
              </a:rPr>
              <a:t>1</a:t>
            </a:r>
            <a:endParaRPr lang="zh-CN" altLang="en-US" sz="6000" b="1">
              <a:solidFill>
                <a:schemeClr val="bg1"/>
              </a:solidFill>
            </a:endParaRPr>
          </a:p>
        </p:txBody>
      </p:sp>
      <p:cxnSp>
        <p:nvCxnSpPr>
          <p:cNvPr id="32" name="直接连接符 31"/>
          <p:cNvCxnSpPr/>
          <p:nvPr/>
        </p:nvCxnSpPr>
        <p:spPr>
          <a:xfrm>
            <a:off x="9785998" y="3940474"/>
            <a:ext cx="17678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矩形 32"/>
          <p:cNvSpPr/>
          <p:nvPr/>
        </p:nvSpPr>
        <p:spPr>
          <a:xfrm>
            <a:off x="9702044" y="4032618"/>
            <a:ext cx="1935749" cy="52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1400">
                <a:solidFill>
                  <a:prstClr val="white"/>
                </a:solidFill>
              </a:rPr>
              <a:t>Comparison between China and Switzerland</a:t>
            </a:r>
            <a:endParaRPr lang="en-US" altLang="zh-CN" sz="1400" dirty="0">
              <a:solidFill>
                <a:prstClr val="white"/>
              </a:solidFill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0354453" y="2090480"/>
            <a:ext cx="6270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 smtClean="0">
                <a:solidFill>
                  <a:schemeClr val="bg1"/>
                </a:solidFill>
              </a:rPr>
              <a:t>4</a:t>
            </a:r>
            <a:endParaRPr lang="zh-CN" altLang="en-US" sz="6000" b="1">
              <a:solidFill>
                <a:schemeClr val="bg1"/>
              </a:solidFill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812619" y="3494293"/>
            <a:ext cx="14227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smtClean="0">
                <a:solidFill>
                  <a:schemeClr val="bg1"/>
                </a:solidFill>
              </a:rPr>
              <a:t>PART ONE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3822788" y="3494293"/>
            <a:ext cx="1498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smtClean="0">
                <a:solidFill>
                  <a:schemeClr val="bg1"/>
                </a:solidFill>
              </a:rPr>
              <a:t>PART TWO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6781181" y="3494293"/>
            <a:ext cx="1677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smtClean="0">
                <a:solidFill>
                  <a:schemeClr val="bg1"/>
                </a:solidFill>
              </a:rPr>
              <a:t>PART THREE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9884799" y="3494293"/>
            <a:ext cx="15702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smtClean="0">
                <a:solidFill>
                  <a:schemeClr val="bg1"/>
                </a:solidFill>
              </a:rPr>
              <a:t>PART FOUR</a:t>
            </a:r>
            <a:endParaRPr lang="zh-CN" altLang="en-US" sz="20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等腰三角形 5"/>
          <p:cNvSpPr/>
          <p:nvPr/>
        </p:nvSpPr>
        <p:spPr>
          <a:xfrm>
            <a:off x="3199130" y="629285"/>
            <a:ext cx="5793740" cy="4836160"/>
          </a:xfrm>
          <a:prstGeom prst="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15" name="等腰三角形 1114"/>
          <p:cNvSpPr/>
          <p:nvPr/>
        </p:nvSpPr>
        <p:spPr>
          <a:xfrm>
            <a:off x="5694599" y="1247906"/>
            <a:ext cx="802800" cy="804331"/>
          </a:xfrm>
          <a:prstGeom prst="triangle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4800" b="1">
              <a:solidFill>
                <a:prstClr val="white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752258" y="1332387"/>
            <a:ext cx="6862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b="1" smtClean="0">
                <a:solidFill>
                  <a:prstClr val="white"/>
                </a:solidFill>
              </a:rPr>
              <a:t>1</a:t>
            </a:r>
            <a:endParaRPr lang="en-US" altLang="zh-CN" sz="4400" b="1" smtClean="0">
              <a:solidFill>
                <a:prstClr val="white"/>
              </a:solidFill>
            </a:endParaRPr>
          </a:p>
        </p:txBody>
      </p:sp>
      <p:sp>
        <p:nvSpPr>
          <p:cNvPr id="3" name="等腰三角形 2"/>
          <p:cNvSpPr/>
          <p:nvPr/>
        </p:nvSpPr>
        <p:spPr>
          <a:xfrm>
            <a:off x="7400937" y="2904967"/>
            <a:ext cx="2303571" cy="1985838"/>
          </a:xfrm>
          <a:prstGeom prst="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等腰三角形 12"/>
          <p:cNvSpPr/>
          <p:nvPr/>
        </p:nvSpPr>
        <p:spPr>
          <a:xfrm>
            <a:off x="2721610" y="3783330"/>
            <a:ext cx="1262380" cy="1107440"/>
          </a:xfrm>
          <a:prstGeom prst="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3827780" y="2748280"/>
            <a:ext cx="4350385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4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How Culture Affects Entrepreneurship</a:t>
            </a:r>
            <a:endParaRPr lang="en-US" altLang="zh-CN" sz="4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/>
        </p:nvSpPr>
        <p:spPr>
          <a:xfrm>
            <a:off x="-636" y="-2"/>
            <a:ext cx="2438400" cy="228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-1" y="2285998"/>
            <a:ext cx="2438400" cy="2286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-1" y="4571998"/>
            <a:ext cx="2438400" cy="2286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2438399" y="-2"/>
            <a:ext cx="2438400" cy="2286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2438399" y="2285998"/>
            <a:ext cx="2438400" cy="228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矩形 16"/>
          <p:cNvSpPr/>
          <p:nvPr/>
        </p:nvSpPr>
        <p:spPr>
          <a:xfrm>
            <a:off x="2437764" y="4571999"/>
            <a:ext cx="2438400" cy="2286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矩形 18"/>
          <p:cNvSpPr/>
          <p:nvPr/>
        </p:nvSpPr>
        <p:spPr>
          <a:xfrm>
            <a:off x="4876164" y="-2"/>
            <a:ext cx="2438400" cy="228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876799" y="2285998"/>
            <a:ext cx="2438400" cy="2286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4876799" y="4571998"/>
            <a:ext cx="2438400" cy="2286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7315199" y="2285998"/>
            <a:ext cx="2438400" cy="2286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8" name="矩形 27"/>
          <p:cNvSpPr/>
          <p:nvPr/>
        </p:nvSpPr>
        <p:spPr>
          <a:xfrm>
            <a:off x="9753600" y="2285998"/>
            <a:ext cx="2438400" cy="2286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/>
          <p:cNvSpPr txBox="1"/>
          <p:nvPr/>
        </p:nvSpPr>
        <p:spPr>
          <a:xfrm>
            <a:off x="7315200" y="2390775"/>
            <a:ext cx="467741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endParaRPr lang="en-US" altLang="zh-CN" sz="1600">
              <a:solidFill>
                <a:schemeClr val="bg1"/>
              </a:solidFill>
              <a:sym typeface="+mn-ea"/>
            </a:endParaRPr>
          </a:p>
          <a:p>
            <a:pPr algn="just"/>
            <a:endParaRPr lang="en-US" altLang="zh-CN" sz="1600">
              <a:solidFill>
                <a:schemeClr val="bg1"/>
              </a:solidFill>
              <a:sym typeface="+mn-ea"/>
            </a:endParaRPr>
          </a:p>
          <a:p>
            <a:pPr algn="just"/>
            <a:r>
              <a:rPr lang="en-US" altLang="zh-CN" sz="1600">
                <a:solidFill>
                  <a:schemeClr val="bg1"/>
                </a:solidFill>
                <a:sym typeface="+mn-ea"/>
              </a:rPr>
              <a:t>Culture is a kind a belief, which can influence people's basic values, perception, preferences and behaviors.</a:t>
            </a:r>
            <a:endParaRPr lang="en-US" altLang="zh-CN" sz="1600">
              <a:solidFill>
                <a:schemeClr val="bg1"/>
              </a:solidFill>
              <a:sym typeface="+mn-ea"/>
            </a:endParaRPr>
          </a:p>
          <a:p>
            <a:pPr algn="just"/>
            <a:endParaRPr lang="en-US" altLang="zh-CN" sz="1600">
              <a:solidFill>
                <a:schemeClr val="bg1"/>
              </a:solidFill>
              <a:sym typeface="+mn-ea"/>
            </a:endParaRPr>
          </a:p>
          <a:p>
            <a:pPr algn="just"/>
            <a:r>
              <a:rPr lang="en-US" altLang="zh-CN" sz="1600">
                <a:solidFill>
                  <a:schemeClr val="bg1"/>
                </a:solidFill>
                <a:sym typeface="+mn-ea"/>
              </a:rPr>
              <a:t>Culture affects entrepreneurship in many ways.</a:t>
            </a:r>
            <a:endParaRPr lang="en-US" altLang="zh-CN" sz="1600">
              <a:solidFill>
                <a:schemeClr val="bg1"/>
              </a:solidFill>
              <a:sym typeface="+mn-ea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3043306" y="3244604"/>
            <a:ext cx="170610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/>
              <a:t>Education</a:t>
            </a:r>
            <a:endParaRPr lang="en-US" altLang="zh-CN"/>
          </a:p>
        </p:txBody>
      </p:sp>
      <p:sp>
        <p:nvSpPr>
          <p:cNvPr id="33" name="矩形 32"/>
          <p:cNvSpPr/>
          <p:nvPr/>
        </p:nvSpPr>
        <p:spPr>
          <a:xfrm>
            <a:off x="366147" y="958605"/>
            <a:ext cx="170610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/>
              <a:t>Caste Factor</a:t>
            </a:r>
            <a:endParaRPr lang="en-US" altLang="zh-CN"/>
          </a:p>
        </p:txBody>
      </p:sp>
      <p:sp>
        <p:nvSpPr>
          <p:cNvPr id="38" name="矩形 37"/>
          <p:cNvSpPr/>
          <p:nvPr/>
        </p:nvSpPr>
        <p:spPr>
          <a:xfrm>
            <a:off x="5241676" y="5530849"/>
            <a:ext cx="1706105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/>
              <a:t>Cultural Value</a:t>
            </a:r>
            <a:endParaRPr lang="en-US" altLang="zh-CN"/>
          </a:p>
        </p:txBody>
      </p:sp>
      <p:sp>
        <p:nvSpPr>
          <p:cNvPr id="42" name="矩形 41"/>
          <p:cNvSpPr/>
          <p:nvPr/>
        </p:nvSpPr>
        <p:spPr>
          <a:xfrm>
            <a:off x="5028565" y="958850"/>
            <a:ext cx="2631440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/>
              <a:t>Family Background</a:t>
            </a:r>
            <a:endParaRPr lang="en-US" altLang="zh-CN"/>
          </a:p>
        </p:txBody>
      </p:sp>
      <p:sp>
        <p:nvSpPr>
          <p:cNvPr id="43" name="矩形 42"/>
          <p:cNvSpPr/>
          <p:nvPr/>
        </p:nvSpPr>
        <p:spPr>
          <a:xfrm>
            <a:off x="0" y="5530850"/>
            <a:ext cx="2541270" cy="368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altLang="zh-CN"/>
              <a:t>Attitude of the Society</a:t>
            </a:r>
            <a:endParaRPr lang="en-US" altLang="zh-CN"/>
          </a:p>
        </p:txBody>
      </p:sp>
      <p:sp>
        <p:nvSpPr>
          <p:cNvPr id="48" name="矩形 47"/>
          <p:cNvSpPr/>
          <p:nvPr/>
        </p:nvSpPr>
        <p:spPr>
          <a:xfrm>
            <a:off x="11225455" y="6034750"/>
            <a:ext cx="954970" cy="82325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9" name="矩形 48"/>
          <p:cNvSpPr/>
          <p:nvPr/>
        </p:nvSpPr>
        <p:spPr>
          <a:xfrm>
            <a:off x="10463514" y="5618348"/>
            <a:ext cx="1239426" cy="1068471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0" name="矩形 49"/>
          <p:cNvSpPr/>
          <p:nvPr/>
        </p:nvSpPr>
        <p:spPr>
          <a:xfrm>
            <a:off x="11413105" y="5049736"/>
            <a:ext cx="579670" cy="499716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10245757" y="5424900"/>
            <a:ext cx="435515" cy="41298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314565" y="2390775"/>
            <a:ext cx="542226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>
                <a:solidFill>
                  <a:schemeClr val="bg1"/>
                </a:solidFill>
                <a:sym typeface="+mn-ea"/>
              </a:rPr>
              <a:t>How Cultural Factors Influence Entrepreneurship?</a:t>
            </a:r>
            <a:endParaRPr lang="en-US" altLang="zh-CN" sz="1600" b="1">
              <a:solidFill>
                <a:schemeClr val="bg1"/>
              </a:solidFill>
              <a:sym typeface="+mn-ea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4053498" y="1439419"/>
            <a:ext cx="4201610" cy="380680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15" name="矩形 1114"/>
          <p:cNvSpPr/>
          <p:nvPr/>
        </p:nvSpPr>
        <p:spPr>
          <a:xfrm>
            <a:off x="3901730" y="1292628"/>
            <a:ext cx="800014" cy="804331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 smtClean="0"/>
              <a:t>2</a:t>
            </a:r>
            <a:endParaRPr lang="zh-CN" altLang="en-US" sz="4800" b="1"/>
          </a:p>
        </p:txBody>
      </p:sp>
      <p:sp>
        <p:nvSpPr>
          <p:cNvPr id="11" name="矩形 10"/>
          <p:cNvSpPr/>
          <p:nvPr/>
        </p:nvSpPr>
        <p:spPr>
          <a:xfrm>
            <a:off x="7631204" y="4498770"/>
            <a:ext cx="1125885" cy="1020091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8456831" y="4322139"/>
            <a:ext cx="617722" cy="55967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3694312" y="3940018"/>
            <a:ext cx="781661" cy="70821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3736975" y="2367280"/>
            <a:ext cx="4718050" cy="212280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44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China's Entrepreneurship Culture</a:t>
            </a:r>
            <a:endParaRPr lang="en-US" altLang="zh-CN" sz="44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圆角矩形 9"/>
          <p:cNvSpPr/>
          <p:nvPr/>
        </p:nvSpPr>
        <p:spPr>
          <a:xfrm>
            <a:off x="8936990" y="2767965"/>
            <a:ext cx="2100580" cy="385445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635" y="-21591"/>
            <a:ext cx="12192000" cy="690099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直角三角形 24"/>
          <p:cNvSpPr/>
          <p:nvPr/>
        </p:nvSpPr>
        <p:spPr>
          <a:xfrm rot="10800000">
            <a:off x="635" y="-21590"/>
            <a:ext cx="12192000" cy="6900988"/>
          </a:xfrm>
          <a:prstGeom prst="rtTriangle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/>
          </a:p>
        </p:txBody>
      </p:sp>
      <p:graphicFrame>
        <p:nvGraphicFramePr>
          <p:cNvPr id="7" name="图表 6"/>
          <p:cNvGraphicFramePr/>
          <p:nvPr/>
        </p:nvGraphicFramePr>
        <p:xfrm>
          <a:off x="74295" y="2118360"/>
          <a:ext cx="5498465" cy="47612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8" name="图片 7" descr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5" y="94615"/>
            <a:ext cx="5959475" cy="3965575"/>
          </a:xfrm>
          <a:prstGeom prst="rect">
            <a:avLst/>
          </a:prstGeom>
        </p:spPr>
      </p:pic>
      <p:sp>
        <p:nvSpPr>
          <p:cNvPr id="13" name="圆角矩形 12"/>
          <p:cNvSpPr/>
          <p:nvPr/>
        </p:nvSpPr>
        <p:spPr>
          <a:xfrm>
            <a:off x="8621395" y="3282315"/>
            <a:ext cx="2143125" cy="14351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6386830" y="1298575"/>
            <a:ext cx="1181100" cy="14605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5991225" y="2849880"/>
            <a:ext cx="1189990" cy="145415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9008745" y="2849880"/>
            <a:ext cx="1915795" cy="14478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421640" y="-21590"/>
            <a:ext cx="3990340" cy="6140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>
                <a:ln w="12700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sym typeface="+mn-ea"/>
              </a:rPr>
              <a:t>China's Entrepreneurship Culture</a:t>
            </a:r>
            <a:endParaRPr lang="en-US" altLang="zh-CN">
              <a:ln w="12700" cmpd="sng">
                <a:noFill/>
                <a:prstDash val="solid"/>
              </a:ln>
              <a:solidFill>
                <a:schemeClr val="tx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endParaRPr lang="en-US" altLang="zh-CN">
              <a:ln w="12700" cmpd="sng">
                <a:noFill/>
                <a:prstDash val="solid"/>
              </a:ln>
              <a:solidFill>
                <a:schemeClr val="tx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8621395" y="4053205"/>
            <a:ext cx="346138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 fontAlgn="auto">
              <a:lnSpc>
                <a:spcPct val="150000"/>
              </a:lnSpc>
            </a:pPr>
            <a:r>
              <a:rPr lang="en-US" sz="1400" b="1"/>
              <a:t>The low level of </a:t>
            </a:r>
            <a:r>
              <a:rPr sz="1400" b="1">
                <a:sym typeface="+mn-ea"/>
              </a:rPr>
              <a:t>entrepreneurial education </a:t>
            </a:r>
            <a:r>
              <a:rPr lang="en-US" sz="1400" b="1">
                <a:sym typeface="+mn-ea"/>
              </a:rPr>
              <a:t>and great market potential.</a:t>
            </a:r>
            <a:endParaRPr lang="en-US" sz="1400" b="1">
              <a:sym typeface="+mn-ea"/>
            </a:endParaRPr>
          </a:p>
          <a:p>
            <a:pPr algn="l" fontAlgn="auto">
              <a:lnSpc>
                <a:spcPct val="100000"/>
              </a:lnSpc>
            </a:pPr>
            <a:endParaRPr lang="en-US" sz="1200" b="1">
              <a:sym typeface="+mn-ea"/>
            </a:endParaRPr>
          </a:p>
          <a:p>
            <a:pPr algn="l" fontAlgn="auto">
              <a:lnSpc>
                <a:spcPct val="100000"/>
              </a:lnSpc>
            </a:pPr>
            <a:endParaRPr lang="en-US" sz="1200" b="1"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659370" y="3601720"/>
            <a:ext cx="112903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900"/>
              <a:t>Souce</a:t>
            </a:r>
            <a:r>
              <a:rPr lang="zh-CN" altLang="en-US" sz="900"/>
              <a:t>：</a:t>
            </a:r>
            <a:r>
              <a:rPr lang="en-US" altLang="zh-CN" sz="900"/>
              <a:t>GEM</a:t>
            </a:r>
            <a:endParaRPr lang="en-US" altLang="zh-CN" sz="900"/>
          </a:p>
        </p:txBody>
      </p:sp>
      <p:sp>
        <p:nvSpPr>
          <p:cNvPr id="2" name="文本框 1"/>
          <p:cNvSpPr txBox="1"/>
          <p:nvPr/>
        </p:nvSpPr>
        <p:spPr>
          <a:xfrm>
            <a:off x="5572760" y="5064760"/>
            <a:ext cx="3551555" cy="181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 rtlCol="0">
            <a:spAutoFit/>
          </a:bodyPr>
          <a:p>
            <a:r>
              <a:rPr lang="zh-CN" altLang="en-US" sz="1400" b="1">
                <a:solidFill>
                  <a:schemeClr val="bg1"/>
                </a:solidFill>
              </a:rPr>
              <a:t>Low-level self-awareness</a:t>
            </a:r>
            <a:endParaRPr lang="zh-CN" altLang="en-US" sz="1400" b="1">
              <a:solidFill>
                <a:schemeClr val="bg1"/>
              </a:solidFill>
            </a:endParaRPr>
          </a:p>
          <a:p>
            <a:endParaRPr lang="zh-CN" altLang="en-US" sz="1400" b="1">
              <a:solidFill>
                <a:schemeClr val="bg1"/>
              </a:solidFill>
            </a:endParaRPr>
          </a:p>
          <a:p>
            <a:r>
              <a:rPr lang="zh-CN" altLang="en-US" sz="1400" b="1">
                <a:solidFill>
                  <a:schemeClr val="bg1"/>
                </a:solidFill>
              </a:rPr>
              <a:t>More and more women start their own businesses</a:t>
            </a:r>
            <a:endParaRPr lang="zh-CN" altLang="en-US" sz="1400" b="1">
              <a:solidFill>
                <a:schemeClr val="bg1"/>
              </a:solidFill>
            </a:endParaRPr>
          </a:p>
          <a:p>
            <a:endParaRPr lang="zh-CN" altLang="en-US" sz="1400" b="1">
              <a:solidFill>
                <a:schemeClr val="bg1"/>
              </a:solidFill>
            </a:endParaRPr>
          </a:p>
          <a:p>
            <a:r>
              <a:rPr lang="zh-CN" altLang="en-US" sz="1400" b="1">
                <a:solidFill>
                  <a:schemeClr val="bg1"/>
                </a:solidFill>
              </a:rPr>
              <a:t>The social status of entrepreneurs and people’s attitude towards entrepreneurship</a:t>
            </a:r>
            <a:endParaRPr lang="zh-CN" altLang="en-US" sz="14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5" grpId="0" animBg="1"/>
      <p:bldP spid="16" grpId="0" animBg="1"/>
      <p:bldP spid="17" grpId="0" animBg="1"/>
      <p:bldP spid="20" grpId="0"/>
      <p:bldP spid="19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正五边形 5"/>
          <p:cNvSpPr/>
          <p:nvPr/>
        </p:nvSpPr>
        <p:spPr>
          <a:xfrm>
            <a:off x="3720000" y="764410"/>
            <a:ext cx="4752000" cy="4320000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694599" y="1174645"/>
            <a:ext cx="802800" cy="836097"/>
            <a:chOff x="2372665" y="-867864"/>
            <a:chExt cx="802800" cy="836097"/>
          </a:xfrm>
        </p:grpSpPr>
        <p:sp>
          <p:nvSpPr>
            <p:cNvPr id="1115" name="正五边形 1114"/>
            <p:cNvSpPr/>
            <p:nvPr/>
          </p:nvSpPr>
          <p:spPr>
            <a:xfrm>
              <a:off x="2372665" y="-867864"/>
              <a:ext cx="802800" cy="804331"/>
            </a:xfrm>
            <a:prstGeom prst="pentagon">
              <a:avLst/>
            </a:prstGeom>
            <a:solidFill>
              <a:schemeClr val="tx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4800" b="1">
                <a:solidFill>
                  <a:prstClr val="white"/>
                </a:solidFill>
              </a:endParaRPr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2430959" y="-801208"/>
              <a:ext cx="68621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4400" b="1" smtClean="0">
                  <a:solidFill>
                    <a:prstClr val="white"/>
                  </a:solidFill>
                </a:rPr>
                <a:t>3</a:t>
              </a:r>
              <a:endParaRPr lang="en-US" altLang="zh-CN" sz="4400" b="1" smtClean="0">
                <a:solidFill>
                  <a:prstClr val="white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3666490" y="2253615"/>
            <a:ext cx="4805045" cy="193802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40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Switzerland's Entrepreneurship Culture</a:t>
            </a:r>
            <a:endParaRPr lang="en-US" altLang="zh-CN" sz="40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/>
          <p:cNvSpPr/>
          <p:nvPr/>
        </p:nvSpPr>
        <p:spPr>
          <a:xfrm>
            <a:off x="0" y="-12701"/>
            <a:ext cx="12192000" cy="6900990"/>
          </a:xfrm>
          <a:prstGeom prst="rect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直角三角形 24"/>
          <p:cNvSpPr/>
          <p:nvPr/>
        </p:nvSpPr>
        <p:spPr>
          <a:xfrm rot="10800000">
            <a:off x="0" y="0"/>
            <a:ext cx="12192000" cy="6900988"/>
          </a:xfrm>
          <a:prstGeom prst="rtTriangle">
            <a:avLst/>
          </a:prstGeom>
          <a:solidFill>
            <a:schemeClr val="bg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7" name="图表 6"/>
          <p:cNvGraphicFramePr/>
          <p:nvPr/>
        </p:nvGraphicFramePr>
        <p:xfrm>
          <a:off x="134620" y="2111375"/>
          <a:ext cx="5172075" cy="47898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pic>
        <p:nvPicPr>
          <p:cNvPr id="10" name="图片 9" descr="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695" y="240665"/>
            <a:ext cx="5681345" cy="3789680"/>
          </a:xfrm>
          <a:prstGeom prst="rect">
            <a:avLst/>
          </a:prstGeom>
        </p:spPr>
      </p:pic>
      <p:sp>
        <p:nvSpPr>
          <p:cNvPr id="15" name="圆角矩形 14"/>
          <p:cNvSpPr/>
          <p:nvPr/>
        </p:nvSpPr>
        <p:spPr>
          <a:xfrm>
            <a:off x="6496685" y="1240790"/>
            <a:ext cx="1181100" cy="14605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/>
        </p:nvSpPr>
        <p:spPr>
          <a:xfrm>
            <a:off x="6102350" y="2940685"/>
            <a:ext cx="1181100" cy="14605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6" name="圆角矩形 15"/>
          <p:cNvSpPr/>
          <p:nvPr/>
        </p:nvSpPr>
        <p:spPr>
          <a:xfrm>
            <a:off x="9194165" y="2940685"/>
            <a:ext cx="1712595" cy="14605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8790305" y="3355975"/>
            <a:ext cx="1941830" cy="16383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384810" y="0"/>
            <a:ext cx="4858385" cy="6140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>
                <a:ln w="10160">
                  <a:noFill/>
                  <a:prstDash val="solid"/>
                </a:ln>
                <a:solidFill>
                  <a:schemeClr val="tx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sym typeface="+mn-ea"/>
              </a:rPr>
              <a:t>Switzerland's Entrepreneurship Culture</a:t>
            </a:r>
            <a:endParaRPr lang="en-US" altLang="zh-CN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endParaRPr lang="zh-CN" altLang="en-US"/>
          </a:p>
        </p:txBody>
      </p:sp>
      <p:sp>
        <p:nvSpPr>
          <p:cNvPr id="20" name="文本框 19"/>
          <p:cNvSpPr txBox="1"/>
          <p:nvPr/>
        </p:nvSpPr>
        <p:spPr>
          <a:xfrm>
            <a:off x="7816215" y="3708400"/>
            <a:ext cx="112903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900"/>
              <a:t>Souce</a:t>
            </a:r>
            <a:r>
              <a:rPr lang="zh-CN" altLang="en-US" sz="900"/>
              <a:t>：</a:t>
            </a:r>
            <a:r>
              <a:rPr lang="en-US" altLang="zh-CN" sz="900"/>
              <a:t>GEM</a:t>
            </a:r>
            <a:endParaRPr lang="en-US" altLang="zh-CN" sz="900"/>
          </a:p>
        </p:txBody>
      </p:sp>
      <p:sp>
        <p:nvSpPr>
          <p:cNvPr id="19" name="文本框 18"/>
          <p:cNvSpPr txBox="1"/>
          <p:nvPr/>
        </p:nvSpPr>
        <p:spPr>
          <a:xfrm>
            <a:off x="8568055" y="3976370"/>
            <a:ext cx="3623945" cy="1060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l" fontAlgn="auto">
              <a:lnSpc>
                <a:spcPct val="150000"/>
              </a:lnSpc>
            </a:pPr>
            <a:r>
              <a:rPr lang="en-US" sz="1400" b="1">
                <a:sym typeface="+mn-ea"/>
              </a:rPr>
              <a:t>The low level of </a:t>
            </a:r>
            <a:r>
              <a:rPr sz="1400" b="1">
                <a:sym typeface="+mn-ea"/>
              </a:rPr>
              <a:t> internal market dynamics </a:t>
            </a:r>
            <a:r>
              <a:rPr lang="en-US" sz="1400" b="1">
                <a:sym typeface="+mn-ea"/>
              </a:rPr>
              <a:t>and high level </a:t>
            </a:r>
            <a:r>
              <a:rPr sz="1400" b="1">
                <a:sym typeface="+mn-ea"/>
              </a:rPr>
              <a:t>entrepreneurial education</a:t>
            </a:r>
            <a:r>
              <a:rPr lang="en-US" sz="1400" b="1">
                <a:sym typeface="+mn-ea"/>
              </a:rPr>
              <a:t>.</a:t>
            </a:r>
            <a:endParaRPr lang="en-US" sz="1400" b="1"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06695" y="5278755"/>
            <a:ext cx="4304665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p>
            <a:pPr fontAlgn="auto">
              <a:lnSpc>
                <a:spcPct val="100000"/>
              </a:lnSpc>
            </a:pPr>
            <a:r>
              <a:rPr lang="zh-CN" altLang="en-US" sz="1400" b="1">
                <a:solidFill>
                  <a:schemeClr val="bg1"/>
                </a:solidFill>
              </a:rPr>
              <a:t>High self-awareness</a:t>
            </a:r>
            <a:endParaRPr lang="zh-CN" altLang="en-US" sz="1400" b="1">
              <a:solidFill>
                <a:schemeClr val="bg1"/>
              </a:solidFill>
            </a:endParaRPr>
          </a:p>
          <a:p>
            <a:pPr fontAlgn="auto">
              <a:lnSpc>
                <a:spcPct val="100000"/>
              </a:lnSpc>
            </a:pPr>
            <a:endParaRPr lang="zh-CN" altLang="en-US" sz="1400" b="1">
              <a:solidFill>
                <a:schemeClr val="bg1"/>
              </a:solidFill>
            </a:endParaRPr>
          </a:p>
          <a:p>
            <a:pPr fontAlgn="auto">
              <a:lnSpc>
                <a:spcPct val="100000"/>
              </a:lnSpc>
            </a:pPr>
            <a:r>
              <a:rPr lang="zh-CN" altLang="en-US" sz="1400" b="1">
                <a:solidFill>
                  <a:schemeClr val="bg1"/>
                </a:solidFill>
              </a:rPr>
              <a:t>The level of gender equality is not hig</a:t>
            </a:r>
            <a:r>
              <a:rPr lang="en-US" altLang="zh-CN" sz="1400" b="1">
                <a:solidFill>
                  <a:schemeClr val="bg1"/>
                </a:solidFill>
              </a:rPr>
              <a:t>h</a:t>
            </a:r>
            <a:endParaRPr lang="zh-CN" altLang="en-US" sz="1400" b="1">
              <a:solidFill>
                <a:schemeClr val="bg1"/>
              </a:solidFill>
            </a:endParaRPr>
          </a:p>
          <a:p>
            <a:pPr fontAlgn="auto">
              <a:lnSpc>
                <a:spcPct val="100000"/>
              </a:lnSpc>
            </a:pPr>
            <a:endParaRPr lang="zh-CN" altLang="en-US" sz="1400" b="1">
              <a:solidFill>
                <a:schemeClr val="bg1"/>
              </a:solidFill>
            </a:endParaRPr>
          </a:p>
          <a:p>
            <a:pPr fontAlgn="auto">
              <a:lnSpc>
                <a:spcPct val="100000"/>
              </a:lnSpc>
            </a:pPr>
            <a:r>
              <a:rPr lang="zh-CN" altLang="en-US" sz="1400" b="1">
                <a:solidFill>
                  <a:schemeClr val="bg1"/>
                </a:solidFill>
              </a:rPr>
              <a:t>Highly recognized entrepreneurship and people</a:t>
            </a:r>
            <a:r>
              <a:rPr lang="en-US" altLang="zh-CN" sz="1400" b="1">
                <a:solidFill>
                  <a:schemeClr val="bg1"/>
                </a:solidFill>
              </a:rPr>
              <a:t>‘</a:t>
            </a:r>
            <a:r>
              <a:rPr lang="zh-CN" altLang="en-US" sz="1400" b="1">
                <a:solidFill>
                  <a:schemeClr val="bg1"/>
                </a:solidFill>
              </a:rPr>
              <a:t>s attitude towards entrepreneurshi</a:t>
            </a:r>
            <a:r>
              <a:rPr lang="en-US" altLang="zh-CN" sz="1400" b="1">
                <a:solidFill>
                  <a:schemeClr val="bg1"/>
                </a:solidFill>
              </a:rPr>
              <a:t>p</a:t>
            </a:r>
            <a:endParaRPr lang="zh-CN" altLang="en-US" sz="1400" b="1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3" grpId="0" animBg="1"/>
      <p:bldP spid="16" grpId="0" animBg="1"/>
      <p:bldP spid="17" grpId="0" animBg="1"/>
      <p:bldP spid="20" grpId="0"/>
      <p:bldP spid="19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椭圆 5"/>
          <p:cNvSpPr/>
          <p:nvPr/>
        </p:nvSpPr>
        <p:spPr>
          <a:xfrm>
            <a:off x="3936000" y="1134811"/>
            <a:ext cx="4320000" cy="4320000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15" name="椭圆 1114"/>
          <p:cNvSpPr/>
          <p:nvPr/>
        </p:nvSpPr>
        <p:spPr>
          <a:xfrm>
            <a:off x="4052605" y="1256399"/>
            <a:ext cx="802800" cy="804331"/>
          </a:xfrm>
          <a:prstGeom prst="ellipse">
            <a:avLst/>
          </a:prstGeom>
          <a:solidFill>
            <a:schemeClr val="tx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4800" b="1">
                <a:solidFill>
                  <a:prstClr val="white"/>
                </a:solidFill>
              </a:rPr>
              <a:t>4</a:t>
            </a:r>
            <a:endParaRPr lang="zh-CN" altLang="en-US" sz="4800" b="1">
              <a:solidFill>
                <a:prstClr val="white"/>
              </a:solidFill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7817391" y="2577650"/>
            <a:ext cx="1264216" cy="1264216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3687862" y="4649028"/>
            <a:ext cx="668525" cy="668525"/>
          </a:xfrm>
          <a:prstGeom prst="ellips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矩形 1"/>
          <p:cNvSpPr/>
          <p:nvPr/>
        </p:nvSpPr>
        <p:spPr>
          <a:xfrm>
            <a:off x="4056380" y="2028825"/>
            <a:ext cx="4079240" cy="279971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4400">
                <a:solidFill>
                  <a:prstClr val="white"/>
                </a:solidFill>
                <a:sym typeface="+mn-ea"/>
              </a:rPr>
              <a:t>Comparison Between China and Switzerland</a:t>
            </a:r>
            <a:endParaRPr lang="zh-CN" altLang="en-US" sz="44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0" y="0"/>
            <a:ext cx="614743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51" name="组合 50"/>
          <p:cNvGrpSpPr/>
          <p:nvPr/>
        </p:nvGrpSpPr>
        <p:grpSpPr>
          <a:xfrm>
            <a:off x="0" y="0"/>
            <a:ext cx="1340097" cy="1296365"/>
            <a:chOff x="0" y="0"/>
            <a:chExt cx="1934668" cy="1808264"/>
          </a:xfrm>
        </p:grpSpPr>
        <p:sp>
          <p:nvSpPr>
            <p:cNvPr id="39" name="矩形 38"/>
            <p:cNvSpPr/>
            <p:nvPr/>
          </p:nvSpPr>
          <p:spPr>
            <a:xfrm>
              <a:off x="979698" y="985014"/>
              <a:ext cx="954970" cy="823250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矩形 39"/>
            <p:cNvSpPr/>
            <p:nvPr/>
          </p:nvSpPr>
          <p:spPr>
            <a:xfrm>
              <a:off x="217757" y="568612"/>
              <a:ext cx="1239426" cy="1068471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1" name="矩形 40"/>
            <p:cNvSpPr/>
            <p:nvPr/>
          </p:nvSpPr>
          <p:spPr>
            <a:xfrm>
              <a:off x="1167348" y="0"/>
              <a:ext cx="579670" cy="499716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>
              <a:off x="0" y="375164"/>
              <a:ext cx="435515" cy="412988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47" name="矩形 46"/>
          <p:cNvSpPr/>
          <p:nvPr/>
        </p:nvSpPr>
        <p:spPr>
          <a:xfrm rot="5400000">
            <a:off x="8512683" y="3171464"/>
            <a:ext cx="6858000" cy="51507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800" b="1"/>
          </a:p>
        </p:txBody>
      </p:sp>
      <p:sp>
        <p:nvSpPr>
          <p:cNvPr id="49" name="矩形 48"/>
          <p:cNvSpPr/>
          <p:nvPr/>
        </p:nvSpPr>
        <p:spPr>
          <a:xfrm>
            <a:off x="7513320" y="706120"/>
            <a:ext cx="3140075" cy="11595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US" altLang="zh-CN" sz="1200"/>
              <a:t>1.Compared with Switzerland, Chinese people lack confidence and more people will not start their own businesses because of fear of failure.</a:t>
            </a:r>
            <a:endParaRPr lang="en-US" altLang="zh-CN" sz="1200"/>
          </a:p>
        </p:txBody>
      </p:sp>
      <p:graphicFrame>
        <p:nvGraphicFramePr>
          <p:cNvPr id="2" name="图表 1"/>
          <p:cNvGraphicFramePr/>
          <p:nvPr/>
        </p:nvGraphicFramePr>
        <p:xfrm>
          <a:off x="30480" y="625475"/>
          <a:ext cx="6116955" cy="61810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sp>
        <p:nvSpPr>
          <p:cNvPr id="6" name="矩形 5"/>
          <p:cNvSpPr/>
          <p:nvPr/>
        </p:nvSpPr>
        <p:spPr>
          <a:xfrm>
            <a:off x="7513320" y="2562225"/>
            <a:ext cx="3140075" cy="11595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1200"/>
              <a:t>2.In terms of gender equality, China is higher than Switzerland</a:t>
            </a:r>
            <a:endParaRPr lang="en-US" altLang="zh-CN" sz="1200"/>
          </a:p>
        </p:txBody>
      </p:sp>
      <p:sp>
        <p:nvSpPr>
          <p:cNvPr id="16" name="矩形 15"/>
          <p:cNvSpPr/>
          <p:nvPr/>
        </p:nvSpPr>
        <p:spPr>
          <a:xfrm>
            <a:off x="7513320" y="4418330"/>
            <a:ext cx="3140075" cy="120904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l"/>
            <a:r>
              <a:rPr lang="en-US" altLang="zh-CN" sz="1200"/>
              <a:t>3.In terms of social values, the social status of entrepreneurs is basically the same, but more Chinese people think that entrepreneurship is a good choice.</a:t>
            </a:r>
            <a:endParaRPr lang="en-US" altLang="zh-CN" sz="12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五边形 6"/>
          <p:cNvSpPr/>
          <p:nvPr/>
        </p:nvSpPr>
        <p:spPr>
          <a:xfrm>
            <a:off x="87630" y="1273810"/>
            <a:ext cx="3596640" cy="3331845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正五边形 8"/>
          <p:cNvSpPr/>
          <p:nvPr/>
        </p:nvSpPr>
        <p:spPr>
          <a:xfrm rot="10800000">
            <a:off x="3001010" y="2552700"/>
            <a:ext cx="3503930" cy="3361690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正五边形 11"/>
          <p:cNvSpPr/>
          <p:nvPr/>
        </p:nvSpPr>
        <p:spPr>
          <a:xfrm>
            <a:off x="5829935" y="1273810"/>
            <a:ext cx="3419475" cy="3395980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正五边形 12"/>
          <p:cNvSpPr/>
          <p:nvPr/>
        </p:nvSpPr>
        <p:spPr>
          <a:xfrm rot="10800000">
            <a:off x="8604885" y="2552065"/>
            <a:ext cx="3529330" cy="3362325"/>
          </a:xfrm>
          <a:prstGeom prst="pentago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796919" y="3221971"/>
            <a:ext cx="1935749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smtClean="0">
                <a:solidFill>
                  <a:schemeClr val="bg1"/>
                </a:solidFill>
                <a:sym typeface="+mn-ea"/>
              </a:rPr>
              <a:t>Confidence</a:t>
            </a:r>
            <a:endParaRPr lang="en-US" altLang="zh-CN" sz="2000" dirty="0" smtClean="0">
              <a:solidFill>
                <a:schemeClr val="bg1"/>
              </a:solidFill>
              <a:sym typeface="+mn-ea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684122" y="4343894"/>
            <a:ext cx="1935749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smtClean="0">
                <a:solidFill>
                  <a:schemeClr val="bg1"/>
                </a:solidFill>
                <a:sym typeface="+mn-ea"/>
              </a:rPr>
              <a:t>Gender</a:t>
            </a:r>
            <a:endParaRPr lang="en-US" altLang="zh-CN" sz="2000" dirty="0" smtClean="0">
              <a:solidFill>
                <a:schemeClr val="bg1"/>
              </a:solidFill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002947" y="544870"/>
            <a:ext cx="189053" cy="729205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6572128" y="3221971"/>
            <a:ext cx="1935749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smtClean="0">
                <a:solidFill>
                  <a:schemeClr val="bg1"/>
                </a:solidFill>
                <a:sym typeface="+mn-ea"/>
              </a:rPr>
              <a:t>Societal Values</a:t>
            </a:r>
            <a:endParaRPr lang="en-US" altLang="zh-CN" sz="2000" dirty="0" smtClean="0">
              <a:solidFill>
                <a:schemeClr val="bg1"/>
              </a:solidFill>
              <a:sym typeface="+mn-ea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459331" y="4343894"/>
            <a:ext cx="1935749" cy="398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>
                <a:solidFill>
                  <a:prstClr val="white"/>
                </a:solidFill>
              </a:rPr>
              <a:t>Education</a:t>
            </a:r>
            <a:endParaRPr lang="en-US" altLang="zh-CN" sz="2000" dirty="0">
              <a:solidFill>
                <a:prstClr val="white"/>
              </a:solidFill>
            </a:endParaRPr>
          </a:p>
        </p:txBody>
      </p:sp>
      <p:sp>
        <p:nvSpPr>
          <p:cNvPr id="17" name="User"/>
          <p:cNvSpPr>
            <a:spLocks noEditPoints="1"/>
          </p:cNvSpPr>
          <p:nvPr/>
        </p:nvSpPr>
        <p:spPr bwMode="auto">
          <a:xfrm>
            <a:off x="1374694" y="2219618"/>
            <a:ext cx="774210" cy="859187"/>
          </a:xfrm>
          <a:custGeom>
            <a:avLst/>
            <a:gdLst>
              <a:gd name="T0" fmla="*/ 180 w 353"/>
              <a:gd name="T1" fmla="*/ 0 h 396"/>
              <a:gd name="T2" fmla="*/ 65 w 353"/>
              <a:gd name="T3" fmla="*/ 115 h 396"/>
              <a:gd name="T4" fmla="*/ 83 w 353"/>
              <a:gd name="T5" fmla="*/ 175 h 396"/>
              <a:gd name="T6" fmla="*/ 20 w 353"/>
              <a:gd name="T7" fmla="*/ 341 h 396"/>
              <a:gd name="T8" fmla="*/ 63 w 353"/>
              <a:gd name="T9" fmla="*/ 386 h 396"/>
              <a:gd name="T10" fmla="*/ 119 w 353"/>
              <a:gd name="T11" fmla="*/ 396 h 396"/>
              <a:gd name="T12" fmla="*/ 245 w 353"/>
              <a:gd name="T13" fmla="*/ 396 h 396"/>
              <a:gd name="T14" fmla="*/ 301 w 353"/>
              <a:gd name="T15" fmla="*/ 383 h 396"/>
              <a:gd name="T16" fmla="*/ 340 w 353"/>
              <a:gd name="T17" fmla="*/ 338 h 396"/>
              <a:gd name="T18" fmla="*/ 275 w 353"/>
              <a:gd name="T19" fmla="*/ 179 h 396"/>
              <a:gd name="T20" fmla="*/ 294 w 353"/>
              <a:gd name="T21" fmla="*/ 115 h 396"/>
              <a:gd name="T22" fmla="*/ 180 w 353"/>
              <a:gd name="T23" fmla="*/ 0 h 396"/>
              <a:gd name="T24" fmla="*/ 180 w 353"/>
              <a:gd name="T25" fmla="*/ 23 h 396"/>
              <a:gd name="T26" fmla="*/ 272 w 353"/>
              <a:gd name="T27" fmla="*/ 115 h 396"/>
              <a:gd name="T28" fmla="*/ 251 w 353"/>
              <a:gd name="T29" fmla="*/ 173 h 396"/>
              <a:gd name="T30" fmla="*/ 251 w 353"/>
              <a:gd name="T31" fmla="*/ 173 h 396"/>
              <a:gd name="T32" fmla="*/ 180 w 353"/>
              <a:gd name="T33" fmla="*/ 207 h 396"/>
              <a:gd name="T34" fmla="*/ 107 w 353"/>
              <a:gd name="T35" fmla="*/ 171 h 396"/>
              <a:gd name="T36" fmla="*/ 88 w 353"/>
              <a:gd name="T37" fmla="*/ 115 h 396"/>
              <a:gd name="T38" fmla="*/ 180 w 353"/>
              <a:gd name="T39" fmla="*/ 23 h 396"/>
              <a:gd name="T40" fmla="*/ 96 w 353"/>
              <a:gd name="T41" fmla="*/ 193 h 396"/>
              <a:gd name="T42" fmla="*/ 180 w 353"/>
              <a:gd name="T43" fmla="*/ 229 h 396"/>
              <a:gd name="T44" fmla="*/ 260 w 353"/>
              <a:gd name="T45" fmla="*/ 196 h 396"/>
              <a:gd name="T46" fmla="*/ 318 w 353"/>
              <a:gd name="T47" fmla="*/ 330 h 396"/>
              <a:gd name="T48" fmla="*/ 290 w 353"/>
              <a:gd name="T49" fmla="*/ 363 h 396"/>
              <a:gd name="T50" fmla="*/ 245 w 353"/>
              <a:gd name="T51" fmla="*/ 373 h 396"/>
              <a:gd name="T52" fmla="*/ 119 w 353"/>
              <a:gd name="T53" fmla="*/ 373 h 396"/>
              <a:gd name="T54" fmla="*/ 72 w 353"/>
              <a:gd name="T55" fmla="*/ 365 h 396"/>
              <a:gd name="T56" fmla="*/ 41 w 353"/>
              <a:gd name="T57" fmla="*/ 331 h 396"/>
              <a:gd name="T58" fmla="*/ 96 w 353"/>
              <a:gd name="T59" fmla="*/ 193 h 3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353" h="396">
                <a:moveTo>
                  <a:pt x="180" y="0"/>
                </a:moveTo>
                <a:cubicBezTo>
                  <a:pt x="117" y="0"/>
                  <a:pt x="65" y="52"/>
                  <a:pt x="65" y="115"/>
                </a:cubicBezTo>
                <a:cubicBezTo>
                  <a:pt x="65" y="137"/>
                  <a:pt x="72" y="158"/>
                  <a:pt x="83" y="175"/>
                </a:cubicBezTo>
                <a:cubicBezTo>
                  <a:pt x="11" y="227"/>
                  <a:pt x="0" y="297"/>
                  <a:pt x="20" y="341"/>
                </a:cubicBezTo>
                <a:cubicBezTo>
                  <a:pt x="30" y="363"/>
                  <a:pt x="45" y="378"/>
                  <a:pt x="63" y="386"/>
                </a:cubicBezTo>
                <a:cubicBezTo>
                  <a:pt x="80" y="394"/>
                  <a:pt x="99" y="396"/>
                  <a:pt x="119" y="396"/>
                </a:cubicBezTo>
                <a:lnTo>
                  <a:pt x="245" y="396"/>
                </a:lnTo>
                <a:cubicBezTo>
                  <a:pt x="264" y="396"/>
                  <a:pt x="284" y="392"/>
                  <a:pt x="301" y="383"/>
                </a:cubicBezTo>
                <a:cubicBezTo>
                  <a:pt x="318" y="374"/>
                  <a:pt x="332" y="359"/>
                  <a:pt x="340" y="338"/>
                </a:cubicBezTo>
                <a:cubicBezTo>
                  <a:pt x="353" y="299"/>
                  <a:pt x="343" y="234"/>
                  <a:pt x="275" y="179"/>
                </a:cubicBezTo>
                <a:cubicBezTo>
                  <a:pt x="287" y="161"/>
                  <a:pt x="294" y="139"/>
                  <a:pt x="294" y="115"/>
                </a:cubicBezTo>
                <a:cubicBezTo>
                  <a:pt x="294" y="52"/>
                  <a:pt x="243" y="0"/>
                  <a:pt x="180" y="0"/>
                </a:cubicBezTo>
                <a:close/>
                <a:moveTo>
                  <a:pt x="180" y="23"/>
                </a:moveTo>
                <a:cubicBezTo>
                  <a:pt x="231" y="23"/>
                  <a:pt x="272" y="64"/>
                  <a:pt x="272" y="115"/>
                </a:cubicBezTo>
                <a:cubicBezTo>
                  <a:pt x="272" y="137"/>
                  <a:pt x="264" y="157"/>
                  <a:pt x="251" y="173"/>
                </a:cubicBezTo>
                <a:cubicBezTo>
                  <a:pt x="251" y="173"/>
                  <a:pt x="251" y="173"/>
                  <a:pt x="251" y="173"/>
                </a:cubicBezTo>
                <a:cubicBezTo>
                  <a:pt x="225" y="203"/>
                  <a:pt x="204" y="206"/>
                  <a:pt x="180" y="207"/>
                </a:cubicBezTo>
                <a:cubicBezTo>
                  <a:pt x="150" y="207"/>
                  <a:pt x="124" y="193"/>
                  <a:pt x="107" y="171"/>
                </a:cubicBezTo>
                <a:cubicBezTo>
                  <a:pt x="92" y="152"/>
                  <a:pt x="88" y="132"/>
                  <a:pt x="88" y="115"/>
                </a:cubicBezTo>
                <a:cubicBezTo>
                  <a:pt x="88" y="64"/>
                  <a:pt x="129" y="23"/>
                  <a:pt x="180" y="23"/>
                </a:cubicBezTo>
                <a:close/>
                <a:moveTo>
                  <a:pt x="96" y="193"/>
                </a:moveTo>
                <a:cubicBezTo>
                  <a:pt x="117" y="215"/>
                  <a:pt x="147" y="229"/>
                  <a:pt x="180" y="229"/>
                </a:cubicBezTo>
                <a:cubicBezTo>
                  <a:pt x="211" y="229"/>
                  <a:pt x="239" y="217"/>
                  <a:pt x="260" y="196"/>
                </a:cubicBezTo>
                <a:cubicBezTo>
                  <a:pt x="323" y="246"/>
                  <a:pt x="328" y="303"/>
                  <a:pt x="318" y="330"/>
                </a:cubicBezTo>
                <a:cubicBezTo>
                  <a:pt x="313" y="346"/>
                  <a:pt x="303" y="356"/>
                  <a:pt x="290" y="363"/>
                </a:cubicBezTo>
                <a:cubicBezTo>
                  <a:pt x="278" y="370"/>
                  <a:pt x="262" y="373"/>
                  <a:pt x="245" y="373"/>
                </a:cubicBezTo>
                <a:lnTo>
                  <a:pt x="119" y="373"/>
                </a:lnTo>
                <a:cubicBezTo>
                  <a:pt x="101" y="373"/>
                  <a:pt x="85" y="371"/>
                  <a:pt x="72" y="365"/>
                </a:cubicBezTo>
                <a:cubicBezTo>
                  <a:pt x="59" y="359"/>
                  <a:pt x="49" y="350"/>
                  <a:pt x="41" y="331"/>
                </a:cubicBezTo>
                <a:cubicBezTo>
                  <a:pt x="26" y="298"/>
                  <a:pt x="31" y="240"/>
                  <a:pt x="96" y="193"/>
                </a:cubicBez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 dirty="0">
              <a:solidFill>
                <a:srgbClr val="262626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18" name="Users"/>
          <p:cNvSpPr>
            <a:spLocks noEditPoints="1"/>
          </p:cNvSpPr>
          <p:nvPr/>
        </p:nvSpPr>
        <p:spPr bwMode="auto">
          <a:xfrm>
            <a:off x="4248992" y="3277228"/>
            <a:ext cx="919704" cy="871806"/>
          </a:xfrm>
          <a:custGeom>
            <a:avLst/>
            <a:gdLst>
              <a:gd name="T0" fmla="*/ 147 w 411"/>
              <a:gd name="T1" fmla="*/ 0 h 390"/>
              <a:gd name="T2" fmla="*/ 53 w 411"/>
              <a:gd name="T3" fmla="*/ 93 h 390"/>
              <a:gd name="T4" fmla="*/ 68 w 411"/>
              <a:gd name="T5" fmla="*/ 144 h 390"/>
              <a:gd name="T6" fmla="*/ 16 w 411"/>
              <a:gd name="T7" fmla="*/ 279 h 390"/>
              <a:gd name="T8" fmla="*/ 52 w 411"/>
              <a:gd name="T9" fmla="*/ 316 h 390"/>
              <a:gd name="T10" fmla="*/ 97 w 411"/>
              <a:gd name="T11" fmla="*/ 324 h 390"/>
              <a:gd name="T12" fmla="*/ 132 w 411"/>
              <a:gd name="T13" fmla="*/ 324 h 390"/>
              <a:gd name="T14" fmla="*/ 138 w 411"/>
              <a:gd name="T15" fmla="*/ 345 h 390"/>
              <a:gd name="T16" fmla="*/ 173 w 411"/>
              <a:gd name="T17" fmla="*/ 382 h 390"/>
              <a:gd name="T18" fmla="*/ 219 w 411"/>
              <a:gd name="T19" fmla="*/ 390 h 390"/>
              <a:gd name="T20" fmla="*/ 322 w 411"/>
              <a:gd name="T21" fmla="*/ 390 h 390"/>
              <a:gd name="T22" fmla="*/ 368 w 411"/>
              <a:gd name="T23" fmla="*/ 380 h 390"/>
              <a:gd name="T24" fmla="*/ 400 w 411"/>
              <a:gd name="T25" fmla="*/ 343 h 390"/>
              <a:gd name="T26" fmla="*/ 347 w 411"/>
              <a:gd name="T27" fmla="*/ 212 h 390"/>
              <a:gd name="T28" fmla="*/ 363 w 411"/>
              <a:gd name="T29" fmla="*/ 159 h 390"/>
              <a:gd name="T30" fmla="*/ 269 w 411"/>
              <a:gd name="T31" fmla="*/ 66 h 390"/>
              <a:gd name="T32" fmla="*/ 239 w 411"/>
              <a:gd name="T33" fmla="*/ 71 h 390"/>
              <a:gd name="T34" fmla="*/ 147 w 411"/>
              <a:gd name="T35" fmla="*/ 0 h 390"/>
              <a:gd name="T36" fmla="*/ 147 w 411"/>
              <a:gd name="T37" fmla="*/ 18 h 390"/>
              <a:gd name="T38" fmla="*/ 221 w 411"/>
              <a:gd name="T39" fmla="*/ 79 h 390"/>
              <a:gd name="T40" fmla="*/ 174 w 411"/>
              <a:gd name="T41" fmla="*/ 159 h 390"/>
              <a:gd name="T42" fmla="*/ 175 w 411"/>
              <a:gd name="T43" fmla="*/ 164 h 390"/>
              <a:gd name="T44" fmla="*/ 163 w 411"/>
              <a:gd name="T45" fmla="*/ 167 h 390"/>
              <a:gd name="T46" fmla="*/ 85 w 411"/>
              <a:gd name="T47" fmla="*/ 137 h 390"/>
              <a:gd name="T48" fmla="*/ 72 w 411"/>
              <a:gd name="T49" fmla="*/ 93 h 390"/>
              <a:gd name="T50" fmla="*/ 147 w 411"/>
              <a:gd name="T51" fmla="*/ 18 h 390"/>
              <a:gd name="T52" fmla="*/ 269 w 411"/>
              <a:gd name="T53" fmla="*/ 84 h 390"/>
              <a:gd name="T54" fmla="*/ 344 w 411"/>
              <a:gd name="T55" fmla="*/ 159 h 390"/>
              <a:gd name="T56" fmla="*/ 328 w 411"/>
              <a:gd name="T57" fmla="*/ 206 h 390"/>
              <a:gd name="T58" fmla="*/ 269 w 411"/>
              <a:gd name="T59" fmla="*/ 235 h 390"/>
              <a:gd name="T60" fmla="*/ 206 w 411"/>
              <a:gd name="T61" fmla="*/ 203 h 390"/>
              <a:gd name="T62" fmla="*/ 193 w 411"/>
              <a:gd name="T63" fmla="*/ 159 h 390"/>
              <a:gd name="T64" fmla="*/ 269 w 411"/>
              <a:gd name="T65" fmla="*/ 84 h 390"/>
              <a:gd name="T66" fmla="*/ 80 w 411"/>
              <a:gd name="T67" fmla="*/ 159 h 390"/>
              <a:gd name="T68" fmla="*/ 178 w 411"/>
              <a:gd name="T69" fmla="*/ 183 h 390"/>
              <a:gd name="T70" fmla="*/ 189 w 411"/>
              <a:gd name="T71" fmla="*/ 210 h 390"/>
              <a:gd name="T72" fmla="*/ 131 w 411"/>
              <a:gd name="T73" fmla="*/ 306 h 390"/>
              <a:gd name="T74" fmla="*/ 97 w 411"/>
              <a:gd name="T75" fmla="*/ 306 h 390"/>
              <a:gd name="T76" fmla="*/ 59 w 411"/>
              <a:gd name="T77" fmla="*/ 300 h 390"/>
              <a:gd name="T78" fmla="*/ 34 w 411"/>
              <a:gd name="T79" fmla="*/ 272 h 390"/>
              <a:gd name="T80" fmla="*/ 80 w 411"/>
              <a:gd name="T81" fmla="*/ 159 h 390"/>
              <a:gd name="T82" fmla="*/ 201 w 411"/>
              <a:gd name="T83" fmla="*/ 225 h 390"/>
              <a:gd name="T84" fmla="*/ 269 w 411"/>
              <a:gd name="T85" fmla="*/ 254 h 390"/>
              <a:gd name="T86" fmla="*/ 334 w 411"/>
              <a:gd name="T87" fmla="*/ 227 h 390"/>
              <a:gd name="T88" fmla="*/ 383 w 411"/>
              <a:gd name="T89" fmla="*/ 337 h 390"/>
              <a:gd name="T90" fmla="*/ 360 w 411"/>
              <a:gd name="T91" fmla="*/ 364 h 390"/>
              <a:gd name="T92" fmla="*/ 322 w 411"/>
              <a:gd name="T93" fmla="*/ 371 h 390"/>
              <a:gd name="T94" fmla="*/ 219 w 411"/>
              <a:gd name="T95" fmla="*/ 371 h 390"/>
              <a:gd name="T96" fmla="*/ 180 w 411"/>
              <a:gd name="T97" fmla="*/ 366 h 390"/>
              <a:gd name="T98" fmla="*/ 155 w 411"/>
              <a:gd name="T99" fmla="*/ 337 h 390"/>
              <a:gd name="T100" fmla="*/ 201 w 411"/>
              <a:gd name="T101" fmla="*/ 225 h 3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411" h="390">
                <a:moveTo>
                  <a:pt x="147" y="0"/>
                </a:moveTo>
                <a:cubicBezTo>
                  <a:pt x="96" y="0"/>
                  <a:pt x="53" y="42"/>
                  <a:pt x="53" y="93"/>
                </a:cubicBezTo>
                <a:cubicBezTo>
                  <a:pt x="53" y="112"/>
                  <a:pt x="58" y="130"/>
                  <a:pt x="68" y="144"/>
                </a:cubicBezTo>
                <a:cubicBezTo>
                  <a:pt x="9" y="187"/>
                  <a:pt x="0" y="244"/>
                  <a:pt x="16" y="279"/>
                </a:cubicBezTo>
                <a:cubicBezTo>
                  <a:pt x="25" y="298"/>
                  <a:pt x="38" y="310"/>
                  <a:pt x="52" y="316"/>
                </a:cubicBezTo>
                <a:cubicBezTo>
                  <a:pt x="66" y="323"/>
                  <a:pt x="81" y="324"/>
                  <a:pt x="97" y="324"/>
                </a:cubicBezTo>
                <a:lnTo>
                  <a:pt x="132" y="324"/>
                </a:lnTo>
                <a:cubicBezTo>
                  <a:pt x="133" y="332"/>
                  <a:pt x="135" y="339"/>
                  <a:pt x="138" y="345"/>
                </a:cubicBezTo>
                <a:cubicBezTo>
                  <a:pt x="146" y="364"/>
                  <a:pt x="159" y="376"/>
                  <a:pt x="173" y="382"/>
                </a:cubicBezTo>
                <a:cubicBezTo>
                  <a:pt x="187" y="389"/>
                  <a:pt x="202" y="390"/>
                  <a:pt x="219" y="390"/>
                </a:cubicBezTo>
                <a:lnTo>
                  <a:pt x="322" y="390"/>
                </a:lnTo>
                <a:cubicBezTo>
                  <a:pt x="338" y="390"/>
                  <a:pt x="354" y="388"/>
                  <a:pt x="368" y="380"/>
                </a:cubicBezTo>
                <a:cubicBezTo>
                  <a:pt x="382" y="373"/>
                  <a:pt x="394" y="360"/>
                  <a:pt x="400" y="343"/>
                </a:cubicBezTo>
                <a:cubicBezTo>
                  <a:pt x="411" y="311"/>
                  <a:pt x="402" y="257"/>
                  <a:pt x="347" y="212"/>
                </a:cubicBezTo>
                <a:cubicBezTo>
                  <a:pt x="357" y="197"/>
                  <a:pt x="363" y="179"/>
                  <a:pt x="363" y="159"/>
                </a:cubicBezTo>
                <a:cubicBezTo>
                  <a:pt x="363" y="108"/>
                  <a:pt x="320" y="66"/>
                  <a:pt x="269" y="66"/>
                </a:cubicBezTo>
                <a:cubicBezTo>
                  <a:pt x="259" y="66"/>
                  <a:pt x="249" y="68"/>
                  <a:pt x="239" y="71"/>
                </a:cubicBezTo>
                <a:cubicBezTo>
                  <a:pt x="228" y="30"/>
                  <a:pt x="191" y="0"/>
                  <a:pt x="147" y="0"/>
                </a:cubicBezTo>
                <a:close/>
                <a:moveTo>
                  <a:pt x="147" y="18"/>
                </a:moveTo>
                <a:cubicBezTo>
                  <a:pt x="184" y="18"/>
                  <a:pt x="214" y="44"/>
                  <a:pt x="221" y="79"/>
                </a:cubicBezTo>
                <a:cubicBezTo>
                  <a:pt x="193" y="95"/>
                  <a:pt x="174" y="125"/>
                  <a:pt x="174" y="159"/>
                </a:cubicBezTo>
                <a:cubicBezTo>
                  <a:pt x="174" y="161"/>
                  <a:pt x="175" y="162"/>
                  <a:pt x="175" y="164"/>
                </a:cubicBezTo>
                <a:lnTo>
                  <a:pt x="163" y="167"/>
                </a:lnTo>
                <a:cubicBezTo>
                  <a:pt x="134" y="174"/>
                  <a:pt x="102" y="157"/>
                  <a:pt x="85" y="137"/>
                </a:cubicBezTo>
                <a:cubicBezTo>
                  <a:pt x="76" y="126"/>
                  <a:pt x="72" y="109"/>
                  <a:pt x="72" y="93"/>
                </a:cubicBezTo>
                <a:cubicBezTo>
                  <a:pt x="72" y="52"/>
                  <a:pt x="106" y="18"/>
                  <a:pt x="147" y="18"/>
                </a:cubicBezTo>
                <a:close/>
                <a:moveTo>
                  <a:pt x="269" y="84"/>
                </a:moveTo>
                <a:cubicBezTo>
                  <a:pt x="310" y="84"/>
                  <a:pt x="344" y="118"/>
                  <a:pt x="344" y="159"/>
                </a:cubicBezTo>
                <a:cubicBezTo>
                  <a:pt x="344" y="177"/>
                  <a:pt x="339" y="195"/>
                  <a:pt x="328" y="206"/>
                </a:cubicBezTo>
                <a:cubicBezTo>
                  <a:pt x="314" y="222"/>
                  <a:pt x="290" y="234"/>
                  <a:pt x="269" y="235"/>
                </a:cubicBezTo>
                <a:cubicBezTo>
                  <a:pt x="244" y="236"/>
                  <a:pt x="222" y="221"/>
                  <a:pt x="206" y="203"/>
                </a:cubicBezTo>
                <a:cubicBezTo>
                  <a:pt x="197" y="192"/>
                  <a:pt x="193" y="175"/>
                  <a:pt x="193" y="159"/>
                </a:cubicBezTo>
                <a:cubicBezTo>
                  <a:pt x="193" y="118"/>
                  <a:pt x="227" y="84"/>
                  <a:pt x="269" y="84"/>
                </a:cubicBezTo>
                <a:close/>
                <a:moveTo>
                  <a:pt x="80" y="159"/>
                </a:moveTo>
                <a:cubicBezTo>
                  <a:pt x="109" y="186"/>
                  <a:pt x="143" y="192"/>
                  <a:pt x="178" y="183"/>
                </a:cubicBezTo>
                <a:cubicBezTo>
                  <a:pt x="180" y="193"/>
                  <a:pt x="184" y="202"/>
                  <a:pt x="189" y="210"/>
                </a:cubicBezTo>
                <a:cubicBezTo>
                  <a:pt x="150" y="239"/>
                  <a:pt x="133" y="275"/>
                  <a:pt x="131" y="306"/>
                </a:cubicBezTo>
                <a:lnTo>
                  <a:pt x="97" y="306"/>
                </a:lnTo>
                <a:cubicBezTo>
                  <a:pt x="82" y="306"/>
                  <a:pt x="70" y="305"/>
                  <a:pt x="59" y="300"/>
                </a:cubicBezTo>
                <a:cubicBezTo>
                  <a:pt x="49" y="295"/>
                  <a:pt x="41" y="287"/>
                  <a:pt x="34" y="272"/>
                </a:cubicBezTo>
                <a:cubicBezTo>
                  <a:pt x="22" y="245"/>
                  <a:pt x="27" y="198"/>
                  <a:pt x="80" y="159"/>
                </a:cubicBezTo>
                <a:close/>
                <a:moveTo>
                  <a:pt x="201" y="225"/>
                </a:moveTo>
                <a:cubicBezTo>
                  <a:pt x="223" y="242"/>
                  <a:pt x="244" y="255"/>
                  <a:pt x="269" y="254"/>
                </a:cubicBezTo>
                <a:cubicBezTo>
                  <a:pt x="293" y="253"/>
                  <a:pt x="319" y="242"/>
                  <a:pt x="334" y="227"/>
                </a:cubicBezTo>
                <a:cubicBezTo>
                  <a:pt x="384" y="268"/>
                  <a:pt x="391" y="314"/>
                  <a:pt x="383" y="337"/>
                </a:cubicBezTo>
                <a:cubicBezTo>
                  <a:pt x="378" y="350"/>
                  <a:pt x="370" y="358"/>
                  <a:pt x="360" y="364"/>
                </a:cubicBezTo>
                <a:cubicBezTo>
                  <a:pt x="349" y="369"/>
                  <a:pt x="336" y="371"/>
                  <a:pt x="322" y="371"/>
                </a:cubicBezTo>
                <a:lnTo>
                  <a:pt x="219" y="371"/>
                </a:lnTo>
                <a:cubicBezTo>
                  <a:pt x="204" y="371"/>
                  <a:pt x="191" y="371"/>
                  <a:pt x="180" y="366"/>
                </a:cubicBezTo>
                <a:cubicBezTo>
                  <a:pt x="170" y="361"/>
                  <a:pt x="162" y="353"/>
                  <a:pt x="155" y="337"/>
                </a:cubicBezTo>
                <a:cubicBezTo>
                  <a:pt x="143" y="311"/>
                  <a:pt x="148" y="264"/>
                  <a:pt x="201" y="225"/>
                </a:cubicBez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900" dirty="0">
              <a:solidFill>
                <a:srgbClr val="262626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19" name="Warning"/>
          <p:cNvSpPr>
            <a:spLocks noEditPoints="1"/>
          </p:cNvSpPr>
          <p:nvPr/>
        </p:nvSpPr>
        <p:spPr bwMode="auto">
          <a:xfrm>
            <a:off x="10022313" y="3382439"/>
            <a:ext cx="809733" cy="766196"/>
          </a:xfrm>
          <a:custGeom>
            <a:avLst/>
            <a:gdLst>
              <a:gd name="T0" fmla="*/ 199 w 400"/>
              <a:gd name="T1" fmla="*/ 0 h 380"/>
              <a:gd name="T2" fmla="*/ 158 w 400"/>
              <a:gd name="T3" fmla="*/ 25 h 380"/>
              <a:gd name="T4" fmla="*/ 158 w 400"/>
              <a:gd name="T5" fmla="*/ 25 h 380"/>
              <a:gd name="T6" fmla="*/ 7 w 400"/>
              <a:gd name="T7" fmla="*/ 310 h 380"/>
              <a:gd name="T8" fmla="*/ 7 w 400"/>
              <a:gd name="T9" fmla="*/ 310 h 380"/>
              <a:gd name="T10" fmla="*/ 7 w 400"/>
              <a:gd name="T11" fmla="*/ 311 h 380"/>
              <a:gd name="T12" fmla="*/ 10 w 400"/>
              <a:gd name="T13" fmla="*/ 357 h 380"/>
              <a:gd name="T14" fmla="*/ 49 w 400"/>
              <a:gd name="T15" fmla="*/ 380 h 380"/>
              <a:gd name="T16" fmla="*/ 350 w 400"/>
              <a:gd name="T17" fmla="*/ 380 h 380"/>
              <a:gd name="T18" fmla="*/ 391 w 400"/>
              <a:gd name="T19" fmla="*/ 357 h 380"/>
              <a:gd name="T20" fmla="*/ 392 w 400"/>
              <a:gd name="T21" fmla="*/ 311 h 380"/>
              <a:gd name="T22" fmla="*/ 242 w 400"/>
              <a:gd name="T23" fmla="*/ 25 h 380"/>
              <a:gd name="T24" fmla="*/ 242 w 400"/>
              <a:gd name="T25" fmla="*/ 25 h 380"/>
              <a:gd name="T26" fmla="*/ 242 w 400"/>
              <a:gd name="T27" fmla="*/ 25 h 380"/>
              <a:gd name="T28" fmla="*/ 199 w 400"/>
              <a:gd name="T29" fmla="*/ 0 h 380"/>
              <a:gd name="T30" fmla="*/ 199 w 400"/>
              <a:gd name="T31" fmla="*/ 17 h 380"/>
              <a:gd name="T32" fmla="*/ 226 w 400"/>
              <a:gd name="T33" fmla="*/ 34 h 380"/>
              <a:gd name="T34" fmla="*/ 376 w 400"/>
              <a:gd name="T35" fmla="*/ 318 h 380"/>
              <a:gd name="T36" fmla="*/ 376 w 400"/>
              <a:gd name="T37" fmla="*/ 348 h 380"/>
              <a:gd name="T38" fmla="*/ 350 w 400"/>
              <a:gd name="T39" fmla="*/ 363 h 380"/>
              <a:gd name="T40" fmla="*/ 49 w 400"/>
              <a:gd name="T41" fmla="*/ 363 h 380"/>
              <a:gd name="T42" fmla="*/ 23 w 400"/>
              <a:gd name="T43" fmla="*/ 346 h 380"/>
              <a:gd name="T44" fmla="*/ 23 w 400"/>
              <a:gd name="T45" fmla="*/ 318 h 380"/>
              <a:gd name="T46" fmla="*/ 174 w 400"/>
              <a:gd name="T47" fmla="*/ 33 h 380"/>
              <a:gd name="T48" fmla="*/ 199 w 400"/>
              <a:gd name="T49" fmla="*/ 17 h 380"/>
              <a:gd name="T50" fmla="*/ 183 w 400"/>
              <a:gd name="T51" fmla="*/ 81 h 380"/>
              <a:gd name="T52" fmla="*/ 167 w 400"/>
              <a:gd name="T53" fmla="*/ 88 h 380"/>
              <a:gd name="T54" fmla="*/ 163 w 400"/>
              <a:gd name="T55" fmla="*/ 103 h 380"/>
              <a:gd name="T56" fmla="*/ 170 w 400"/>
              <a:gd name="T57" fmla="*/ 228 h 380"/>
              <a:gd name="T58" fmla="*/ 177 w 400"/>
              <a:gd name="T59" fmla="*/ 243 h 380"/>
              <a:gd name="T60" fmla="*/ 191 w 400"/>
              <a:gd name="T61" fmla="*/ 247 h 380"/>
              <a:gd name="T62" fmla="*/ 208 w 400"/>
              <a:gd name="T63" fmla="*/ 247 h 380"/>
              <a:gd name="T64" fmla="*/ 222 w 400"/>
              <a:gd name="T65" fmla="*/ 243 h 380"/>
              <a:gd name="T66" fmla="*/ 229 w 400"/>
              <a:gd name="T67" fmla="*/ 228 h 380"/>
              <a:gd name="T68" fmla="*/ 236 w 400"/>
              <a:gd name="T69" fmla="*/ 107 h 380"/>
              <a:gd name="T70" fmla="*/ 236 w 400"/>
              <a:gd name="T71" fmla="*/ 100 h 380"/>
              <a:gd name="T72" fmla="*/ 232 w 400"/>
              <a:gd name="T73" fmla="*/ 88 h 380"/>
              <a:gd name="T74" fmla="*/ 216 w 400"/>
              <a:gd name="T75" fmla="*/ 81 h 380"/>
              <a:gd name="T76" fmla="*/ 183 w 400"/>
              <a:gd name="T77" fmla="*/ 81 h 380"/>
              <a:gd name="T78" fmla="*/ 218 w 400"/>
              <a:gd name="T79" fmla="*/ 102 h 380"/>
              <a:gd name="T80" fmla="*/ 211 w 400"/>
              <a:gd name="T81" fmla="*/ 227 h 380"/>
              <a:gd name="T82" fmla="*/ 208 w 400"/>
              <a:gd name="T83" fmla="*/ 230 h 380"/>
              <a:gd name="T84" fmla="*/ 191 w 400"/>
              <a:gd name="T85" fmla="*/ 230 h 380"/>
              <a:gd name="T86" fmla="*/ 187 w 400"/>
              <a:gd name="T87" fmla="*/ 227 h 380"/>
              <a:gd name="T88" fmla="*/ 181 w 400"/>
              <a:gd name="T89" fmla="*/ 102 h 380"/>
              <a:gd name="T90" fmla="*/ 183 w 400"/>
              <a:gd name="T91" fmla="*/ 99 h 380"/>
              <a:gd name="T92" fmla="*/ 216 w 400"/>
              <a:gd name="T93" fmla="*/ 99 h 380"/>
              <a:gd name="T94" fmla="*/ 218 w 400"/>
              <a:gd name="T95" fmla="*/ 102 h 380"/>
              <a:gd name="T96" fmla="*/ 200 w 400"/>
              <a:gd name="T97" fmla="*/ 257 h 380"/>
              <a:gd name="T98" fmla="*/ 160 w 400"/>
              <a:gd name="T99" fmla="*/ 298 h 380"/>
              <a:gd name="T100" fmla="*/ 200 w 400"/>
              <a:gd name="T101" fmla="*/ 338 h 380"/>
              <a:gd name="T102" fmla="*/ 240 w 400"/>
              <a:gd name="T103" fmla="*/ 298 h 380"/>
              <a:gd name="T104" fmla="*/ 200 w 400"/>
              <a:gd name="T105" fmla="*/ 257 h 380"/>
              <a:gd name="T106" fmla="*/ 200 w 400"/>
              <a:gd name="T107" fmla="*/ 275 h 380"/>
              <a:gd name="T108" fmla="*/ 222 w 400"/>
              <a:gd name="T109" fmla="*/ 298 h 380"/>
              <a:gd name="T110" fmla="*/ 200 w 400"/>
              <a:gd name="T111" fmla="*/ 320 h 380"/>
              <a:gd name="T112" fmla="*/ 178 w 400"/>
              <a:gd name="T113" fmla="*/ 298 h 380"/>
              <a:gd name="T114" fmla="*/ 200 w 400"/>
              <a:gd name="T115" fmla="*/ 275 h 3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400" h="380">
                <a:moveTo>
                  <a:pt x="199" y="0"/>
                </a:moveTo>
                <a:cubicBezTo>
                  <a:pt x="182" y="0"/>
                  <a:pt x="166" y="9"/>
                  <a:pt x="158" y="25"/>
                </a:cubicBezTo>
                <a:lnTo>
                  <a:pt x="158" y="25"/>
                </a:lnTo>
                <a:lnTo>
                  <a:pt x="7" y="310"/>
                </a:lnTo>
                <a:lnTo>
                  <a:pt x="7" y="310"/>
                </a:lnTo>
                <a:lnTo>
                  <a:pt x="7" y="311"/>
                </a:lnTo>
                <a:cubicBezTo>
                  <a:pt x="0" y="325"/>
                  <a:pt x="1" y="343"/>
                  <a:pt x="10" y="357"/>
                </a:cubicBezTo>
                <a:cubicBezTo>
                  <a:pt x="21" y="373"/>
                  <a:pt x="35" y="380"/>
                  <a:pt x="49" y="380"/>
                </a:cubicBezTo>
                <a:lnTo>
                  <a:pt x="350" y="380"/>
                </a:lnTo>
                <a:cubicBezTo>
                  <a:pt x="367" y="380"/>
                  <a:pt x="382" y="371"/>
                  <a:pt x="391" y="357"/>
                </a:cubicBezTo>
                <a:cubicBezTo>
                  <a:pt x="400" y="343"/>
                  <a:pt x="399" y="325"/>
                  <a:pt x="392" y="311"/>
                </a:cubicBezTo>
                <a:cubicBezTo>
                  <a:pt x="340" y="211"/>
                  <a:pt x="287" y="110"/>
                  <a:pt x="242" y="25"/>
                </a:cubicBezTo>
                <a:lnTo>
                  <a:pt x="242" y="25"/>
                </a:lnTo>
                <a:lnTo>
                  <a:pt x="242" y="25"/>
                </a:lnTo>
                <a:cubicBezTo>
                  <a:pt x="233" y="9"/>
                  <a:pt x="217" y="0"/>
                  <a:pt x="199" y="0"/>
                </a:cubicBezTo>
                <a:close/>
                <a:moveTo>
                  <a:pt x="199" y="17"/>
                </a:moveTo>
                <a:cubicBezTo>
                  <a:pt x="210" y="17"/>
                  <a:pt x="221" y="24"/>
                  <a:pt x="226" y="34"/>
                </a:cubicBezTo>
                <a:cubicBezTo>
                  <a:pt x="276" y="129"/>
                  <a:pt x="326" y="223"/>
                  <a:pt x="376" y="318"/>
                </a:cubicBezTo>
                <a:cubicBezTo>
                  <a:pt x="383" y="332"/>
                  <a:pt x="380" y="340"/>
                  <a:pt x="376" y="348"/>
                </a:cubicBezTo>
                <a:cubicBezTo>
                  <a:pt x="370" y="356"/>
                  <a:pt x="360" y="363"/>
                  <a:pt x="350" y="363"/>
                </a:cubicBezTo>
                <a:lnTo>
                  <a:pt x="49" y="363"/>
                </a:lnTo>
                <a:cubicBezTo>
                  <a:pt x="35" y="362"/>
                  <a:pt x="28" y="353"/>
                  <a:pt x="23" y="346"/>
                </a:cubicBezTo>
                <a:cubicBezTo>
                  <a:pt x="19" y="340"/>
                  <a:pt x="19" y="327"/>
                  <a:pt x="23" y="318"/>
                </a:cubicBezTo>
                <a:lnTo>
                  <a:pt x="174" y="33"/>
                </a:lnTo>
                <a:cubicBezTo>
                  <a:pt x="179" y="23"/>
                  <a:pt x="189" y="17"/>
                  <a:pt x="199" y="17"/>
                </a:cubicBezTo>
                <a:close/>
                <a:moveTo>
                  <a:pt x="183" y="81"/>
                </a:moveTo>
                <a:cubicBezTo>
                  <a:pt x="176" y="81"/>
                  <a:pt x="170" y="84"/>
                  <a:pt x="167" y="88"/>
                </a:cubicBezTo>
                <a:cubicBezTo>
                  <a:pt x="164" y="93"/>
                  <a:pt x="163" y="95"/>
                  <a:pt x="163" y="103"/>
                </a:cubicBezTo>
                <a:lnTo>
                  <a:pt x="170" y="228"/>
                </a:lnTo>
                <a:cubicBezTo>
                  <a:pt x="170" y="234"/>
                  <a:pt x="173" y="240"/>
                  <a:pt x="177" y="243"/>
                </a:cubicBezTo>
                <a:cubicBezTo>
                  <a:pt x="181" y="247"/>
                  <a:pt x="186" y="247"/>
                  <a:pt x="191" y="247"/>
                </a:cubicBezTo>
                <a:lnTo>
                  <a:pt x="208" y="247"/>
                </a:lnTo>
                <a:cubicBezTo>
                  <a:pt x="212" y="247"/>
                  <a:pt x="218" y="247"/>
                  <a:pt x="222" y="243"/>
                </a:cubicBezTo>
                <a:cubicBezTo>
                  <a:pt x="226" y="239"/>
                  <a:pt x="228" y="236"/>
                  <a:pt x="229" y="228"/>
                </a:cubicBezTo>
                <a:lnTo>
                  <a:pt x="236" y="107"/>
                </a:lnTo>
                <a:lnTo>
                  <a:pt x="236" y="100"/>
                </a:lnTo>
                <a:cubicBezTo>
                  <a:pt x="236" y="97"/>
                  <a:pt x="236" y="92"/>
                  <a:pt x="232" y="88"/>
                </a:cubicBezTo>
                <a:cubicBezTo>
                  <a:pt x="229" y="84"/>
                  <a:pt x="223" y="81"/>
                  <a:pt x="216" y="81"/>
                </a:cubicBezTo>
                <a:lnTo>
                  <a:pt x="183" y="81"/>
                </a:lnTo>
                <a:close/>
                <a:moveTo>
                  <a:pt x="218" y="102"/>
                </a:moveTo>
                <a:cubicBezTo>
                  <a:pt x="216" y="144"/>
                  <a:pt x="214" y="185"/>
                  <a:pt x="211" y="227"/>
                </a:cubicBezTo>
                <a:cubicBezTo>
                  <a:pt x="211" y="230"/>
                  <a:pt x="211" y="230"/>
                  <a:pt x="208" y="230"/>
                </a:cubicBezTo>
                <a:lnTo>
                  <a:pt x="191" y="230"/>
                </a:lnTo>
                <a:cubicBezTo>
                  <a:pt x="187" y="230"/>
                  <a:pt x="188" y="229"/>
                  <a:pt x="187" y="227"/>
                </a:cubicBezTo>
                <a:cubicBezTo>
                  <a:pt x="187" y="227"/>
                  <a:pt x="181" y="103"/>
                  <a:pt x="181" y="102"/>
                </a:cubicBezTo>
                <a:cubicBezTo>
                  <a:pt x="181" y="100"/>
                  <a:pt x="181" y="99"/>
                  <a:pt x="183" y="99"/>
                </a:cubicBezTo>
                <a:lnTo>
                  <a:pt x="216" y="99"/>
                </a:lnTo>
                <a:cubicBezTo>
                  <a:pt x="219" y="99"/>
                  <a:pt x="218" y="100"/>
                  <a:pt x="218" y="102"/>
                </a:cubicBezTo>
                <a:close/>
                <a:moveTo>
                  <a:pt x="200" y="257"/>
                </a:moveTo>
                <a:cubicBezTo>
                  <a:pt x="177" y="257"/>
                  <a:pt x="160" y="276"/>
                  <a:pt x="160" y="298"/>
                </a:cubicBezTo>
                <a:cubicBezTo>
                  <a:pt x="160" y="320"/>
                  <a:pt x="178" y="338"/>
                  <a:pt x="200" y="338"/>
                </a:cubicBezTo>
                <a:cubicBezTo>
                  <a:pt x="221" y="338"/>
                  <a:pt x="240" y="320"/>
                  <a:pt x="240" y="298"/>
                </a:cubicBezTo>
                <a:cubicBezTo>
                  <a:pt x="240" y="276"/>
                  <a:pt x="222" y="257"/>
                  <a:pt x="200" y="257"/>
                </a:cubicBezTo>
                <a:close/>
                <a:moveTo>
                  <a:pt x="200" y="275"/>
                </a:moveTo>
                <a:cubicBezTo>
                  <a:pt x="212" y="275"/>
                  <a:pt x="222" y="285"/>
                  <a:pt x="222" y="298"/>
                </a:cubicBezTo>
                <a:cubicBezTo>
                  <a:pt x="222" y="309"/>
                  <a:pt x="211" y="320"/>
                  <a:pt x="200" y="320"/>
                </a:cubicBezTo>
                <a:cubicBezTo>
                  <a:pt x="187" y="320"/>
                  <a:pt x="178" y="311"/>
                  <a:pt x="178" y="298"/>
                </a:cubicBezTo>
                <a:cubicBezTo>
                  <a:pt x="178" y="285"/>
                  <a:pt x="187" y="275"/>
                  <a:pt x="200" y="275"/>
                </a:cubicBez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900" dirty="0">
              <a:solidFill>
                <a:srgbClr val="262626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20" name="Freeform 49"/>
          <p:cNvSpPr>
            <a:spLocks noChangeAspect="1" noEditPoints="1"/>
          </p:cNvSpPr>
          <p:nvPr/>
        </p:nvSpPr>
        <p:spPr bwMode="auto">
          <a:xfrm>
            <a:off x="7134995" y="2219306"/>
            <a:ext cx="810565" cy="819378"/>
          </a:xfrm>
          <a:custGeom>
            <a:avLst/>
            <a:gdLst>
              <a:gd name="T0" fmla="*/ 198 w 395"/>
              <a:gd name="T1" fmla="*/ 396 h 396"/>
              <a:gd name="T2" fmla="*/ 198 w 395"/>
              <a:gd name="T3" fmla="*/ 1 h 396"/>
              <a:gd name="T4" fmla="*/ 229 w 395"/>
              <a:gd name="T5" fmla="*/ 21 h 396"/>
              <a:gd name="T6" fmla="*/ 282 w 395"/>
              <a:gd name="T7" fmla="*/ 87 h 396"/>
              <a:gd name="T8" fmla="*/ 166 w 395"/>
              <a:gd name="T9" fmla="*/ 21 h 396"/>
              <a:gd name="T10" fmla="*/ 70 w 395"/>
              <a:gd name="T11" fmla="*/ 72 h 396"/>
              <a:gd name="T12" fmla="*/ 206 w 395"/>
              <a:gd name="T13" fmla="*/ 25 h 396"/>
              <a:gd name="T14" fmla="*/ 206 w 395"/>
              <a:gd name="T15" fmla="*/ 97 h 396"/>
              <a:gd name="T16" fmla="*/ 188 w 395"/>
              <a:gd name="T17" fmla="*/ 26 h 396"/>
              <a:gd name="T18" fmla="*/ 131 w 395"/>
              <a:gd name="T19" fmla="*/ 90 h 396"/>
              <a:gd name="T20" fmla="*/ 57 w 395"/>
              <a:gd name="T21" fmla="*/ 86 h 396"/>
              <a:gd name="T22" fmla="*/ 84 w 395"/>
              <a:gd name="T23" fmla="*/ 189 h 396"/>
              <a:gd name="T24" fmla="*/ 57 w 395"/>
              <a:gd name="T25" fmla="*/ 86 h 396"/>
              <a:gd name="T26" fmla="*/ 377 w 395"/>
              <a:gd name="T27" fmla="*/ 189 h 396"/>
              <a:gd name="T28" fmla="*/ 291 w 395"/>
              <a:gd name="T29" fmla="*/ 103 h 396"/>
              <a:gd name="T30" fmla="*/ 122 w 395"/>
              <a:gd name="T31" fmla="*/ 107 h 396"/>
              <a:gd name="T32" fmla="*/ 188 w 395"/>
              <a:gd name="T33" fmla="*/ 189 h 396"/>
              <a:gd name="T34" fmla="*/ 122 w 395"/>
              <a:gd name="T35" fmla="*/ 107 h 396"/>
              <a:gd name="T36" fmla="*/ 294 w 395"/>
              <a:gd name="T37" fmla="*/ 189 h 396"/>
              <a:gd name="T38" fmla="*/ 206 w 395"/>
              <a:gd name="T39" fmla="*/ 114 h 396"/>
              <a:gd name="T40" fmla="*/ 18 w 395"/>
              <a:gd name="T41" fmla="*/ 207 h 396"/>
              <a:gd name="T42" fmla="*/ 111 w 395"/>
              <a:gd name="T43" fmla="*/ 305 h 396"/>
              <a:gd name="T44" fmla="*/ 18 w 395"/>
              <a:gd name="T45" fmla="*/ 207 h 396"/>
              <a:gd name="T46" fmla="*/ 188 w 395"/>
              <a:gd name="T47" fmla="*/ 207 h 396"/>
              <a:gd name="T48" fmla="*/ 128 w 395"/>
              <a:gd name="T49" fmla="*/ 301 h 396"/>
              <a:gd name="T50" fmla="*/ 206 w 395"/>
              <a:gd name="T51" fmla="*/ 207 h 396"/>
              <a:gd name="T52" fmla="*/ 267 w 395"/>
              <a:gd name="T53" fmla="*/ 302 h 396"/>
              <a:gd name="T54" fmla="*/ 206 w 395"/>
              <a:gd name="T55" fmla="*/ 207 h 396"/>
              <a:gd name="T56" fmla="*/ 377 w 395"/>
              <a:gd name="T57" fmla="*/ 207 h 396"/>
              <a:gd name="T58" fmla="*/ 284 w 395"/>
              <a:gd name="T59" fmla="*/ 306 h 396"/>
              <a:gd name="T60" fmla="*/ 188 w 395"/>
              <a:gd name="T61" fmla="*/ 312 h 396"/>
              <a:gd name="T62" fmla="*/ 138 w 395"/>
              <a:gd name="T63" fmla="*/ 317 h 396"/>
              <a:gd name="T64" fmla="*/ 206 w 395"/>
              <a:gd name="T65" fmla="*/ 312 h 396"/>
              <a:gd name="T66" fmla="*/ 206 w 395"/>
              <a:gd name="T67" fmla="*/ 372 h 396"/>
              <a:gd name="T68" fmla="*/ 120 w 395"/>
              <a:gd name="T69" fmla="*/ 321 h 396"/>
              <a:gd name="T70" fmla="*/ 80 w 395"/>
              <a:gd name="T71" fmla="*/ 335 h 396"/>
              <a:gd name="T72" fmla="*/ 275 w 395"/>
              <a:gd name="T73" fmla="*/ 322 h 396"/>
              <a:gd name="T74" fmla="*/ 228 w 395"/>
              <a:gd name="T75" fmla="*/ 376 h 3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395" h="396">
                <a:moveTo>
                  <a:pt x="0" y="198"/>
                </a:moveTo>
                <a:cubicBezTo>
                  <a:pt x="0" y="307"/>
                  <a:pt x="88" y="396"/>
                  <a:pt x="198" y="396"/>
                </a:cubicBezTo>
                <a:cubicBezTo>
                  <a:pt x="308" y="396"/>
                  <a:pt x="395" y="307"/>
                  <a:pt x="395" y="198"/>
                </a:cubicBezTo>
                <a:cubicBezTo>
                  <a:pt x="395" y="90"/>
                  <a:pt x="308" y="1"/>
                  <a:pt x="198" y="1"/>
                </a:cubicBezTo>
                <a:cubicBezTo>
                  <a:pt x="88" y="0"/>
                  <a:pt x="0" y="89"/>
                  <a:pt x="0" y="198"/>
                </a:cubicBezTo>
                <a:close/>
                <a:moveTo>
                  <a:pt x="229" y="21"/>
                </a:moveTo>
                <a:cubicBezTo>
                  <a:pt x="267" y="27"/>
                  <a:pt x="301" y="46"/>
                  <a:pt x="326" y="72"/>
                </a:cubicBezTo>
                <a:cubicBezTo>
                  <a:pt x="313" y="78"/>
                  <a:pt x="298" y="83"/>
                  <a:pt x="282" y="87"/>
                </a:cubicBezTo>
                <a:cubicBezTo>
                  <a:pt x="269" y="62"/>
                  <a:pt x="250" y="40"/>
                  <a:pt x="229" y="21"/>
                </a:cubicBezTo>
                <a:close/>
                <a:moveTo>
                  <a:pt x="166" y="21"/>
                </a:moveTo>
                <a:cubicBezTo>
                  <a:pt x="145" y="40"/>
                  <a:pt x="127" y="62"/>
                  <a:pt x="113" y="86"/>
                </a:cubicBezTo>
                <a:cubicBezTo>
                  <a:pt x="97" y="83"/>
                  <a:pt x="83" y="78"/>
                  <a:pt x="70" y="72"/>
                </a:cubicBezTo>
                <a:cubicBezTo>
                  <a:pt x="95" y="46"/>
                  <a:pt x="129" y="28"/>
                  <a:pt x="166" y="21"/>
                </a:cubicBezTo>
                <a:close/>
                <a:moveTo>
                  <a:pt x="206" y="25"/>
                </a:moveTo>
                <a:cubicBezTo>
                  <a:pt x="229" y="43"/>
                  <a:pt x="249" y="65"/>
                  <a:pt x="264" y="91"/>
                </a:cubicBezTo>
                <a:cubicBezTo>
                  <a:pt x="246" y="94"/>
                  <a:pt x="226" y="96"/>
                  <a:pt x="206" y="97"/>
                </a:cubicBezTo>
                <a:lnTo>
                  <a:pt x="206" y="25"/>
                </a:lnTo>
                <a:close/>
                <a:moveTo>
                  <a:pt x="188" y="26"/>
                </a:moveTo>
                <a:lnTo>
                  <a:pt x="188" y="97"/>
                </a:lnTo>
                <a:cubicBezTo>
                  <a:pt x="168" y="96"/>
                  <a:pt x="149" y="94"/>
                  <a:pt x="131" y="90"/>
                </a:cubicBezTo>
                <a:cubicBezTo>
                  <a:pt x="146" y="66"/>
                  <a:pt x="165" y="44"/>
                  <a:pt x="188" y="26"/>
                </a:cubicBezTo>
                <a:close/>
                <a:moveTo>
                  <a:pt x="57" y="86"/>
                </a:moveTo>
                <a:cubicBezTo>
                  <a:pt x="72" y="93"/>
                  <a:pt x="88" y="98"/>
                  <a:pt x="105" y="103"/>
                </a:cubicBezTo>
                <a:cubicBezTo>
                  <a:pt x="92" y="129"/>
                  <a:pt x="85" y="158"/>
                  <a:pt x="84" y="189"/>
                </a:cubicBezTo>
                <a:lnTo>
                  <a:pt x="18" y="189"/>
                </a:lnTo>
                <a:cubicBezTo>
                  <a:pt x="20" y="150"/>
                  <a:pt x="35" y="114"/>
                  <a:pt x="57" y="86"/>
                </a:cubicBezTo>
                <a:close/>
                <a:moveTo>
                  <a:pt x="339" y="86"/>
                </a:moveTo>
                <a:cubicBezTo>
                  <a:pt x="361" y="115"/>
                  <a:pt x="375" y="150"/>
                  <a:pt x="377" y="189"/>
                </a:cubicBezTo>
                <a:lnTo>
                  <a:pt x="311" y="189"/>
                </a:lnTo>
                <a:cubicBezTo>
                  <a:pt x="310" y="158"/>
                  <a:pt x="303" y="129"/>
                  <a:pt x="291" y="103"/>
                </a:cubicBezTo>
                <a:cubicBezTo>
                  <a:pt x="308" y="99"/>
                  <a:pt x="324" y="93"/>
                  <a:pt x="339" y="86"/>
                </a:cubicBezTo>
                <a:close/>
                <a:moveTo>
                  <a:pt x="122" y="107"/>
                </a:moveTo>
                <a:cubicBezTo>
                  <a:pt x="143" y="111"/>
                  <a:pt x="165" y="114"/>
                  <a:pt x="188" y="114"/>
                </a:cubicBezTo>
                <a:lnTo>
                  <a:pt x="188" y="189"/>
                </a:lnTo>
                <a:lnTo>
                  <a:pt x="102" y="189"/>
                </a:lnTo>
                <a:cubicBezTo>
                  <a:pt x="103" y="160"/>
                  <a:pt x="110" y="132"/>
                  <a:pt x="122" y="107"/>
                </a:cubicBezTo>
                <a:close/>
                <a:moveTo>
                  <a:pt x="273" y="107"/>
                </a:moveTo>
                <a:cubicBezTo>
                  <a:pt x="285" y="132"/>
                  <a:pt x="293" y="160"/>
                  <a:pt x="294" y="189"/>
                </a:cubicBezTo>
                <a:lnTo>
                  <a:pt x="206" y="189"/>
                </a:lnTo>
                <a:lnTo>
                  <a:pt x="206" y="114"/>
                </a:lnTo>
                <a:cubicBezTo>
                  <a:pt x="229" y="114"/>
                  <a:pt x="252" y="111"/>
                  <a:pt x="273" y="107"/>
                </a:cubicBezTo>
                <a:close/>
                <a:moveTo>
                  <a:pt x="18" y="207"/>
                </a:moveTo>
                <a:lnTo>
                  <a:pt x="84" y="207"/>
                </a:lnTo>
                <a:cubicBezTo>
                  <a:pt x="85" y="242"/>
                  <a:pt x="95" y="275"/>
                  <a:pt x="111" y="305"/>
                </a:cubicBezTo>
                <a:cubicBezTo>
                  <a:pt x="95" y="310"/>
                  <a:pt x="80" y="315"/>
                  <a:pt x="66" y="321"/>
                </a:cubicBezTo>
                <a:cubicBezTo>
                  <a:pt x="38" y="291"/>
                  <a:pt x="20" y="251"/>
                  <a:pt x="18" y="207"/>
                </a:cubicBezTo>
                <a:close/>
                <a:moveTo>
                  <a:pt x="102" y="207"/>
                </a:moveTo>
                <a:lnTo>
                  <a:pt x="188" y="207"/>
                </a:lnTo>
                <a:lnTo>
                  <a:pt x="188" y="294"/>
                </a:lnTo>
                <a:cubicBezTo>
                  <a:pt x="167" y="295"/>
                  <a:pt x="147" y="297"/>
                  <a:pt x="128" y="301"/>
                </a:cubicBezTo>
                <a:cubicBezTo>
                  <a:pt x="112" y="273"/>
                  <a:pt x="103" y="241"/>
                  <a:pt x="102" y="207"/>
                </a:cubicBezTo>
                <a:close/>
                <a:moveTo>
                  <a:pt x="206" y="207"/>
                </a:moveTo>
                <a:lnTo>
                  <a:pt x="294" y="207"/>
                </a:lnTo>
                <a:cubicBezTo>
                  <a:pt x="293" y="241"/>
                  <a:pt x="283" y="273"/>
                  <a:pt x="267" y="302"/>
                </a:cubicBezTo>
                <a:cubicBezTo>
                  <a:pt x="247" y="298"/>
                  <a:pt x="227" y="295"/>
                  <a:pt x="206" y="294"/>
                </a:cubicBezTo>
                <a:lnTo>
                  <a:pt x="206" y="207"/>
                </a:lnTo>
                <a:close/>
                <a:moveTo>
                  <a:pt x="312" y="207"/>
                </a:moveTo>
                <a:lnTo>
                  <a:pt x="377" y="207"/>
                </a:lnTo>
                <a:cubicBezTo>
                  <a:pt x="375" y="252"/>
                  <a:pt x="357" y="292"/>
                  <a:pt x="328" y="323"/>
                </a:cubicBezTo>
                <a:cubicBezTo>
                  <a:pt x="314" y="316"/>
                  <a:pt x="300" y="311"/>
                  <a:pt x="284" y="306"/>
                </a:cubicBezTo>
                <a:cubicBezTo>
                  <a:pt x="301" y="276"/>
                  <a:pt x="310" y="242"/>
                  <a:pt x="312" y="207"/>
                </a:cubicBezTo>
                <a:close/>
                <a:moveTo>
                  <a:pt x="188" y="312"/>
                </a:moveTo>
                <a:lnTo>
                  <a:pt x="188" y="370"/>
                </a:lnTo>
                <a:cubicBezTo>
                  <a:pt x="169" y="355"/>
                  <a:pt x="152" y="337"/>
                  <a:pt x="138" y="317"/>
                </a:cubicBezTo>
                <a:cubicBezTo>
                  <a:pt x="154" y="314"/>
                  <a:pt x="171" y="312"/>
                  <a:pt x="188" y="312"/>
                </a:cubicBezTo>
                <a:close/>
                <a:moveTo>
                  <a:pt x="206" y="312"/>
                </a:moveTo>
                <a:cubicBezTo>
                  <a:pt x="223" y="313"/>
                  <a:pt x="241" y="315"/>
                  <a:pt x="257" y="318"/>
                </a:cubicBezTo>
                <a:cubicBezTo>
                  <a:pt x="243" y="338"/>
                  <a:pt x="226" y="356"/>
                  <a:pt x="206" y="372"/>
                </a:cubicBezTo>
                <a:lnTo>
                  <a:pt x="206" y="312"/>
                </a:lnTo>
                <a:close/>
                <a:moveTo>
                  <a:pt x="120" y="321"/>
                </a:moveTo>
                <a:cubicBezTo>
                  <a:pt x="133" y="342"/>
                  <a:pt x="149" y="360"/>
                  <a:pt x="168" y="376"/>
                </a:cubicBezTo>
                <a:cubicBezTo>
                  <a:pt x="134" y="370"/>
                  <a:pt x="104" y="356"/>
                  <a:pt x="80" y="335"/>
                </a:cubicBezTo>
                <a:cubicBezTo>
                  <a:pt x="92" y="329"/>
                  <a:pt x="106" y="325"/>
                  <a:pt x="120" y="321"/>
                </a:cubicBezTo>
                <a:close/>
                <a:moveTo>
                  <a:pt x="275" y="322"/>
                </a:moveTo>
                <a:cubicBezTo>
                  <a:pt x="289" y="326"/>
                  <a:pt x="302" y="331"/>
                  <a:pt x="314" y="336"/>
                </a:cubicBezTo>
                <a:cubicBezTo>
                  <a:pt x="290" y="356"/>
                  <a:pt x="261" y="370"/>
                  <a:pt x="228" y="376"/>
                </a:cubicBezTo>
                <a:cubicBezTo>
                  <a:pt x="246" y="360"/>
                  <a:pt x="262" y="342"/>
                  <a:pt x="275" y="322"/>
                </a:cubicBez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900">
              <a:solidFill>
                <a:srgbClr val="262626"/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 rotWithShape="1">
          <a:blip r:embed="rId1" cstate="screen"/>
          <a:srcRect t="5229" b="1039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92405" y="126365"/>
            <a:ext cx="4565650" cy="5835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p>
            <a:r>
              <a:rPr lang="en-US" altLang="zh-CN" sz="3200"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</a:t>
            </a:r>
            <a:endParaRPr lang="en-US" altLang="zh-CN" sz="3200"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07060" y="1043940"/>
            <a:ext cx="83978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Nayab</a:t>
            </a:r>
            <a:r>
              <a:rPr lang="en-US" altLang="zh-CN">
                <a:solidFill>
                  <a:schemeClr val="bg1"/>
                </a:solidFill>
              </a:rPr>
              <a:t>, N.,</a:t>
            </a:r>
            <a:r>
              <a:rPr lang="zh-CN" altLang="en-US">
                <a:solidFill>
                  <a:schemeClr val="bg1"/>
                </a:solidFill>
              </a:rPr>
              <a:t> (201</a:t>
            </a:r>
            <a:r>
              <a:rPr lang="en-US" altLang="zh-CN">
                <a:solidFill>
                  <a:schemeClr val="bg1"/>
                </a:solidFill>
              </a:rPr>
              <a:t>1</a:t>
            </a:r>
            <a:r>
              <a:rPr lang="zh-CN" altLang="en-US">
                <a:solidFill>
                  <a:schemeClr val="bg1"/>
                </a:solidFill>
              </a:rPr>
              <a:t>). 5 Key Factors that Influence Entrepreneurship. [online]</a:t>
            </a:r>
            <a:r>
              <a:rPr lang="en-US" altLang="zh-CN">
                <a:solidFill>
                  <a:schemeClr val="bg1"/>
                </a:solidFill>
              </a:rPr>
              <a:t>.</a:t>
            </a:r>
            <a:r>
              <a:rPr lang="zh-CN" altLang="en-US">
                <a:solidFill>
                  <a:schemeClr val="bg1"/>
                </a:solidFill>
              </a:rPr>
              <a:t> Available at: https://www.brighthub.com/office/entrepreneurs/articles/73616.aspx [Accessed </a:t>
            </a:r>
            <a:r>
              <a:rPr lang="en-US" altLang="zh-CN">
                <a:solidFill>
                  <a:schemeClr val="bg1"/>
                </a:solidFill>
              </a:rPr>
              <a:t>5th </a:t>
            </a:r>
            <a:r>
              <a:rPr lang="zh-CN" altLang="en-US">
                <a:solidFill>
                  <a:schemeClr val="bg1"/>
                </a:solidFill>
              </a:rPr>
              <a:t>May</a:t>
            </a:r>
            <a:r>
              <a:rPr lang="en-US" altLang="zh-CN">
                <a:solidFill>
                  <a:schemeClr val="bg1"/>
                </a:solidFill>
              </a:rPr>
              <a:t>,</a:t>
            </a:r>
            <a:r>
              <a:rPr lang="zh-CN" altLang="en-US">
                <a:solidFill>
                  <a:schemeClr val="bg1"/>
                </a:solidFill>
              </a:rPr>
              <a:t> 2018].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07060" y="2192655"/>
            <a:ext cx="94691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olidFill>
                  <a:schemeClr val="bg1"/>
                </a:solidFill>
              </a:rPr>
              <a:t>R</a:t>
            </a:r>
            <a:r>
              <a:rPr lang="zh-CN" altLang="en-US">
                <a:solidFill>
                  <a:schemeClr val="bg1"/>
                </a:solidFill>
              </a:rPr>
              <a:t>elivingmbadays. (201</a:t>
            </a:r>
            <a:r>
              <a:rPr lang="en-US" altLang="zh-CN">
                <a:solidFill>
                  <a:schemeClr val="bg1"/>
                </a:solidFill>
              </a:rPr>
              <a:t>2</a:t>
            </a:r>
            <a:r>
              <a:rPr lang="zh-CN" altLang="en-US">
                <a:solidFill>
                  <a:schemeClr val="bg1"/>
                </a:solidFill>
              </a:rPr>
              <a:t>). Factors affecting Entrepreneurship Development. [online]</a:t>
            </a:r>
            <a:r>
              <a:rPr lang="en-US" altLang="zh-CN">
                <a:solidFill>
                  <a:schemeClr val="bg1"/>
                </a:solidFill>
              </a:rPr>
              <a:t>.</a:t>
            </a:r>
            <a:r>
              <a:rPr lang="zh-CN" altLang="en-US">
                <a:solidFill>
                  <a:schemeClr val="bg1"/>
                </a:solidFill>
              </a:rPr>
              <a:t> Available at: https://relivingmbadays.wordpress.com/2012/12/26/factors-affecting-entrepreneurship-development/ [Accessed </a:t>
            </a:r>
            <a:r>
              <a:rPr lang="en-US" altLang="zh-CN">
                <a:solidFill>
                  <a:schemeClr val="bg1"/>
                </a:solidFill>
              </a:rPr>
              <a:t>5th</a:t>
            </a:r>
            <a:r>
              <a:rPr lang="zh-CN" altLang="en-US">
                <a:solidFill>
                  <a:schemeClr val="bg1"/>
                </a:solidFill>
              </a:rPr>
              <a:t> May</a:t>
            </a:r>
            <a:r>
              <a:rPr lang="en-US" altLang="zh-CN">
                <a:solidFill>
                  <a:schemeClr val="bg1"/>
                </a:solidFill>
              </a:rPr>
              <a:t>,</a:t>
            </a:r>
            <a:r>
              <a:rPr lang="zh-CN" altLang="en-US">
                <a:solidFill>
                  <a:schemeClr val="bg1"/>
                </a:solidFill>
              </a:rPr>
              <a:t> 2018].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07060" y="3399155"/>
            <a:ext cx="837819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GEM</a:t>
            </a:r>
            <a:r>
              <a:rPr lang="en-US" altLang="zh-CN">
                <a:solidFill>
                  <a:schemeClr val="bg1"/>
                </a:solidFill>
              </a:rPr>
              <a:t>. </a:t>
            </a:r>
            <a:r>
              <a:rPr lang="zh-CN" altLang="en-US">
                <a:solidFill>
                  <a:schemeClr val="bg1"/>
                </a:solidFill>
              </a:rPr>
              <a:t>(201</a:t>
            </a:r>
            <a:r>
              <a:rPr lang="en-US" altLang="zh-CN">
                <a:solidFill>
                  <a:schemeClr val="bg1"/>
                </a:solidFill>
              </a:rPr>
              <a:t>7</a:t>
            </a:r>
            <a:r>
              <a:rPr lang="zh-CN" altLang="en-US">
                <a:solidFill>
                  <a:schemeClr val="bg1"/>
                </a:solidFill>
              </a:rPr>
              <a:t>). Entrepreneurial Behaviour and Attitudes </a:t>
            </a:r>
            <a:r>
              <a:rPr lang="en-US" altLang="zh-CN">
                <a:solidFill>
                  <a:schemeClr val="bg1"/>
                </a:solidFill>
              </a:rPr>
              <a:t>of China. </a:t>
            </a:r>
            <a:r>
              <a:rPr lang="zh-CN" altLang="en-US">
                <a:solidFill>
                  <a:schemeClr val="bg1"/>
                </a:solidFill>
              </a:rPr>
              <a:t>[online]</a:t>
            </a:r>
            <a:r>
              <a:rPr lang="en-US" altLang="zh-CN">
                <a:solidFill>
                  <a:schemeClr val="bg1"/>
                </a:solidFill>
              </a:rPr>
              <a:t>.</a:t>
            </a:r>
            <a:endParaRPr lang="zh-CN" altLang="en-US">
              <a:solidFill>
                <a:schemeClr val="bg1"/>
              </a:solidFill>
            </a:endParaRPr>
          </a:p>
          <a:p>
            <a:r>
              <a:rPr lang="zh-CN" altLang="en-US">
                <a:solidFill>
                  <a:schemeClr val="bg1"/>
                </a:solidFill>
              </a:rPr>
              <a:t>Available at: http://www.gemconsortium.org/country-profile/51 [Accessed </a:t>
            </a:r>
            <a:r>
              <a:rPr lang="en-US" altLang="zh-CN">
                <a:solidFill>
                  <a:schemeClr val="bg1"/>
                </a:solidFill>
              </a:rPr>
              <a:t>5th </a:t>
            </a:r>
            <a:r>
              <a:rPr lang="zh-CN" altLang="en-US">
                <a:solidFill>
                  <a:schemeClr val="bg1"/>
                </a:solidFill>
              </a:rPr>
              <a:t> May</a:t>
            </a:r>
            <a:r>
              <a:rPr lang="en-US" altLang="zh-CN">
                <a:solidFill>
                  <a:schemeClr val="bg1"/>
                </a:solidFill>
              </a:rPr>
              <a:t>,</a:t>
            </a:r>
            <a:r>
              <a:rPr lang="zh-CN" altLang="en-US">
                <a:solidFill>
                  <a:schemeClr val="bg1"/>
                </a:solidFill>
              </a:rPr>
              <a:t> 2018].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07060" y="4606290"/>
            <a:ext cx="896747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GEM. (201</a:t>
            </a:r>
            <a:r>
              <a:rPr lang="en-US" altLang="zh-CN">
                <a:solidFill>
                  <a:schemeClr val="bg1"/>
                </a:solidFill>
              </a:rPr>
              <a:t>7</a:t>
            </a:r>
            <a:r>
              <a:rPr lang="zh-CN" altLang="en-US">
                <a:solidFill>
                  <a:schemeClr val="bg1"/>
                </a:solidFill>
              </a:rPr>
              <a:t>).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Entrepreneurial Behaviour and Attitudes </a:t>
            </a:r>
            <a:r>
              <a:rPr lang="en-US" altLang="zh-CN">
                <a:solidFill>
                  <a:schemeClr val="bg1"/>
                </a:solidFill>
                <a:sym typeface="+mn-ea"/>
              </a:rPr>
              <a:t>of Switzerland.</a:t>
            </a:r>
            <a:r>
              <a:rPr lang="zh-CN" altLang="en-US">
                <a:solidFill>
                  <a:schemeClr val="bg1"/>
                </a:solidFill>
              </a:rPr>
              <a:t> [online] </a:t>
            </a:r>
            <a:endParaRPr lang="zh-CN" altLang="en-US">
              <a:solidFill>
                <a:schemeClr val="bg1"/>
              </a:solidFill>
            </a:endParaRPr>
          </a:p>
          <a:p>
            <a:r>
              <a:rPr lang="zh-CN" altLang="en-US">
                <a:solidFill>
                  <a:schemeClr val="bg1"/>
                </a:solidFill>
              </a:rPr>
              <a:t>Available at: http://www.gemconsortium.org/country-profile/111 [Accessed </a:t>
            </a:r>
            <a:r>
              <a:rPr lang="en-US" altLang="zh-CN">
                <a:solidFill>
                  <a:schemeClr val="bg1"/>
                </a:solidFill>
              </a:rPr>
              <a:t>5th</a:t>
            </a:r>
            <a:r>
              <a:rPr lang="zh-CN" altLang="en-US">
                <a:solidFill>
                  <a:schemeClr val="bg1"/>
                </a:solidFill>
              </a:rPr>
              <a:t> May</a:t>
            </a:r>
            <a:r>
              <a:rPr lang="en-US" altLang="zh-CN">
                <a:solidFill>
                  <a:schemeClr val="bg1"/>
                </a:solidFill>
              </a:rPr>
              <a:t>,</a:t>
            </a:r>
            <a:r>
              <a:rPr lang="zh-CN" altLang="en-US">
                <a:solidFill>
                  <a:schemeClr val="bg1"/>
                </a:solidFill>
              </a:rPr>
              <a:t> 2018].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矩形 57"/>
          <p:cNvSpPr/>
          <p:nvPr/>
        </p:nvSpPr>
        <p:spPr>
          <a:xfrm>
            <a:off x="3065790" y="2144521"/>
            <a:ext cx="6060421" cy="25689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/>
        </p:nvSpPr>
        <p:spPr>
          <a:xfrm>
            <a:off x="3507792" y="2644170"/>
            <a:ext cx="51764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9600" b="1" smtClean="0">
                <a:solidFill>
                  <a:schemeClr val="bg1"/>
                </a:solidFill>
              </a:rPr>
              <a:t>THANKS</a:t>
            </a:r>
            <a:endParaRPr lang="zh-CN" altLang="en-US" sz="9600" b="1">
              <a:solidFill>
                <a:schemeClr val="bg1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0" y="600"/>
            <a:ext cx="3965465" cy="26673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6" name="矩形 65"/>
          <p:cNvSpPr/>
          <p:nvPr/>
        </p:nvSpPr>
        <p:spPr>
          <a:xfrm>
            <a:off x="8226536" y="4191540"/>
            <a:ext cx="3965465" cy="26673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">
  <a:themeElements>
    <a:clrScheme name="自定义 1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70C0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4">
      <a:majorFont>
        <a:latin typeface="Segoe UI Light 8"/>
        <a:ea typeface="微软雅黑"/>
        <a:cs typeface=""/>
      </a:majorFont>
      <a:minorFont>
        <a:latin typeface="Segoe UI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C00000">
            <a:alpha val="60000"/>
          </a:srgbClr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2335</Words>
  <Application>WPS 演示</Application>
  <PresentationFormat>宽屏</PresentationFormat>
  <Paragraphs>120</Paragraphs>
  <Slides>13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2" baseType="lpstr">
      <vt:lpstr>Arial</vt:lpstr>
      <vt:lpstr>宋体</vt:lpstr>
      <vt:lpstr>Wingdings</vt:lpstr>
      <vt:lpstr>Calibri</vt:lpstr>
      <vt:lpstr>Segoe UI</vt:lpstr>
      <vt:lpstr>微软雅黑</vt:lpstr>
      <vt:lpstr>Arial Unicode MS</vt:lpstr>
      <vt:lpstr>Segoe UI Light 8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LEE SIMON</dc:creator>
  <cp:lastModifiedBy>Simon</cp:lastModifiedBy>
  <cp:revision>217</cp:revision>
  <dcterms:created xsi:type="dcterms:W3CDTF">2014-07-20T13:25:00Z</dcterms:created>
  <dcterms:modified xsi:type="dcterms:W3CDTF">2018-05-11T14:15:18Z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2052-10.1.0.7346</vt:lpwstr>
  </property>
</Properties>
</file>