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311" r:id="rId3"/>
    <p:sldId id="300" r:id="rId4"/>
    <p:sldId id="307" r:id="rId5"/>
    <p:sldId id="308" r:id="rId6"/>
    <p:sldId id="309" r:id="rId7"/>
    <p:sldId id="310" r:id="rId8"/>
    <p:sldId id="314" r:id="rId9"/>
    <p:sldId id="256" r:id="rId10"/>
    <p:sldId id="276" r:id="rId11"/>
    <p:sldId id="286" r:id="rId12"/>
    <p:sldId id="285" r:id="rId13"/>
    <p:sldId id="282" r:id="rId14"/>
    <p:sldId id="283" r:id="rId15"/>
    <p:sldId id="306" r:id="rId16"/>
    <p:sldId id="305" r:id="rId17"/>
    <p:sldId id="301" r:id="rId18"/>
    <p:sldId id="302" r:id="rId19"/>
    <p:sldId id="303" r:id="rId20"/>
    <p:sldId id="304" r:id="rId21"/>
    <p:sldId id="287" r:id="rId22"/>
    <p:sldId id="298" r:id="rId23"/>
    <p:sldId id="288" r:id="rId24"/>
    <p:sldId id="289" r:id="rId25"/>
    <p:sldId id="290" r:id="rId26"/>
    <p:sldId id="291" r:id="rId27"/>
    <p:sldId id="292" r:id="rId28"/>
    <p:sldId id="293" r:id="rId29"/>
    <p:sldId id="299" r:id="rId30"/>
    <p:sldId id="312" r:id="rId31"/>
    <p:sldId id="295" r:id="rId32"/>
    <p:sldId id="313" r:id="rId33"/>
    <p:sldId id="297" r:id="rId34"/>
  </p:sldIdLst>
  <p:sldSz cx="12192000" cy="6858000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11" autoAdjust="0"/>
    <p:restoredTop sz="94660"/>
  </p:normalViewPr>
  <p:slideViewPr>
    <p:cSldViewPr snapToGrid="0">
      <p:cViewPr>
        <p:scale>
          <a:sx n="63" d="100"/>
          <a:sy n="63" d="100"/>
        </p:scale>
        <p:origin x="619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14BEA6-40FB-57B2-AB01-8AB51A2F11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320B890-ABF2-C859-67FB-8961377065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3A40C1-5F91-2E8B-0923-F784B5074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F3684E-D906-D58F-400C-DFD3148EA7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8D7C23-C4FB-1716-8A08-BED94ED6AE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3064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BF226B-65AC-6E8B-BA3E-FE49E58244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C72F33-7169-CEE6-70CC-0FB02C4949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E32537-E794-137E-365B-B6053AD77B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1B9332-EABB-552F-9731-1DD28B0E2C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B9EDCA-6CC9-A65F-E76F-2D64EB79A2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121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772D1B-FC1D-4D9E-2839-7DF241FA45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D8CCA1-E457-CAD6-8B6A-8FE4A6CE19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05921F-9A7B-9E2E-DB49-592F28244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359ECB-E7F6-50E9-9818-7C7DAA3DD0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20EB4A-8C10-56CA-A417-9495F7488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85977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D83E1E-6CB7-7C2D-571B-103C04FF46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38D68F-2D41-ACCB-5544-02CE0750652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329A6C-4B65-43C2-798E-1002EFD6CB8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3F0208-1EA6-E2FA-7597-D75DB9D83D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963286E-2F4B-F6DC-23AB-FCBEC563C1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106A2D-253E-1BAA-3C08-A49210F86A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67340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16B71D-BF37-F0A0-0DAF-A5D217677B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DC848D-8335-4306-5B8F-DCF8A06059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89F186-7CD1-E5C0-09FC-947E9586A6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2994D0-1C91-6C56-A1BE-2D04C74F03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0CE2867-2593-6788-BC53-C6D5BB73596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1188C56-8836-91A9-BFE9-78E0043667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39C8C01-11EA-82DC-D540-8A9E046BB9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5522C59-E580-8FC5-0A73-558E087EC7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98204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1504E9-8AF9-CD1C-99BA-E80271724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DDF22D1-4C72-6891-5FDA-36CB0DDD0F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879A598-8B62-1E09-7C8E-D99C209978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6293E8-EBB5-3DBA-F0D8-D425A864D4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93586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09C6F68-61F5-59AC-9D43-5887FFA187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65F2C03-EC70-DF42-8321-6CB1E97D91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69938A-050D-F32E-E727-6D523E0639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95605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61B5E3-FE68-B6DE-8708-4D1E29061B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03F278-EDC3-44D0-8950-AC7BFB58FE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E2804D-F364-6F0C-D22B-45710D802B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0E0ED4-04A9-8B6F-750B-50B5DCF9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8DAB59-17FD-2A44-7A5E-057F3021A7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460A41-C14C-2559-F449-D0D5113303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88552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22AAB9-DDC8-091A-6B9A-15A9E3641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A7A11E8-1AEC-072F-1E39-5165D63DDB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21CA9F0-6A95-35BC-E16C-CD2F307AC8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677103-069C-0B7A-9222-42F6DB85C7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7F84A5-26BB-F82A-7469-F007C44956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979785-7212-F314-D465-D6FAC5D3C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7657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A1D754-D98B-F35D-898F-3ABD741C0C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6A56BF-2CC5-A951-F136-75982D99D26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C60752-DD17-1B78-FD09-BDD48B5B2E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9EAAA8-2C90-BB07-FB64-55E0A9EBBF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F27B09-23F0-B576-BD8C-59C8C1D493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81053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8CE2230-31D3-71D3-A23E-47E1FABCA17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828CCB5-06DA-42BA-B375-AF4F336FBC8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76F436-C689-95B0-072A-FBA0E2BA65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94C089-3582-44F6-A52C-A0943213FCFA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1F3455-1A99-54CF-F050-38B85A6E3B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8BE59-2A8F-CDD3-6C98-68F93F232C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3203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A056CFE-08C5-AD6B-4E13-915289066B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E6C1FB-EAF1-7B59-C316-D4090AAF1A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B9900C-4BA4-075F-AE1B-67EE27B10D0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094C089-3582-44F6-A52C-A0943213FCFA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C9CBA1-E8F5-A6F2-95E6-50DB8F7B009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B5052B-E94F-7B48-DB1D-DD6F1C9595F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4637343-0A74-448A-BC3B-0884AE5B0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0409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ungate.co.uk/?page_id=210%20%5bAccessed" TargetMode="External"/><Relationship Id="rId2" Type="http://schemas.openxmlformats.org/officeDocument/2006/relationships/hyperlink" Target="https://azurhealthscience.com/the-challenges-medical-writers-have-with-ms-word-why-are-we-still-stuc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officeaddinsdevelopment.com/blog/top-8-word-add" TargetMode="External"/><Relationship Id="rId5" Type="http://schemas.openxmlformats.org/officeDocument/2006/relationships/hyperlink" Target="https://learn.microsoft.com/en-us/industry/healthcare/overview" TargetMode="External"/><Relationship Id="rId4" Type="http://schemas.openxmlformats.org/officeDocument/2006/relationships/hyperlink" Target="https://discover.hubpages.com/technology/Advantages-of-Microsoft-Word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killsforcare.org.uk/resources/documents/Developing-your-workforce/Care-Certificate/Care-Certificate-Standards/Care-Certificate-standards-March-2025.pdf." TargetMode="External"/><Relationship Id="rId2" Type="http://schemas.openxmlformats.org/officeDocument/2006/relationships/hyperlink" Target="https://centricconsulting.com/blog/microsoft-teams-and-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england.nhs.uk/long-read/microsoft-teams-and-remote-working/" TargetMode="External"/><Relationship Id="rId4" Type="http://schemas.openxmlformats.org/officeDocument/2006/relationships/hyperlink" Target="https://www.continuing-healthcare.co.uk/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long-read/digital-skills-for-patients/" TargetMode="External"/><Relationship Id="rId2" Type="http://schemas.openxmlformats.org/officeDocument/2006/relationships/hyperlink" Target="https://www.bbc.co.uk/worklife/article/20220923-why-digital-literacy-is-now-a-workplace-non-negotiabl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hee.nhs.uk/" TargetMode="Externa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researchgate.net/profile/Mohammed-Jawad-Kadhim-2/publication/382641453_Digital_Literacy_and_Its_Importance_in_the_Modern_Workforce/links/66a7620ec6e41359a846a810/Digital-Literacy-and-Its-Importance-in-the-Modern-Workforce.pdf" TargetMode="Externa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csc.gov.uk/collection/passwords" TargetMode="External"/><Relationship Id="rId2" Type="http://schemas.openxmlformats.org/officeDocument/2006/relationships/hyperlink" Target="https://ico.org.uk/for-organisations/uk-gdpr-guidance-and-resources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sharefile.com/resource/blogs/hipaa-email-security-guide" TargetMode="External"/><Relationship Id="rId4" Type="http://schemas.openxmlformats.org/officeDocument/2006/relationships/hyperlink" Target="https://www.dsptoolkit.nhs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2F631-4028-DBAF-26B0-13D753BC21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5336" y="2015764"/>
            <a:ext cx="4500804" cy="1535476"/>
          </a:xfrm>
        </p:spPr>
        <p:txBody>
          <a:bodyPr>
            <a:normAutofit fontScale="90000"/>
          </a:bodyPr>
          <a:lstStyle/>
          <a:p>
            <a:pPr algn="l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Digital Skills and Research Methods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b="1" spc="-1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LCHS4007. </a:t>
            </a:r>
            <a:endParaRPr lang="en-GB" sz="28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5E17B86-1AF6-8C57-4B14-0F4C5868F5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62003" y="3469051"/>
            <a:ext cx="9460588" cy="3177409"/>
          </a:xfrm>
        </p:spPr>
        <p:txBody>
          <a:bodyPr>
            <a:normAutofit/>
          </a:bodyPr>
          <a:lstStyle/>
          <a:p>
            <a:pPr algn="l"/>
            <a:endParaRPr lang="en-GB" dirty="0"/>
          </a:p>
          <a:p>
            <a:pPr algn="l"/>
            <a:r>
              <a:rPr lang="en-GB" dirty="0"/>
              <a:t>Programme: Certificate of Higher Education in Health and Social Care</a:t>
            </a:r>
          </a:p>
          <a:p>
            <a:pPr algn="l"/>
            <a:r>
              <a:rPr lang="en-GB" dirty="0"/>
              <a:t>				</a:t>
            </a:r>
          </a:p>
          <a:p>
            <a:pPr algn="l"/>
            <a:r>
              <a:rPr lang="en-GB" dirty="0"/>
              <a:t>Lecturer name: </a:t>
            </a:r>
            <a:r>
              <a:rPr lang="en-GB" dirty="0" err="1"/>
              <a:t>Amitave</a:t>
            </a:r>
            <a:r>
              <a:rPr lang="en-GB" dirty="0"/>
              <a:t> </a:t>
            </a:r>
            <a:r>
              <a:rPr lang="en-GB" dirty="0" err="1"/>
              <a:t>Banik</a:t>
            </a:r>
            <a:endParaRPr lang="en-GB" dirty="0">
              <a:solidFill>
                <a:srgbClr val="FF0000"/>
              </a:solidFill>
            </a:endParaRPr>
          </a:p>
          <a:p>
            <a:endParaRPr lang="en-GB" dirty="0"/>
          </a:p>
        </p:txBody>
      </p:sp>
      <p:pic>
        <p:nvPicPr>
          <p:cNvPr id="3074" name="Picture 2" descr="University of wales Logos">
            <a:extLst>
              <a:ext uri="{FF2B5EF4-FFF2-40B4-BE49-F238E27FC236}">
                <a16:creationId xmlns:a16="http://schemas.microsoft.com/office/drawing/2014/main" id="{EB2DB8C7-FBDE-53E9-BABD-14CE3F53CB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975" y="219076"/>
            <a:ext cx="451485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505149A1-F0F7-43C9-A58B-D5F2C782F679}"/>
              </a:ext>
            </a:extLst>
          </p:cNvPr>
          <p:cNvSpPr txBox="1">
            <a:spLocks/>
          </p:cNvSpPr>
          <p:nvPr/>
        </p:nvSpPr>
        <p:spPr>
          <a:xfrm>
            <a:off x="5161105" y="206068"/>
            <a:ext cx="4500804" cy="1535476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7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br>
              <a:rPr lang="en-US" sz="2800" b="1" spc="-1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800" b="1" spc="-1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</a:br>
            <a:endParaRPr lang="en-GB" sz="28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1AA1B324-2CA6-42B0-AC2C-E63DC62A3F9E}"/>
              </a:ext>
            </a:extLst>
          </p:cNvPr>
          <p:cNvSpPr txBox="1">
            <a:spLocks/>
          </p:cNvSpPr>
          <p:nvPr/>
        </p:nvSpPr>
        <p:spPr>
          <a:xfrm>
            <a:off x="6005271" y="1973627"/>
            <a:ext cx="4500804" cy="1535476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br>
              <a:rPr lang="en-US" sz="2800" b="1" spc="-1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800" b="1" spc="-1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b="1" spc="-1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Assessment 1: Group 1. Presentation </a:t>
            </a:r>
            <a:endParaRPr lang="en-GB" sz="28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DBDEAF77-AFA2-4F75-B052-DA0CEA099410}"/>
              </a:ext>
            </a:extLst>
          </p:cNvPr>
          <p:cNvSpPr txBox="1">
            <a:spLocks/>
          </p:cNvSpPr>
          <p:nvPr/>
        </p:nvSpPr>
        <p:spPr>
          <a:xfrm>
            <a:off x="5762807" y="1953601"/>
            <a:ext cx="4500804" cy="1535476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7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endParaRPr lang="en-GB" sz="28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12499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822471C-3379-F04C-1D33-C51962B1DDF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15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33783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5593367-319E-997D-88E6-10B5CBFD4A7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270" b="-2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03437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86FCD26-679E-BEBF-F9F6-7E033E1D257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394" b="1"/>
          <a:stretch>
            <a:fillRect/>
          </a:stretch>
        </p:blipFill>
        <p:spPr>
          <a:xfrm>
            <a:off x="-6588" y="10"/>
            <a:ext cx="1219858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37988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C9ED08D-2D3D-E226-9316-E45F6A150EB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428" b="1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17301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C0BF88B-10F1-2530-6519-A8BFA8107E5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8" r="4274"/>
          <a:stretch>
            <a:fillRect/>
          </a:stretch>
        </p:blipFill>
        <p:spPr>
          <a:xfrm>
            <a:off x="-6588" y="10"/>
            <a:ext cx="1219858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07594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94CC08D-7546-F8C2-BCA1-E15DF34E509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933"/>
          <a:stretch>
            <a:fillRect/>
          </a:stretch>
        </p:blipFill>
        <p:spPr>
          <a:xfrm>
            <a:off x="-6588" y="10"/>
            <a:ext cx="1219858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0312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087864-85D1-E2CB-4CDD-1A38E8AB6A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C68A49-55CA-9870-00FF-CA12914626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991" y="1574140"/>
            <a:ext cx="10515600" cy="4351338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4800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Tilly, S. (2024). </a:t>
            </a:r>
            <a:r>
              <a:rPr lang="en-GB" sz="4800" i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challenges medical writers have with MS Word: Why are we still Stuck? –        Azur Health Science</a:t>
            </a:r>
            <a:r>
              <a:rPr lang="en-GB" sz="48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[online] Azur Health Science. Available at:</a:t>
            </a:r>
          </a:p>
          <a:p>
            <a:pPr marL="0" indent="0">
              <a:buNone/>
            </a:pPr>
            <a:r>
              <a:rPr lang="en-GB" sz="48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</a:t>
            </a:r>
            <a:r>
              <a:rPr lang="en-GB" sz="48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</a:t>
            </a:r>
            <a:r>
              <a:rPr lang="en-GB" sz="4800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azurhealthscience.com</a:t>
            </a:r>
            <a:r>
              <a:rPr lang="en-GB" sz="48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/the-challenges-medical-writers-have-with-ms-word-why-are-we-still-stuck/</a:t>
            </a:r>
            <a:r>
              <a:rPr lang="en-GB" sz="48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indent="0">
              <a:buNone/>
            </a:pPr>
            <a:r>
              <a:rPr lang="en-GB" sz="48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[Accessed 23</a:t>
            </a:r>
            <a:r>
              <a:rPr lang="en-GB" sz="4800" baseline="30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rd</a:t>
            </a:r>
            <a:r>
              <a:rPr lang="en-GB" sz="48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October 2025]</a:t>
            </a:r>
          </a:p>
          <a:p>
            <a:pPr marL="0" indent="0">
              <a:buNone/>
            </a:pPr>
            <a:r>
              <a:rPr lang="en-GB" sz="48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‌</a:t>
            </a:r>
            <a:endParaRPr lang="en-US" sz="4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4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Ewart,D</a:t>
            </a:r>
            <a:r>
              <a:rPr lang="en-US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(2002). </a:t>
            </a: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Why Microsoft word may be bad for health. [online]. </a:t>
            </a:r>
            <a:r>
              <a:rPr lang="en-US" sz="4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Sungate.co.uk</a:t>
            </a: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marL="0" indent="0">
              <a:buNone/>
            </a:pP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Last updated: 2004. available at: </a:t>
            </a:r>
            <a:r>
              <a:rPr lang="en-US" sz="4800" dirty="0">
                <a:solidFill>
                  <a:srgbClr val="467886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US" sz="4800" dirty="0" err="1">
                <a:solidFill>
                  <a:srgbClr val="467886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www.sungate.co.uk</a:t>
            </a:r>
            <a:r>
              <a:rPr lang="en-US" sz="4800" dirty="0">
                <a:solidFill>
                  <a:srgbClr val="467886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/?page_id=210.</a:t>
            </a:r>
          </a:p>
          <a:p>
            <a:pPr marL="0" indent="0">
              <a:buNone/>
            </a:pP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[Accessed 2</a:t>
            </a:r>
            <a:r>
              <a:rPr lang="en-US" sz="48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nd</a:t>
            </a: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November 2025]</a:t>
            </a:r>
          </a:p>
          <a:p>
            <a:pPr marL="0" indent="0">
              <a:buNone/>
            </a:pPr>
            <a:endParaRPr lang="en-US" sz="4800" dirty="0">
              <a:solidFill>
                <a:srgbClr val="467886"/>
              </a:solidFill>
              <a:latin typeface="Times New Roman" panose="02020603050405020304" pitchFamily="18" charset="0"/>
              <a:cs typeface="Times New Roman" panose="02020603050405020304" pitchFamily="18" charset="0"/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indent="0">
              <a:buNone/>
            </a:pPr>
            <a:r>
              <a:rPr lang="en-GB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Cook, S. (2015). </a:t>
            </a:r>
            <a:r>
              <a:rPr lang="en-GB" sz="4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Advantages and Disadvantages of Microsoft Word</a:t>
            </a:r>
            <a:r>
              <a:rPr lang="en-GB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HubPages. </a:t>
            </a:r>
          </a:p>
          <a:p>
            <a:pPr marL="0" indent="0">
              <a:buNone/>
            </a:pPr>
            <a:r>
              <a:rPr lang="en-GB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Available at: </a:t>
            </a:r>
            <a:r>
              <a:rPr lang="en-GB" sz="4800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</a:t>
            </a:r>
            <a:r>
              <a:rPr lang="en-GB" sz="4800" dirty="0" err="1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discover.hubpages.com</a:t>
            </a:r>
            <a:r>
              <a:rPr lang="en-GB" sz="4800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/technology/Advantages-of-Microsoft-Word</a:t>
            </a:r>
            <a:r>
              <a:rPr lang="en-GB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4800" dirty="0">
              <a:solidFill>
                <a:srgbClr val="467886"/>
              </a:solidFill>
              <a:latin typeface="Times New Roman" panose="02020603050405020304" pitchFamily="18" charset="0"/>
              <a:cs typeface="Times New Roman" panose="02020603050405020304" pitchFamily="18" charset="0"/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indent="0">
              <a:buNone/>
            </a:pP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[Accessed 2</a:t>
            </a:r>
            <a:r>
              <a:rPr lang="en-US" sz="48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nd</a:t>
            </a: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November 2025]</a:t>
            </a:r>
            <a:endParaRPr lang="en-GB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48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Andrea </a:t>
            </a:r>
            <a:r>
              <a:rPr lang="en-GB" sz="4800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Bichsel</a:t>
            </a:r>
            <a:r>
              <a:rPr lang="en-GB" sz="48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(2021b). </a:t>
            </a:r>
            <a:r>
              <a:rPr lang="en-GB" sz="4800" i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is Microsoft Cloud for Healthcare? </a:t>
            </a:r>
            <a:r>
              <a:rPr lang="en-GB" sz="48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[online] </a:t>
            </a:r>
            <a:r>
              <a:rPr lang="en-GB" sz="4800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learn.microsoft.com</a:t>
            </a:r>
            <a:r>
              <a:rPr lang="en-GB" sz="48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marL="0" indent="0">
              <a:buNone/>
            </a:pPr>
            <a:r>
              <a:rPr lang="en-GB" sz="48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Available at: </a:t>
            </a:r>
            <a:r>
              <a:rPr lang="en-GB" sz="48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</a:t>
            </a:r>
            <a:r>
              <a:rPr lang="en-GB" sz="4800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learn.microsoft.com</a:t>
            </a:r>
            <a:r>
              <a:rPr lang="en-GB" sz="48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/en-us/industry/healthcare/overview</a:t>
            </a:r>
            <a:r>
              <a:rPr lang="en-GB" sz="48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 [Accessed 22</a:t>
            </a:r>
            <a:r>
              <a:rPr lang="en-GB" sz="4800" baseline="30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nd</a:t>
            </a:r>
            <a:r>
              <a:rPr lang="en-GB" sz="48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October 2025]</a:t>
            </a:r>
          </a:p>
          <a:p>
            <a:pPr marL="0" indent="0">
              <a:buNone/>
            </a:pPr>
            <a:endParaRPr lang="en-GB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Office Add-Ins Blogs. (2024). </a:t>
            </a:r>
            <a:r>
              <a:rPr lang="en-GB" sz="4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Office Add-ins Development - iFour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</a:t>
            </a:r>
          </a:p>
          <a:p>
            <a:pPr marL="0" indent="0">
              <a:buNone/>
            </a:pPr>
            <a:r>
              <a:rPr lang="en-GB" sz="48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https://www.officeaddinsdevelopment.com/blog/top-8-word-add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0" indent="0">
              <a:buNone/>
            </a:pPr>
            <a:r>
              <a:rPr lang="en-GB" sz="48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</a:t>
            </a:r>
            <a:r>
              <a:rPr lang="en-GB" sz="4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-ins-for-the-healthcare-sector-a-complete-guide. [Accessed 21 Oct. 2025].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r>
              <a:rPr lang="en-GB" sz="2800" dirty="0"/>
              <a:t>	</a:t>
            </a:r>
            <a:endParaRPr lang="en-US" dirty="0">
              <a:solidFill>
                <a:srgbClr val="467886"/>
              </a:solidFill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67741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A818FE-795F-0E4A-2DAB-A76E4C2891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03970" y="2158767"/>
            <a:ext cx="9144000" cy="873456"/>
          </a:xfrm>
        </p:spPr>
        <p:txBody>
          <a:bodyPr>
            <a:normAutofit/>
          </a:bodyPr>
          <a:lstStyle/>
          <a:p>
            <a:pPr algn="l"/>
            <a:r>
              <a:rPr lang="en-GB" sz="2800" dirty="0"/>
              <a:t>                                            </a:t>
            </a:r>
            <a:br>
              <a:rPr lang="en-GB" sz="2800" dirty="0"/>
            </a:br>
            <a:r>
              <a:rPr lang="en-GB" sz="2800" dirty="0"/>
              <a:t>                                  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825D79-B6B5-F318-A12D-AA288B3D5B6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6804" y="868242"/>
            <a:ext cx="9545315" cy="5757845"/>
          </a:xfrm>
        </p:spPr>
        <p:txBody>
          <a:bodyPr>
            <a:normAutofit/>
          </a:bodyPr>
          <a:lstStyle/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		</a:t>
            </a:r>
            <a:endParaRPr lang="en-GB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Robot hands and technology">
            <a:extLst>
              <a:ext uri="{FF2B5EF4-FFF2-40B4-BE49-F238E27FC236}">
                <a16:creationId xmlns:a16="http://schemas.microsoft.com/office/drawing/2014/main" id="{BD907039-4929-182E-6866-396AE9004D9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3677" y="1760547"/>
            <a:ext cx="3078323" cy="206523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BAD8406-3FAE-BF03-3CEF-A4EB3BDE61C7}"/>
              </a:ext>
            </a:extLst>
          </p:cNvPr>
          <p:cNvSpPr txBox="1"/>
          <p:nvPr/>
        </p:nvSpPr>
        <p:spPr>
          <a:xfrm>
            <a:off x="1203970" y="2228671"/>
            <a:ext cx="575548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</a:t>
            </a:r>
            <a:r>
              <a:rPr lang="en-GB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Tsehay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Kefale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Number:2518040</a:t>
            </a:r>
          </a:p>
          <a:p>
            <a:pPr algn="l"/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Topic:Microsoft teams application in Sunrise Residential Home 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62103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BFDDE-2C8C-5A39-6F9A-52BDE93287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Acknowledgement of the use of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FD6A52-6E3E-BE67-A347-56E7595A8A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53896"/>
            <a:ext cx="10515600" cy="472306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r>
              <a:rPr lang="en-GB" sz="3200" dirty="0"/>
              <a:t>I confirm that I have not presented any AI-generated text as my own work.  </a:t>
            </a:r>
          </a:p>
        </p:txBody>
      </p:sp>
    </p:spTree>
    <p:extLst>
      <p:ext uri="{BB962C8B-B14F-4D97-AF65-F5344CB8AC3E}">
        <p14:creationId xmlns:p14="http://schemas.microsoft.com/office/powerpoint/2010/main" val="324164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02153E-1CEB-4BDE-978D-486EAC2EFD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241162"/>
            <a:ext cx="11095383" cy="1325563"/>
          </a:xfrm>
        </p:spPr>
        <p:txBody>
          <a:bodyPr/>
          <a:lstStyle/>
          <a:p>
            <a:pPr algn="ctr"/>
            <a:r>
              <a:rPr lang="en-GB" dirty="0"/>
              <a:t>   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654F55-7C67-44A8-B5EA-E0578E0EFE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5614" y="833781"/>
            <a:ext cx="10929769" cy="5604669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3600" dirty="0"/>
              <a:t> </a:t>
            </a:r>
            <a:endParaRPr lang="en-GB" sz="8000" dirty="0"/>
          </a:p>
          <a:p>
            <a:pPr marL="0" indent="0">
              <a:buNone/>
            </a:pPr>
            <a:r>
              <a:rPr lang="en-GB" sz="8000" dirty="0"/>
              <a:t>        In a care home environment, Microsoft Teams serves as a central hub for communication and </a:t>
            </a:r>
          </a:p>
          <a:p>
            <a:pPr marL="0" indent="0">
              <a:buNone/>
            </a:pPr>
            <a:r>
              <a:rPr lang="en-GB" sz="8000" dirty="0"/>
              <a:t>        brings them together to exchange ideas through different applications.</a:t>
            </a:r>
          </a:p>
          <a:p>
            <a:pPr marL="0" indent="0">
              <a:buNone/>
            </a:pPr>
            <a:r>
              <a:rPr lang="en-GB" sz="8000" dirty="0"/>
              <a:t> </a:t>
            </a:r>
          </a:p>
          <a:p>
            <a:r>
              <a:rPr lang="en-GB" sz="8000" dirty="0"/>
              <a:t>Create departmental or shift-based group.</a:t>
            </a:r>
          </a:p>
          <a:p>
            <a:r>
              <a:rPr lang="en-GB" sz="8000" dirty="0"/>
              <a:t>Prescription management.</a:t>
            </a:r>
          </a:p>
          <a:p>
            <a:r>
              <a:rPr lang="en-GB" sz="8000" dirty="0"/>
              <a:t>Shift Handover meetings.</a:t>
            </a:r>
          </a:p>
          <a:p>
            <a:r>
              <a:rPr lang="en-GB" sz="8000" dirty="0"/>
              <a:t>Instant Messaging.</a:t>
            </a:r>
          </a:p>
          <a:p>
            <a:r>
              <a:rPr lang="en-GB" sz="8000" dirty="0"/>
              <a:t> Document sharing and collaboration.</a:t>
            </a:r>
          </a:p>
          <a:p>
            <a:r>
              <a:rPr lang="en-GB" sz="8000" dirty="0"/>
              <a:t>  Announcement Collaboration among staff, health care professionals</a:t>
            </a:r>
          </a:p>
          <a:p>
            <a:r>
              <a:rPr lang="en-GB" sz="8000" dirty="0"/>
              <a:t> and external people.</a:t>
            </a:r>
          </a:p>
          <a:p>
            <a:r>
              <a:rPr lang="en-GB" sz="8000" dirty="0"/>
              <a:t> Microsoft Teams is a kind of platform where people collaborate</a:t>
            </a:r>
          </a:p>
          <a:p>
            <a:pPr marL="0" indent="0">
              <a:buNone/>
            </a:pPr>
            <a:r>
              <a:rPr lang="en-GB" sz="8000" dirty="0"/>
              <a:t>    and send and receive alerts.</a:t>
            </a:r>
          </a:p>
          <a:p>
            <a:r>
              <a:rPr lang="en-GB" sz="8000" dirty="0"/>
              <a:t>Training and online seminars</a:t>
            </a:r>
            <a:r>
              <a:rPr lang="en-GB" sz="8000"/>
              <a:t>/conference.</a:t>
            </a:r>
            <a:endParaRPr lang="en-GB" sz="8000" dirty="0"/>
          </a:p>
          <a:p>
            <a:endParaRPr lang="en-GB" sz="36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76412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6400" y="-234330"/>
            <a:ext cx="10515600" cy="1487661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sz="3600" dirty="0"/>
              <a:t>Benefits and Limitations within </a:t>
            </a:r>
            <a:br>
              <a:rPr lang="en-GB" sz="3600" dirty="0"/>
            </a:br>
            <a:r>
              <a:rPr lang="en-GB" sz="3600" dirty="0"/>
              <a:t>Sunrise Residential Care Home.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66192" y="1487661"/>
            <a:ext cx="10515600" cy="4351338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A64DB64C-E671-A417-9015-08B4C86E157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564554"/>
              </p:ext>
            </p:extLst>
          </p:nvPr>
        </p:nvGraphicFramePr>
        <p:xfrm>
          <a:off x="31237" y="912983"/>
          <a:ext cx="12129525" cy="78972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911166">
                  <a:extLst>
                    <a:ext uri="{9D8B030D-6E8A-4147-A177-3AD203B41FA5}">
                      <a16:colId xmlns:a16="http://schemas.microsoft.com/office/drawing/2014/main" val="1607449065"/>
                    </a:ext>
                  </a:extLst>
                </a:gridCol>
                <a:gridCol w="7218359">
                  <a:extLst>
                    <a:ext uri="{9D8B030D-6E8A-4147-A177-3AD203B41FA5}">
                      <a16:colId xmlns:a16="http://schemas.microsoft.com/office/drawing/2014/main" val="443945616"/>
                    </a:ext>
                  </a:extLst>
                </a:gridCol>
              </a:tblGrid>
              <a:tr h="354295">
                <a:tc>
                  <a:txBody>
                    <a:bodyPr/>
                    <a:lstStyle/>
                    <a:p>
                      <a:r>
                        <a:rPr lang="en-GB" sz="2400" dirty="0"/>
                        <a:t>Benefits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Limitations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190638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dirty="0"/>
                        <a:t>Team provides a single platform.</a:t>
                      </a:r>
                    </a:p>
                    <a:p>
                      <a:r>
                        <a:rPr lang="en-GB" dirty="0"/>
                        <a:t>Announcements and alert notification,</a:t>
                      </a:r>
                    </a:p>
                    <a:p>
                      <a:r>
                        <a:rPr lang="en-GB" dirty="0"/>
                        <a:t>Such as infection control alerts or emergency weather warnings can be broadcast to all staff.</a:t>
                      </a:r>
                    </a:p>
                    <a:p>
                      <a:r>
                        <a:rPr lang="en-GB" dirty="0"/>
                        <a:t>Reduce Administrative Burden.</a:t>
                      </a:r>
                    </a:p>
                    <a:p>
                      <a:r>
                        <a:rPr lang="en-GB" dirty="0"/>
                        <a:t>Improved staff Well-being and training</a:t>
                      </a:r>
                    </a:p>
                    <a:p>
                      <a:r>
                        <a:rPr lang="en-GB" dirty="0"/>
                        <a:t>(Foster, 2020)</a:t>
                      </a:r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Some staff may lack confidence or skills in using Team effectively.</a:t>
                      </a:r>
                    </a:p>
                    <a:p>
                      <a:r>
                        <a:rPr lang="en-GB" dirty="0"/>
                        <a:t>Sharing files and information is easy, but controlling access can be</a:t>
                      </a:r>
                    </a:p>
                    <a:p>
                      <a:r>
                        <a:rPr lang="en-GB" dirty="0"/>
                        <a:t>Difficulties.</a:t>
                      </a:r>
                    </a:p>
                    <a:p>
                      <a:r>
                        <a:rPr lang="en-GB" dirty="0"/>
                        <a:t>Dependency on the internet requires a strong and stable </a:t>
                      </a:r>
                    </a:p>
                    <a:p>
                      <a:r>
                        <a:rPr lang="en-GB" dirty="0"/>
                        <a:t> connections.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Notification overload: Excessive chatting or alerts may overwhelm</a:t>
                      </a:r>
                    </a:p>
                    <a:p>
                      <a:r>
                        <a:rPr lang="en-GB" dirty="0"/>
                        <a:t>The user, leading to missed information.</a:t>
                      </a:r>
                    </a:p>
                    <a:p>
                      <a:r>
                        <a:rPr lang="en-GB" dirty="0"/>
                        <a:t>(NHS, 2025)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82987392"/>
                  </a:ext>
                </a:extLst>
              </a:tr>
              <a:tr h="590245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0413561"/>
                  </a:ext>
                </a:extLst>
              </a:tr>
              <a:tr h="590245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84592418"/>
                  </a:ext>
                </a:extLst>
              </a:tr>
              <a:tr h="590245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r>
                        <a:rPr lang="en-GB" dirty="0"/>
                        <a:t>Flexibility and remote work. The platform is well-suited for digital works.</a:t>
                      </a:r>
                    </a:p>
                    <a:p>
                      <a:r>
                        <a:rPr lang="en-GB" dirty="0"/>
                        <a:t>New team members can be quickly integrated.</a:t>
                      </a:r>
                    </a:p>
                    <a:p>
                      <a:r>
                        <a:rPr lang="en-GB" dirty="0"/>
                        <a:t>Microsoft Teams offers strong Data protection.</a:t>
                      </a:r>
                    </a:p>
                    <a:p>
                      <a:r>
                        <a:rPr lang="en-GB" dirty="0"/>
                        <a:t>(Health and social care, 2025)</a:t>
                      </a:r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File structures can be messy, and the overall user interface</a:t>
                      </a:r>
                    </a:p>
                    <a:p>
                      <a:r>
                        <a:rPr lang="en-GB" dirty="0"/>
                        <a:t>It may be confusing to navigate. </a:t>
                      </a:r>
                    </a:p>
                    <a:p>
                      <a:r>
                        <a:rPr lang="en-GB" dirty="0"/>
                        <a:t>(NHS England,2023)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7985416"/>
                  </a:ext>
                </a:extLst>
              </a:tr>
              <a:tr h="590245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700237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62E42E-3F9C-2838-6033-F0B4DE020F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1567CC-0949-5D26-64C0-5A61C92FF0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6657" y="1702027"/>
            <a:ext cx="10515600" cy="4351338"/>
          </a:xfrm>
        </p:spPr>
        <p:txBody>
          <a:bodyPr>
            <a:normAutofit fontScale="32500" lnSpcReduction="20000"/>
          </a:bodyPr>
          <a:lstStyle/>
          <a:p>
            <a:endParaRPr lang="en-GB" sz="74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sz="7400" dirty="0"/>
              <a:t>The Microsoft team offer significant potential for improving communication, collaboration, and operational efficiency within Sunrise Residential care home.</a:t>
            </a:r>
          </a:p>
          <a:p>
            <a:pPr marL="0" indent="0">
              <a:buNone/>
            </a:pPr>
            <a:r>
              <a:rPr lang="en-GB" sz="7400" dirty="0"/>
              <a:t>It can help reduce communication delays, improve care coordination, and strengthen accountability.</a:t>
            </a:r>
          </a:p>
          <a:p>
            <a:pPr marL="0" indent="0">
              <a:buNone/>
            </a:pPr>
            <a:endParaRPr lang="en-GB" sz="7400" dirty="0"/>
          </a:p>
          <a:p>
            <a:pPr marL="0" indent="0">
              <a:buNone/>
            </a:pPr>
            <a:r>
              <a:rPr lang="en-GB" sz="7400" dirty="0"/>
              <a:t>However, the successful adoption of teams depends on the staff training, leadership support, and clear communication. </a:t>
            </a:r>
          </a:p>
          <a:p>
            <a:pPr marL="0" indent="0">
              <a:buNone/>
            </a:pPr>
            <a:endParaRPr lang="en-GB" sz="7400" dirty="0"/>
          </a:p>
          <a:p>
            <a:pPr marL="0" indent="0">
              <a:buNone/>
            </a:pPr>
            <a:r>
              <a:rPr lang="en-GB" sz="7400" dirty="0"/>
              <a:t>With proper planning and gradual implementation, teams can become a valuable part of Sunrise’s digital.</a:t>
            </a:r>
          </a:p>
          <a:p>
            <a:pPr marL="0" indent="0">
              <a:buNone/>
            </a:pPr>
            <a:r>
              <a:rPr lang="en-GB" sz="7400" dirty="0"/>
              <a:t>The transformation journey contributes to better quality care for residents.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66579430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94C661-6CC5-0D06-77D7-296AD5D447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4988969-4405-4E9D-8ECF-6A171B44D6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>
              <a:lnSpc>
                <a:spcPts val="1800"/>
              </a:lnSpc>
              <a:spcAft>
                <a:spcPts val="1200"/>
              </a:spcAft>
              <a:buFont typeface="+mj-lt"/>
              <a:buAutoNum type="arabicPeriod"/>
            </a:pPr>
            <a:r>
              <a:rPr lang="en-GB" sz="120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Foster, G. (2024). </a:t>
            </a:r>
            <a:r>
              <a:rPr lang="en-GB" sz="1200" i="1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Microsoft Teams Is Great for Healthcare, But There Are Issues to </a:t>
            </a:r>
            <a:r>
              <a:rPr lang="en-GB" sz="120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Centric Consulting.  </a:t>
            </a:r>
            <a:r>
              <a:rPr lang="en-GB" sz="120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  <a:hlinkClick r:id="rId2"/>
              </a:rPr>
              <a:t>https://centricconsulting.com/blog/microsoft-teams-and-</a:t>
            </a:r>
            <a:endParaRPr lang="en-GB" sz="1200" dirty="0">
              <a:solidFill>
                <a:srgbClr val="000000"/>
              </a:solidFill>
              <a:effectLst/>
              <a:latin typeface="+mj-lt"/>
              <a:ea typeface="Times New Roman" panose="02020603050405020304" pitchFamily="18" charset="0"/>
            </a:endParaRPr>
          </a:p>
          <a:p>
            <a:pPr marL="0" indent="0">
              <a:lnSpc>
                <a:spcPts val="1800"/>
              </a:lnSpc>
              <a:spcAft>
                <a:spcPts val="1200"/>
              </a:spcAft>
              <a:buNone/>
            </a:pPr>
            <a:r>
              <a:rPr lang="en-GB" sz="120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2. Health and social care (2025). </a:t>
            </a:r>
            <a:r>
              <a:rPr lang="en-GB" sz="1200" i="1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Care Certificate standards</a:t>
            </a:r>
            <a:r>
              <a:rPr lang="en-GB" sz="120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  <a:hlinkClick r:id="rId3"/>
              </a:rPr>
              <a:t>. https://www.skillsforcare.org.uk/resources/documents/Developing-your-workforce/Care-Certificate/Care-Certificate-Standards/Care-Certificate-standards-March-2025.pdf.</a:t>
            </a:r>
            <a:endParaRPr lang="en-GB" sz="1200" dirty="0">
              <a:effectLst/>
              <a:latin typeface="+mj-lt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200" dirty="0">
                <a:latin typeface="+mj-lt"/>
              </a:rPr>
              <a:t>3. NHS (2025). NHS Continuing Healthcare (CHC) | Continuous Care Funding. </a:t>
            </a:r>
            <a:r>
              <a:rPr lang="en-GB" sz="1200" dirty="0">
                <a:latin typeface="+mj-lt"/>
                <a:hlinkClick r:id="rId4"/>
              </a:rPr>
              <a:t>https://www.continuing-healthcare.co.uk</a:t>
            </a:r>
            <a:endParaRPr lang="en-GB" sz="1200" dirty="0">
              <a:latin typeface="+mj-lt"/>
            </a:endParaRPr>
          </a:p>
          <a:p>
            <a:pPr marL="0" indent="0">
              <a:buNone/>
            </a:pPr>
            <a:endParaRPr lang="en-GB" sz="1200" dirty="0">
              <a:latin typeface="+mj-lt"/>
            </a:endParaRPr>
          </a:p>
          <a:p>
            <a:pPr marL="0" indent="0">
              <a:buNone/>
            </a:pPr>
            <a:r>
              <a:rPr lang="en-GB" sz="1200" dirty="0">
                <a:latin typeface="+mj-lt"/>
              </a:rPr>
              <a:t>4. NHS England (2023). NHS England» Microsoft Teams and remote working. </a:t>
            </a:r>
            <a:r>
              <a:rPr lang="en-GB" sz="1200" dirty="0">
                <a:latin typeface="+mj-lt"/>
                <a:hlinkClick r:id="rId5"/>
              </a:rPr>
              <a:t>https://www.england.nhs.uk/long-read/microsoft-teams-and-remote-working</a:t>
            </a:r>
            <a:endParaRPr lang="en-GB" sz="12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9103402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53A3EAE-D46F-78FD-AB46-A8E5EA8AD69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779" b="1"/>
          <a:stretch>
            <a:fillRect/>
          </a:stretch>
        </p:blipFill>
        <p:spPr>
          <a:xfrm>
            <a:off x="20" y="1"/>
            <a:ext cx="1219197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167362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E4CC14A-F804-31C4-5676-0D5BE22DC13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428" b="1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995181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29C94D1-A3B1-6E7E-B448-1DA28FC20F6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760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9589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96DADE5-85A0-AD28-1BBD-30DACE3D459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094" b="1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946941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E2BA2BD9-7B54-4190-8F06-3EF3658A00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E0626B2-A97B-2EDE-7545-EA90A4D2FEB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67"/>
          <a:stretch>
            <a:fillRect/>
          </a:stretch>
        </p:blipFill>
        <p:spPr>
          <a:xfrm>
            <a:off x="20" y="10"/>
            <a:ext cx="12191979" cy="6857988"/>
          </a:xfrm>
          <a:prstGeom prst="rect">
            <a:avLst/>
          </a:prstGeom>
          <a:effectLst>
            <a:outerShdw blurRad="596900" dist="330200" dir="8820000" sx="87000" sy="87000" algn="ctr" rotWithShape="0">
              <a:srgbClr val="000000">
                <a:alpha val="29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50606515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3E01-5279-697C-DD2E-063AA14ABE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</a:t>
            </a:r>
            <a:endParaRPr lang="en-US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BE135F2D-2406-8D0D-0556-94E262604C1D}"/>
              </a:ext>
            </a:extLst>
          </p:cNvPr>
          <p:cNvSpPr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Christian, A. (2022).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Why ‘digital literacy’ is now a workplace non-negotiable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Bbc.co.uk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Available at: 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2"/>
              </a:rPr>
              <a:t>https://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2"/>
              </a:rPr>
              <a:t>www.bbc.co.uk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2"/>
              </a:rPr>
              <a:t>/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2"/>
              </a:rPr>
              <a:t>worklife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2"/>
              </a:rPr>
              <a:t>/article/20220923-why-digital-literacy-is-now-a-workplace-non-negotiable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 </a:t>
            </a: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NHS England (2023).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NHS England» Digital skills for patients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www.england.nhs.uk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Available at: 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3"/>
              </a:rPr>
              <a:t>https://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3"/>
              </a:rPr>
              <a:t>www.england.nhs.uk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3"/>
              </a:rPr>
              <a:t>/long-read/digital-skills-for-patients/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 </a:t>
            </a: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NHS England (2020).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Health Education England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Health Education England. Available at: 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4"/>
              </a:rPr>
              <a:t>https://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4"/>
              </a:rPr>
              <a:t>www.hee.nhs.uk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4"/>
              </a:rPr>
              <a:t>/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 </a:t>
            </a: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Health Education England (2018).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Digital literacy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Health Education England. Available at: https://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www.hee.nhs.uk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/our-work/digital-literacy.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250375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E82FB77E-4371-4DFE-EC4F-0D6DB23FF14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428" b="1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81987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CB5294B-B3B0-22D9-6A74-1951EEAFD3F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72" b="1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131331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815E260F-5EC5-48B0-6CAE-BAFDA769F38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53"/>
          <a:stretch>
            <a:fillRect/>
          </a:stretch>
        </p:blipFill>
        <p:spPr>
          <a:xfrm>
            <a:off x="-6588" y="10"/>
            <a:ext cx="1219858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552682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1B2B030-4738-4359-9E46-144B7C8BFF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117" y="8300"/>
            <a:ext cx="12193117" cy="68497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722B2DD-E14D-4972-9D98-5D6E61B1B2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14431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5D72FF5-120B-702D-EAA7-8D38259577B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21" b="1"/>
          <a:stretch>
            <a:fillRect/>
          </a:stretch>
        </p:blipFill>
        <p:spPr>
          <a:xfrm>
            <a:off x="20" y="10"/>
            <a:ext cx="12191980" cy="6866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884614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8A59F88-1A10-FB0A-4B4F-0BD54E81D9E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63698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BA2BD9-7B54-4190-8F06-3EF3658A00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456B3CB-8910-3B9E-77FB-BA1A689D6BE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0" y="10"/>
            <a:ext cx="12191979" cy="6857988"/>
          </a:xfrm>
          <a:prstGeom prst="rect">
            <a:avLst/>
          </a:prstGeom>
          <a:effectLst>
            <a:outerShdw blurRad="596900" dist="330200" dir="8820000" sx="87000" sy="87000" algn="ctr" rotWithShape="0">
              <a:srgbClr val="000000">
                <a:alpha val="29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72736226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3D7782-F213-8DCD-F4F6-6D8D635879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Digital</a:t>
            </a:r>
            <a:r>
              <a:rPr lang="en-GB" sz="2000" u="sng" kern="100" dirty="0">
                <a:solidFill>
                  <a:srgbClr val="467886"/>
                </a:solidFill>
                <a:effectLst/>
                <a:uFill>
                  <a:solidFill>
                    <a:srgbClr val="467886"/>
                  </a:solidFill>
                </a:uFill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-</a:t>
            </a:r>
            <a:r>
              <a:rPr lang="en-GB" sz="2000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Literacy-and</a:t>
            </a:r>
            <a:r>
              <a:rPr lang="en-GB" sz="2000" u="sng" kern="100" dirty="0">
                <a:solidFill>
                  <a:srgbClr val="467886"/>
                </a:solidFill>
                <a:effectLst/>
                <a:uFill>
                  <a:solidFill>
                    <a:srgbClr val="467886"/>
                  </a:solidFill>
                </a:uFill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-</a:t>
            </a:r>
            <a:r>
              <a:rPr lang="en-GB" sz="2000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Its</a:t>
            </a:r>
            <a:r>
              <a:rPr lang="en-GB" sz="2000" u="sng" kern="100" dirty="0">
                <a:solidFill>
                  <a:srgbClr val="467886"/>
                </a:solidFill>
                <a:effectLst/>
                <a:uFill>
                  <a:solidFill>
                    <a:srgbClr val="467886"/>
                  </a:solidFill>
                </a:uFill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-</a:t>
            </a:r>
            <a:r>
              <a:rPr lang="en-GB" sz="2000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Importance</a:t>
            </a:r>
            <a:r>
              <a:rPr lang="en-GB" sz="2000" u="sng" kern="100" dirty="0">
                <a:solidFill>
                  <a:srgbClr val="467886"/>
                </a:solidFill>
                <a:effectLst/>
                <a:uFill>
                  <a:solidFill>
                    <a:srgbClr val="467886"/>
                  </a:solidFill>
                </a:uFill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-</a:t>
            </a:r>
            <a:r>
              <a:rPr lang="en-GB" sz="2000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in</a:t>
            </a:r>
            <a:r>
              <a:rPr lang="en-GB" sz="2000" u="sng" kern="100" dirty="0">
                <a:solidFill>
                  <a:srgbClr val="467886"/>
                </a:solidFill>
                <a:effectLst/>
                <a:uFill>
                  <a:solidFill>
                    <a:srgbClr val="467886"/>
                  </a:solidFill>
                </a:uFill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-</a:t>
            </a:r>
            <a:r>
              <a:rPr lang="en-GB" sz="2000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the</a:t>
            </a:r>
            <a:r>
              <a:rPr lang="en-GB" sz="2000" u="sng" kern="100" dirty="0">
                <a:solidFill>
                  <a:srgbClr val="467886"/>
                </a:solidFill>
                <a:effectLst/>
                <a:uFill>
                  <a:solidFill>
                    <a:srgbClr val="467886"/>
                  </a:solidFill>
                </a:uFill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-</a:t>
            </a:r>
            <a:r>
              <a:rPr lang="en-GB" sz="2000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Modern-Workforce.pdf</a:t>
            </a:r>
            <a:endParaRPr lang="en-GB" sz="2000" kern="1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0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Mohammed </a:t>
            </a:r>
            <a:r>
              <a:rPr lang="en-GB" sz="2000" kern="1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Jawad</a:t>
            </a:r>
            <a:r>
              <a:rPr lang="en-GB" sz="20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000" kern="1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Kadhim</a:t>
            </a:r>
            <a:r>
              <a:rPr lang="en-GB" sz="20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0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ptos Display" panose="020B0004020202020204" pitchFamily="34" charset="0"/>
                <a:cs typeface="Times New Roman" panose="02020603050405020304" pitchFamily="18" charset="0"/>
              </a:rPr>
              <a:t>(</a:t>
            </a:r>
            <a:r>
              <a:rPr lang="en-GB" sz="20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Mar-Apr; 2024)</a:t>
            </a:r>
            <a:endParaRPr lang="en-GB" sz="2000" kern="1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B8834ED-9789-E941-9CC8-71F1BDEC1032}"/>
              </a:ext>
            </a:extLst>
          </p:cNvPr>
          <p:cNvSpPr txBox="1"/>
          <p:nvPr/>
        </p:nvSpPr>
        <p:spPr>
          <a:xfrm>
            <a:off x="5184115" y="2518372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D70EBB5-FAFF-AEA7-493C-721C356365BB}"/>
              </a:ext>
            </a:extLst>
          </p:cNvPr>
          <p:cNvSpPr txBox="1"/>
          <p:nvPr/>
        </p:nvSpPr>
        <p:spPr>
          <a:xfrm>
            <a:off x="3355315" y="681037"/>
            <a:ext cx="45035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131202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B608E40-43A5-8B2B-A6D9-538CCD23835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3311"/>
          <a:stretch>
            <a:fillRect/>
          </a:stretch>
        </p:blipFill>
        <p:spPr>
          <a:xfrm>
            <a:off x="547545" y="547545"/>
            <a:ext cx="11088962" cy="57629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494681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08A8CE1-7944-4864-F1C7-8E56511936C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34" b="-1"/>
          <a:stretch>
            <a:fillRect/>
          </a:stretch>
        </p:blipFill>
        <p:spPr>
          <a:xfrm>
            <a:off x="-6588" y="10"/>
            <a:ext cx="1219858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596065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AAA25B8-233A-0D51-7719-2C1D630560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90"/>
          <a:stretch>
            <a:fillRect/>
          </a:stretch>
        </p:blipFill>
        <p:spPr>
          <a:xfrm>
            <a:off x="-6588" y="10"/>
            <a:ext cx="1219858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247217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1B2B030-4738-4359-9E46-144B7C8BFF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117" y="8300"/>
            <a:ext cx="12193117" cy="68497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722B2DD-E14D-4972-9D98-5D6E61B1B2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14431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3FA73CB-2126-3F42-7104-08DE1BFA3EF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672"/>
          <a:stretch>
            <a:fillRect/>
          </a:stretch>
        </p:blipFill>
        <p:spPr>
          <a:xfrm>
            <a:off x="20" y="10"/>
            <a:ext cx="12191980" cy="6866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545484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593C02E-DB32-78ED-DEF8-2F2A9AFA7F1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15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060314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9CE290-8602-7ECF-9FB5-E3954836AC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en-GB" sz="1800" u="none" strike="noStrike" kern="1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ICO (2023) Guide to the UK General Data Protection Regulation (UK GDPR). Information Commissioner’s Office. Available at: </a:t>
            </a:r>
            <a:r>
              <a:rPr lang="en-GB" sz="1800" u="none" strike="noStrike" kern="100" dirty="0">
                <a:solidFill>
                  <a:srgbClr val="467886"/>
                </a:solidFill>
                <a:effectLst/>
                <a:uFill>
                  <a:solidFill>
                    <a:srgbClr val="000000"/>
                  </a:solidFill>
                </a:uFill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  <a:hlinkClick r:id="rId2"/>
              </a:rPr>
              <a:t>https://</a:t>
            </a:r>
            <a:r>
              <a:rPr lang="en-GB" sz="1800" u="none" strike="noStrike" kern="100" dirty="0" err="1">
                <a:solidFill>
                  <a:srgbClr val="467886"/>
                </a:solidFill>
                <a:effectLst/>
                <a:uFill>
                  <a:solidFill>
                    <a:srgbClr val="000000"/>
                  </a:solidFill>
                </a:uFill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  <a:hlinkClick r:id="rId2"/>
              </a:rPr>
              <a:t>ico.org.uk</a:t>
            </a:r>
            <a:r>
              <a:rPr lang="en-GB" sz="1800" u="none" strike="noStrike" kern="100" dirty="0">
                <a:solidFill>
                  <a:srgbClr val="467886"/>
                </a:solidFill>
                <a:effectLst/>
                <a:uFill>
                  <a:solidFill>
                    <a:srgbClr val="000000"/>
                  </a:solidFill>
                </a:uFill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  <a:hlinkClick r:id="rId2"/>
              </a:rPr>
              <a:t>/</a:t>
            </a:r>
            <a:r>
              <a:rPr lang="en-GB" sz="1800" u="none" strike="noStrike" kern="100" dirty="0" err="1">
                <a:solidFill>
                  <a:srgbClr val="467886"/>
                </a:solidFill>
                <a:effectLst/>
                <a:uFill>
                  <a:solidFill>
                    <a:srgbClr val="000000"/>
                  </a:solidFill>
                </a:uFill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  <a:hlinkClick r:id="rId2"/>
              </a:rPr>
              <a:t>fororganisations</a:t>
            </a:r>
            <a:r>
              <a:rPr lang="en-GB" sz="1800" u="none" strike="noStrike" kern="100" dirty="0">
                <a:solidFill>
                  <a:srgbClr val="467886"/>
                </a:solidFill>
                <a:effectLst/>
                <a:uFill>
                  <a:solidFill>
                    <a:srgbClr val="000000"/>
                  </a:solidFill>
                </a:uFill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  <a:hlinkClick r:id="rId2"/>
              </a:rPr>
              <a:t>/</a:t>
            </a:r>
            <a:r>
              <a:rPr lang="en-GB" sz="1800" u="none" strike="noStrike" kern="100" dirty="0" err="1">
                <a:solidFill>
                  <a:srgbClr val="467886"/>
                </a:solidFill>
                <a:effectLst/>
                <a:uFill>
                  <a:solidFill>
                    <a:srgbClr val="000000"/>
                  </a:solidFill>
                </a:uFill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  <a:hlinkClick r:id="rId2"/>
              </a:rPr>
              <a:t>uk</a:t>
            </a:r>
            <a:r>
              <a:rPr lang="en-GB" sz="1800" u="sng" strike="noStrike" kern="100" dirty="0" err="1">
                <a:solidFill>
                  <a:srgbClr val="467886"/>
                </a:solidFill>
                <a:effectLst/>
                <a:uFill>
                  <a:solidFill>
                    <a:srgbClr val="467886"/>
                  </a:solidFill>
                </a:uFill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-</a:t>
            </a:r>
            <a:r>
              <a:rPr lang="en-GB" sz="1800" u="none" strike="noStrike" kern="100" dirty="0" err="1">
                <a:solidFill>
                  <a:srgbClr val="467886"/>
                </a:solidFill>
                <a:effectLst/>
                <a:uFill>
                  <a:solidFill>
                    <a:srgbClr val="000000"/>
                  </a:solidFill>
                </a:uFill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  <a:hlinkClick r:id="rId2"/>
              </a:rPr>
              <a:t>gdpr-guidance</a:t>
            </a:r>
            <a:r>
              <a:rPr lang="en-GB" sz="1800" u="sng" strike="noStrike" kern="100" dirty="0" err="1">
                <a:solidFill>
                  <a:srgbClr val="467886"/>
                </a:solidFill>
                <a:effectLst/>
                <a:uFill>
                  <a:solidFill>
                    <a:srgbClr val="467886"/>
                  </a:solidFill>
                </a:uFill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-</a:t>
            </a:r>
            <a:r>
              <a:rPr lang="en-GB" sz="1800" u="none" strike="noStrike" kern="100" dirty="0" err="1">
                <a:solidFill>
                  <a:srgbClr val="467886"/>
                </a:solidFill>
                <a:effectLst/>
                <a:uFill>
                  <a:solidFill>
                    <a:srgbClr val="000000"/>
                  </a:solidFill>
                </a:uFill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  <a:hlinkClick r:id="rId2"/>
              </a:rPr>
              <a:t>and</a:t>
            </a:r>
            <a:r>
              <a:rPr lang="en-GB" sz="1800" u="sng" strike="noStrike" kern="100" dirty="0">
                <a:solidFill>
                  <a:srgbClr val="467886"/>
                </a:solidFill>
                <a:effectLst/>
                <a:uFill>
                  <a:solidFill>
                    <a:srgbClr val="467886"/>
                  </a:solidFill>
                </a:uFill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-</a:t>
            </a:r>
            <a:r>
              <a:rPr lang="en-GB" sz="1800" u="none" strike="noStrike" kern="100" dirty="0">
                <a:solidFill>
                  <a:srgbClr val="467886"/>
                </a:solidFill>
                <a:effectLst/>
                <a:uFill>
                  <a:solidFill>
                    <a:srgbClr val="000000"/>
                  </a:solidFill>
                </a:uFill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  <a:hlinkClick r:id="rId2"/>
              </a:rPr>
              <a:t>resources/</a:t>
            </a:r>
            <a:r>
              <a:rPr lang="en-GB" sz="1800" u="none" strike="noStrike" kern="1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(Accessed: 28 October 2025).</a:t>
            </a:r>
          </a:p>
          <a:p>
            <a:pPr lvl="0" fontAlgn="base"/>
            <a:r>
              <a:rPr lang="en-GB" sz="1800" u="none" strike="noStrike" kern="1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National Cyber Security Centre (2023) Password guidance: simplifying your approach. UK Government. Available at: </a:t>
            </a:r>
            <a:r>
              <a:rPr lang="en-GB" sz="1800" u="none" strike="noStrike" kern="100" dirty="0">
                <a:solidFill>
                  <a:srgbClr val="467886"/>
                </a:solidFill>
                <a:effectLst/>
                <a:uFill>
                  <a:solidFill>
                    <a:srgbClr val="000000"/>
                  </a:solidFill>
                </a:uFill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  <a:hlinkClick r:id="rId3"/>
              </a:rPr>
              <a:t>https://</a:t>
            </a:r>
            <a:r>
              <a:rPr lang="en-GB" sz="1800" u="none" strike="noStrike" kern="100" dirty="0" err="1">
                <a:solidFill>
                  <a:srgbClr val="467886"/>
                </a:solidFill>
                <a:effectLst/>
                <a:uFill>
                  <a:solidFill>
                    <a:srgbClr val="000000"/>
                  </a:solidFill>
                </a:uFill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  <a:hlinkClick r:id="rId3"/>
              </a:rPr>
              <a:t>www.ncsc.gov.uk</a:t>
            </a:r>
            <a:r>
              <a:rPr lang="en-GB" sz="1800" u="none" strike="noStrike" kern="100" dirty="0">
                <a:solidFill>
                  <a:srgbClr val="467886"/>
                </a:solidFill>
                <a:effectLst/>
                <a:uFill>
                  <a:solidFill>
                    <a:srgbClr val="000000"/>
                  </a:solidFill>
                </a:uFill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  <a:hlinkClick r:id="rId3"/>
              </a:rPr>
              <a:t>/collection/passwords</a:t>
            </a:r>
            <a:r>
              <a:rPr lang="en-GB" sz="1800" u="none" strike="noStrike" kern="1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(Accessed: 28 October 2025).</a:t>
            </a:r>
            <a:endParaRPr lang="en-GB" sz="1800" u="none" strike="noStrike" kern="100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lvl="0" fontAlgn="base"/>
            <a:r>
              <a:rPr lang="en-GB" sz="1800" u="none" strike="noStrike" kern="1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NHS Digital (2022) Data Security and Protection Toolkit. NHS. Available at: </a:t>
            </a:r>
            <a:r>
              <a:rPr lang="en-GB" sz="1800" u="none" strike="noStrike" kern="100" dirty="0">
                <a:solidFill>
                  <a:srgbClr val="467886"/>
                </a:solidFill>
                <a:effectLst/>
                <a:uFill>
                  <a:solidFill>
                    <a:srgbClr val="000000"/>
                  </a:solidFill>
                </a:uFill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  <a:hlinkClick r:id="rId4"/>
              </a:rPr>
              <a:t>https://</a:t>
            </a:r>
            <a:r>
              <a:rPr lang="en-GB" sz="1800" u="none" strike="noStrike" kern="100" dirty="0" err="1">
                <a:solidFill>
                  <a:srgbClr val="467886"/>
                </a:solidFill>
                <a:effectLst/>
                <a:uFill>
                  <a:solidFill>
                    <a:srgbClr val="000000"/>
                  </a:solidFill>
                </a:uFill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  <a:hlinkClick r:id="rId4"/>
              </a:rPr>
              <a:t>www.dsptoolkit.nhs.uk</a:t>
            </a:r>
            <a:r>
              <a:rPr lang="en-GB" sz="1800" u="none" strike="noStrike" kern="100" dirty="0">
                <a:solidFill>
                  <a:srgbClr val="467886"/>
                </a:solidFill>
                <a:effectLst/>
                <a:uFill>
                  <a:solidFill>
                    <a:srgbClr val="000000"/>
                  </a:solidFill>
                </a:uFill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  <a:hlinkClick r:id="rId4"/>
              </a:rPr>
              <a:t>/</a:t>
            </a:r>
            <a:r>
              <a:rPr lang="en-GB" sz="1800" u="none" strike="noStrike" kern="1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(Accessed: 28 October 2025).</a:t>
            </a:r>
            <a:endParaRPr lang="en-GB" sz="1800" u="none" strike="noStrike" kern="100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lvl="0" fontAlgn="base"/>
            <a:r>
              <a:rPr lang="en-GB" sz="1800" u="none" strike="noStrike" kern="1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ShareFile (2023) HIPAA Email Security Guide. ShareFile. Available at: </a:t>
            </a:r>
            <a:r>
              <a:rPr lang="en-GB" sz="1800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  <a:hlinkClick r:id="rId5"/>
              </a:rPr>
              <a:t>https://</a:t>
            </a:r>
            <a:r>
              <a:rPr lang="en-GB" sz="1800" kern="100" dirty="0" err="1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  <a:hlinkClick r:id="rId5"/>
              </a:rPr>
              <a:t>www.sharefile.com</a:t>
            </a:r>
            <a:r>
              <a:rPr lang="en-GB" sz="1800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  <a:hlinkClick r:id="rId5"/>
              </a:rPr>
              <a:t>/resource/blogs/</a:t>
            </a:r>
            <a:r>
              <a:rPr lang="en-GB" sz="1800" kern="100" dirty="0" err="1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  <a:hlinkClick r:id="rId5"/>
              </a:rPr>
              <a:t>hipaa</a:t>
            </a:r>
            <a:r>
              <a:rPr lang="en-GB" sz="1800" u="sng" kern="100" dirty="0" err="1">
                <a:solidFill>
                  <a:srgbClr val="467886"/>
                </a:solidFill>
                <a:effectLst/>
                <a:uFill>
                  <a:solidFill>
                    <a:srgbClr val="467886"/>
                  </a:solidFill>
                </a:uFill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-</a:t>
            </a:r>
            <a:r>
              <a:rPr lang="en-GB" sz="1800" kern="100" dirty="0" err="1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  <a:hlinkClick r:id="rId5"/>
              </a:rPr>
              <a:t>email-security</a:t>
            </a:r>
            <a:r>
              <a:rPr lang="en-GB" sz="1800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  <a:hlinkClick r:id="rId5"/>
              </a:rPr>
              <a:t>-guide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 (Accessed: 28 October 2025).</a:t>
            </a:r>
            <a:endParaRPr lang="en-GB" sz="1800" u="none" strike="noStrike" kern="100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lvl="0" fontAlgn="base"/>
            <a:endParaRPr lang="en-GB" sz="1800" u="none" strike="noStrike" kern="100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C46245C-CDD2-FD7B-4E48-48908D7D81C4}"/>
              </a:ext>
            </a:extLst>
          </p:cNvPr>
          <p:cNvSpPr txBox="1"/>
          <p:nvPr/>
        </p:nvSpPr>
        <p:spPr>
          <a:xfrm>
            <a:off x="934015" y="820847"/>
            <a:ext cx="395737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</a:t>
            </a:r>
            <a:endParaRPr lang="en-US" sz="4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9562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804</TotalTime>
  <Words>577</Words>
  <Application>Microsoft Office PowerPoint</Application>
  <PresentationFormat>Widescreen</PresentationFormat>
  <Paragraphs>100</Paragraphs>
  <Slides>33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4" baseType="lpstr">
      <vt:lpstr>Office Theme</vt:lpstr>
      <vt:lpstr>Digital Skills and Research Methods LCHS4007.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 List</vt:lpstr>
      <vt:lpstr>                                                                                </vt:lpstr>
      <vt:lpstr>Acknowledgement of the use of AI</vt:lpstr>
      <vt:lpstr>   Introduction</vt:lpstr>
      <vt:lpstr> Benefits and Limitations within  Sunrise Residential Care Home. </vt:lpstr>
      <vt:lpstr>Conclusion</vt:lpstr>
      <vt:lpstr>Reference List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 List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Skills and Research Methods LCHS4007  Assessment 1: Group  Presentation</dc:title>
  <dc:creator>Shaila Hussain</dc:creator>
  <cp:lastModifiedBy>Priscila Vicente De Jesus Bonfim (2510708)</cp:lastModifiedBy>
  <cp:revision>92</cp:revision>
  <dcterms:created xsi:type="dcterms:W3CDTF">2025-07-04T16:22:41Z</dcterms:created>
  <dcterms:modified xsi:type="dcterms:W3CDTF">2025-11-09T22:48:19Z</dcterms:modified>
</cp:coreProperties>
</file>