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1" r:id="rId5"/>
    <p:sldId id="292" r:id="rId6"/>
    <p:sldId id="262" r:id="rId7"/>
    <p:sldId id="263" r:id="rId8"/>
    <p:sldId id="277" r:id="rId9"/>
    <p:sldId id="278" r:id="rId10"/>
    <p:sldId id="293" r:id="rId11"/>
    <p:sldId id="294" r:id="rId1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034" autoAdjust="0"/>
  </p:normalViewPr>
  <p:slideViewPr>
    <p:cSldViewPr>
      <p:cViewPr varScale="1">
        <p:scale>
          <a:sx n="80" d="100"/>
          <a:sy n="80" d="100"/>
        </p:scale>
        <p:origin x="185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9747E4-3719-4363-82A4-6617E9F4C89C}"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25B0F0-E29E-484A-B648-0F5D1D42C710}" type="slidenum">
              <a:rPr lang="en-GB" smtClean="0"/>
              <a:t>‹#›</a:t>
            </a:fld>
            <a:endParaRPr lang="en-GB"/>
          </a:p>
        </p:txBody>
      </p:sp>
    </p:spTree>
    <p:extLst>
      <p:ext uri="{BB962C8B-B14F-4D97-AF65-F5344CB8AC3E}">
        <p14:creationId xmlns:p14="http://schemas.microsoft.com/office/powerpoint/2010/main" val="2270420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This chapter examines a political issue that affects everyone: crime and punishment. Opinion surveys show that concern on this topic steadily rose throughout the 1980s and 1990s as crime figures soared and in some cases, for example property crime, even exceeded American levels. Anticipating a general election, Prime Minister Tony Blair used to pack his Queen’s Speech with yet more proposals to crack down on crime. This chapter examines the subject within the context of political ideas, assesses the extent of the current problem, discusses some of the probable causes of crime as well as penal policy and concludes with a brief examination of the security services and other Home Office issues. Boris Johnson indicated how important he thought law and order concerns were in December 2019, by making it a key plank of his election manifesto and promising to create an additional 20,000 police officers.</a:t>
            </a:r>
          </a:p>
        </p:txBody>
      </p:sp>
      <p:sp>
        <p:nvSpPr>
          <p:cNvPr id="4" name="Slide Number Placeholder 3"/>
          <p:cNvSpPr>
            <a:spLocks noGrp="1"/>
          </p:cNvSpPr>
          <p:nvPr>
            <p:ph type="sldNum" sz="quarter" idx="5"/>
          </p:nvPr>
        </p:nvSpPr>
        <p:spPr/>
        <p:txBody>
          <a:bodyPr/>
          <a:lstStyle/>
          <a:p>
            <a:fld id="{C325B0F0-E29E-484A-B648-0F5D1D42C710}" type="slidenum">
              <a:rPr lang="en-GB" smtClean="0"/>
              <a:t>3</a:t>
            </a:fld>
            <a:endParaRPr lang="en-GB"/>
          </a:p>
        </p:txBody>
      </p:sp>
    </p:spTree>
    <p:extLst>
      <p:ext uri="{BB962C8B-B14F-4D97-AF65-F5344CB8AC3E}">
        <p14:creationId xmlns:p14="http://schemas.microsoft.com/office/powerpoint/2010/main" val="577777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 and order and the context of political ideas</a:t>
            </a:r>
          </a:p>
          <a:p>
            <a:r>
              <a:rPr lang="en-GB" dirty="0"/>
              <a:t>Ever since humankind began to live together over 9,000 years ago, the question of law and order has been of central concern. Solitary cave-dwellers did not need a code of law, but any group of humans living as a community did. Fundamental to such a code was property. From the earliest times this included food, clothes, homes and utensils, joined later by money once it had become the key medium of exchange. Also highly important was physical safety – one of the reasons, after all, why people lived together in the first place. The Babylonian king Hammurabi (d. 1750 BC) established a body of law believed to be based on retribution: ‘an eye for an eye, a tooth for a tooth’; Islamic (‘sharia’) law, in some respects, tends to perpetuate such principles.</a:t>
            </a:r>
          </a:p>
          <a:p>
            <a:endParaRPr lang="en-GB" dirty="0"/>
          </a:p>
        </p:txBody>
      </p:sp>
      <p:sp>
        <p:nvSpPr>
          <p:cNvPr id="4" name="Slide Number Placeholder 3"/>
          <p:cNvSpPr>
            <a:spLocks noGrp="1"/>
          </p:cNvSpPr>
          <p:nvPr>
            <p:ph type="sldNum" sz="quarter" idx="5"/>
          </p:nvPr>
        </p:nvSpPr>
        <p:spPr/>
        <p:txBody>
          <a:bodyPr/>
          <a:lstStyle/>
          <a:p>
            <a:fld id="{C325B0F0-E29E-484A-B648-0F5D1D42C710}" type="slidenum">
              <a:rPr lang="en-GB" smtClean="0"/>
              <a:t>4</a:t>
            </a:fld>
            <a:endParaRPr lang="en-GB"/>
          </a:p>
        </p:txBody>
      </p:sp>
    </p:spTree>
    <p:extLst>
      <p:ext uri="{BB962C8B-B14F-4D97-AF65-F5344CB8AC3E}">
        <p14:creationId xmlns:p14="http://schemas.microsoft.com/office/powerpoint/2010/main" val="1905335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Legal systems in developed Western countries still seek to defend property and the person, but an extremely large variety of considerations have been embodied in pursuit of that elusive concept, ‘justice’. Political thinkers have also wrestled with these problems. Aristotle recognised the necessity of law and governments that apply it with wisdom and justice. In the wake of the English Civil War, the philosopher Thomas Hobbes rested his whole justification for ‘the state’ on its ability to provide physical protection for its citizens. Without such protection, he argued, life would be a brutal process of destructive anarchy; conservative philosophers have always stressed the need for such protection and Conservative Party policy still reflects this powerful emphasis: ‘The Conservative Party has always stood for the protection of the citizen and the defence of the rule of law’ (1992 election manifesto).</a:t>
            </a:r>
          </a:p>
          <a:p>
            <a:endParaRPr lang="en-GB" dirty="0"/>
          </a:p>
          <a:p>
            <a:r>
              <a:rPr lang="en-GB" dirty="0"/>
              <a:t>Another group of philosophers approach the issue from a different angle. They argue that, to the contrary, people are naturally inclined to be law-abiding and cooperative. They only transgress, so the argument runs, when the social environment in which they grow up damages them and makes deviation both inevitable and understandable (though not necessarily justifiable). It follows from this perspective that social re-organisation can alleviate the problem of anti-social actions. Foremost among these thinkers was Karl Marx, who attributed most of what was wrong with society to the corrupting and debilitating effect of a vicious capitalist economic system.</a:t>
            </a:r>
          </a:p>
          <a:p>
            <a:endParaRPr lang="en-GB" dirty="0"/>
          </a:p>
          <a:p>
            <a:r>
              <a:rPr lang="en-GB" dirty="0"/>
              <a:t>A kind of continuum is therefore recognisable: pessimists, who see criminals as reflections of man’s innate imperfections, and optimists, who believe that as crime reflects social effects, it can be attenuated if not remedied by social action. In British politics the Tories have tended to occupy a position towards the pessimistic end of the spectrum and Labour the optimistic one.</a:t>
            </a:r>
          </a:p>
          <a:p>
            <a:endParaRPr lang="en-GB" dirty="0"/>
          </a:p>
          <a:p>
            <a:r>
              <a:rPr lang="en-GB" dirty="0"/>
              <a:t>In 1979 Margaret Thatcher made great play of how hers was the party of law and order. Studies showed this benefitted her enormously in the election of that year. Moreover, there is reason to believe that most uninformed voters tend in any case towards the pessimistic end of the spectrum and respond to tough remedies that hark back to Hammurabi (if not the American Wild West). The Thatcherite analysis – still very influential in the Conservative Party – is that humans are basically weak and sinful creatures who need all the support of Church, family, school and community to keep them on the straight and narrow. According to this viewpoint, during the 1960s (‘that third-rate decade’, according to Tory Norman Tebbit), Labour’s over-liberal approach tipped the balance of socialisation towards an absence of individual responsibility. Parents were encouraged to slough off their responsibility in favour of an insidiously vague concept of ‘society’, which took the blame for a whole portmanteau of things and destroyed that crucial binding quality in any functioning society, the notion of ‘personal responsibility’. Consequently children grew up expecting and exercising free licence – ‘doing their own thing’ in the argot of the time – moving on to become juvenile offenders and then hardened criminals. Back in 1993 The Sunday Telegraph editorial neatly summarised the Thatcherite critique of the left’s approach (15 August):</a:t>
            </a:r>
          </a:p>
          <a:p>
            <a:endParaRPr lang="en-GB" dirty="0"/>
          </a:p>
          <a:p>
            <a:r>
              <a:rPr lang="en-GB" dirty="0"/>
              <a:t>It is the very beliefs of those theorists [left-wing academics who maintain that crime is caused by social conditions] that are responsible for our present malaise. They preach, in a doctrine which first became prominent during the sixties but stretches back to Rousseau, that man is inherently good, and that he must cast off the chains of conventional behaviour and morality that enslave him.</a:t>
            </a:r>
          </a:p>
          <a:p>
            <a:endParaRPr lang="en-GB" dirty="0"/>
          </a:p>
          <a:p>
            <a:r>
              <a:rPr lang="en-GB" dirty="0"/>
              <a:t>The unlimited flow of immigrants, this argument often continues, causes more tensions and contributes to crime, while the abrogation of personal responsibility which they alleged Labour accepted and encouraged was nourishing a ‘crime wave’.</a:t>
            </a:r>
          </a:p>
          <a:p>
            <a:endParaRPr lang="en-GB" dirty="0"/>
          </a:p>
          <a:p>
            <a:r>
              <a:rPr lang="en-GB" dirty="0"/>
              <a:t>Labour wholly rejected, and still reject, this view of the world. Their Home Office spokesmen and spokeswomen prefer to concentrate on the roots of crime, which they believe lie in poor economic and social conditions. The first element of this is seen as the huge inequality between rich and poor that the free-enterprise economic system invariably creates. Such social gulfs create anger and frustration: members of the favoured elite are able to progress smoothly through privileged education to highly paid and influential jobs. Meanwhile, poor people face vastly inferior life chances and huge, often insurmountable, challenges if they wish to succeed: compare the different journeys to Downing Street made by old Etonian and Oxbridge graduate David Cameron and the illegitimate son of a crofter, Ramsay MacDonald (1866–1937). Moreover, the poor are surrounded by images that equate personal value with certain symbols such as expensive cars and clothes: when they cannot acquire them legally, it can be a small step to breaking the law in order to redress the balance. So, the system itself causes crime by encouraging people to want things that they have to steal to acquire. When they do not, the result is often poverty and hopelessness: the breeding ground of crime for successive generations of people at the bottom of the pile. Richard Wilkinson and Kate Pickett, authors of The Spirit Level (2010), argue that study of social inequalities worldwide show, beyond any doubt, that those countries with the highest rates of inequality display the greatest degree of dysfunction (see below).</a:t>
            </a:r>
          </a:p>
          <a:p>
            <a:endParaRPr lang="en-GB" dirty="0"/>
          </a:p>
        </p:txBody>
      </p:sp>
      <p:sp>
        <p:nvSpPr>
          <p:cNvPr id="4" name="Slide Number Placeholder 3"/>
          <p:cNvSpPr>
            <a:spLocks noGrp="1"/>
          </p:cNvSpPr>
          <p:nvPr>
            <p:ph type="sldNum" sz="quarter" idx="5"/>
          </p:nvPr>
        </p:nvSpPr>
        <p:spPr/>
        <p:txBody>
          <a:bodyPr/>
          <a:lstStyle/>
          <a:p>
            <a:fld id="{C325B0F0-E29E-484A-B648-0F5D1D42C710}" type="slidenum">
              <a:rPr lang="en-GB" smtClean="0"/>
              <a:t>5</a:t>
            </a:fld>
            <a:endParaRPr lang="en-GB"/>
          </a:p>
        </p:txBody>
      </p:sp>
    </p:spTree>
    <p:extLst>
      <p:ext uri="{BB962C8B-B14F-4D97-AF65-F5344CB8AC3E}">
        <p14:creationId xmlns:p14="http://schemas.microsoft.com/office/powerpoint/2010/main" val="1136020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Defining crime</a:t>
            </a:r>
          </a:p>
          <a:p>
            <a:r>
              <a:rPr lang="en-GB" dirty="0"/>
              <a:t>Legal: In one sense crimes are anything which are so described by legal statute, but this is too broad brush a classification:</a:t>
            </a:r>
          </a:p>
          <a:p>
            <a:endParaRPr lang="en-GB" dirty="0"/>
          </a:p>
          <a:p>
            <a:r>
              <a:rPr lang="en-GB" dirty="0"/>
              <a:t>1Criminal law is itself a subdivision of the law, relating to those rules society as a whole has judged to be offences: burglary, assault, homicide, for example. They are crimes against ‘everyone’ and so are dealt with separately from ‘civil’ law which concerns differences at a more private, individual level – for example, disputes about contracts, landlords seeking back-rent from tenants, divorce settlements and the like. For this reason criminal law has a stricter standard of evidence – ‘beyond reasonable doubt’ – than civil law’s ‘on the balance of probabilities’.</a:t>
            </a:r>
          </a:p>
          <a:p>
            <a:endParaRPr lang="en-GB" dirty="0"/>
          </a:p>
          <a:p>
            <a:r>
              <a:rPr lang="en-GB" dirty="0"/>
              <a:t>2Definitions of law change over time. Reiner (2008) mentions a study of 3,514 people prosecuted by Essex quarter sessions 1628–32:</a:t>
            </a:r>
          </a:p>
          <a:p>
            <a:endParaRPr lang="en-GB" dirty="0"/>
          </a:p>
          <a:p>
            <a:r>
              <a:rPr lang="en-GB" dirty="0"/>
              <a:t>144 were thefts and 48 were assaults. But these figures were dwarfed by the 480 prosecutions for allowing bridges or roads to fall into decay, 229 for keeping a disorderly alehouse, and, by far the biggest category – 684 prosecutions for failing to attend church.</a:t>
            </a:r>
          </a:p>
          <a:p>
            <a:endParaRPr lang="en-GB" dirty="0"/>
          </a:p>
          <a:p>
            <a:r>
              <a:rPr lang="en-GB" dirty="0"/>
              <a:t>(Reiner 2008: 25)</a:t>
            </a:r>
          </a:p>
          <a:p>
            <a:endParaRPr lang="en-GB" dirty="0"/>
          </a:p>
          <a:p>
            <a:r>
              <a:rPr lang="en-GB" dirty="0"/>
              <a:t>3If a law is considered ‘unjust’ it is possible to argue its invalidity, as champions of justice like Martin Luther King or Nelson Mandela did in relation to laws discriminating on the grounds of race.</a:t>
            </a:r>
          </a:p>
          <a:p>
            <a:endParaRPr lang="en-GB" dirty="0"/>
          </a:p>
          <a:p>
            <a:r>
              <a:rPr lang="en-GB" dirty="0"/>
              <a:t>4Moral values change slowly but sometimes massively over time, so laws discriminating against women and homosexuals, for example, no longer feature on the statute book.</a:t>
            </a:r>
          </a:p>
        </p:txBody>
      </p:sp>
      <p:sp>
        <p:nvSpPr>
          <p:cNvPr id="4" name="Slide Number Placeholder 3"/>
          <p:cNvSpPr>
            <a:spLocks noGrp="1"/>
          </p:cNvSpPr>
          <p:nvPr>
            <p:ph type="sldNum" sz="quarter" idx="5"/>
          </p:nvPr>
        </p:nvSpPr>
        <p:spPr/>
        <p:txBody>
          <a:bodyPr/>
          <a:lstStyle/>
          <a:p>
            <a:fld id="{C325B0F0-E29E-484A-B648-0F5D1D42C710}" type="slidenum">
              <a:rPr lang="en-GB" smtClean="0"/>
              <a:t>6</a:t>
            </a:fld>
            <a:endParaRPr lang="en-GB"/>
          </a:p>
        </p:txBody>
      </p:sp>
    </p:spTree>
    <p:extLst>
      <p:ext uri="{BB962C8B-B14F-4D97-AF65-F5344CB8AC3E}">
        <p14:creationId xmlns:p14="http://schemas.microsoft.com/office/powerpoint/2010/main" val="2602303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Causes of crime</a:t>
            </a:r>
          </a:p>
          <a:p>
            <a:r>
              <a:rPr lang="en-GB" dirty="0"/>
              <a:t>Some of the causes of crime have already been touched on. Politicians, it has been shown, argue either that people have become, or have been allowed to become, less law-abiding, more ‘evil’ even (though this is a much-contested concept), or that society has become a forcing ground for such deviancy. Causes inevitably reflect political prejudices, but there are other possible causes.</a:t>
            </a:r>
          </a:p>
          <a:p>
            <a:endParaRPr lang="en-GB" dirty="0"/>
          </a:p>
          <a:p>
            <a:r>
              <a:rPr lang="en-GB" dirty="0"/>
              <a:t>The huge gap between rich and poor</a:t>
            </a:r>
          </a:p>
          <a:p>
            <a:r>
              <a:rPr lang="en-GB" dirty="0"/>
              <a:t>One view is that all forms of private property constitute a form of theft, that all property by rights belongs to everyone. According to this view, everyone who is rich has ‘appropriated’ their property from others, leading to the position espoused by the American radical Angela Davis: ‘The real criminals in this society are not the people who populate the prisons across the state but those who have stolen the wealth of the world from the people’ (</a:t>
            </a:r>
            <a:r>
              <a:rPr lang="en-GB" dirty="0" err="1"/>
              <a:t>Center</a:t>
            </a:r>
            <a:r>
              <a:rPr lang="en-GB" dirty="0"/>
              <a:t> for the Study of Political Graphics 1970). It remains a fact that the gap between rich and poor in Britain over the last 20 years has grown faster than in any other developed Western country.</a:t>
            </a:r>
          </a:p>
          <a:p>
            <a:endParaRPr lang="en-GB" dirty="0"/>
          </a:p>
          <a:p>
            <a:r>
              <a:rPr lang="en-GB" dirty="0"/>
              <a:t>A vividly clear contribution to this literature was made by the already mentioned book The Spirit Level. This book, based on painstaking research across international borders, suggests that the greater the relative inequality within a country, the more acute is its range and intensity of social dysfunction. Their figures proved this to be true in relation to trust levels, education, teenage pregnancies, life expectancy, obesity and violence. Their scatter graph, Figure 25.1, illustrates how imprisonment rates closely follow this index from the least unequal countries – Japan, Scandinavia, northern Europe – to the most unequal: UK, Australia, Israel, Portugal and, by a distance, the biggest incarcerator, the USA whose rate is 4.5 times that of the UK and 14 times that of Japan.</a:t>
            </a:r>
          </a:p>
          <a:p>
            <a:endParaRPr lang="en-GB" dirty="0"/>
          </a:p>
          <a:p>
            <a:r>
              <a:rPr lang="en-GB" dirty="0"/>
              <a:t>There are now many more potential crimes</a:t>
            </a:r>
          </a:p>
          <a:p>
            <a:r>
              <a:rPr lang="en-GB" dirty="0"/>
              <a:t>In the old days family arguments were ignored by police as ‘domestics’. Since the law has changed, crimes of violence have registered an increase. Furthermore, the proliferation of consumer goods has increased the opportunity for crime: there are simply more things to steal, especially valuable portable objects like iPads and mobile phones.</a:t>
            </a:r>
          </a:p>
          <a:p>
            <a:endParaRPr lang="en-GB" dirty="0"/>
          </a:p>
          <a:p>
            <a:r>
              <a:rPr lang="en-GB" dirty="0"/>
              <a:t>Young people are faced with a difficult world in which to grow up</a:t>
            </a:r>
          </a:p>
          <a:p>
            <a:r>
              <a:rPr lang="en-GB" dirty="0"/>
              <a:t>1Many young people are increasingly the products of fragmented families and have lacked the emotional security of a proper home.</a:t>
            </a:r>
          </a:p>
          <a:p>
            <a:endParaRPr lang="en-GB" dirty="0"/>
          </a:p>
          <a:p>
            <a:r>
              <a:rPr lang="en-GB" dirty="0"/>
              <a:t>2Unemployment – which increased following the deep depression beginning in 2009 – has replaced valuable socialisation through work with despair. As a consequence, young people lose out, as American sociologist Charles Murray (1990) observes, ‘acquiring skills and the network of friends and experiences enabling them to establish a place for themselves – not only in the workplace but a vantage point from which they can make sense of themselves and their lives’ (1990: 25).</a:t>
            </a:r>
          </a:p>
          <a:p>
            <a:endParaRPr lang="en-GB" dirty="0"/>
          </a:p>
          <a:p>
            <a:r>
              <a:rPr lang="en-GB" dirty="0"/>
              <a:t>3In consequence, youngsters can find life infinitely grey and pointless. Crime can seem like the ultimate rebellion and excitement. John Purves, a solicitor who has defended many young joyriders in the North-West and the North-East, explains that it ‘provides an escape from their humdrum existences. They are thrilled by the speed of these flying machines and the more dangerous it gets the more excited they become. It’s an addiction … The press call them “</a:t>
            </a:r>
            <a:r>
              <a:rPr lang="en-GB" dirty="0" err="1"/>
              <a:t>deathriders</a:t>
            </a:r>
            <a:r>
              <a:rPr lang="en-GB" dirty="0"/>
              <a:t>”; that’s the real thrill’ (The Observer, 25 June 1994).</a:t>
            </a:r>
          </a:p>
          <a:p>
            <a:endParaRPr lang="en-GB" dirty="0"/>
          </a:p>
          <a:p>
            <a:r>
              <a:rPr lang="en-GB" dirty="0"/>
              <a:t>4Young people have become so enmeshed by social media that they become stressed when on the receiving end of trolls, bullying or sexting.</a:t>
            </a:r>
          </a:p>
          <a:p>
            <a:endParaRPr lang="en-GB" dirty="0"/>
          </a:p>
          <a:p>
            <a:r>
              <a:rPr lang="en-GB" dirty="0"/>
              <a:t>Growth of an underclass</a:t>
            </a:r>
          </a:p>
          <a:p>
            <a:r>
              <a:rPr lang="en-GB" dirty="0"/>
              <a:t>Charles Murray, quoted above, has written that he thinks the UK, even three decades ago, was well on the way to developing its own ‘underclass’ of disaffected poor living in the inner cities, often in council housing and unemployed, eking out their lives on benefits and crime. Any youngster living in such an area, lacking education or employment, finds it very difficult to resist the allure and rewards of crime and the attractions of drugs, easy living and, maybe, the accompanying violence.</a:t>
            </a:r>
          </a:p>
          <a:p>
            <a:r>
              <a:rPr lang="en-GB" dirty="0"/>
              <a:t>Values have declined</a:t>
            </a:r>
          </a:p>
          <a:p>
            <a:r>
              <a:rPr lang="en-GB" dirty="0"/>
              <a:t>This view is especially popular with Conservatives, who hark back to a golden age when it was possible to live without fear of crime. Geoff Pearson’s revelatory book Hooligan (1983) disposes of an element of this myth:</a:t>
            </a:r>
          </a:p>
          <a:p>
            <a:endParaRPr lang="en-GB" dirty="0"/>
          </a:p>
          <a:p>
            <a:r>
              <a:rPr lang="en-GB" dirty="0"/>
              <a:t>Conservatives have enthused about this mythical law abiding society, some 20 years ago, for decades. Twenty years ago, in fact, they were just as worried about crime and disorderly youth as they are now, panicked by hippies in the late sixties and early seventies, by Teddy Boys in the fifties and ‘Americanised youth’ back in the forties.</a:t>
            </a:r>
          </a:p>
          <a:p>
            <a:endParaRPr lang="en-GB" dirty="0"/>
          </a:p>
          <a:p>
            <a:r>
              <a:rPr lang="en-GB" dirty="0"/>
              <a:t>Drugs and crime</a:t>
            </a:r>
          </a:p>
          <a:p>
            <a:r>
              <a:rPr lang="en-GB" dirty="0"/>
              <a:t>Much has been written about the complex connection between drugs and crime. Chris Nuttall, when in charge of research at the Home Office, estimated that two-thirds of all property crime is drug-related. On average a heroin addict has to raise £13,500 annually to support the habit, £8,000 more if crack cocaine is also involved. Most of this is raised via shoplifting, and a series of drug tests in different parts of the country have revealed that over three-quarters of those arrested were under the influence of alcohol and two-thirds other drugs. In July 2005 the press revealed that a suppressed report on the war on drugs showed it was being lost. Traffickers made so much money out of their trade that seizures of 60–80% were needed to turn the tide; in reality seizures amounted to a mere 20%. An increasingly influential argument has emerged pressing for control of all recreational drugs through legalisation, but, despite positive results from reforms in countries like Portugal, most politicians shy away from a policy which superficially appears to advocate easier access to dangerous drugs (see Ferreira 2017).</a:t>
            </a:r>
          </a:p>
          <a:p>
            <a:endParaRPr lang="en-GB" dirty="0"/>
          </a:p>
          <a:p>
            <a:r>
              <a:rPr lang="en-GB" dirty="0"/>
              <a:t>Anti-social behaviour</a:t>
            </a:r>
          </a:p>
          <a:p>
            <a:r>
              <a:rPr lang="en-GB" dirty="0"/>
              <a:t>Much has been written about the rise of anti-social behaviour or ‘yob culture’ of the kind which makes town and city centres unwelcome to families, women on their own or middle-aged people wishing to go to theatres and cinemas. For the general public this is possibly the major cause of crime and source of apprehension. The source of the problem, most agree, is excessive consumption of alcohol, and the further liberalisation of drinking hours which took place in November 2005 was not thought to be an especially intelligent piece of government. The 1998 Crime and Disorder Act passed by Tony Blair’s government introduced the Anti-Social Behaviour Order (ASBO) in an effort to contain the problem. After a brief period in which they were reckoned to have some effect, their use declined and some claims were made that offenders bore them as something perceived as badges of honour. In 2014 they were replaced by Criminal Behaviour Orders.</a:t>
            </a:r>
          </a:p>
          <a:p>
            <a:endParaRPr lang="en-GB" dirty="0"/>
          </a:p>
          <a:p>
            <a:r>
              <a:rPr lang="en-GB" dirty="0"/>
              <a:t>Neo-liberal economic policies and ‘anomie’</a:t>
            </a:r>
          </a:p>
          <a:p>
            <a:r>
              <a:rPr lang="en-GB" dirty="0"/>
              <a:t>Reiner (2007) argues that the chief wellspring of crime is the eclipse of consensus Keynesian welfare thinking by neo-liberal ideas from the mid-1970s onwards. In the 1980s this produced ‘the massive social dislocations of de-industrialisation and resurgent mass unemployment … for increasing numbers of young men, especially among ethnic minorities and in inner city areas’. The unbridled turbo capitalism, argues Reiner, had ‘devastating consequences for order that far outweighed the strong state measures introduced to control it in a Canute-like effort to stem the social tsunami’ (2007: 95–6). Reiner cites Merton’s idea of alienation or ‘anomie’: the conflicts generated by a desire to get on, combined with lack of opportunity to do so. Being unemployed, for example, would be a good example of a condition likely to create such a state of mind. This problem is exacerbated in a consumerist society where values are rooted in materialism, the acquisition of goods, chattels and other inanimate articles. Such a society provides no finite limit whereby ‘success’ can be measured: the rich want to become the super-rich who in turn aspire to exceed the wealth of Microsoft founder Bill Gates or finance wizard Warren Buffett. On the other hand, if someone at the bottom end of society cannot even reach the first rung of the materialist ladder, what are they to do? A Liverpudlian youth on Weekend World back in December 1985 expressed his reaction simply but eloquently thus:</a:t>
            </a:r>
          </a:p>
          <a:p>
            <a:endParaRPr lang="en-GB" dirty="0"/>
          </a:p>
          <a:p>
            <a:r>
              <a:rPr lang="en-GB" dirty="0"/>
              <a:t>Some people have got jobs, they can go out and buy things they want. But we’re on the dole, we haven’t got the money so we go out robbing to get the money.</a:t>
            </a:r>
          </a:p>
          <a:p>
            <a:endParaRPr lang="en-GB" dirty="0"/>
          </a:p>
        </p:txBody>
      </p:sp>
      <p:sp>
        <p:nvSpPr>
          <p:cNvPr id="4" name="Slide Number Placeholder 3"/>
          <p:cNvSpPr>
            <a:spLocks noGrp="1"/>
          </p:cNvSpPr>
          <p:nvPr>
            <p:ph type="sldNum" sz="quarter" idx="5"/>
          </p:nvPr>
        </p:nvSpPr>
        <p:spPr/>
        <p:txBody>
          <a:bodyPr/>
          <a:lstStyle/>
          <a:p>
            <a:fld id="{C325B0F0-E29E-484A-B648-0F5D1D42C710}" type="slidenum">
              <a:rPr lang="en-GB" smtClean="0"/>
              <a:t>7</a:t>
            </a:fld>
            <a:endParaRPr lang="en-GB"/>
          </a:p>
        </p:txBody>
      </p:sp>
    </p:spTree>
    <p:extLst>
      <p:ext uri="{BB962C8B-B14F-4D97-AF65-F5344CB8AC3E}">
        <p14:creationId xmlns:p14="http://schemas.microsoft.com/office/powerpoint/2010/main" val="3252908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Crime trends</a:t>
            </a:r>
          </a:p>
          <a:p>
            <a:r>
              <a:rPr lang="en-GB" dirty="0"/>
              <a:t>Figure 25.3 shows how crime figures maintained a steady plateau for nearly a century after the 1850s but began to rise after the Second World War until half a million a year were recorded during the 1950s. Then a steady increase occurred to around a million per year during the 1960s, 2 million during the 1970s and then a sharp spike up to 5.5 million by the early 1990s. Following this mid-decade peak crime gradually began to decline until it had fallen by some 40% by 2008. Criminologists mostly attribute the fall to the prosperity associated with the ‘boom years’ of the first decade of the new century, but they also have doubts (see Box 25.3).</a:t>
            </a:r>
          </a:p>
          <a:p>
            <a:endParaRPr lang="en-GB" dirty="0"/>
          </a:p>
          <a:p>
            <a:r>
              <a:rPr lang="en-GB" dirty="0"/>
              <a:t>The ‘crime wave’: its rise and fall</a:t>
            </a:r>
          </a:p>
          <a:p>
            <a:r>
              <a:rPr lang="en-GB" dirty="0"/>
              <a:t>Crime isn’t a disease, it’s a symptom. Cops are like a doctor that gives you aspirin for a brain tumour.</a:t>
            </a:r>
          </a:p>
          <a:p>
            <a:endParaRPr lang="en-GB" dirty="0"/>
          </a:p>
          <a:p>
            <a:r>
              <a:rPr lang="en-GB" dirty="0"/>
              <a:t>Raymond Chandler, The Long Goodbye (1953: 599)</a:t>
            </a:r>
          </a:p>
          <a:p>
            <a:endParaRPr lang="en-GB" dirty="0"/>
          </a:p>
          <a:p>
            <a:r>
              <a:rPr lang="en-GB" dirty="0"/>
              <a:t>The huge explosion of crime figures occurred in the 1980s and was a consequence, argues criminologist Robert Reiner, of neo-liberal economic policies (see Reiner’s views above). In 1921 a mere 193,000 notifiable (i.e. serious) offences were recorded; by 1979 the figure was 2.5 million and by 1993 had more than doubled to 5.7 million. From then on crime figures began to decline steadily so that by the middle of the new century’s first decade Labour was claiming credit for a 40% reduction in serious crime, with BCSEW reflecting similar numbers. Reiner rejects the idea this decline is the consequence of increased severity of sentences which characterised the two decades following the 1995 peak. While he confesses criminologists have no definitive answer, he analyses the recent research in his book Crime. He concludes:</a:t>
            </a:r>
          </a:p>
          <a:p>
            <a:endParaRPr lang="en-GB" dirty="0"/>
          </a:p>
          <a:p>
            <a:r>
              <a:rPr lang="en-GB" dirty="0"/>
              <a:t>The most plausible account of the fall in crime is the ‘security hypothesis’: the huge expansion in the use and efficacy of technical crime prevention techniques, especially car and home security devices. These have held the lid down on a continuing underlying increase in criminality.</a:t>
            </a:r>
          </a:p>
        </p:txBody>
      </p:sp>
      <p:sp>
        <p:nvSpPr>
          <p:cNvPr id="4" name="Slide Number Placeholder 3"/>
          <p:cNvSpPr>
            <a:spLocks noGrp="1"/>
          </p:cNvSpPr>
          <p:nvPr>
            <p:ph type="sldNum" sz="quarter" idx="5"/>
          </p:nvPr>
        </p:nvSpPr>
        <p:spPr/>
        <p:txBody>
          <a:bodyPr/>
          <a:lstStyle/>
          <a:p>
            <a:fld id="{C325B0F0-E29E-484A-B648-0F5D1D42C710}" type="slidenum">
              <a:rPr lang="en-GB" smtClean="0"/>
              <a:t>8</a:t>
            </a:fld>
            <a:endParaRPr lang="en-GB"/>
          </a:p>
        </p:txBody>
      </p:sp>
    </p:spTree>
    <p:extLst>
      <p:ext uri="{BB962C8B-B14F-4D97-AF65-F5344CB8AC3E}">
        <p14:creationId xmlns:p14="http://schemas.microsoft.com/office/powerpoint/2010/main" val="2561597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Getting tough on crime</a:t>
            </a:r>
          </a:p>
          <a:p>
            <a:r>
              <a:rPr lang="en-GB" dirty="0"/>
              <a:t>As explained earlier on in the chapter, after 1979 crime, by virtue of its huge increase, became a potent factor in voter choice. The Conservatives under Michael Howard led the charge, as Box 25.2 explains.</a:t>
            </a:r>
          </a:p>
          <a:p>
            <a:r>
              <a:rPr lang="en-GB" dirty="0"/>
              <a:t>Figure 25.5 reveals how the prison population has grown since 1900; the steepest rise took place during the later decades of the twentieth century and continued into the twenty-first. Currently the UK has one of the highest incarceration rates of any European country, and overcrowding in insanitary buildings, some of which date back to the nineteenth century, has caused a continuing crisis. At the end of March 2020, some prisoners were released to reduce overcrowding and the consequent rapid spread of the coronavirus. Following expenditure cuts after 2010 prisons have been degenerating into a state of genuine crisis. The Financial Times reported on 26 January 2017 that 37,784 self-harming incidents and a record number of suicides occurred in 2016; 18,510 prisoner on prisoner assaults and 6,430 assaults on staff plus an epidemic of drugs and violence sweeping through UK prisons (</a:t>
            </a:r>
            <a:r>
              <a:rPr lang="en-GB" dirty="0" err="1"/>
              <a:t>Warrell</a:t>
            </a:r>
            <a:r>
              <a:rPr lang="en-GB" dirty="0"/>
              <a:t> 2017). Since 2010 the number of front-line staff has fallen by a quarter to 18,000 while the prison population has doubled over the past two decades. Serious disturbances have occurred at HMP Birmingham, Strangeways in Manchester, Pentonville and other prisons.</a:t>
            </a:r>
          </a:p>
          <a:p>
            <a:endParaRPr lang="en-GB" dirty="0"/>
          </a:p>
          <a:p>
            <a:r>
              <a:rPr lang="en-GB" dirty="0"/>
              <a:t>Council of Europe penal figures back in 2016 revealed that Britain had the largest prison population in Western Europe at 95,248 – 20,000 more than France and 30,000 more than Germany. Only Russia (621,027) and Turkey (151,451) had higher figures. In the prisoners per 100,000 of the population comparison, England and Wales have 147.7 compared with 118 for France and 81.4 for Germany. In Scandinavia, which operates a much more liberal penal system with more non-custodial sentences, the figures are even lower: Denmark, 59; Sweden, 53; and Norway, 74. In addition their prison regimes stress rehabilitation: Scandinavian recidivism (reoffending) rates are low: 20% in Norway compared with 76% in the USA and in the UK; on average prisoners are back inside after only two years.</a:t>
            </a:r>
          </a:p>
          <a:p>
            <a:endParaRPr lang="en-GB" dirty="0"/>
          </a:p>
          <a:p>
            <a:r>
              <a:rPr lang="en-GB" dirty="0"/>
              <a:t>These figures prompt the question why Britain does not adopt similar penal policy regimes. The answer is that British political culture, like America’s, tends to reject ‘soft on crime’ solutions – leapt upon with zealous criticism by the right-wing tabloids. Anger at criminal actions tends to be the dominant sentiment and that leads directly into demands for tougher sentences: a ‘prison works’ approach.</a:t>
            </a:r>
          </a:p>
          <a:p>
            <a:endParaRPr lang="en-GB" dirty="0"/>
          </a:p>
          <a:p>
            <a:endParaRPr lang="en-GB" dirty="0"/>
          </a:p>
        </p:txBody>
      </p:sp>
      <p:sp>
        <p:nvSpPr>
          <p:cNvPr id="4" name="Slide Number Placeholder 3"/>
          <p:cNvSpPr>
            <a:spLocks noGrp="1"/>
          </p:cNvSpPr>
          <p:nvPr>
            <p:ph type="sldNum" sz="quarter" idx="5"/>
          </p:nvPr>
        </p:nvSpPr>
        <p:spPr/>
        <p:txBody>
          <a:bodyPr/>
          <a:lstStyle/>
          <a:p>
            <a:fld id="{C325B0F0-E29E-484A-B648-0F5D1D42C710}" type="slidenum">
              <a:rPr lang="en-GB" smtClean="0"/>
              <a:t>9</a:t>
            </a:fld>
            <a:endParaRPr lang="en-GB"/>
          </a:p>
        </p:txBody>
      </p:sp>
    </p:spTree>
    <p:extLst>
      <p:ext uri="{BB962C8B-B14F-4D97-AF65-F5344CB8AC3E}">
        <p14:creationId xmlns:p14="http://schemas.microsoft.com/office/powerpoint/2010/main" val="3484700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E499E-6395-7E5C-84ED-FF9562FB832C}"/>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AB0E47-5142-F79C-4BBE-1F3A742F2AA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3A0781-1FCF-D1B7-E1C9-40A08378B25B}"/>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A87A15D3-0DD9-F7AA-9113-AD4EE9D3391B}"/>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F2639523-9037-8ADC-D760-489C765D51FD}"/>
              </a:ext>
            </a:extLst>
          </p:cNvPr>
          <p:cNvSpPr>
            <a:spLocks noGrp="1"/>
          </p:cNvSpPr>
          <p:nvPr>
            <p:ph type="sldNum" sz="quarter" idx="12"/>
          </p:nvPr>
        </p:nvSpPr>
        <p:spPr/>
        <p:txBody>
          <a:bodyPr/>
          <a:lstStyle>
            <a:lvl1pPr>
              <a:defRPr/>
            </a:lvl1pPr>
          </a:lstStyle>
          <a:p>
            <a:fld id="{BAEDE01F-990A-4B62-BAA2-F23FE6FEEAD2}" type="slidenum">
              <a:rPr lang="en-GB" altLang="en-US"/>
              <a:pPr/>
              <a:t>‹#›</a:t>
            </a:fld>
            <a:endParaRPr lang="en-GB" altLang="en-US"/>
          </a:p>
        </p:txBody>
      </p:sp>
    </p:spTree>
    <p:extLst>
      <p:ext uri="{BB962C8B-B14F-4D97-AF65-F5344CB8AC3E}">
        <p14:creationId xmlns:p14="http://schemas.microsoft.com/office/powerpoint/2010/main" val="2126563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C8C07-5EE0-14FC-6CC7-047B4D08DB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BB5EBB-AC15-2409-110D-0090300D56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96B3CE-DD0F-3FE9-0206-B09F6AD93413}"/>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6A967527-877D-77C1-B0AB-A759FFCF9745}"/>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90C7DA4C-D9C0-BFC7-51D7-22EC0CE9FE37}"/>
              </a:ext>
            </a:extLst>
          </p:cNvPr>
          <p:cNvSpPr>
            <a:spLocks noGrp="1"/>
          </p:cNvSpPr>
          <p:nvPr>
            <p:ph type="sldNum" sz="quarter" idx="12"/>
          </p:nvPr>
        </p:nvSpPr>
        <p:spPr/>
        <p:txBody>
          <a:bodyPr/>
          <a:lstStyle>
            <a:lvl1pPr>
              <a:defRPr/>
            </a:lvl1pPr>
          </a:lstStyle>
          <a:p>
            <a:fld id="{15D2A7EA-B10B-4B5D-82A0-71C0DE0BC193}" type="slidenum">
              <a:rPr lang="en-GB" altLang="en-US"/>
              <a:pPr/>
              <a:t>‹#›</a:t>
            </a:fld>
            <a:endParaRPr lang="en-GB" altLang="en-US"/>
          </a:p>
        </p:txBody>
      </p:sp>
    </p:spTree>
    <p:extLst>
      <p:ext uri="{BB962C8B-B14F-4D97-AF65-F5344CB8AC3E}">
        <p14:creationId xmlns:p14="http://schemas.microsoft.com/office/powerpoint/2010/main" val="598265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F03F-2519-1A8D-9C92-87A74053F0CD}"/>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488956-5FDB-D874-6C95-94ECFB529E02}"/>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807FF7EA-4646-07B6-4D0D-DC513A5A95D6}"/>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3862C860-38A3-0F66-6477-B6578C649BEB}"/>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07A95317-422D-3B1B-C210-E40262E51BAB}"/>
              </a:ext>
            </a:extLst>
          </p:cNvPr>
          <p:cNvSpPr>
            <a:spLocks noGrp="1"/>
          </p:cNvSpPr>
          <p:nvPr>
            <p:ph type="sldNum" sz="quarter" idx="12"/>
          </p:nvPr>
        </p:nvSpPr>
        <p:spPr/>
        <p:txBody>
          <a:bodyPr/>
          <a:lstStyle>
            <a:lvl1pPr>
              <a:defRPr/>
            </a:lvl1pPr>
          </a:lstStyle>
          <a:p>
            <a:fld id="{D01D7716-FD3A-41FB-A5A3-C77485941405}" type="slidenum">
              <a:rPr lang="en-GB" altLang="en-US"/>
              <a:pPr/>
              <a:t>‹#›</a:t>
            </a:fld>
            <a:endParaRPr lang="en-GB" altLang="en-US"/>
          </a:p>
        </p:txBody>
      </p:sp>
    </p:spTree>
    <p:extLst>
      <p:ext uri="{BB962C8B-B14F-4D97-AF65-F5344CB8AC3E}">
        <p14:creationId xmlns:p14="http://schemas.microsoft.com/office/powerpoint/2010/main" val="2055094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5E157-EC9C-4367-5D5E-602E8C9BDE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3F233F-6E6A-E06C-44C0-7464182E747B}"/>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8C4C9C-8FD0-83BE-B9E4-D1A6E0CF11CF}"/>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93BEB5-C501-EED3-0EAC-8AF6E4E53EB6}"/>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BF1D9B06-CD88-1296-9D9D-3DFC4A053296}"/>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418CAE0E-F0E9-A7A8-BDAF-8B34816E6EF3}"/>
              </a:ext>
            </a:extLst>
          </p:cNvPr>
          <p:cNvSpPr>
            <a:spLocks noGrp="1"/>
          </p:cNvSpPr>
          <p:nvPr>
            <p:ph type="sldNum" sz="quarter" idx="12"/>
          </p:nvPr>
        </p:nvSpPr>
        <p:spPr/>
        <p:txBody>
          <a:bodyPr/>
          <a:lstStyle>
            <a:lvl1pPr>
              <a:defRPr/>
            </a:lvl1pPr>
          </a:lstStyle>
          <a:p>
            <a:fld id="{981A2221-25C3-4E20-B376-703AB18D0143}" type="slidenum">
              <a:rPr lang="en-GB" altLang="en-US"/>
              <a:pPr/>
              <a:t>‹#›</a:t>
            </a:fld>
            <a:endParaRPr lang="en-GB" altLang="en-US"/>
          </a:p>
        </p:txBody>
      </p:sp>
    </p:spTree>
    <p:extLst>
      <p:ext uri="{BB962C8B-B14F-4D97-AF65-F5344CB8AC3E}">
        <p14:creationId xmlns:p14="http://schemas.microsoft.com/office/powerpoint/2010/main" val="3746446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21FC0-A899-3691-9F0D-56A52B6A0804}"/>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6EC2B2-39E1-683E-C56E-17051988951C}"/>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91AC6F-6F34-08B0-599F-2A269C5D068F}"/>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B69133-E2EA-27C9-EB57-5905D2D980CF}"/>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860F06-8D91-19CA-C604-E73C4155848B}"/>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7ECB45-32BF-C512-4F86-E200408DC9FB}"/>
              </a:ext>
            </a:extLst>
          </p:cNvPr>
          <p:cNvSpPr>
            <a:spLocks noGrp="1"/>
          </p:cNvSpPr>
          <p:nvPr>
            <p:ph type="dt" sz="half" idx="10"/>
          </p:nvPr>
        </p:nvSpPr>
        <p:spPr/>
        <p:txBody>
          <a:bodyPr/>
          <a:lstStyle>
            <a:lvl1pPr>
              <a:defRPr/>
            </a:lvl1pPr>
          </a:lstStyle>
          <a:p>
            <a:endParaRPr lang="en-GB" altLang="en-US"/>
          </a:p>
        </p:txBody>
      </p:sp>
      <p:sp>
        <p:nvSpPr>
          <p:cNvPr id="8" name="Footer Placeholder 7">
            <a:extLst>
              <a:ext uri="{FF2B5EF4-FFF2-40B4-BE49-F238E27FC236}">
                <a16:creationId xmlns:a16="http://schemas.microsoft.com/office/drawing/2014/main" id="{4AC420A6-A61C-CC8C-2711-C04A00E5A6CF}"/>
              </a:ext>
            </a:extLst>
          </p:cNvPr>
          <p:cNvSpPr>
            <a:spLocks noGrp="1"/>
          </p:cNvSpPr>
          <p:nvPr>
            <p:ph type="ftr" sz="quarter" idx="11"/>
          </p:nvPr>
        </p:nvSpPr>
        <p:spPr/>
        <p:txBody>
          <a:bodyPr/>
          <a:lstStyle>
            <a:lvl1pPr>
              <a:defRPr/>
            </a:lvl1pPr>
          </a:lstStyle>
          <a:p>
            <a:endParaRPr lang="en-GB" altLang="en-US"/>
          </a:p>
        </p:txBody>
      </p:sp>
      <p:sp>
        <p:nvSpPr>
          <p:cNvPr id="9" name="Slide Number Placeholder 8">
            <a:extLst>
              <a:ext uri="{FF2B5EF4-FFF2-40B4-BE49-F238E27FC236}">
                <a16:creationId xmlns:a16="http://schemas.microsoft.com/office/drawing/2014/main" id="{1261EDAD-3CED-C56D-38DF-A87469D6913B}"/>
              </a:ext>
            </a:extLst>
          </p:cNvPr>
          <p:cNvSpPr>
            <a:spLocks noGrp="1"/>
          </p:cNvSpPr>
          <p:nvPr>
            <p:ph type="sldNum" sz="quarter" idx="12"/>
          </p:nvPr>
        </p:nvSpPr>
        <p:spPr/>
        <p:txBody>
          <a:bodyPr/>
          <a:lstStyle>
            <a:lvl1pPr>
              <a:defRPr/>
            </a:lvl1pPr>
          </a:lstStyle>
          <a:p>
            <a:fld id="{7C034E43-017B-4C7C-A9AF-85D7B1810D5E}" type="slidenum">
              <a:rPr lang="en-GB" altLang="en-US"/>
              <a:pPr/>
              <a:t>‹#›</a:t>
            </a:fld>
            <a:endParaRPr lang="en-GB" altLang="en-US"/>
          </a:p>
        </p:txBody>
      </p:sp>
    </p:spTree>
    <p:extLst>
      <p:ext uri="{BB962C8B-B14F-4D97-AF65-F5344CB8AC3E}">
        <p14:creationId xmlns:p14="http://schemas.microsoft.com/office/powerpoint/2010/main" val="292695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DF874-4C98-FE1B-CE4E-B4F0CE36FB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3DBE44-FFB3-B921-25C5-80DB2CF3C806}"/>
              </a:ext>
            </a:extLst>
          </p:cNvPr>
          <p:cNvSpPr>
            <a:spLocks noGrp="1"/>
          </p:cNvSpPr>
          <p:nvPr>
            <p:ph type="dt" sz="half" idx="10"/>
          </p:nvPr>
        </p:nvSpPr>
        <p:spPr/>
        <p:txBody>
          <a:bodyPr/>
          <a:lstStyle>
            <a:lvl1pPr>
              <a:defRPr/>
            </a:lvl1pPr>
          </a:lstStyle>
          <a:p>
            <a:endParaRPr lang="en-GB" altLang="en-US"/>
          </a:p>
        </p:txBody>
      </p:sp>
      <p:sp>
        <p:nvSpPr>
          <p:cNvPr id="4" name="Footer Placeholder 3">
            <a:extLst>
              <a:ext uri="{FF2B5EF4-FFF2-40B4-BE49-F238E27FC236}">
                <a16:creationId xmlns:a16="http://schemas.microsoft.com/office/drawing/2014/main" id="{8B79596E-1ED6-1AC3-161D-48EAC82C79AC}"/>
              </a:ext>
            </a:extLst>
          </p:cNvPr>
          <p:cNvSpPr>
            <a:spLocks noGrp="1"/>
          </p:cNvSpPr>
          <p:nvPr>
            <p:ph type="ftr" sz="quarter" idx="11"/>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6B830782-E094-02BD-9DFB-9CFB7E5F6565}"/>
              </a:ext>
            </a:extLst>
          </p:cNvPr>
          <p:cNvSpPr>
            <a:spLocks noGrp="1"/>
          </p:cNvSpPr>
          <p:nvPr>
            <p:ph type="sldNum" sz="quarter" idx="12"/>
          </p:nvPr>
        </p:nvSpPr>
        <p:spPr/>
        <p:txBody>
          <a:bodyPr/>
          <a:lstStyle>
            <a:lvl1pPr>
              <a:defRPr/>
            </a:lvl1pPr>
          </a:lstStyle>
          <a:p>
            <a:fld id="{F879A48D-1058-47D9-8D6E-2DAD5B6AD02F}" type="slidenum">
              <a:rPr lang="en-GB" altLang="en-US"/>
              <a:pPr/>
              <a:t>‹#›</a:t>
            </a:fld>
            <a:endParaRPr lang="en-GB" altLang="en-US"/>
          </a:p>
        </p:txBody>
      </p:sp>
    </p:spTree>
    <p:extLst>
      <p:ext uri="{BB962C8B-B14F-4D97-AF65-F5344CB8AC3E}">
        <p14:creationId xmlns:p14="http://schemas.microsoft.com/office/powerpoint/2010/main" val="148944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943CEC-3AF8-3279-2C26-F8D432A5D4C7}"/>
              </a:ext>
            </a:extLst>
          </p:cNvPr>
          <p:cNvSpPr>
            <a:spLocks noGrp="1"/>
          </p:cNvSpPr>
          <p:nvPr>
            <p:ph type="dt" sz="half" idx="10"/>
          </p:nvPr>
        </p:nvSpPr>
        <p:spPr/>
        <p:txBody>
          <a:bodyPr/>
          <a:lstStyle>
            <a:lvl1pPr>
              <a:defRPr/>
            </a:lvl1pPr>
          </a:lstStyle>
          <a:p>
            <a:endParaRPr lang="en-GB" altLang="en-US"/>
          </a:p>
        </p:txBody>
      </p:sp>
      <p:sp>
        <p:nvSpPr>
          <p:cNvPr id="3" name="Footer Placeholder 2">
            <a:extLst>
              <a:ext uri="{FF2B5EF4-FFF2-40B4-BE49-F238E27FC236}">
                <a16:creationId xmlns:a16="http://schemas.microsoft.com/office/drawing/2014/main" id="{54DAD5E4-839E-E746-9495-2DC2ADAD1E3F}"/>
              </a:ext>
            </a:extLst>
          </p:cNvPr>
          <p:cNvSpPr>
            <a:spLocks noGrp="1"/>
          </p:cNvSpPr>
          <p:nvPr>
            <p:ph type="ftr" sz="quarter" idx="11"/>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FE365956-6E3F-A810-6C66-9B3F5559AFDD}"/>
              </a:ext>
            </a:extLst>
          </p:cNvPr>
          <p:cNvSpPr>
            <a:spLocks noGrp="1"/>
          </p:cNvSpPr>
          <p:nvPr>
            <p:ph type="sldNum" sz="quarter" idx="12"/>
          </p:nvPr>
        </p:nvSpPr>
        <p:spPr/>
        <p:txBody>
          <a:bodyPr/>
          <a:lstStyle>
            <a:lvl1pPr>
              <a:defRPr/>
            </a:lvl1pPr>
          </a:lstStyle>
          <a:p>
            <a:fld id="{EC734407-7605-4AE6-98EB-11DF2AB4C4B8}" type="slidenum">
              <a:rPr lang="en-GB" altLang="en-US"/>
              <a:pPr/>
              <a:t>‹#›</a:t>
            </a:fld>
            <a:endParaRPr lang="en-GB" altLang="en-US"/>
          </a:p>
        </p:txBody>
      </p:sp>
    </p:spTree>
    <p:extLst>
      <p:ext uri="{BB962C8B-B14F-4D97-AF65-F5344CB8AC3E}">
        <p14:creationId xmlns:p14="http://schemas.microsoft.com/office/powerpoint/2010/main" val="378641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4A784-E121-F013-2BF0-5EB795891190}"/>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2EE653-E8ED-B318-3F6F-CAEB1C333052}"/>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87A4E3-F43A-8919-FEF0-0425CAFF3AA9}"/>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A7BA7A-474D-68F6-7E3A-17723AC36C72}"/>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0D5FB42D-1A87-EB71-A91A-20B91A7D8218}"/>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1878B815-779D-9CCC-309B-1594DE7EA6F9}"/>
              </a:ext>
            </a:extLst>
          </p:cNvPr>
          <p:cNvSpPr>
            <a:spLocks noGrp="1"/>
          </p:cNvSpPr>
          <p:nvPr>
            <p:ph type="sldNum" sz="quarter" idx="12"/>
          </p:nvPr>
        </p:nvSpPr>
        <p:spPr/>
        <p:txBody>
          <a:bodyPr/>
          <a:lstStyle>
            <a:lvl1pPr>
              <a:defRPr/>
            </a:lvl1pPr>
          </a:lstStyle>
          <a:p>
            <a:fld id="{B8BB5352-523E-4215-A4DE-EBDEE5149B05}" type="slidenum">
              <a:rPr lang="en-GB" altLang="en-US"/>
              <a:pPr/>
              <a:t>‹#›</a:t>
            </a:fld>
            <a:endParaRPr lang="en-GB" altLang="en-US"/>
          </a:p>
        </p:txBody>
      </p:sp>
    </p:spTree>
    <p:extLst>
      <p:ext uri="{BB962C8B-B14F-4D97-AF65-F5344CB8AC3E}">
        <p14:creationId xmlns:p14="http://schemas.microsoft.com/office/powerpoint/2010/main" val="3589035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96567-C601-914D-7C8F-07FA8468AD81}"/>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7C6176-AA62-83D7-78DF-095F0A31F4FC}"/>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4A5C01-8250-C995-7B37-8CA073663EF4}"/>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D62C79-C05D-5BA4-F6D8-89C4ECA5B8BB}"/>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1F33EFDE-498E-476B-C9D9-0BCC87906683}"/>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DE55F977-EE67-08D6-BC5C-7CA0BCCC6AA7}"/>
              </a:ext>
            </a:extLst>
          </p:cNvPr>
          <p:cNvSpPr>
            <a:spLocks noGrp="1"/>
          </p:cNvSpPr>
          <p:nvPr>
            <p:ph type="sldNum" sz="quarter" idx="12"/>
          </p:nvPr>
        </p:nvSpPr>
        <p:spPr/>
        <p:txBody>
          <a:bodyPr/>
          <a:lstStyle>
            <a:lvl1pPr>
              <a:defRPr/>
            </a:lvl1pPr>
          </a:lstStyle>
          <a:p>
            <a:fld id="{8E8048B1-20B8-4387-9FCF-BD55A432DB31}" type="slidenum">
              <a:rPr lang="en-GB" altLang="en-US"/>
              <a:pPr/>
              <a:t>‹#›</a:t>
            </a:fld>
            <a:endParaRPr lang="en-GB" altLang="en-US"/>
          </a:p>
        </p:txBody>
      </p:sp>
    </p:spTree>
    <p:extLst>
      <p:ext uri="{BB962C8B-B14F-4D97-AF65-F5344CB8AC3E}">
        <p14:creationId xmlns:p14="http://schemas.microsoft.com/office/powerpoint/2010/main" val="1247661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E508F-CD8B-8BEA-0302-6FB9D3056A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275AF8-2323-39B3-9314-DCEA89F3A0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BC5726-8845-3773-C4E0-2F4D86DFBF1D}"/>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5B71225-5F56-0B0F-FFEB-97BF0B00F58F}"/>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79426EFD-AB40-C6BA-AFA2-FD643969875D}"/>
              </a:ext>
            </a:extLst>
          </p:cNvPr>
          <p:cNvSpPr>
            <a:spLocks noGrp="1"/>
          </p:cNvSpPr>
          <p:nvPr>
            <p:ph type="sldNum" sz="quarter" idx="12"/>
          </p:nvPr>
        </p:nvSpPr>
        <p:spPr/>
        <p:txBody>
          <a:bodyPr/>
          <a:lstStyle>
            <a:lvl1pPr>
              <a:defRPr/>
            </a:lvl1pPr>
          </a:lstStyle>
          <a:p>
            <a:fld id="{2CCEA3A9-7234-4E17-A8A4-5B69CADEE82B}" type="slidenum">
              <a:rPr lang="en-GB" altLang="en-US"/>
              <a:pPr/>
              <a:t>‹#›</a:t>
            </a:fld>
            <a:endParaRPr lang="en-GB" altLang="en-US"/>
          </a:p>
        </p:txBody>
      </p:sp>
    </p:spTree>
    <p:extLst>
      <p:ext uri="{BB962C8B-B14F-4D97-AF65-F5344CB8AC3E}">
        <p14:creationId xmlns:p14="http://schemas.microsoft.com/office/powerpoint/2010/main" val="455417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2039A2-1053-3E1C-0D73-28B15B8A9AED}"/>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1F94D5-13E4-D2F6-73E9-BE726ECA557E}"/>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525F80-6D12-E917-EB10-10967C7A0AA0}"/>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15DA8B67-F74B-53BF-1AC0-3F79FCA56EA2}"/>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51314E9D-A480-3B93-4486-8585A0470D83}"/>
              </a:ext>
            </a:extLst>
          </p:cNvPr>
          <p:cNvSpPr>
            <a:spLocks noGrp="1"/>
          </p:cNvSpPr>
          <p:nvPr>
            <p:ph type="sldNum" sz="quarter" idx="12"/>
          </p:nvPr>
        </p:nvSpPr>
        <p:spPr/>
        <p:txBody>
          <a:bodyPr/>
          <a:lstStyle>
            <a:lvl1pPr>
              <a:defRPr/>
            </a:lvl1pPr>
          </a:lstStyle>
          <a:p>
            <a:fld id="{871D58A9-5BC9-4762-81E4-ABFEEFC2CA8F}" type="slidenum">
              <a:rPr lang="en-GB" altLang="en-US"/>
              <a:pPr/>
              <a:t>‹#›</a:t>
            </a:fld>
            <a:endParaRPr lang="en-GB" altLang="en-US"/>
          </a:p>
        </p:txBody>
      </p:sp>
    </p:spTree>
    <p:extLst>
      <p:ext uri="{BB962C8B-B14F-4D97-AF65-F5344CB8AC3E}">
        <p14:creationId xmlns:p14="http://schemas.microsoft.com/office/powerpoint/2010/main" val="1938487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2E4DA77B-ED6C-A225-72CD-D87DF4650DA4}"/>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C521D670-0759-5CDA-1262-71D945FD950A}"/>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014A9528-4626-5CEF-40A5-1275533AFE6D}"/>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GB" altLang="en-US"/>
          </a:p>
        </p:txBody>
      </p:sp>
      <p:sp>
        <p:nvSpPr>
          <p:cNvPr id="1029" name="Rectangle 5">
            <a:extLst>
              <a:ext uri="{FF2B5EF4-FFF2-40B4-BE49-F238E27FC236}">
                <a16:creationId xmlns:a16="http://schemas.microsoft.com/office/drawing/2014/main" id="{8D91501E-890C-A676-9B28-1CE487499B4C}"/>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0" name="Rectangle 6">
            <a:extLst>
              <a:ext uri="{FF2B5EF4-FFF2-40B4-BE49-F238E27FC236}">
                <a16:creationId xmlns:a16="http://schemas.microsoft.com/office/drawing/2014/main" id="{E3FE752C-4268-B327-4DFA-688EB457A527}"/>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C24D7EE6-729F-40F2-84A7-4A193195EA1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D4303BF2-3039-9A1D-8A90-EA5F6F0B03A8}"/>
              </a:ext>
            </a:extLst>
          </p:cNvPr>
          <p:cNvSpPr>
            <a:spLocks noGrp="1" noChangeArrowheads="1"/>
          </p:cNvSpPr>
          <p:nvPr>
            <p:ph type="ctrTitle"/>
          </p:nvPr>
        </p:nvSpPr>
        <p:spPr>
          <a:xfrm>
            <a:off x="685800" y="2130425"/>
            <a:ext cx="7772400" cy="1470025"/>
          </a:xfrm>
        </p:spPr>
        <p:txBody>
          <a:bodyPr anchor="ctr"/>
          <a:lstStyle/>
          <a:p>
            <a:r>
              <a:rPr lang="en-GB" altLang="en-US" sz="4400" dirty="0"/>
              <a:t>The Politics of Law and Order</a:t>
            </a:r>
          </a:p>
        </p:txBody>
      </p:sp>
      <p:sp>
        <p:nvSpPr>
          <p:cNvPr id="2051" name="Rectangle 3">
            <a:extLst>
              <a:ext uri="{FF2B5EF4-FFF2-40B4-BE49-F238E27FC236}">
                <a16:creationId xmlns:a16="http://schemas.microsoft.com/office/drawing/2014/main" id="{15D3C07F-A187-BDCD-74F2-94D365FF6BCB}"/>
              </a:ext>
            </a:extLst>
          </p:cNvPr>
          <p:cNvSpPr>
            <a:spLocks noGrp="1" noChangeArrowheads="1"/>
          </p:cNvSpPr>
          <p:nvPr>
            <p:ph type="subTitle" idx="1"/>
          </p:nvPr>
        </p:nvSpPr>
        <p:spPr>
          <a:xfrm>
            <a:off x="1371600" y="3886200"/>
            <a:ext cx="6400800" cy="1752600"/>
          </a:xfrm>
        </p:spPr>
        <p:txBody>
          <a:bodyPr/>
          <a:lstStyle/>
          <a:p>
            <a:endParaRPr lang="en-US"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BC286A01-A231-EBEB-E8C7-BB0D4A3467A9}"/>
              </a:ext>
            </a:extLst>
          </p:cNvPr>
          <p:cNvSpPr>
            <a:spLocks noGrp="1" noChangeArrowheads="1"/>
          </p:cNvSpPr>
          <p:nvPr>
            <p:ph type="title"/>
          </p:nvPr>
        </p:nvSpPr>
        <p:spPr/>
        <p:txBody>
          <a:bodyPr/>
          <a:lstStyle/>
          <a:p>
            <a:r>
              <a:rPr lang="en-GB" altLang="en-US"/>
              <a:t>Aims of this lecture</a:t>
            </a:r>
          </a:p>
        </p:txBody>
      </p:sp>
      <p:sp>
        <p:nvSpPr>
          <p:cNvPr id="3075" name="Rectangle 3">
            <a:extLst>
              <a:ext uri="{FF2B5EF4-FFF2-40B4-BE49-F238E27FC236}">
                <a16:creationId xmlns:a16="http://schemas.microsoft.com/office/drawing/2014/main" id="{E7054DFD-AD5C-6C99-2EE0-3D4DECF0F260}"/>
              </a:ext>
            </a:extLst>
          </p:cNvPr>
          <p:cNvSpPr>
            <a:spLocks noGrp="1" noChangeArrowheads="1"/>
          </p:cNvSpPr>
          <p:nvPr>
            <p:ph type="body" idx="1"/>
          </p:nvPr>
        </p:nvSpPr>
        <p:spPr/>
        <p:txBody>
          <a:bodyPr/>
          <a:lstStyle/>
          <a:p>
            <a:pPr>
              <a:lnSpc>
                <a:spcPct val="90000"/>
              </a:lnSpc>
            </a:pPr>
            <a:r>
              <a:rPr lang="en-GB" altLang="en-US" dirty="0"/>
              <a:t>To explain the connection between political ideas and the problem of law and order</a:t>
            </a:r>
          </a:p>
          <a:p>
            <a:pPr>
              <a:lnSpc>
                <a:spcPct val="90000"/>
              </a:lnSpc>
            </a:pPr>
            <a:r>
              <a:rPr lang="en-GB" altLang="en-US" dirty="0"/>
              <a:t>To consider the causes of crime and its profile as a political issue</a:t>
            </a:r>
          </a:p>
          <a:p>
            <a:pPr>
              <a:lnSpc>
                <a:spcPct val="90000"/>
              </a:lnSpc>
            </a:pPr>
            <a:r>
              <a:rPr lang="en-GB" altLang="en-US" dirty="0"/>
              <a:t>To examine some related issues like punishment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53762919-C2A9-0711-C977-A5A0AB106D2C}"/>
              </a:ext>
            </a:extLst>
          </p:cNvPr>
          <p:cNvSpPr>
            <a:spLocks noGrp="1" noChangeArrowheads="1"/>
          </p:cNvSpPr>
          <p:nvPr>
            <p:ph type="title"/>
          </p:nvPr>
        </p:nvSpPr>
        <p:spPr/>
        <p:txBody>
          <a:bodyPr/>
          <a:lstStyle/>
          <a:p>
            <a:r>
              <a:rPr lang="en-GB" altLang="en-US"/>
              <a:t>Introduction</a:t>
            </a:r>
          </a:p>
        </p:txBody>
      </p:sp>
      <p:sp>
        <p:nvSpPr>
          <p:cNvPr id="4099" name="Rectangle 3">
            <a:extLst>
              <a:ext uri="{FF2B5EF4-FFF2-40B4-BE49-F238E27FC236}">
                <a16:creationId xmlns:a16="http://schemas.microsoft.com/office/drawing/2014/main" id="{7AFDA8DD-3F92-ABFF-0A4F-E4342E28915A}"/>
              </a:ext>
            </a:extLst>
          </p:cNvPr>
          <p:cNvSpPr>
            <a:spLocks noGrp="1" noChangeArrowheads="1"/>
          </p:cNvSpPr>
          <p:nvPr>
            <p:ph type="body" idx="1"/>
          </p:nvPr>
        </p:nvSpPr>
        <p:spPr/>
        <p:txBody>
          <a:bodyPr/>
          <a:lstStyle/>
          <a:p>
            <a:pPr>
              <a:lnSpc>
                <a:spcPct val="90000"/>
              </a:lnSpc>
            </a:pPr>
            <a:r>
              <a:rPr lang="en-GB" altLang="en-US" sz="2800" dirty="0"/>
              <a:t>Crime and punishment is an issue that affects everyone in society</a:t>
            </a:r>
          </a:p>
          <a:p>
            <a:pPr>
              <a:lnSpc>
                <a:spcPct val="90000"/>
              </a:lnSpc>
            </a:pPr>
            <a:r>
              <a:rPr lang="en-GB" altLang="en-US" sz="2800" dirty="0"/>
              <a:t>Opinion polls suggest that concern on this topic has risen steadily in recent decades</a:t>
            </a:r>
          </a:p>
          <a:p>
            <a:pPr>
              <a:lnSpc>
                <a:spcPct val="90000"/>
              </a:lnSpc>
            </a:pPr>
            <a:r>
              <a:rPr lang="en-GB" altLang="en-US" sz="2800" dirty="0"/>
              <a:t>In response politicians have portrayed themselves as increasingly eager to crack down on criminals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5D25AC3-DC9B-DA5C-B967-C77A02345E09}"/>
              </a:ext>
            </a:extLst>
          </p:cNvPr>
          <p:cNvSpPr>
            <a:spLocks noGrp="1" noChangeArrowheads="1"/>
          </p:cNvSpPr>
          <p:nvPr>
            <p:ph type="title"/>
          </p:nvPr>
        </p:nvSpPr>
        <p:spPr/>
        <p:txBody>
          <a:bodyPr/>
          <a:lstStyle/>
          <a:p>
            <a:r>
              <a:rPr lang="en-GB" altLang="en-US"/>
              <a:t>Law, order and political ideas</a:t>
            </a:r>
          </a:p>
        </p:txBody>
      </p:sp>
      <p:sp>
        <p:nvSpPr>
          <p:cNvPr id="7171" name="Rectangle 3">
            <a:extLst>
              <a:ext uri="{FF2B5EF4-FFF2-40B4-BE49-F238E27FC236}">
                <a16:creationId xmlns:a16="http://schemas.microsoft.com/office/drawing/2014/main" id="{CDA092CA-784C-EC04-FE77-C75C2F79F0CE}"/>
              </a:ext>
            </a:extLst>
          </p:cNvPr>
          <p:cNvSpPr>
            <a:spLocks noGrp="1" noChangeArrowheads="1"/>
          </p:cNvSpPr>
          <p:nvPr>
            <p:ph type="body" idx="1"/>
          </p:nvPr>
        </p:nvSpPr>
        <p:spPr/>
        <p:txBody>
          <a:bodyPr/>
          <a:lstStyle/>
          <a:p>
            <a:pPr>
              <a:lnSpc>
                <a:spcPct val="90000"/>
              </a:lnSpc>
            </a:pPr>
            <a:r>
              <a:rPr lang="en-GB" altLang="en-US"/>
              <a:t>Law and order has always been an important issue to society</a:t>
            </a:r>
          </a:p>
          <a:p>
            <a:pPr>
              <a:lnSpc>
                <a:spcPct val="90000"/>
              </a:lnSpc>
            </a:pPr>
            <a:r>
              <a:rPr lang="en-GB" altLang="en-US"/>
              <a:t>All humans living together in a community need a code of laws in order to survive</a:t>
            </a:r>
          </a:p>
          <a:p>
            <a:pPr>
              <a:lnSpc>
                <a:spcPct val="90000"/>
              </a:lnSpc>
            </a:pPr>
            <a:r>
              <a:rPr lang="en-GB" altLang="en-US"/>
              <a:t>This included protecting property and the safety of individuals</a:t>
            </a:r>
          </a:p>
          <a:p>
            <a:pPr>
              <a:lnSpc>
                <a:spcPct val="90000"/>
              </a:lnSpc>
            </a:pPr>
            <a:r>
              <a:rPr lang="en-GB" altLang="en-US"/>
              <a:t>Early criminal codes were based on the idea of retribution: ‘an eye for an eye, a tooth for a tooth’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C5BD61B-606C-CEC1-C8A6-4FFACDBA18DD}"/>
              </a:ext>
            </a:extLst>
          </p:cNvPr>
          <p:cNvSpPr>
            <a:spLocks noGrp="1" noChangeArrowheads="1"/>
          </p:cNvSpPr>
          <p:nvPr>
            <p:ph type="title"/>
          </p:nvPr>
        </p:nvSpPr>
        <p:spPr/>
        <p:txBody>
          <a:bodyPr/>
          <a:lstStyle/>
          <a:p>
            <a:r>
              <a:rPr lang="en-GB" altLang="en-US"/>
              <a:t>Law, order and political ideas</a:t>
            </a:r>
            <a:endParaRPr lang="en-US" altLang="en-US"/>
          </a:p>
        </p:txBody>
      </p:sp>
      <p:sp>
        <p:nvSpPr>
          <p:cNvPr id="39939" name="Rectangle 3">
            <a:extLst>
              <a:ext uri="{FF2B5EF4-FFF2-40B4-BE49-F238E27FC236}">
                <a16:creationId xmlns:a16="http://schemas.microsoft.com/office/drawing/2014/main" id="{3E871964-ED02-19E4-7D94-D40697DE8DCC}"/>
              </a:ext>
            </a:extLst>
          </p:cNvPr>
          <p:cNvSpPr>
            <a:spLocks noGrp="1" noChangeArrowheads="1"/>
          </p:cNvSpPr>
          <p:nvPr>
            <p:ph type="body" idx="1"/>
          </p:nvPr>
        </p:nvSpPr>
        <p:spPr/>
        <p:txBody>
          <a:bodyPr/>
          <a:lstStyle/>
          <a:p>
            <a:pPr>
              <a:lnSpc>
                <a:spcPct val="80000"/>
              </a:lnSpc>
            </a:pPr>
            <a:r>
              <a:rPr lang="en-GB" altLang="en-US" sz="2400" dirty="0"/>
              <a:t>Some philosophers argue that human nature is essentially corrupt and laws are needed to contain it</a:t>
            </a:r>
          </a:p>
          <a:p>
            <a:pPr>
              <a:lnSpc>
                <a:spcPct val="80000"/>
              </a:lnSpc>
            </a:pPr>
            <a:r>
              <a:rPr lang="en-GB" altLang="en-US" sz="2400" dirty="0"/>
              <a:t>Others though have argued that human beings are good but society corrupts them so they commit crimes in response</a:t>
            </a:r>
          </a:p>
          <a:p>
            <a:pPr>
              <a:lnSpc>
                <a:spcPct val="80000"/>
              </a:lnSpc>
            </a:pPr>
            <a:r>
              <a:rPr lang="en-GB" altLang="en-US" sz="2400" dirty="0"/>
              <a:t>In 1979, Margaret Thatcher made great play of how hers was the party of law and order</a:t>
            </a:r>
          </a:p>
          <a:p>
            <a:pPr>
              <a:lnSpc>
                <a:spcPct val="80000"/>
              </a:lnSpc>
            </a:pPr>
            <a:r>
              <a:rPr lang="en-GB" altLang="en-US" sz="2400" dirty="0"/>
              <a:t>Studies showed this benefited her enormously in the election of that year</a:t>
            </a:r>
          </a:p>
          <a:p>
            <a:pPr>
              <a:lnSpc>
                <a:spcPct val="80000"/>
              </a:lnSpc>
            </a:pPr>
            <a:r>
              <a:rPr lang="en-US" altLang="en-US" sz="2400" dirty="0" err="1"/>
              <a:t>Labour</a:t>
            </a:r>
            <a:r>
              <a:rPr lang="en-US" altLang="en-US" sz="2400" dirty="0"/>
              <a:t> rejected this view of the world</a:t>
            </a:r>
          </a:p>
          <a:p>
            <a:pPr>
              <a:lnSpc>
                <a:spcPct val="80000"/>
              </a:lnSpc>
            </a:pPr>
            <a:r>
              <a:rPr lang="en-US" altLang="en-US" sz="2400" dirty="0"/>
              <a:t>Their Home Office spokesmen and spokeswomen preferred to concentrate on the roots of crime, which they believed lay in poor economic and social conditions.</a:t>
            </a:r>
          </a:p>
          <a:p>
            <a:pPr>
              <a:lnSpc>
                <a:spcPct val="80000"/>
              </a:lnSpc>
            </a:pPr>
            <a:endParaRPr lang="en-US"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43047D4-4449-062B-CEA1-D473CCA35F9D}"/>
              </a:ext>
            </a:extLst>
          </p:cNvPr>
          <p:cNvSpPr>
            <a:spLocks noGrp="1" noChangeArrowheads="1"/>
          </p:cNvSpPr>
          <p:nvPr>
            <p:ph type="title"/>
          </p:nvPr>
        </p:nvSpPr>
        <p:spPr/>
        <p:txBody>
          <a:bodyPr/>
          <a:lstStyle/>
          <a:p>
            <a:r>
              <a:rPr lang="en-GB" altLang="en-US"/>
              <a:t>Defining crime</a:t>
            </a:r>
          </a:p>
        </p:txBody>
      </p:sp>
      <p:sp>
        <p:nvSpPr>
          <p:cNvPr id="8195" name="Rectangle 3">
            <a:extLst>
              <a:ext uri="{FF2B5EF4-FFF2-40B4-BE49-F238E27FC236}">
                <a16:creationId xmlns:a16="http://schemas.microsoft.com/office/drawing/2014/main" id="{C15C7769-731D-023D-1F68-0CB442C7A061}"/>
              </a:ext>
            </a:extLst>
          </p:cNvPr>
          <p:cNvSpPr>
            <a:spLocks noGrp="1" noChangeArrowheads="1"/>
          </p:cNvSpPr>
          <p:nvPr>
            <p:ph type="body" idx="1"/>
          </p:nvPr>
        </p:nvSpPr>
        <p:spPr/>
        <p:txBody>
          <a:bodyPr/>
          <a:lstStyle/>
          <a:p>
            <a:r>
              <a:rPr lang="en-GB" altLang="en-US" sz="2800"/>
              <a:t>Defining crime is often quite difficult:</a:t>
            </a:r>
          </a:p>
          <a:p>
            <a:pPr lvl="1"/>
            <a:r>
              <a:rPr lang="en-GB" altLang="en-US" sz="2400"/>
              <a:t>Many societies divide the law into criminal and civil matters</a:t>
            </a:r>
          </a:p>
          <a:p>
            <a:pPr lvl="1"/>
            <a:r>
              <a:rPr lang="en-GB" altLang="en-US" sz="2400"/>
              <a:t>Definitions of law and what constitutes a crime change over time</a:t>
            </a:r>
          </a:p>
          <a:p>
            <a:pPr lvl="1"/>
            <a:r>
              <a:rPr lang="en-GB" altLang="en-US" sz="2400"/>
              <a:t>If a law is considered ‘unjust’ it is possible to argue its invalidity e.g. laws discriminating on the grounds of race</a:t>
            </a:r>
          </a:p>
          <a:p>
            <a:pPr lvl="1"/>
            <a:r>
              <a:rPr lang="en-GB" altLang="en-US" sz="2400"/>
              <a:t>Moral values change over time e.g. laws against homosexuals are no longer considered just in many societies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8BD660D6-130A-DE6C-73C8-B82A8CC100B8}"/>
              </a:ext>
            </a:extLst>
          </p:cNvPr>
          <p:cNvSpPr>
            <a:spLocks noGrp="1" noChangeArrowheads="1"/>
          </p:cNvSpPr>
          <p:nvPr>
            <p:ph type="title"/>
          </p:nvPr>
        </p:nvSpPr>
        <p:spPr/>
        <p:txBody>
          <a:bodyPr/>
          <a:lstStyle/>
          <a:p>
            <a:r>
              <a:rPr lang="en-GB" altLang="en-US"/>
              <a:t>Causes of crime</a:t>
            </a:r>
          </a:p>
        </p:txBody>
      </p:sp>
      <p:sp>
        <p:nvSpPr>
          <p:cNvPr id="9219" name="Rectangle 3">
            <a:extLst>
              <a:ext uri="{FF2B5EF4-FFF2-40B4-BE49-F238E27FC236}">
                <a16:creationId xmlns:a16="http://schemas.microsoft.com/office/drawing/2014/main" id="{15A7D369-ACF7-3D42-06FA-6288BFF3F5EC}"/>
              </a:ext>
            </a:extLst>
          </p:cNvPr>
          <p:cNvSpPr>
            <a:spLocks noGrp="1" noChangeArrowheads="1"/>
          </p:cNvSpPr>
          <p:nvPr>
            <p:ph type="body" idx="1"/>
          </p:nvPr>
        </p:nvSpPr>
        <p:spPr/>
        <p:txBody>
          <a:bodyPr/>
          <a:lstStyle/>
          <a:p>
            <a:r>
              <a:rPr lang="en-GB" altLang="en-US" dirty="0"/>
              <a:t>There are a wide variety of possible ways to explain why crimes occur:</a:t>
            </a:r>
          </a:p>
          <a:p>
            <a:pPr lvl="1"/>
            <a:r>
              <a:rPr lang="en-GB" altLang="en-US" sz="2400" dirty="0"/>
              <a:t>The huge gap between rich and poor</a:t>
            </a:r>
          </a:p>
          <a:p>
            <a:pPr lvl="1"/>
            <a:r>
              <a:rPr lang="en-GB" altLang="en-US" sz="2400" dirty="0"/>
              <a:t>There are now many more potential crimes</a:t>
            </a:r>
          </a:p>
          <a:p>
            <a:pPr lvl="1"/>
            <a:r>
              <a:rPr lang="en-GB" altLang="en-US" sz="2400" dirty="0"/>
              <a:t>Young people are faced with a difficult world in which to grow up</a:t>
            </a:r>
          </a:p>
          <a:p>
            <a:pPr lvl="1"/>
            <a:r>
              <a:rPr lang="en-GB" altLang="en-US" sz="2400" dirty="0"/>
              <a:t>Growth of an underclass</a:t>
            </a:r>
          </a:p>
          <a:p>
            <a:pPr lvl="1"/>
            <a:r>
              <a:rPr lang="en-GB" altLang="en-US" sz="2400" dirty="0"/>
              <a:t>Values have declined</a:t>
            </a:r>
          </a:p>
          <a:p>
            <a:pPr lvl="1"/>
            <a:r>
              <a:rPr lang="en-GB" altLang="en-US" sz="2400" dirty="0"/>
              <a:t>Drug and crime</a:t>
            </a:r>
          </a:p>
          <a:p>
            <a:pPr lvl="1"/>
            <a:r>
              <a:rPr lang="en-GB" altLang="en-US" sz="2400" dirty="0"/>
              <a:t>Anti-social behaviour</a:t>
            </a:r>
          </a:p>
          <a:p>
            <a:pPr lvl="1"/>
            <a:r>
              <a:rPr lang="en-GB" altLang="en-US" sz="2400" dirty="0"/>
              <a:t>Neo-liberal economic policies and ‘anomie’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AE03CBAC-06F0-4CBE-C89D-7BB5DDBD1CF5}"/>
              </a:ext>
            </a:extLst>
          </p:cNvPr>
          <p:cNvSpPr>
            <a:spLocks noGrp="1" noChangeArrowheads="1"/>
          </p:cNvSpPr>
          <p:nvPr>
            <p:ph type="title"/>
          </p:nvPr>
        </p:nvSpPr>
        <p:spPr/>
        <p:txBody>
          <a:bodyPr/>
          <a:lstStyle/>
          <a:p>
            <a:r>
              <a:rPr lang="en-GB" altLang="en-US"/>
              <a:t>Crime Trends</a:t>
            </a:r>
          </a:p>
        </p:txBody>
      </p:sp>
      <p:sp>
        <p:nvSpPr>
          <p:cNvPr id="23555" name="Rectangle 3">
            <a:extLst>
              <a:ext uri="{FF2B5EF4-FFF2-40B4-BE49-F238E27FC236}">
                <a16:creationId xmlns:a16="http://schemas.microsoft.com/office/drawing/2014/main" id="{B8CDD090-6B9F-4AB9-74BF-0DC4D4EBF516}"/>
              </a:ext>
            </a:extLst>
          </p:cNvPr>
          <p:cNvSpPr>
            <a:spLocks noGrp="1" noChangeArrowheads="1"/>
          </p:cNvSpPr>
          <p:nvPr>
            <p:ph type="body" idx="1"/>
          </p:nvPr>
        </p:nvSpPr>
        <p:spPr/>
        <p:txBody>
          <a:bodyPr/>
          <a:lstStyle/>
          <a:p>
            <a:pPr>
              <a:lnSpc>
                <a:spcPct val="90000"/>
              </a:lnSpc>
            </a:pPr>
            <a:r>
              <a:rPr lang="en-GB" altLang="en-US" sz="2400"/>
              <a:t>Crime figures maintained a steady plateau for nearly a century after the 1850s but began to rise after World War 2</a:t>
            </a:r>
          </a:p>
          <a:p>
            <a:pPr>
              <a:lnSpc>
                <a:spcPct val="90000"/>
              </a:lnSpc>
            </a:pPr>
            <a:r>
              <a:rPr lang="en-GB" altLang="en-US" sz="2400"/>
              <a:t>This increase meant that roughly 500,000 crimes a year were committed during the 1950s</a:t>
            </a:r>
          </a:p>
          <a:p>
            <a:pPr>
              <a:lnSpc>
                <a:spcPct val="90000"/>
              </a:lnSpc>
            </a:pPr>
            <a:r>
              <a:rPr lang="en-GB" altLang="en-US" sz="2400"/>
              <a:t>A million a year during the 1960s</a:t>
            </a:r>
          </a:p>
          <a:p>
            <a:pPr>
              <a:lnSpc>
                <a:spcPct val="90000"/>
              </a:lnSpc>
            </a:pPr>
            <a:r>
              <a:rPr lang="en-GB" altLang="en-US" sz="2400"/>
              <a:t>2 million a year during the 1970s</a:t>
            </a:r>
          </a:p>
          <a:p>
            <a:pPr>
              <a:lnSpc>
                <a:spcPct val="90000"/>
              </a:lnSpc>
            </a:pPr>
            <a:r>
              <a:rPr lang="en-GB" altLang="en-US" sz="2400"/>
              <a:t>5.5 million a year during the 1990s</a:t>
            </a:r>
          </a:p>
          <a:p>
            <a:pPr>
              <a:lnSpc>
                <a:spcPct val="90000"/>
              </a:lnSpc>
            </a:pPr>
            <a:r>
              <a:rPr lang="en-GB" altLang="en-US" sz="2400"/>
              <a:t>However crime figures seem to have fallen in more recent years</a:t>
            </a:r>
          </a:p>
          <a:p>
            <a:pPr>
              <a:lnSpc>
                <a:spcPct val="90000"/>
              </a:lnSpc>
            </a:pPr>
            <a:r>
              <a:rPr lang="en-GB" altLang="en-US" sz="2400"/>
              <a:t>This has been attributed by some to the economic boom experienced during the early part of the 21</a:t>
            </a:r>
            <a:r>
              <a:rPr lang="en-GB" altLang="en-US" sz="2400" baseline="30000"/>
              <a:t>st</a:t>
            </a:r>
            <a:r>
              <a:rPr lang="en-GB" altLang="en-US" sz="2400"/>
              <a:t> century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917BC4D3-7150-4349-898E-F9E42C61261C}"/>
              </a:ext>
            </a:extLst>
          </p:cNvPr>
          <p:cNvSpPr>
            <a:spLocks noGrp="1" noChangeArrowheads="1"/>
          </p:cNvSpPr>
          <p:nvPr>
            <p:ph type="title"/>
          </p:nvPr>
        </p:nvSpPr>
        <p:spPr/>
        <p:txBody>
          <a:bodyPr/>
          <a:lstStyle/>
          <a:p>
            <a:r>
              <a:rPr lang="en-GB" altLang="en-US"/>
              <a:t>Getting tough on crime</a:t>
            </a:r>
          </a:p>
        </p:txBody>
      </p:sp>
      <p:sp>
        <p:nvSpPr>
          <p:cNvPr id="24579" name="Rectangle 3">
            <a:extLst>
              <a:ext uri="{FF2B5EF4-FFF2-40B4-BE49-F238E27FC236}">
                <a16:creationId xmlns:a16="http://schemas.microsoft.com/office/drawing/2014/main" id="{37C76A6E-D7E0-F6C6-960F-E15596F1E94B}"/>
              </a:ext>
            </a:extLst>
          </p:cNvPr>
          <p:cNvSpPr>
            <a:spLocks noGrp="1" noChangeArrowheads="1"/>
          </p:cNvSpPr>
          <p:nvPr>
            <p:ph type="body" idx="1"/>
          </p:nvPr>
        </p:nvSpPr>
        <p:spPr>
          <a:xfrm>
            <a:off x="25851" y="1196752"/>
            <a:ext cx="8507288" cy="4525963"/>
          </a:xfrm>
        </p:spPr>
        <p:txBody>
          <a:bodyPr/>
          <a:lstStyle/>
          <a:p>
            <a:pPr>
              <a:lnSpc>
                <a:spcPct val="90000"/>
              </a:lnSpc>
            </a:pPr>
            <a:r>
              <a:rPr lang="en-GB" altLang="en-US" sz="1800" dirty="0"/>
              <a:t>Politicians worried by the rise of crime have been suggesting ever more draconian solutions to deal with it</a:t>
            </a:r>
          </a:p>
          <a:p>
            <a:pPr>
              <a:lnSpc>
                <a:spcPct val="90000"/>
              </a:lnSpc>
            </a:pPr>
            <a:r>
              <a:rPr lang="en-GB" altLang="en-US" sz="1800" dirty="0"/>
              <a:t>These have largely been based on the theories of retribution mentioned earlier in this lecture</a:t>
            </a:r>
          </a:p>
          <a:p>
            <a:pPr>
              <a:lnSpc>
                <a:spcPct val="90000"/>
              </a:lnSpc>
            </a:pPr>
            <a:r>
              <a:rPr lang="en-GB" altLang="en-US" sz="1800" dirty="0"/>
              <a:t>However several thinkers have argued that these are ultimately less effective than dealing with the root causes behind crime</a:t>
            </a:r>
          </a:p>
          <a:p>
            <a:pPr>
              <a:lnSpc>
                <a:spcPct val="90000"/>
              </a:lnSpc>
            </a:pPr>
            <a:r>
              <a:rPr lang="en-GB" altLang="en-US" sz="1800" dirty="0"/>
              <a:t>This led to Tony Blair’s policy ‘Tough on crime, tough on the causes of crime’</a:t>
            </a:r>
          </a:p>
          <a:p>
            <a:pPr>
              <a:lnSpc>
                <a:spcPct val="90000"/>
              </a:lnSpc>
            </a:pPr>
            <a:r>
              <a:rPr lang="en-GB" altLang="en-US" sz="1800" dirty="0"/>
              <a:t>However it could be argued that the implementation often failed to live up to the rhetoric </a:t>
            </a:r>
          </a:p>
        </p:txBody>
      </p:sp>
      <p:pic>
        <p:nvPicPr>
          <p:cNvPr id="5" name="Picture 4">
            <a:extLst>
              <a:ext uri="{FF2B5EF4-FFF2-40B4-BE49-F238E27FC236}">
                <a16:creationId xmlns:a16="http://schemas.microsoft.com/office/drawing/2014/main" id="{0C48FDC6-B751-71C6-F375-8166EDEF2E81}"/>
              </a:ext>
            </a:extLst>
          </p:cNvPr>
          <p:cNvPicPr>
            <a:picLocks noChangeAspect="1"/>
          </p:cNvPicPr>
          <p:nvPr/>
        </p:nvPicPr>
        <p:blipFill rotWithShape="1">
          <a:blip r:embed="rId3"/>
          <a:srcRect l="31889" t="24266" r="15350" b="23041"/>
          <a:stretch/>
        </p:blipFill>
        <p:spPr>
          <a:xfrm>
            <a:off x="3059832" y="3484371"/>
            <a:ext cx="5256584" cy="337362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D914C-7AB0-CDAA-6BE7-A3FED071367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7EE9DEA-4735-6F2F-28D7-D4B10503C1DB}"/>
              </a:ext>
            </a:extLst>
          </p:cNvPr>
          <p:cNvSpPr>
            <a:spLocks noGrp="1"/>
          </p:cNvSpPr>
          <p:nvPr>
            <p:ph idx="1"/>
          </p:nvPr>
        </p:nvSpPr>
        <p:spPr/>
        <p:txBody>
          <a:bodyPr/>
          <a:lstStyle/>
          <a:p>
            <a:pPr>
              <a:lnSpc>
                <a:spcPct val="90000"/>
              </a:lnSpc>
            </a:pPr>
            <a:r>
              <a:rPr lang="en-GB" altLang="en-US" dirty="0"/>
              <a:t>Explained the connection between political ideas and the problem of law and order</a:t>
            </a:r>
          </a:p>
          <a:p>
            <a:pPr>
              <a:lnSpc>
                <a:spcPct val="90000"/>
              </a:lnSpc>
            </a:pPr>
            <a:r>
              <a:rPr lang="en-GB" altLang="en-US" dirty="0"/>
              <a:t>Considered the causes of crime and its profile as a political issue</a:t>
            </a:r>
          </a:p>
          <a:p>
            <a:pPr>
              <a:lnSpc>
                <a:spcPct val="90000"/>
              </a:lnSpc>
            </a:pPr>
            <a:r>
              <a:rPr lang="en-GB" altLang="en-US"/>
              <a:t>Examined </a:t>
            </a:r>
            <a:r>
              <a:rPr lang="en-GB" altLang="en-US" dirty="0"/>
              <a:t>some related issues like punishment</a:t>
            </a:r>
          </a:p>
          <a:p>
            <a:endParaRPr lang="en-GB" dirty="0"/>
          </a:p>
        </p:txBody>
      </p:sp>
    </p:spTree>
    <p:extLst>
      <p:ext uri="{BB962C8B-B14F-4D97-AF65-F5344CB8AC3E}">
        <p14:creationId xmlns:p14="http://schemas.microsoft.com/office/powerpoint/2010/main" val="3623588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EE7B-CD5E-0CD9-277A-FBB2F4D7C5D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90480E-4F80-9E25-4F56-3F76728A815C}"/>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1768106311"/>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TotalTime>
  <Words>4619</Words>
  <Application>Microsoft Office PowerPoint</Application>
  <PresentationFormat>On-screen Show (4:3)</PresentationFormat>
  <Paragraphs>150</Paragraphs>
  <Slides>11</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Default Design</vt:lpstr>
      <vt:lpstr>The Politics of Law and Order</vt:lpstr>
      <vt:lpstr>Aims of this lecture</vt:lpstr>
      <vt:lpstr>Introduction</vt:lpstr>
      <vt:lpstr>Law, order and political ideas</vt:lpstr>
      <vt:lpstr>Law, order and political ideas</vt:lpstr>
      <vt:lpstr>Defining crime</vt:lpstr>
      <vt:lpstr>Causes of crime</vt:lpstr>
      <vt:lpstr>Crime Trends</vt:lpstr>
      <vt:lpstr>Getting tough on crime</vt:lpstr>
      <vt:lpstr>Summary</vt:lpstr>
      <vt:lpstr>References</vt:lpstr>
    </vt:vector>
  </TitlesOfParts>
  <Company>Nottingham Trent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22 The Politics of Law and Order</dc:title>
  <dc:creator>ACP3ASHTOMB</dc:creator>
  <cp:lastModifiedBy>Anthony Burns</cp:lastModifiedBy>
  <cp:revision>15</cp:revision>
  <dcterms:created xsi:type="dcterms:W3CDTF">2010-06-18T12:42:45Z</dcterms:created>
  <dcterms:modified xsi:type="dcterms:W3CDTF">2026-06-22T08:30:42Z</dcterms:modified>
</cp:coreProperties>
</file>