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33"/>
  </p:notesMasterIdLst>
  <p:sldIdLst>
    <p:sldId id="256" r:id="rId2"/>
    <p:sldId id="311" r:id="rId3"/>
    <p:sldId id="312" r:id="rId4"/>
    <p:sldId id="313" r:id="rId5"/>
    <p:sldId id="315" r:id="rId6"/>
    <p:sldId id="314" r:id="rId7"/>
    <p:sldId id="322" r:id="rId8"/>
    <p:sldId id="321" r:id="rId9"/>
    <p:sldId id="318" r:id="rId10"/>
    <p:sldId id="316" r:id="rId11"/>
    <p:sldId id="319" r:id="rId12"/>
    <p:sldId id="323" r:id="rId13"/>
    <p:sldId id="325" r:id="rId14"/>
    <p:sldId id="326" r:id="rId15"/>
    <p:sldId id="327" r:id="rId16"/>
    <p:sldId id="329" r:id="rId17"/>
    <p:sldId id="328" r:id="rId18"/>
    <p:sldId id="332" r:id="rId19"/>
    <p:sldId id="333" r:id="rId20"/>
    <p:sldId id="331" r:id="rId21"/>
    <p:sldId id="334" r:id="rId22"/>
    <p:sldId id="330" r:id="rId23"/>
    <p:sldId id="335" r:id="rId24"/>
    <p:sldId id="336" r:id="rId25"/>
    <p:sldId id="337" r:id="rId26"/>
    <p:sldId id="340" r:id="rId27"/>
    <p:sldId id="339" r:id="rId28"/>
    <p:sldId id="338" r:id="rId29"/>
    <p:sldId id="342" r:id="rId30"/>
    <p:sldId id="341" r:id="rId31"/>
    <p:sldId id="320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543" autoAdjust="0"/>
  </p:normalViewPr>
  <p:slideViewPr>
    <p:cSldViewPr>
      <p:cViewPr>
        <p:scale>
          <a:sx n="80" d="100"/>
          <a:sy n="80" d="100"/>
        </p:scale>
        <p:origin x="-662" y="49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054467-56BE-49F6-B88C-AC467C74DBBA}" type="datetimeFigureOut">
              <a:rPr lang="en-GB" smtClean="0"/>
              <a:t>11/02/2015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54BC62-F5C8-4360-B5E0-FFBF2E17A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0709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F436BFC-4E33-4E8C-A678-6E90544684BA}" type="datetimeFigureOut">
              <a:rPr lang="en-GB" smtClean="0"/>
              <a:t>11/02/2015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7BB8AF-C16A-4836-A92D-61834B5F0BA5}" type="datetime4">
              <a:rPr lang="en-US" smtClean="0"/>
              <a:pPr/>
              <a:t>February 11, 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436BFC-4E33-4E8C-A678-6E90544684BA}" type="datetimeFigureOut">
              <a:rPr lang="en-GB" smtClean="0"/>
              <a:t>11/02/2015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436BFC-4E33-4E8C-A678-6E90544684BA}" type="datetimeFigureOut">
              <a:rPr lang="en-GB" smtClean="0"/>
              <a:t>11/02/2015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436BFC-4E33-4E8C-A678-6E90544684BA}" type="datetimeFigureOut">
              <a:rPr lang="en-GB" smtClean="0"/>
              <a:t>11/02/2015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436BFC-4E33-4E8C-A678-6E90544684BA}" type="datetimeFigureOut">
              <a:rPr lang="en-GB" smtClean="0"/>
              <a:t>11/02/2015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436BFC-4E33-4E8C-A678-6E90544684BA}" type="datetimeFigureOut">
              <a:rPr lang="en-GB" smtClean="0"/>
              <a:t>11/02/2015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F436BFC-4E33-4E8C-A678-6E90544684BA}" type="datetimeFigureOut">
              <a:rPr lang="en-GB" smtClean="0"/>
              <a:t>11/02/2015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F436BFC-4E33-4E8C-A678-6E90544684BA}" type="datetimeFigureOut">
              <a:rPr lang="en-GB" smtClean="0"/>
              <a:t>11/02/2015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436BFC-4E33-4E8C-A678-6E90544684BA}" type="datetimeFigureOut">
              <a:rPr lang="en-GB" smtClean="0"/>
              <a:t>11/02/2015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436BFC-4E33-4E8C-A678-6E90544684BA}" type="datetimeFigureOut">
              <a:rPr lang="en-GB" smtClean="0"/>
              <a:t>11/02/2015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F436BFC-4E33-4E8C-A678-6E90544684BA}" type="datetimeFigureOut">
              <a:rPr lang="en-GB" smtClean="0"/>
              <a:t>11/02/2015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3670" y="332656"/>
            <a:ext cx="6397352" cy="984384"/>
          </a:xfrm>
        </p:spPr>
        <p:txBody>
          <a:bodyPr/>
          <a:lstStyle/>
          <a:p>
            <a:pPr algn="ctr"/>
            <a:r>
              <a:rPr lang="en-GB" sz="5400" dirty="0" smtClean="0"/>
              <a:t>Study skills 2015</a:t>
            </a:r>
            <a:endParaRPr lang="en-GB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2565678" y="1268760"/>
            <a:ext cx="6577950" cy="888538"/>
          </a:xfrm>
        </p:spPr>
        <p:txBody>
          <a:bodyPr>
            <a:noAutofit/>
          </a:bodyPr>
          <a:lstStyle/>
          <a:p>
            <a:pPr algn="ctr"/>
            <a:r>
              <a:rPr lang="en-GB" sz="3600" i="1" u="sng" dirty="0" smtClean="0"/>
              <a:t>Effective Learning:</a:t>
            </a:r>
          </a:p>
          <a:p>
            <a:pPr algn="ctr"/>
            <a:r>
              <a:rPr lang="en-GB" sz="3600" i="1" u="sng" dirty="0" smtClean="0"/>
              <a:t>Note-making and</a:t>
            </a:r>
          </a:p>
          <a:p>
            <a:pPr algn="ctr"/>
            <a:r>
              <a:rPr lang="en-GB" sz="3600" i="1" u="sng" dirty="0" smtClean="0"/>
              <a:t>Memory-aides</a:t>
            </a:r>
          </a:p>
          <a:p>
            <a:pPr algn="ctr"/>
            <a:endParaRPr lang="en-GB" sz="4400" i="1" u="sng" dirty="0" smtClean="0"/>
          </a:p>
        </p:txBody>
      </p:sp>
    </p:spTree>
    <p:extLst>
      <p:ext uri="{BB962C8B-B14F-4D97-AF65-F5344CB8AC3E}">
        <p14:creationId xmlns:p14="http://schemas.microsoft.com/office/powerpoint/2010/main" val="1760065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056564"/>
          </a:xfrm>
        </p:spPr>
        <p:txBody>
          <a:bodyPr>
            <a:normAutofit/>
          </a:bodyPr>
          <a:lstStyle/>
          <a:p>
            <a:r>
              <a:rPr lang="en-GB" sz="2400" b="0" dirty="0"/>
              <a:t>1. What’s the point of writing and keeping notes?</a:t>
            </a:r>
          </a:p>
          <a:p>
            <a:r>
              <a:rPr lang="en-GB" sz="2400" b="0" dirty="0"/>
              <a:t>2. What evidence is there that writing notes can help you learn?</a:t>
            </a:r>
          </a:p>
          <a:p>
            <a:r>
              <a:rPr lang="en-GB" sz="2400" b="0" dirty="0"/>
              <a:t>3. What’s the difference between note </a:t>
            </a:r>
            <a:r>
              <a:rPr lang="en-GB" sz="2400" b="0" i="1" dirty="0"/>
              <a:t>taking </a:t>
            </a:r>
            <a:r>
              <a:rPr lang="en-GB" sz="2400" b="0" dirty="0"/>
              <a:t>and note </a:t>
            </a:r>
            <a:r>
              <a:rPr lang="en-GB" sz="2400" b="0" i="1" dirty="0"/>
              <a:t>making</a:t>
            </a:r>
            <a:r>
              <a:rPr lang="en-GB" sz="2400" b="0" dirty="0"/>
              <a:t>?</a:t>
            </a:r>
          </a:p>
          <a:p>
            <a:r>
              <a:rPr lang="en-GB" sz="2400" b="0" dirty="0"/>
              <a:t>4. What are the most effective ways of taking, making and using notes?</a:t>
            </a:r>
            <a:endParaRPr lang="en-GB" sz="2400" b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62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056564"/>
          </a:xfrm>
        </p:spPr>
        <p:txBody>
          <a:bodyPr>
            <a:normAutofit/>
          </a:bodyPr>
          <a:lstStyle/>
          <a:p>
            <a:pPr marL="0" indent="0" algn="just"/>
            <a:r>
              <a:rPr lang="en-GB" sz="2400" b="0" dirty="0"/>
              <a:t>Students write notes during lectures, either on </a:t>
            </a:r>
            <a:r>
              <a:rPr lang="en-GB" sz="2400" b="0" dirty="0" smtClean="0"/>
              <a:t>hand-outs </a:t>
            </a:r>
            <a:r>
              <a:rPr lang="en-GB" sz="2400" b="0" dirty="0"/>
              <a:t>produced by </a:t>
            </a:r>
            <a:r>
              <a:rPr lang="en-GB" sz="2400" b="0" dirty="0" smtClean="0"/>
              <a:t>a lecturer </a:t>
            </a:r>
            <a:r>
              <a:rPr lang="en-GB" sz="2400" b="0" dirty="0"/>
              <a:t>or separately from these. They also take notes in tutorials </a:t>
            </a:r>
            <a:r>
              <a:rPr lang="en-GB" sz="2400" b="0" dirty="0" smtClean="0"/>
              <a:t>and seminars </a:t>
            </a:r>
            <a:r>
              <a:rPr lang="en-GB" sz="2400" b="0" dirty="0"/>
              <a:t>and when reading independently</a:t>
            </a:r>
            <a:r>
              <a:rPr lang="en-GB" sz="2400" b="0" dirty="0" smtClean="0"/>
              <a:t>.</a:t>
            </a:r>
          </a:p>
          <a:p>
            <a:endParaRPr lang="en-GB" sz="2400" b="0" dirty="0"/>
          </a:p>
          <a:p>
            <a:pPr marL="0" indent="0" algn="just"/>
            <a:r>
              <a:rPr lang="en-GB" sz="2400" b="0" dirty="0"/>
              <a:t>But </a:t>
            </a:r>
            <a:r>
              <a:rPr lang="en-GB" sz="2400" dirty="0"/>
              <a:t>why </a:t>
            </a:r>
            <a:r>
              <a:rPr lang="en-GB" sz="2400" b="0" dirty="0"/>
              <a:t>do students write notes? A number of writers and </a:t>
            </a:r>
            <a:r>
              <a:rPr lang="en-GB" sz="2400" b="0" dirty="0" smtClean="0"/>
              <a:t>commentators on </a:t>
            </a:r>
            <a:r>
              <a:rPr lang="en-GB" sz="2400" b="0" dirty="0"/>
              <a:t>study skills, </a:t>
            </a:r>
            <a:r>
              <a:rPr lang="en-GB" sz="2400" b="0" dirty="0" smtClean="0"/>
              <a:t>offer </a:t>
            </a:r>
            <a:r>
              <a:rPr lang="en-GB" sz="2400" b="0" dirty="0"/>
              <a:t>similar reasons and explanations </a:t>
            </a:r>
            <a:r>
              <a:rPr lang="en-GB" sz="2400" b="0" dirty="0" smtClean="0"/>
              <a:t>for writing </a:t>
            </a:r>
            <a:r>
              <a:rPr lang="en-GB" sz="2400" b="0" dirty="0"/>
              <a:t>and keeping notes:</a:t>
            </a:r>
            <a:endParaRPr lang="en-GB" sz="2400" b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take notes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8941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45" t="13281" r="8771" b="4219"/>
          <a:stretch/>
        </p:blipFill>
        <p:spPr bwMode="auto">
          <a:xfrm>
            <a:off x="539552" y="260648"/>
            <a:ext cx="8208912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6521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556792"/>
            <a:ext cx="7520940" cy="40565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0" dirty="0" smtClean="0"/>
              <a:t>There </a:t>
            </a:r>
            <a:r>
              <a:rPr lang="en-GB" sz="2400" b="0" dirty="0"/>
              <a:t>are three main reasons presented by students </a:t>
            </a:r>
            <a:r>
              <a:rPr lang="en-GB" sz="2400" dirty="0" smtClean="0"/>
              <a:t>why </a:t>
            </a:r>
            <a:r>
              <a:rPr lang="en-GB" sz="2400" b="0" dirty="0" smtClean="0"/>
              <a:t>they </a:t>
            </a:r>
            <a:r>
              <a:rPr lang="en-GB" sz="2400" b="0" dirty="0"/>
              <a:t>write notes:</a:t>
            </a:r>
          </a:p>
          <a:p>
            <a:pPr marL="109728" indent="0">
              <a:buNone/>
            </a:pPr>
            <a:r>
              <a:rPr lang="en-GB" sz="2400" b="0" dirty="0"/>
              <a:t>(1) To relieve boredom, and because of peer pressure – everyone is </a:t>
            </a:r>
            <a:r>
              <a:rPr lang="en-GB" sz="2400" b="0" dirty="0" smtClean="0"/>
              <a:t>doing</a:t>
            </a:r>
            <a:r>
              <a:rPr lang="en-GB" sz="2400" b="0" dirty="0"/>
              <a:t> </a:t>
            </a:r>
            <a:r>
              <a:rPr lang="en-GB" sz="2400" b="0" dirty="0" smtClean="0"/>
              <a:t>it</a:t>
            </a:r>
            <a:r>
              <a:rPr lang="en-GB" sz="2400" b="0" dirty="0"/>
              <a:t>!</a:t>
            </a:r>
          </a:p>
          <a:p>
            <a:pPr marL="109728" indent="0">
              <a:buNone/>
            </a:pPr>
            <a:r>
              <a:rPr lang="en-GB" sz="2400" b="0" dirty="0"/>
              <a:t>(2) Students believe the process will help them recall the content </a:t>
            </a:r>
            <a:r>
              <a:rPr lang="en-GB" sz="2400" b="0" dirty="0" smtClean="0"/>
              <a:t>of lectures </a:t>
            </a:r>
            <a:r>
              <a:rPr lang="en-GB" sz="2400" b="0" dirty="0"/>
              <a:t>better in the future.</a:t>
            </a:r>
          </a:p>
          <a:p>
            <a:pPr marL="109728" indent="0">
              <a:buNone/>
            </a:pPr>
            <a:r>
              <a:rPr lang="en-GB" sz="2400" b="0" dirty="0"/>
              <a:t>(3) They feel the notes will help them to be more organised with </a:t>
            </a:r>
            <a:r>
              <a:rPr lang="en-GB" sz="2400" b="0" dirty="0" smtClean="0"/>
              <a:t>their revision</a:t>
            </a:r>
            <a:r>
              <a:rPr lang="en-GB" sz="2400" b="0" dirty="0"/>
              <a:t>.</a:t>
            </a:r>
            <a:endParaRPr lang="en-GB" sz="2400" b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evidence is there that </a:t>
            </a:r>
            <a:r>
              <a:rPr lang="en-GB" dirty="0" smtClean="0"/>
              <a:t>writing notes </a:t>
            </a:r>
            <a:r>
              <a:rPr lang="en-GB" dirty="0"/>
              <a:t>can help </a:t>
            </a:r>
            <a:r>
              <a:rPr lang="en-GB" dirty="0" smtClean="0"/>
              <a:t>you to </a:t>
            </a:r>
            <a:r>
              <a:rPr lang="en-GB" dirty="0"/>
              <a:t>learn?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4047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772816"/>
            <a:ext cx="7520940" cy="4056564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0" dirty="0"/>
              <a:t>There is some evidence that writing and keeping notes can help </a:t>
            </a:r>
            <a:r>
              <a:rPr lang="en-GB" sz="2400" b="0" dirty="0" smtClean="0"/>
              <a:t>you recall </a:t>
            </a:r>
            <a:r>
              <a:rPr lang="en-GB" sz="2400" b="0" dirty="0"/>
              <a:t>what you have learned.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dirty="0" smtClean="0"/>
              <a:t>However</a:t>
            </a:r>
            <a:r>
              <a:rPr lang="en-GB" sz="2400" b="0" dirty="0"/>
              <a:t>, to be most effective notes must be well-organised </a:t>
            </a:r>
            <a:r>
              <a:rPr lang="en-GB" sz="2400" b="0" dirty="0" smtClean="0"/>
              <a:t>and reviewed </a:t>
            </a:r>
            <a:r>
              <a:rPr lang="en-GB" sz="2400" b="0" dirty="0"/>
              <a:t>afterwards.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dirty="0" smtClean="0"/>
              <a:t>There </a:t>
            </a:r>
            <a:r>
              <a:rPr lang="en-GB" sz="2400" b="0" dirty="0"/>
              <a:t>is evidence that discussing your notes with another person </a:t>
            </a:r>
            <a:r>
              <a:rPr lang="en-GB" sz="2400" b="0" dirty="0" smtClean="0"/>
              <a:t>is effective </a:t>
            </a:r>
            <a:r>
              <a:rPr lang="en-GB" sz="2400" b="0" dirty="0"/>
              <a:t>in aiding recall.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dirty="0" smtClean="0"/>
              <a:t>Research </a:t>
            </a:r>
            <a:r>
              <a:rPr lang="en-GB" sz="2400" b="0" dirty="0"/>
              <a:t>attention has turned in recent years to what types </a:t>
            </a:r>
            <a:r>
              <a:rPr lang="en-GB" sz="2400" b="0" dirty="0" smtClean="0"/>
              <a:t>of notes </a:t>
            </a:r>
            <a:r>
              <a:rPr lang="en-GB" sz="2400" b="0" dirty="0"/>
              <a:t>are most effective in aiding recall.</a:t>
            </a:r>
            <a:endParaRPr lang="en-GB" sz="2400" b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Effectiveness of note-taking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7528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844824"/>
            <a:ext cx="7520940" cy="4056564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r>
              <a:rPr lang="en-GB" sz="2400" b="0" dirty="0"/>
              <a:t>Successful synthesis of ideas can follow when we read in pursuit of </a:t>
            </a:r>
            <a:r>
              <a:rPr lang="en-GB" sz="2400" b="0" dirty="0" smtClean="0"/>
              <a:t>answers to </a:t>
            </a:r>
            <a:r>
              <a:rPr lang="en-GB" sz="2400" b="0" dirty="0"/>
              <a:t>a particular question that we ask of a topic </a:t>
            </a:r>
            <a:r>
              <a:rPr lang="en-GB" sz="2400" b="0" dirty="0" smtClean="0"/>
              <a:t>-</a:t>
            </a:r>
          </a:p>
          <a:p>
            <a:endParaRPr lang="en-GB" sz="2400" b="0" dirty="0"/>
          </a:p>
          <a:p>
            <a:pPr marL="109728" indent="0">
              <a:buNone/>
            </a:pPr>
            <a:r>
              <a:rPr lang="en-GB" sz="2400" b="0" dirty="0" smtClean="0"/>
              <a:t>e.g</a:t>
            </a:r>
            <a:r>
              <a:rPr lang="en-GB" sz="2400" b="0" dirty="0"/>
              <a:t>. “what is meant by </a:t>
            </a:r>
            <a:r>
              <a:rPr lang="en-GB" sz="2400" b="0" dirty="0" smtClean="0"/>
              <a:t>the term </a:t>
            </a:r>
            <a:r>
              <a:rPr lang="en-GB" sz="2400" b="0" dirty="0"/>
              <a:t>‘effective writing’?” </a:t>
            </a:r>
            <a:endParaRPr lang="en-GB" sz="2400" b="0" dirty="0" smtClean="0"/>
          </a:p>
          <a:p>
            <a:endParaRPr lang="en-GB" sz="2400" b="0" dirty="0"/>
          </a:p>
          <a:p>
            <a:pPr marL="109728" indent="0">
              <a:buNone/>
            </a:pPr>
            <a:r>
              <a:rPr lang="en-GB" sz="2400" b="0" dirty="0" smtClean="0"/>
              <a:t>We </a:t>
            </a:r>
            <a:r>
              <a:rPr lang="en-GB" sz="2400" b="0" dirty="0"/>
              <a:t>can then pursue answers to </a:t>
            </a:r>
            <a:r>
              <a:rPr lang="en-GB" sz="2400" b="0" dirty="0" smtClean="0"/>
              <a:t>the questions we raise</a:t>
            </a:r>
            <a:r>
              <a:rPr lang="en-GB" sz="2400" b="0" dirty="0"/>
              <a:t>, </a:t>
            </a:r>
            <a:endParaRPr lang="en-GB" sz="2400" b="0" dirty="0" smtClean="0"/>
          </a:p>
          <a:p>
            <a:endParaRPr lang="en-GB" sz="2400" b="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dirty="0" smtClean="0"/>
              <a:t>look </a:t>
            </a:r>
            <a:r>
              <a:rPr lang="en-GB" sz="2400" b="0" dirty="0"/>
              <a:t>for common elements and connection points </a:t>
            </a:r>
            <a:r>
              <a:rPr lang="en-GB" sz="2400" b="0" dirty="0" smtClean="0"/>
              <a:t>between commentators</a:t>
            </a:r>
            <a:endParaRPr lang="en-GB" sz="2400" b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b="1" dirty="0" smtClean="0"/>
              <a:t>You </a:t>
            </a:r>
            <a:r>
              <a:rPr lang="en-GB" sz="2800" b="1" dirty="0"/>
              <a:t>synthesize your reading from </a:t>
            </a:r>
            <a:r>
              <a:rPr lang="en-GB" sz="2800" b="1" dirty="0" smtClean="0"/>
              <a:t>a number </a:t>
            </a:r>
            <a:r>
              <a:rPr lang="en-GB" sz="2800" b="1" dirty="0"/>
              <a:t>of sources on </a:t>
            </a:r>
            <a:r>
              <a:rPr lang="en-GB" sz="2800" b="1" dirty="0" smtClean="0"/>
              <a:t>the same </a:t>
            </a:r>
            <a:r>
              <a:rPr lang="en-GB" sz="2800" b="1" dirty="0"/>
              <a:t>topic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4522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67" t="48721" r="21049" b="4138"/>
          <a:stretch/>
        </p:blipFill>
        <p:spPr bwMode="auto">
          <a:xfrm>
            <a:off x="101806" y="188640"/>
            <a:ext cx="8934690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539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772816"/>
            <a:ext cx="7520940" cy="33843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0" dirty="0"/>
              <a:t>This is an example of a form of note making that </a:t>
            </a:r>
            <a:r>
              <a:rPr lang="en-GB" sz="2400" b="0" dirty="0" smtClean="0"/>
              <a:t>attempts </a:t>
            </a:r>
            <a:r>
              <a:rPr lang="en-GB" sz="2400" b="0" dirty="0"/>
              <a:t>to show </a:t>
            </a:r>
            <a:r>
              <a:rPr lang="en-GB" sz="2400" b="0" dirty="0" smtClean="0"/>
              <a:t>the connections </a:t>
            </a:r>
            <a:r>
              <a:rPr lang="en-GB" sz="2400" b="0" dirty="0"/>
              <a:t>visually between ideas in a journal article.</a:t>
            </a:r>
            <a:endParaRPr lang="en-GB" sz="2400" b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You </a:t>
            </a:r>
            <a:r>
              <a:rPr lang="en-GB" sz="2800" b="1" dirty="0"/>
              <a:t>summarise for yourself the connections in any </a:t>
            </a:r>
            <a:r>
              <a:rPr lang="en-GB" sz="2800" b="1" dirty="0" smtClean="0"/>
              <a:t>reading or from </a:t>
            </a:r>
            <a:r>
              <a:rPr lang="en-GB" sz="2800" b="1" dirty="0"/>
              <a:t>any lecture</a:t>
            </a:r>
            <a:r>
              <a:rPr lang="en-GB" sz="2800" dirty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16411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82" t="19752" r="19739" b="7456"/>
          <a:stretch/>
        </p:blipFill>
        <p:spPr bwMode="auto">
          <a:xfrm>
            <a:off x="35496" y="0"/>
            <a:ext cx="9001000" cy="6813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6842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628800"/>
            <a:ext cx="7520940" cy="405656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b="0" dirty="0"/>
              <a:t>This is an example of a student adding his or her own </a:t>
            </a:r>
            <a:r>
              <a:rPr lang="en-GB" sz="2400" b="0" dirty="0" smtClean="0"/>
              <a:t>comments </a:t>
            </a:r>
            <a:r>
              <a:rPr lang="en-GB" sz="2400" b="0" dirty="0"/>
              <a:t>and using </a:t>
            </a:r>
            <a:r>
              <a:rPr lang="en-GB" sz="2400" b="0" dirty="0" smtClean="0"/>
              <a:t>a variation </a:t>
            </a:r>
            <a:r>
              <a:rPr lang="en-GB" sz="2400" b="0" dirty="0"/>
              <a:t>on the </a:t>
            </a:r>
            <a:r>
              <a:rPr lang="en-GB" sz="2400" dirty="0"/>
              <a:t>Cornell Method </a:t>
            </a:r>
            <a:r>
              <a:rPr lang="en-GB" sz="2400" b="0" dirty="0"/>
              <a:t>of note making</a:t>
            </a:r>
            <a:r>
              <a:rPr lang="en-GB" sz="2400" b="0" dirty="0" smtClean="0"/>
              <a:t>.</a:t>
            </a:r>
          </a:p>
          <a:p>
            <a:pPr marL="0" indent="0">
              <a:buNone/>
            </a:pPr>
            <a:endParaRPr lang="en-GB" sz="2400" b="0" dirty="0" smtClean="0"/>
          </a:p>
          <a:p>
            <a:pPr marL="0" indent="0">
              <a:buNone/>
            </a:pPr>
            <a:r>
              <a:rPr lang="en-GB" sz="2400" b="0" dirty="0"/>
              <a:t>The ‘comments’ section is an opportunity to write down the questions </a:t>
            </a:r>
            <a:r>
              <a:rPr lang="en-GB" sz="2400" b="0" dirty="0" smtClean="0"/>
              <a:t>that occur </a:t>
            </a:r>
            <a:r>
              <a:rPr lang="en-GB" sz="2400" b="0" dirty="0"/>
              <a:t>to you from the reading. </a:t>
            </a:r>
            <a:endParaRPr lang="en-GB" sz="2400" b="0" dirty="0" smtClean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0" dirty="0" smtClean="0"/>
              <a:t>You </a:t>
            </a:r>
            <a:r>
              <a:rPr lang="en-GB" sz="2400" b="0" dirty="0"/>
              <a:t>can pursue answers to these </a:t>
            </a:r>
            <a:r>
              <a:rPr lang="en-GB" sz="2400" b="0" dirty="0" smtClean="0"/>
              <a:t>questions and </a:t>
            </a:r>
            <a:r>
              <a:rPr lang="en-GB" sz="2400" b="0" dirty="0"/>
              <a:t>incorporate the answers in your assignment. If you do this you </a:t>
            </a:r>
            <a:r>
              <a:rPr lang="en-GB" sz="2400" b="0" dirty="0" smtClean="0"/>
              <a:t>are moving </a:t>
            </a:r>
            <a:r>
              <a:rPr lang="en-GB" sz="2400" b="0" dirty="0"/>
              <a:t>from description (which is important in assignments) to </a:t>
            </a:r>
            <a:r>
              <a:rPr lang="en-GB" sz="2400" b="0" dirty="0" smtClean="0"/>
              <a:t>analysis (which </a:t>
            </a:r>
            <a:r>
              <a:rPr lang="en-GB" sz="2400" b="0" dirty="0"/>
              <a:t>is essential for degree level study).</a:t>
            </a:r>
            <a:endParaRPr lang="en-GB" sz="2400" b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You </a:t>
            </a:r>
            <a:r>
              <a:rPr lang="en-GB" sz="2800" b="1" dirty="0"/>
              <a:t>add your own critical comments to what you read or hear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6234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50" t="31120" r="26873" b="19622"/>
          <a:stretch/>
        </p:blipFill>
        <p:spPr bwMode="auto">
          <a:xfrm>
            <a:off x="467544" y="83321"/>
            <a:ext cx="8280920" cy="5410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4433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83" t="39460" r="25282" b="38232"/>
          <a:stretch/>
        </p:blipFill>
        <p:spPr bwMode="auto">
          <a:xfrm>
            <a:off x="130300" y="1166586"/>
            <a:ext cx="8906196" cy="42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Taking and making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0843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064676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2400" b="0" dirty="0"/>
              <a:t>Essentially, note taking styles fall into three main types:</a:t>
            </a:r>
          </a:p>
          <a:p>
            <a:pPr marL="109728" indent="0">
              <a:buNone/>
            </a:pPr>
            <a:endParaRPr lang="en-GB" sz="2400" b="0" dirty="0" smtClean="0"/>
          </a:p>
          <a:p>
            <a:pPr marL="109728" indent="0">
              <a:buNone/>
            </a:pPr>
            <a:r>
              <a:rPr lang="en-GB" sz="2400" b="0" dirty="0" smtClean="0"/>
              <a:t>a</a:t>
            </a:r>
            <a:r>
              <a:rPr lang="en-GB" sz="2400" b="0" dirty="0"/>
              <a:t>. Linear Notes</a:t>
            </a:r>
          </a:p>
          <a:p>
            <a:pPr marL="109728" indent="0">
              <a:buNone/>
            </a:pPr>
            <a:r>
              <a:rPr lang="en-GB" sz="2400" b="0" dirty="0"/>
              <a:t>b. Visual or Pattern Notes</a:t>
            </a:r>
          </a:p>
          <a:p>
            <a:pPr marL="109728" indent="0">
              <a:buNone/>
            </a:pPr>
            <a:r>
              <a:rPr lang="en-GB" sz="2400" b="0" dirty="0"/>
              <a:t>c. Voice Notes</a:t>
            </a:r>
          </a:p>
          <a:p>
            <a:pPr marL="0" indent="0">
              <a:buNone/>
            </a:pPr>
            <a:endParaRPr lang="en-GB" sz="2400" b="0" dirty="0" smtClean="0"/>
          </a:p>
          <a:p>
            <a:pPr marL="0" indent="0">
              <a:buNone/>
            </a:pPr>
            <a:r>
              <a:rPr lang="en-GB" sz="2400" b="0" dirty="0" smtClean="0"/>
              <a:t>However</a:t>
            </a:r>
            <a:r>
              <a:rPr lang="en-GB" sz="2400" b="0" dirty="0"/>
              <a:t>, there is no reason why visual elements cannot be integrated </a:t>
            </a:r>
            <a:r>
              <a:rPr lang="en-GB" sz="2400" b="0" dirty="0" smtClean="0"/>
              <a:t>into linear </a:t>
            </a:r>
            <a:r>
              <a:rPr lang="en-GB" sz="2400" b="0" dirty="0"/>
              <a:t>notes. Making notes is a study technique that is wide open to </a:t>
            </a:r>
            <a:r>
              <a:rPr lang="en-GB" sz="2400" b="0" dirty="0" smtClean="0"/>
              <a:t>new, creative </a:t>
            </a:r>
            <a:r>
              <a:rPr lang="en-GB" sz="2400" b="0" dirty="0"/>
              <a:t>and imaginative approaches that work for you.</a:t>
            </a:r>
            <a:endParaRPr lang="en-GB" sz="2400" b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notes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923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844824"/>
            <a:ext cx="7520940" cy="33123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0" dirty="0"/>
              <a:t>Linear notes are those that summarise, using sentences, </a:t>
            </a:r>
            <a:r>
              <a:rPr lang="en-GB" sz="2400" b="0" dirty="0" smtClean="0"/>
              <a:t>half-sentences or abbreviations</a:t>
            </a:r>
            <a:r>
              <a:rPr lang="en-GB" sz="2400" b="0" dirty="0"/>
              <a:t>, the main points heard or read. </a:t>
            </a:r>
            <a:endParaRPr lang="en-GB" sz="2400" b="0" dirty="0" smtClean="0"/>
          </a:p>
          <a:p>
            <a:pPr marL="0" indent="0"/>
            <a:endParaRPr lang="en-GB" sz="2400" b="0" dirty="0"/>
          </a:p>
          <a:p>
            <a:pPr marL="0" indent="0">
              <a:buNone/>
            </a:pPr>
            <a:r>
              <a:rPr lang="en-GB" sz="2400" b="0" dirty="0" smtClean="0"/>
              <a:t>To </a:t>
            </a:r>
            <a:r>
              <a:rPr lang="en-GB" sz="2400" b="0" dirty="0"/>
              <a:t>be most effective, </a:t>
            </a:r>
            <a:r>
              <a:rPr lang="en-GB" sz="2400" b="0" dirty="0" smtClean="0"/>
              <a:t>there needs </a:t>
            </a:r>
            <a:r>
              <a:rPr lang="en-GB" sz="2400" b="0" dirty="0"/>
              <a:t>to be two levels of engagement with linear notes:</a:t>
            </a:r>
            <a:endParaRPr lang="en-GB" sz="2400" b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Linear Notes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4675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19" t="49179" r="27370" b="17018"/>
          <a:stretch/>
        </p:blipFill>
        <p:spPr bwMode="auto">
          <a:xfrm>
            <a:off x="107504" y="980728"/>
            <a:ext cx="8928992" cy="4834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b="1" dirty="0"/>
              <a:t>Linear Notes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7784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84784"/>
            <a:ext cx="7520940" cy="4608512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en-GB" sz="2400" dirty="0"/>
              <a:t>At the end of a lecture it is important to review your own notes to make </a:t>
            </a:r>
            <a:r>
              <a:rPr lang="en-GB" sz="2400" dirty="0" smtClean="0"/>
              <a:t>sure you </a:t>
            </a:r>
            <a:r>
              <a:rPr lang="en-GB" sz="2400" dirty="0"/>
              <a:t>understand them! </a:t>
            </a:r>
            <a:endParaRPr lang="en-GB" sz="2400" dirty="0" smtClean="0"/>
          </a:p>
          <a:p>
            <a:pPr marL="109728" indent="0">
              <a:buNone/>
            </a:pPr>
            <a:endParaRPr lang="en-GB" sz="2400" dirty="0" smtClean="0"/>
          </a:p>
          <a:p>
            <a:pPr marL="109728" indent="0">
              <a:buNone/>
            </a:pPr>
            <a:r>
              <a:rPr lang="en-GB" sz="2400" dirty="0" smtClean="0"/>
              <a:t>It </a:t>
            </a:r>
            <a:r>
              <a:rPr lang="en-GB" sz="2400" dirty="0"/>
              <a:t>can be particularly useful to review notes with </a:t>
            </a:r>
            <a:r>
              <a:rPr lang="en-GB" sz="2400" dirty="0" smtClean="0"/>
              <a:t>at least </a:t>
            </a:r>
            <a:r>
              <a:rPr lang="en-GB" sz="2400" dirty="0"/>
              <a:t>one other person to compare your comments with theirs and to </a:t>
            </a:r>
            <a:r>
              <a:rPr lang="en-GB" sz="2400" dirty="0" smtClean="0"/>
              <a:t>make sure </a:t>
            </a:r>
            <a:r>
              <a:rPr lang="en-GB" sz="2400" dirty="0"/>
              <a:t>you did not miss </a:t>
            </a:r>
            <a:r>
              <a:rPr lang="en-GB" sz="2400" dirty="0" smtClean="0"/>
              <a:t>anything.</a:t>
            </a:r>
          </a:p>
          <a:p>
            <a:pPr marL="109728" indent="0">
              <a:buNone/>
            </a:pPr>
            <a:endParaRPr lang="en-GB" sz="2400" dirty="0" smtClean="0"/>
          </a:p>
          <a:p>
            <a:pPr marL="109728" indent="0">
              <a:buNone/>
            </a:pPr>
            <a:r>
              <a:rPr lang="en-GB" sz="2400" dirty="0" smtClean="0"/>
              <a:t>If </a:t>
            </a:r>
            <a:r>
              <a:rPr lang="en-GB" sz="2400" dirty="0"/>
              <a:t>you don’t have any tutor lecture notes, you could use a ‘note and </a:t>
            </a:r>
            <a:r>
              <a:rPr lang="en-GB" sz="2400" dirty="0" smtClean="0"/>
              <a:t>review’ approach</a:t>
            </a:r>
            <a:r>
              <a:rPr lang="en-GB" sz="2400" dirty="0"/>
              <a:t>, which uses two or three sides of A4 paper.</a:t>
            </a:r>
            <a:endParaRPr lang="en-GB" sz="2400" b="0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Linear Notes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6967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84784"/>
            <a:ext cx="7520940" cy="4056564"/>
          </a:xfrm>
        </p:spPr>
        <p:txBody>
          <a:bodyPr>
            <a:normAutofit fontScale="92500" lnSpcReduction="20000"/>
          </a:bodyPr>
          <a:lstStyle/>
          <a:p>
            <a:pPr marL="109728" indent="0">
              <a:buNone/>
            </a:pPr>
            <a:r>
              <a:rPr lang="en-GB" sz="2400" dirty="0"/>
              <a:t>Visual notes have been used for centuries for problem solving, particularly </a:t>
            </a:r>
            <a:r>
              <a:rPr lang="en-GB" sz="2400" dirty="0" smtClean="0"/>
              <a:t>in science </a:t>
            </a:r>
            <a:r>
              <a:rPr lang="en-GB" sz="2400" dirty="0"/>
              <a:t>and engineering. Ideas are presented in a visual, connected </a:t>
            </a:r>
            <a:r>
              <a:rPr lang="en-GB" sz="2400" dirty="0" smtClean="0"/>
              <a:t>way, showing </a:t>
            </a:r>
            <a:r>
              <a:rPr lang="en-GB" sz="2400" dirty="0"/>
              <a:t>linkages and relationships between elements</a:t>
            </a:r>
            <a:r>
              <a:rPr lang="en-GB" sz="2400" dirty="0" smtClean="0"/>
              <a:t>.</a:t>
            </a:r>
          </a:p>
          <a:p>
            <a:pPr marL="109728" indent="0">
              <a:buNone/>
            </a:pPr>
            <a:endParaRPr lang="en-GB" sz="2400" dirty="0" smtClean="0"/>
          </a:p>
          <a:p>
            <a:pPr marL="109728" indent="0">
              <a:buNone/>
            </a:pPr>
            <a:r>
              <a:rPr lang="en-GB" sz="2400" dirty="0" smtClean="0"/>
              <a:t>In </a:t>
            </a:r>
            <a:r>
              <a:rPr lang="en-GB" sz="2400" dirty="0"/>
              <a:t>the last two decades the idea has captured the attention of trainers </a:t>
            </a:r>
            <a:r>
              <a:rPr lang="en-GB" sz="2400" dirty="0" smtClean="0"/>
              <a:t>and educationalists</a:t>
            </a:r>
            <a:r>
              <a:rPr lang="en-GB" sz="2400" dirty="0"/>
              <a:t>, largely due to the work of psychologist/author, Tony </a:t>
            </a:r>
            <a:r>
              <a:rPr lang="en-GB" sz="2400" dirty="0" err="1" smtClean="0"/>
              <a:t>Buzan</a:t>
            </a:r>
            <a:r>
              <a:rPr lang="en-GB" sz="2400" dirty="0" smtClean="0"/>
              <a:t> (1989</a:t>
            </a:r>
            <a:r>
              <a:rPr lang="en-GB" sz="2400" dirty="0"/>
              <a:t>; 1999), who coined the term ‘Mind-mapping</a:t>
            </a:r>
            <a:r>
              <a:rPr lang="en-GB" sz="2400" dirty="0" smtClean="0"/>
              <a:t>’.</a:t>
            </a:r>
          </a:p>
          <a:p>
            <a:pPr marL="109728" indent="0">
              <a:buNone/>
            </a:pPr>
            <a:endParaRPr lang="en-GB" sz="2400" dirty="0"/>
          </a:p>
          <a:p>
            <a:pPr marL="109728" indent="0">
              <a:buNone/>
            </a:pPr>
            <a:r>
              <a:rPr lang="en-GB" sz="2400" dirty="0" smtClean="0"/>
              <a:t>Essentially</a:t>
            </a:r>
            <a:r>
              <a:rPr lang="en-GB" sz="2400" dirty="0"/>
              <a:t>, the </a:t>
            </a:r>
            <a:r>
              <a:rPr lang="en-GB" sz="2400" dirty="0" smtClean="0"/>
              <a:t>idea involves </a:t>
            </a:r>
            <a:r>
              <a:rPr lang="en-GB" sz="2400" dirty="0"/>
              <a:t>drawing or building a diagram that illustrates free-association </a:t>
            </a:r>
            <a:r>
              <a:rPr lang="en-GB" sz="2400" dirty="0" smtClean="0"/>
              <a:t>or ‘brain-storming</a:t>
            </a:r>
            <a:r>
              <a:rPr lang="en-GB" sz="2400" dirty="0"/>
              <a:t>’ approaches to thinking.</a:t>
            </a:r>
            <a:endParaRPr lang="en-GB" sz="2400" b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Visual or Pattern Notes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4445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84784"/>
            <a:ext cx="7520940" cy="4680520"/>
          </a:xfrm>
        </p:spPr>
        <p:txBody>
          <a:bodyPr>
            <a:normAutofit fontScale="85000" lnSpcReduction="20000"/>
          </a:bodyPr>
          <a:lstStyle/>
          <a:p>
            <a:pPr marL="109728" indent="0">
              <a:buNone/>
            </a:pPr>
            <a:r>
              <a:rPr lang="en-GB" sz="2400" dirty="0"/>
              <a:t>The map involves a combination of words and images, and </a:t>
            </a:r>
            <a:r>
              <a:rPr lang="en-GB" sz="2400" dirty="0" err="1"/>
              <a:t>Buzan</a:t>
            </a:r>
            <a:r>
              <a:rPr lang="en-GB" sz="2400" dirty="0"/>
              <a:t> </a:t>
            </a:r>
            <a:r>
              <a:rPr lang="en-GB" sz="2400" dirty="0" smtClean="0"/>
              <a:t>encourages the </a:t>
            </a:r>
            <a:r>
              <a:rPr lang="en-GB" sz="2400" dirty="0"/>
              <a:t>use of at least three colours, symbols, and codes to highlight </a:t>
            </a:r>
            <a:r>
              <a:rPr lang="en-GB" sz="2400" dirty="0" smtClean="0"/>
              <a:t>or represent </a:t>
            </a:r>
            <a:r>
              <a:rPr lang="en-GB" sz="2400" dirty="0"/>
              <a:t>ideas.</a:t>
            </a:r>
          </a:p>
          <a:p>
            <a:pPr marL="109728" indent="0">
              <a:buNone/>
            </a:pPr>
            <a:endParaRPr lang="en-GB" sz="2400" dirty="0" smtClean="0"/>
          </a:p>
          <a:p>
            <a:pPr marL="109728" indent="0">
              <a:buNone/>
            </a:pPr>
            <a:r>
              <a:rPr lang="en-GB" sz="2400" dirty="0" smtClean="0"/>
              <a:t>The </a:t>
            </a:r>
            <a:r>
              <a:rPr lang="en-GB" sz="2400" dirty="0"/>
              <a:t>basic approach to producing a mind map is to start in the centre of </a:t>
            </a:r>
            <a:r>
              <a:rPr lang="en-GB" sz="2400" dirty="0" smtClean="0"/>
              <a:t>the page </a:t>
            </a:r>
            <a:r>
              <a:rPr lang="en-GB" sz="2400" dirty="0"/>
              <a:t>with a key word representing a concept.</a:t>
            </a:r>
          </a:p>
          <a:p>
            <a:endParaRPr lang="en-GB" sz="2400" dirty="0" smtClean="0"/>
          </a:p>
          <a:p>
            <a:pPr marL="109728" indent="0">
              <a:buNone/>
            </a:pPr>
            <a:r>
              <a:rPr lang="en-GB" sz="2400" dirty="0" smtClean="0"/>
              <a:t>From </a:t>
            </a:r>
            <a:r>
              <a:rPr lang="en-GB" sz="2400" dirty="0"/>
              <a:t>this key word a central line radiates out, linked to another </a:t>
            </a:r>
            <a:r>
              <a:rPr lang="en-GB" sz="2400" dirty="0" smtClean="0"/>
              <a:t>word associated </a:t>
            </a:r>
            <a:r>
              <a:rPr lang="en-GB" sz="2400" dirty="0"/>
              <a:t>with the starting concept word. From this central line, </a:t>
            </a:r>
            <a:r>
              <a:rPr lang="en-GB" sz="2400" dirty="0" smtClean="0"/>
              <a:t>thinner lines </a:t>
            </a:r>
            <a:r>
              <a:rPr lang="en-GB" sz="2400" dirty="0"/>
              <a:t>send out radial shoots. </a:t>
            </a:r>
            <a:endParaRPr lang="en-GB" sz="2400" dirty="0" smtClean="0"/>
          </a:p>
          <a:p>
            <a:pPr marL="109728" indent="0">
              <a:buNone/>
            </a:pPr>
            <a:endParaRPr lang="en-GB" sz="2400" dirty="0"/>
          </a:p>
          <a:p>
            <a:pPr marL="109728" indent="0">
              <a:buNone/>
            </a:pPr>
            <a:r>
              <a:rPr lang="en-GB" sz="2400" dirty="0" smtClean="0"/>
              <a:t>Each </a:t>
            </a:r>
            <a:r>
              <a:rPr lang="en-GB" sz="2400" dirty="0"/>
              <a:t>radial is connected to an off-shoot </a:t>
            </a:r>
            <a:r>
              <a:rPr lang="en-GB" sz="2400" dirty="0" smtClean="0"/>
              <a:t>idea.  You </a:t>
            </a:r>
            <a:r>
              <a:rPr lang="en-GB" sz="2400" dirty="0"/>
              <a:t>can then build up a root-system picture of your thoughts and </a:t>
            </a:r>
            <a:r>
              <a:rPr lang="en-GB" sz="2400" dirty="0" smtClean="0"/>
              <a:t>responses linked </a:t>
            </a:r>
            <a:r>
              <a:rPr lang="en-GB" sz="2400" dirty="0"/>
              <a:t>to the central idea or concept.</a:t>
            </a:r>
            <a:endParaRPr lang="en-GB" sz="2400" b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 Maps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301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3" t="13511"/>
          <a:stretch/>
        </p:blipFill>
        <p:spPr bwMode="auto">
          <a:xfrm>
            <a:off x="249322" y="620688"/>
            <a:ext cx="8427134" cy="51266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1927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84784"/>
            <a:ext cx="7520940" cy="4056564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en-GB" sz="2400" dirty="0" smtClean="0"/>
              <a:t>At </a:t>
            </a:r>
            <a:r>
              <a:rPr lang="en-GB" sz="2400" dirty="0"/>
              <a:t>first glance, mind maps and concept maps (</a:t>
            </a:r>
            <a:r>
              <a:rPr lang="en-GB" sz="2400" dirty="0" err="1"/>
              <a:t>CMaps</a:t>
            </a:r>
            <a:r>
              <a:rPr lang="en-GB" sz="2400" dirty="0"/>
              <a:t>) appear to be </a:t>
            </a:r>
            <a:r>
              <a:rPr lang="en-GB" sz="2400" dirty="0" smtClean="0"/>
              <a:t>very similar </a:t>
            </a:r>
            <a:r>
              <a:rPr lang="en-GB" sz="2400" dirty="0"/>
              <a:t>in appearance.</a:t>
            </a:r>
          </a:p>
          <a:p>
            <a:pPr marL="109728" indent="0">
              <a:buNone/>
            </a:pPr>
            <a:endParaRPr lang="en-GB" sz="2400" dirty="0" smtClean="0"/>
          </a:p>
          <a:p>
            <a:pPr marL="109728" indent="0">
              <a:buNone/>
            </a:pPr>
            <a:r>
              <a:rPr lang="en-GB" sz="2400" dirty="0" smtClean="0"/>
              <a:t>However</a:t>
            </a:r>
            <a:r>
              <a:rPr lang="en-GB" sz="2400" dirty="0"/>
              <a:t>, the essential difference is that a mind map has one </a:t>
            </a:r>
            <a:r>
              <a:rPr lang="en-GB" sz="2400" dirty="0" smtClean="0"/>
              <a:t>central concept</a:t>
            </a:r>
            <a:r>
              <a:rPr lang="en-GB" sz="2400" dirty="0"/>
              <a:t>, from which ideas flow, whereas a </a:t>
            </a:r>
            <a:r>
              <a:rPr lang="en-GB" sz="2400" dirty="0" err="1"/>
              <a:t>CMap</a:t>
            </a:r>
            <a:r>
              <a:rPr lang="en-GB" sz="2400" dirty="0"/>
              <a:t> is a </a:t>
            </a:r>
            <a:r>
              <a:rPr lang="en-GB" sz="2400" b="1" dirty="0"/>
              <a:t>network </a:t>
            </a:r>
            <a:r>
              <a:rPr lang="en-GB" sz="2400" dirty="0"/>
              <a:t>of </a:t>
            </a:r>
            <a:r>
              <a:rPr lang="en-GB" sz="2400" dirty="0" smtClean="0"/>
              <a:t>linked concepts</a:t>
            </a:r>
            <a:r>
              <a:rPr lang="en-GB" sz="2400" dirty="0"/>
              <a:t>. The illustration below is an example using </a:t>
            </a:r>
            <a:r>
              <a:rPr lang="en-GB" sz="2400" dirty="0" err="1"/>
              <a:t>CMap</a:t>
            </a:r>
            <a:r>
              <a:rPr lang="en-GB" sz="2400" dirty="0"/>
              <a:t> software that </a:t>
            </a:r>
            <a:r>
              <a:rPr lang="en-GB" sz="2400" dirty="0" smtClean="0"/>
              <a:t>can be </a:t>
            </a:r>
            <a:r>
              <a:rPr lang="en-GB" sz="2400" dirty="0"/>
              <a:t>downloaded free from the Internet: </a:t>
            </a:r>
            <a:endParaRPr lang="en-GB" sz="2400" dirty="0" smtClean="0"/>
          </a:p>
          <a:p>
            <a:pPr marL="109728" indent="0">
              <a:buNone/>
            </a:pPr>
            <a:r>
              <a:rPr lang="en-GB" sz="2400" dirty="0" smtClean="0"/>
              <a:t>http</a:t>
            </a:r>
            <a:r>
              <a:rPr lang="en-GB" sz="2400" dirty="0"/>
              <a:t>://cmap.ihmc.us/download/</a:t>
            </a:r>
            <a:endParaRPr lang="en-GB" sz="2400" b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Concept </a:t>
            </a:r>
            <a:r>
              <a:rPr lang="en-GB" sz="4400" dirty="0" smtClean="0"/>
              <a:t>Mapping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3906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24" t="56142" r="25387" b="7238"/>
          <a:stretch/>
        </p:blipFill>
        <p:spPr bwMode="auto">
          <a:xfrm>
            <a:off x="46574" y="61825"/>
            <a:ext cx="9045225" cy="574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7683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84784"/>
            <a:ext cx="7520940" cy="405656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2400" dirty="0"/>
              <a:t>The main advantages of </a:t>
            </a:r>
            <a:r>
              <a:rPr lang="en-GB" sz="2400" dirty="0" err="1"/>
              <a:t>CMaps</a:t>
            </a:r>
            <a:r>
              <a:rPr lang="en-GB" sz="2400" dirty="0"/>
              <a:t> appear to be in helping students to </a:t>
            </a:r>
            <a:r>
              <a:rPr lang="en-GB" sz="2400" dirty="0" smtClean="0"/>
              <a:t>identify and </a:t>
            </a:r>
            <a:r>
              <a:rPr lang="en-GB" sz="2400" dirty="0"/>
              <a:t>link key concepts by organizing and </a:t>
            </a:r>
            <a:r>
              <a:rPr lang="en-GB" sz="2400" dirty="0" smtClean="0"/>
              <a:t>analysing </a:t>
            </a:r>
            <a:r>
              <a:rPr lang="en-GB" sz="2400" dirty="0"/>
              <a:t>information. </a:t>
            </a:r>
            <a:endParaRPr lang="en-GB" sz="2400" dirty="0" smtClean="0"/>
          </a:p>
          <a:p>
            <a:pPr marL="109728" indent="0">
              <a:buNone/>
            </a:pPr>
            <a:endParaRPr lang="en-GB" sz="2400" dirty="0"/>
          </a:p>
          <a:p>
            <a:pPr marL="109728" indent="0">
              <a:buNone/>
            </a:pPr>
            <a:r>
              <a:rPr lang="en-GB" sz="2400" dirty="0" smtClean="0"/>
              <a:t>The result can </a:t>
            </a:r>
            <a:r>
              <a:rPr lang="en-GB" sz="2400" dirty="0"/>
              <a:t>also be imported into assignments or into PowerPoint displays </a:t>
            </a:r>
            <a:r>
              <a:rPr lang="en-GB" sz="2400" dirty="0" smtClean="0"/>
              <a:t>to illustrate</a:t>
            </a:r>
            <a:r>
              <a:rPr lang="en-GB" sz="2400" dirty="0"/>
              <a:t>, graphically, understanding of linkages between ideas.</a:t>
            </a:r>
            <a:endParaRPr lang="en-GB" sz="2400" b="0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Concept </a:t>
            </a:r>
            <a:r>
              <a:rPr lang="en-GB" sz="4400" dirty="0" smtClean="0"/>
              <a:t>Mapping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390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84784"/>
            <a:ext cx="7520940" cy="4056564"/>
          </a:xfrm>
        </p:spPr>
        <p:txBody>
          <a:bodyPr>
            <a:normAutofit/>
          </a:bodyPr>
          <a:lstStyle/>
          <a:p>
            <a:r>
              <a:rPr lang="en-GB" sz="2400" dirty="0"/>
              <a:t>Fishbone diagrams, or ‘Ishikawa diagrams’, named after Professor </a:t>
            </a:r>
            <a:r>
              <a:rPr lang="en-GB" sz="2400" dirty="0" smtClean="0"/>
              <a:t>Kaoru Ishikawa</a:t>
            </a:r>
            <a:r>
              <a:rPr lang="en-GB" sz="2400" dirty="0"/>
              <a:t>, the originator, are useful for analysis to identify and </a:t>
            </a:r>
            <a:r>
              <a:rPr lang="en-GB" sz="2400" dirty="0" smtClean="0"/>
              <a:t>illustrate cause </a:t>
            </a:r>
            <a:r>
              <a:rPr lang="en-GB" sz="2400" dirty="0"/>
              <a:t>and effect issues in any situation</a:t>
            </a:r>
            <a:r>
              <a:rPr lang="en-GB" sz="2400" dirty="0" smtClean="0"/>
              <a:t>.</a:t>
            </a:r>
          </a:p>
          <a:p>
            <a:endParaRPr lang="en-GB" sz="2400" dirty="0"/>
          </a:p>
          <a:p>
            <a:r>
              <a:rPr lang="en-GB" sz="2400" dirty="0"/>
              <a:t>The problem is identified (tip of arrow) and ‘side bones’ are added, </a:t>
            </a:r>
            <a:r>
              <a:rPr lang="en-GB" sz="2400" dirty="0" smtClean="0"/>
              <a:t>as appropriate</a:t>
            </a:r>
            <a:r>
              <a:rPr lang="en-GB" sz="2400" dirty="0"/>
              <a:t>, to build up a structure perceived to be contributing to </a:t>
            </a:r>
            <a:r>
              <a:rPr lang="en-GB" sz="2400" dirty="0" smtClean="0"/>
              <a:t>the ‘effect</a:t>
            </a:r>
            <a:r>
              <a:rPr lang="en-GB" sz="2400" dirty="0"/>
              <a:t>’.</a:t>
            </a:r>
            <a:endParaRPr lang="en-GB" sz="2400" b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Fishbone Diagrams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7330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67" t="20462" r="28598" b="52777"/>
          <a:stretch/>
        </p:blipFill>
        <p:spPr bwMode="auto">
          <a:xfrm>
            <a:off x="201706" y="404664"/>
            <a:ext cx="8822874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2535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84784"/>
            <a:ext cx="7520940" cy="4056564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endParaRPr lang="en-GB" sz="2400" dirty="0" smtClean="0"/>
          </a:p>
          <a:p>
            <a:pPr marL="109728" indent="0">
              <a:buNone/>
            </a:pPr>
            <a:r>
              <a:rPr lang="en-GB" sz="2400" dirty="0" smtClean="0"/>
              <a:t>You </a:t>
            </a:r>
            <a:r>
              <a:rPr lang="en-GB" sz="2400" dirty="0"/>
              <a:t>can use the diagram gallery on Microsoft Word to create pattern notes.</a:t>
            </a:r>
          </a:p>
          <a:p>
            <a:pPr marL="109728" indent="0">
              <a:buNone/>
            </a:pPr>
            <a:endParaRPr lang="en-GB" sz="2400" dirty="0" smtClean="0"/>
          </a:p>
          <a:p>
            <a:pPr marL="109728" indent="0">
              <a:buNone/>
            </a:pPr>
            <a:r>
              <a:rPr lang="en-GB" sz="2400" dirty="0" smtClean="0"/>
              <a:t>Go </a:t>
            </a:r>
            <a:r>
              <a:rPr lang="en-GB" sz="2400" dirty="0"/>
              <a:t>to ‘Insert’ on Word and click onto to ‘Diagram’ to select suitable </a:t>
            </a:r>
            <a:r>
              <a:rPr lang="en-GB" sz="2400" dirty="0" smtClean="0"/>
              <a:t>pattern notes.</a:t>
            </a:r>
          </a:p>
          <a:p>
            <a:pPr marL="109728" indent="0">
              <a:buNone/>
            </a:pPr>
            <a:endParaRPr lang="en-GB" sz="2400" b="0" dirty="0"/>
          </a:p>
          <a:p>
            <a:pPr marL="109728" indent="0">
              <a:buNone/>
            </a:pPr>
            <a:r>
              <a:rPr lang="en-GB" sz="2400" dirty="0" smtClean="0"/>
              <a:t>Microsoft Visio is also an effective and professional way of creating diagrams </a:t>
            </a:r>
          </a:p>
          <a:p>
            <a:pPr marL="109728" indent="0">
              <a:buNone/>
            </a:pPr>
            <a:r>
              <a:rPr lang="en-GB" sz="2400" dirty="0" smtClean="0"/>
              <a:t>(A free copy is available from the technician depending on the area of study)</a:t>
            </a:r>
            <a:endParaRPr lang="en-GB" sz="2400" b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/>
              <a:t>Using </a:t>
            </a:r>
            <a:r>
              <a:rPr lang="en-GB" sz="4400" dirty="0" smtClean="0"/>
              <a:t>MS Word Graphics or </a:t>
            </a:r>
            <a:r>
              <a:rPr lang="en-GB" sz="4400" dirty="0"/>
              <a:t>V</a:t>
            </a:r>
            <a:r>
              <a:rPr lang="en-GB" sz="4400" dirty="0" smtClean="0"/>
              <a:t>isio </a:t>
            </a:r>
            <a:r>
              <a:rPr lang="en-GB" sz="4400" dirty="0"/>
              <a:t>to Create Pattern </a:t>
            </a:r>
            <a:r>
              <a:rPr lang="en-GB" sz="4400" dirty="0" smtClean="0"/>
              <a:t>Notes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2057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01" t="32434" r="20855" b="7237"/>
          <a:stretch/>
        </p:blipFill>
        <p:spPr bwMode="auto">
          <a:xfrm>
            <a:off x="539552" y="453247"/>
            <a:ext cx="8568952" cy="54960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999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84784"/>
            <a:ext cx="8064896" cy="4536504"/>
          </a:xfrm>
        </p:spPr>
        <p:txBody>
          <a:bodyPr>
            <a:normAutofit fontScale="85000" lnSpcReduction="20000"/>
          </a:bodyPr>
          <a:lstStyle/>
          <a:p>
            <a:pPr marL="109728" indent="0">
              <a:buNone/>
            </a:pPr>
            <a:r>
              <a:rPr lang="en-GB" sz="2400" dirty="0" smtClean="0"/>
              <a:t>Using </a:t>
            </a:r>
            <a:r>
              <a:rPr lang="en-GB" sz="2400" dirty="0"/>
              <a:t>a </a:t>
            </a:r>
            <a:r>
              <a:rPr lang="en-GB" sz="2400" dirty="0" smtClean="0"/>
              <a:t>Dictaphone </a:t>
            </a:r>
            <a:r>
              <a:rPr lang="en-GB" sz="2400" dirty="0"/>
              <a:t>to summarise the key </a:t>
            </a:r>
            <a:r>
              <a:rPr lang="en-GB" sz="2400" dirty="0" smtClean="0"/>
              <a:t>ideas verbally </a:t>
            </a:r>
            <a:r>
              <a:rPr lang="en-GB" sz="2400" dirty="0"/>
              <a:t>can work well for some students, </a:t>
            </a:r>
            <a:r>
              <a:rPr lang="en-GB" sz="2400" dirty="0" smtClean="0"/>
              <a:t>it </a:t>
            </a:r>
            <a:r>
              <a:rPr lang="en-GB" sz="2400" dirty="0"/>
              <a:t>can help </a:t>
            </a:r>
            <a:r>
              <a:rPr lang="en-GB" sz="2400" dirty="0" smtClean="0"/>
              <a:t>them to </a:t>
            </a:r>
            <a:r>
              <a:rPr lang="en-GB" sz="2400" dirty="0"/>
              <a:t>concentrate on reading and to summarise </a:t>
            </a:r>
            <a:r>
              <a:rPr lang="en-GB" sz="2400" b="1" dirty="0"/>
              <a:t>in their </a:t>
            </a:r>
            <a:r>
              <a:rPr lang="en-GB" sz="2400" b="1" dirty="0" smtClean="0"/>
              <a:t>own words</a:t>
            </a:r>
            <a:r>
              <a:rPr lang="en-GB" sz="2400" dirty="0" smtClean="0"/>
              <a:t>.</a:t>
            </a:r>
            <a:endParaRPr lang="en-GB" sz="2400" dirty="0"/>
          </a:p>
          <a:p>
            <a:pPr marL="109728" indent="0">
              <a:buNone/>
            </a:pPr>
            <a:endParaRPr lang="en-GB" sz="2400" dirty="0"/>
          </a:p>
          <a:p>
            <a:pPr marL="109728" indent="0">
              <a:buNone/>
            </a:pPr>
            <a:r>
              <a:rPr lang="en-GB" sz="2400" dirty="0" smtClean="0"/>
              <a:t>The </a:t>
            </a:r>
            <a:r>
              <a:rPr lang="en-GB" sz="2400" dirty="0"/>
              <a:t>process of summarising what you have read, heard or seen into </a:t>
            </a:r>
            <a:r>
              <a:rPr lang="en-GB" sz="2400" dirty="0" smtClean="0"/>
              <a:t>your own </a:t>
            </a:r>
            <a:r>
              <a:rPr lang="en-GB" sz="2400" dirty="0"/>
              <a:t>words can, therefore, help you to focus on the main points and </a:t>
            </a:r>
            <a:r>
              <a:rPr lang="en-GB" sz="2400" dirty="0" smtClean="0"/>
              <a:t>select the </a:t>
            </a:r>
            <a:r>
              <a:rPr lang="en-GB" sz="2400" dirty="0"/>
              <a:t>right words to express a particular idea.</a:t>
            </a:r>
          </a:p>
          <a:p>
            <a:pPr marL="109728" indent="0">
              <a:buNone/>
            </a:pPr>
            <a:endParaRPr lang="en-GB" sz="2400" dirty="0"/>
          </a:p>
          <a:p>
            <a:pPr marL="109728" indent="0">
              <a:buNone/>
            </a:pPr>
            <a:r>
              <a:rPr lang="en-GB" sz="2400" dirty="0" smtClean="0"/>
              <a:t>Listening </a:t>
            </a:r>
            <a:r>
              <a:rPr lang="en-GB" sz="2400" dirty="0"/>
              <a:t>to your own voice summarising notes you have made in </a:t>
            </a:r>
            <a:r>
              <a:rPr lang="en-GB" sz="2400" dirty="0" smtClean="0"/>
              <a:t>your own </a:t>
            </a:r>
            <a:r>
              <a:rPr lang="en-GB" sz="2400" dirty="0"/>
              <a:t>words is a powerful aid to memory and can be a particularly </a:t>
            </a:r>
            <a:r>
              <a:rPr lang="en-GB" sz="2400" dirty="0" smtClean="0"/>
              <a:t>effective tool </a:t>
            </a:r>
            <a:r>
              <a:rPr lang="en-GB" sz="2400" dirty="0"/>
              <a:t>for revision (Cottrell 2003).</a:t>
            </a:r>
          </a:p>
          <a:p>
            <a:pPr marL="109728" indent="0">
              <a:buNone/>
            </a:pPr>
            <a:endParaRPr lang="en-GB" sz="2400" dirty="0"/>
          </a:p>
          <a:p>
            <a:pPr marL="109728" indent="0">
              <a:buNone/>
            </a:pPr>
            <a:r>
              <a:rPr lang="en-GB" sz="2400" dirty="0" smtClean="0"/>
              <a:t>The </a:t>
            </a:r>
            <a:r>
              <a:rPr lang="en-GB" sz="2400" dirty="0"/>
              <a:t>tapes can also be replayed in many situations away from </a:t>
            </a:r>
            <a:r>
              <a:rPr lang="en-GB" sz="2400" dirty="0" smtClean="0"/>
              <a:t>the library </a:t>
            </a:r>
            <a:r>
              <a:rPr lang="en-GB" sz="2400" dirty="0"/>
              <a:t>or allocated reading areas, e.g. listen while you exercise, </a:t>
            </a:r>
            <a:r>
              <a:rPr lang="en-GB" sz="2400" dirty="0" smtClean="0"/>
              <a:t>drive or </a:t>
            </a:r>
            <a:r>
              <a:rPr lang="en-GB" sz="2400" dirty="0"/>
              <a:t>travel on public </a:t>
            </a:r>
            <a:r>
              <a:rPr lang="en-GB" sz="2400" dirty="0" smtClean="0"/>
              <a:t>transport</a:t>
            </a:r>
            <a:r>
              <a:rPr lang="en-GB" sz="2400" dirty="0"/>
              <a:t>.</a:t>
            </a:r>
            <a:endParaRPr lang="en-GB" sz="2400" b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Voice Notes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9637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84784"/>
            <a:ext cx="7520940" cy="405656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2400" dirty="0"/>
              <a:t>If you like playing with words, you will probably </a:t>
            </a:r>
            <a:r>
              <a:rPr lang="en-GB" sz="2400" dirty="0" smtClean="0"/>
              <a:t>enjoy making </a:t>
            </a:r>
            <a:r>
              <a:rPr lang="en-GB" sz="2400" dirty="0"/>
              <a:t>up </a:t>
            </a:r>
            <a:r>
              <a:rPr lang="en-GB" sz="2400" b="1" dirty="0"/>
              <a:t>mnemonics </a:t>
            </a:r>
            <a:r>
              <a:rPr lang="en-GB" sz="2400" dirty="0"/>
              <a:t>to help you remember lists.</a:t>
            </a:r>
          </a:p>
          <a:p>
            <a:endParaRPr lang="en-GB" sz="2400" dirty="0" smtClean="0"/>
          </a:p>
          <a:p>
            <a:pPr marL="109728" indent="0">
              <a:buNone/>
            </a:pPr>
            <a:r>
              <a:rPr lang="en-GB" sz="2400" dirty="0" smtClean="0"/>
              <a:t>You </a:t>
            </a:r>
            <a:r>
              <a:rPr lang="en-GB" sz="2400" dirty="0"/>
              <a:t>use the first letter of each word you need </a:t>
            </a:r>
            <a:r>
              <a:rPr lang="en-GB" sz="2400" dirty="0" smtClean="0"/>
              <a:t>to remember </a:t>
            </a:r>
            <a:r>
              <a:rPr lang="en-GB" sz="2400" dirty="0"/>
              <a:t>to make a new word – one that </a:t>
            </a:r>
            <a:r>
              <a:rPr lang="en-GB" sz="2400" dirty="0" smtClean="0"/>
              <a:t>triggers off </a:t>
            </a:r>
            <a:r>
              <a:rPr lang="en-GB" sz="2400" dirty="0"/>
              <a:t>your memory.</a:t>
            </a:r>
            <a:endParaRPr lang="en-GB" sz="2400" b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mnemonics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39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2" t="43750" r="21775" b="16600"/>
          <a:stretch/>
        </p:blipFill>
        <p:spPr bwMode="auto">
          <a:xfrm>
            <a:off x="188590" y="404664"/>
            <a:ext cx="8819288" cy="5328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90250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692696"/>
            <a:ext cx="8064896" cy="4056564"/>
          </a:xfrm>
        </p:spPr>
        <p:txBody>
          <a:bodyPr>
            <a:noAutofit/>
          </a:bodyPr>
          <a:lstStyle/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100" b="0" dirty="0" smtClean="0"/>
              <a:t>Bligh</a:t>
            </a:r>
            <a:r>
              <a:rPr lang="en-GB" sz="1100" b="0" dirty="0"/>
              <a:t>, D. (1998). </a:t>
            </a:r>
            <a:r>
              <a:rPr lang="en-GB" sz="1100" b="0" i="1" dirty="0"/>
              <a:t>What’s the Use of Lectures, </a:t>
            </a:r>
            <a:r>
              <a:rPr lang="en-GB" sz="1100" b="0" dirty="0"/>
              <a:t>5th </a:t>
            </a:r>
            <a:r>
              <a:rPr lang="en-GB" sz="1100" b="0" dirty="0" err="1"/>
              <a:t>edn</a:t>
            </a:r>
            <a:r>
              <a:rPr lang="en-GB" sz="1100" b="0" dirty="0"/>
              <a:t>. Exeter: Intellect.</a:t>
            </a: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100" b="0" dirty="0" smtClean="0"/>
              <a:t>Bradford University Effective learning handbook</a:t>
            </a: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100" b="0" dirty="0" err="1" smtClean="0"/>
              <a:t>Buzan</a:t>
            </a:r>
            <a:r>
              <a:rPr lang="en-GB" sz="1100" b="0" dirty="0"/>
              <a:t>, T. (1989). </a:t>
            </a:r>
            <a:r>
              <a:rPr lang="en-GB" sz="1100" b="0" i="1" dirty="0"/>
              <a:t>Use Your Head. </a:t>
            </a:r>
            <a:r>
              <a:rPr lang="en-GB" sz="1100" b="0" dirty="0"/>
              <a:t>London: BBC Publications.</a:t>
            </a: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100" b="0" dirty="0" err="1"/>
              <a:t>Buzan</a:t>
            </a:r>
            <a:r>
              <a:rPr lang="en-GB" sz="1100" b="0" dirty="0"/>
              <a:t>, B. and </a:t>
            </a:r>
            <a:r>
              <a:rPr lang="en-GB" sz="1100" b="0" dirty="0" err="1"/>
              <a:t>Buzan</a:t>
            </a:r>
            <a:r>
              <a:rPr lang="en-GB" sz="1100" b="0" dirty="0"/>
              <a:t>, T. (1999). </a:t>
            </a:r>
            <a:r>
              <a:rPr lang="en-GB" sz="1100" b="0" i="1" dirty="0"/>
              <a:t>The Mind Map Book. </a:t>
            </a:r>
            <a:r>
              <a:rPr lang="en-GB" sz="1100" b="0" dirty="0"/>
              <a:t>London: </a:t>
            </a:r>
            <a:r>
              <a:rPr lang="en-GB" sz="1100" b="0" dirty="0" smtClean="0"/>
              <a:t>BBC Publications</a:t>
            </a:r>
            <a:r>
              <a:rPr lang="en-GB" sz="1100" b="0" dirty="0"/>
              <a:t>.</a:t>
            </a: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100" b="0" i="1" dirty="0"/>
              <a:t>Concept Maps </a:t>
            </a:r>
            <a:r>
              <a:rPr lang="en-GB" sz="1100" b="0" dirty="0"/>
              <a:t>(2006). Available </a:t>
            </a:r>
            <a:r>
              <a:rPr lang="en-GB" sz="1100" b="0" dirty="0" smtClean="0"/>
              <a:t>at http</a:t>
            </a:r>
            <a:r>
              <a:rPr lang="en-GB" sz="1100" b="0" dirty="0"/>
              <a:t>://classes.aces.uiuc.edu/ACES100/Mind/CMap.html [Accessed 7 </a:t>
            </a:r>
            <a:r>
              <a:rPr lang="en-GB" sz="1100" b="0" dirty="0" smtClean="0"/>
              <a:t>Aug. 2006</a:t>
            </a:r>
            <a:r>
              <a:rPr lang="en-GB" sz="1100" b="0" dirty="0"/>
              <a:t>].</a:t>
            </a: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100" b="0" dirty="0"/>
              <a:t>Cottrell, S. (2003). </a:t>
            </a:r>
            <a:r>
              <a:rPr lang="en-GB" sz="1100" b="0" i="1" dirty="0"/>
              <a:t>The Study Skills Handbook. </a:t>
            </a:r>
            <a:r>
              <a:rPr lang="en-GB" sz="1100" b="0" dirty="0"/>
              <a:t>Basingstoke: Palgrave.</a:t>
            </a: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100" b="0" dirty="0"/>
              <a:t>Hartley, J. (1980). </a:t>
            </a:r>
            <a:r>
              <a:rPr lang="en-GB" sz="1100" b="0" i="1" dirty="0"/>
              <a:t>Learning and Studying: A Research Perspective. </a:t>
            </a:r>
            <a:r>
              <a:rPr lang="en-GB" sz="1100" b="0" dirty="0"/>
              <a:t>London:</a:t>
            </a: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100" b="0" dirty="0" smtClean="0"/>
              <a:t>Hartley</a:t>
            </a:r>
            <a:r>
              <a:rPr lang="en-GB" sz="1100" b="0" dirty="0"/>
              <a:t>, P. and </a:t>
            </a:r>
            <a:r>
              <a:rPr lang="en-GB" sz="1100" b="0" dirty="0" err="1"/>
              <a:t>Bruckman</a:t>
            </a:r>
            <a:r>
              <a:rPr lang="en-GB" sz="1100" b="0" dirty="0"/>
              <a:t>, C.G. (2002). </a:t>
            </a:r>
            <a:r>
              <a:rPr lang="en-GB" sz="1100" b="0" i="1" dirty="0"/>
              <a:t>Business Communication. </a:t>
            </a:r>
            <a:r>
              <a:rPr lang="en-GB" sz="1100" b="0" dirty="0"/>
              <a:t>London:</a:t>
            </a: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100" b="0" dirty="0" err="1" smtClean="0"/>
              <a:t>Kiewra</a:t>
            </a:r>
            <a:r>
              <a:rPr lang="en-GB" sz="1100" b="0" dirty="0"/>
              <a:t>, K.A. (1987). </a:t>
            </a:r>
            <a:r>
              <a:rPr lang="en-GB" sz="1100" b="0" i="1" dirty="0"/>
              <a:t>Note-taking and Review: the Research and </a:t>
            </a:r>
            <a:r>
              <a:rPr lang="en-GB" sz="1100" b="0" i="1" dirty="0" smtClean="0"/>
              <a:t>its </a:t>
            </a:r>
            <a:r>
              <a:rPr lang="fr-FR" sz="1100" b="0" i="1" dirty="0" smtClean="0"/>
              <a:t>Implications</a:t>
            </a:r>
            <a:r>
              <a:rPr lang="fr-FR" sz="1100" b="0" i="1" dirty="0"/>
              <a:t>. </a:t>
            </a:r>
            <a:r>
              <a:rPr lang="fr-FR" sz="1100" b="0" dirty="0" err="1"/>
              <a:t>Instructional</a:t>
            </a:r>
            <a:r>
              <a:rPr lang="fr-FR" sz="1100" b="0" dirty="0"/>
              <a:t> Science, 16, pp.133-249.</a:t>
            </a: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100" b="0" dirty="0" err="1"/>
              <a:t>Kiewra</a:t>
            </a:r>
            <a:r>
              <a:rPr lang="en-GB" sz="1100" b="0" dirty="0"/>
              <a:t>, K. A. and Benton, S.L. (1988). The Relationship </a:t>
            </a:r>
            <a:r>
              <a:rPr lang="en-GB" sz="1100" b="0" dirty="0" smtClean="0"/>
              <a:t>Between Information-processing </a:t>
            </a:r>
            <a:r>
              <a:rPr lang="en-GB" sz="1100" b="0" dirty="0"/>
              <a:t>Ability and </a:t>
            </a:r>
            <a:r>
              <a:rPr lang="en-GB" sz="1100" b="0" dirty="0" err="1" smtClean="0"/>
              <a:t>Notetaking</a:t>
            </a:r>
            <a:r>
              <a:rPr lang="en-GB" sz="1100" b="0" dirty="0" smtClean="0"/>
              <a:t>. </a:t>
            </a:r>
            <a:r>
              <a:rPr lang="en-GB" sz="1100" b="0" i="1" dirty="0" smtClean="0"/>
              <a:t>Contemporary Educational Psychology </a:t>
            </a:r>
            <a:r>
              <a:rPr lang="en-GB" sz="1100" b="0" dirty="0"/>
              <a:t>13:11, pp. 33-44</a:t>
            </a: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100" b="0" dirty="0"/>
              <a:t>Lau, J. and Chan, J. (2006). Critical Thinking Web. </a:t>
            </a:r>
            <a:r>
              <a:rPr lang="en-GB" sz="1100" b="0" i="1" dirty="0"/>
              <a:t>Fishbone </a:t>
            </a:r>
            <a:r>
              <a:rPr lang="en-GB" sz="1100" b="0" i="1" dirty="0" smtClean="0"/>
              <a:t>Diagrams. </a:t>
            </a:r>
            <a:r>
              <a:rPr lang="en-GB" sz="1100" b="0" dirty="0" smtClean="0"/>
              <a:t>Available </a:t>
            </a:r>
            <a:r>
              <a:rPr lang="en-GB" sz="1100" b="0" dirty="0"/>
              <a:t>at http://</a:t>
            </a:r>
            <a:r>
              <a:rPr lang="en-GB" sz="1100" b="0" dirty="0" smtClean="0"/>
              <a:t>philosophy.hku.hk/think/sci/ce/diagram.php </a:t>
            </a:r>
            <a:r>
              <a:rPr lang="en-GB" sz="1100" b="0" dirty="0"/>
              <a:t>[Accessed </a:t>
            </a:r>
            <a:r>
              <a:rPr lang="en-GB" sz="1100" b="0" dirty="0" smtClean="0"/>
              <a:t>7Aug</a:t>
            </a:r>
            <a:r>
              <a:rPr lang="en-GB" sz="1100" b="0" dirty="0"/>
              <a:t>. 2006].</a:t>
            </a: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100" b="0" dirty="0"/>
              <a:t>Lowes, R., Peters, H. and Turner, M. (2004). </a:t>
            </a:r>
            <a:r>
              <a:rPr lang="en-GB" sz="1100" b="0" i="1" dirty="0"/>
              <a:t>The International </a:t>
            </a:r>
            <a:r>
              <a:rPr lang="en-GB" sz="1100" b="0" i="1" dirty="0" smtClean="0"/>
              <a:t>Student’s Guide</a:t>
            </a:r>
            <a:r>
              <a:rPr lang="en-GB" sz="1100" b="0" i="1" dirty="0"/>
              <a:t>: Studying in English at University. </a:t>
            </a:r>
            <a:r>
              <a:rPr lang="en-GB" sz="1100" b="0" dirty="0" smtClean="0"/>
              <a:t>London: Sage </a:t>
            </a:r>
            <a:r>
              <a:rPr lang="en-GB" sz="1100" b="0" dirty="0"/>
              <a:t>Publications.</a:t>
            </a: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100" b="0" dirty="0"/>
              <a:t>Novak, J.D. and </a:t>
            </a:r>
            <a:r>
              <a:rPr lang="en-GB" sz="1100" b="0" dirty="0" err="1"/>
              <a:t>Caňas</a:t>
            </a:r>
            <a:r>
              <a:rPr lang="en-GB" sz="1100" b="0" dirty="0"/>
              <a:t> A.J. (2006). </a:t>
            </a:r>
            <a:r>
              <a:rPr lang="en-GB" sz="1100" b="0" i="1" dirty="0"/>
              <a:t>The Theory Underlying Concept </a:t>
            </a:r>
            <a:r>
              <a:rPr lang="en-GB" sz="1100" b="0" i="1" dirty="0" smtClean="0"/>
              <a:t>Maps and </a:t>
            </a:r>
            <a:r>
              <a:rPr lang="en-GB" sz="1100" b="0" i="1" dirty="0"/>
              <a:t>How to Construct Them. </a:t>
            </a:r>
            <a:r>
              <a:rPr lang="en-GB" sz="1100" b="0" dirty="0"/>
              <a:t>Technical Report IHMC CMAP Tools </a:t>
            </a:r>
            <a:r>
              <a:rPr lang="en-GB" sz="1100" b="0" dirty="0" smtClean="0"/>
              <a:t>2006-01. Available at http</a:t>
            </a:r>
            <a:r>
              <a:rPr lang="en-GB" sz="1100" b="0" dirty="0"/>
              <a:t>://cmap.ihmc.us/Publications/ResearchPapers/TheoryCmaps/TheoryUnde</a:t>
            </a: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100" b="0" dirty="0"/>
              <a:t>rlyingConceptMaps.htm [Accessed 7 Aug. 2006].</a:t>
            </a: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100" b="0" dirty="0"/>
              <a:t>Rose, C. (2000) </a:t>
            </a:r>
            <a:r>
              <a:rPr lang="en-GB" sz="1100" b="0" i="1" dirty="0"/>
              <a:t>Master it Faster. </a:t>
            </a:r>
            <a:r>
              <a:rPr lang="en-GB" sz="1100" b="0" dirty="0"/>
              <a:t>London: The Industrial Society)</a:t>
            </a: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100" b="0" dirty="0" err="1"/>
              <a:t>Sinfield</a:t>
            </a:r>
            <a:r>
              <a:rPr lang="en-GB" sz="1100" b="0" dirty="0"/>
              <a:t>, S. and Burns, T. (2003). </a:t>
            </a:r>
            <a:r>
              <a:rPr lang="en-GB" sz="1100" b="0" i="1" dirty="0"/>
              <a:t>Essential Study Skills: The Complete </a:t>
            </a:r>
            <a:r>
              <a:rPr lang="en-GB" sz="1100" b="0" i="1" dirty="0" smtClean="0"/>
              <a:t>Guide to </a:t>
            </a:r>
            <a:r>
              <a:rPr lang="en-GB" sz="1100" b="0" i="1" dirty="0"/>
              <a:t>Success at University</a:t>
            </a:r>
            <a:r>
              <a:rPr lang="en-GB" sz="1100" b="0" dirty="0"/>
              <a:t>. London: Sage </a:t>
            </a:r>
            <a:r>
              <a:rPr lang="en-GB" sz="1100" b="0" dirty="0" smtClean="0"/>
              <a:t>Publications</a:t>
            </a:r>
            <a:r>
              <a:rPr lang="en-GB" sz="1100" b="0" dirty="0"/>
              <a:t>.</a:t>
            </a:r>
            <a:endParaRPr lang="en-GB" sz="1100" b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6087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788</TotalTime>
  <Words>1679</Words>
  <Application>Microsoft Office PowerPoint</Application>
  <PresentationFormat>On-screen Show (4:3)</PresentationFormat>
  <Paragraphs>123</Paragraphs>
  <Slides>31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Concourse</vt:lpstr>
      <vt:lpstr>Study skills 2015</vt:lpstr>
      <vt:lpstr>Introduction</vt:lpstr>
      <vt:lpstr>Why take notes</vt:lpstr>
      <vt:lpstr>PowerPoint Presentation</vt:lpstr>
      <vt:lpstr>What evidence is there that writing notes can help you to learn?</vt:lpstr>
      <vt:lpstr>Effectiveness of note-taking</vt:lpstr>
      <vt:lpstr>You synthesize your reading from a number of sources on the same topic</vt:lpstr>
      <vt:lpstr>PowerPoint Presentation</vt:lpstr>
      <vt:lpstr>You summarise for yourself the connections in any reading or from any lecture.</vt:lpstr>
      <vt:lpstr>PowerPoint Presentation</vt:lpstr>
      <vt:lpstr>You add your own critical comments to what you read or hear</vt:lpstr>
      <vt:lpstr>PowerPoint Presentation</vt:lpstr>
      <vt:lpstr>Taking and making</vt:lpstr>
      <vt:lpstr>Types of notes</vt:lpstr>
      <vt:lpstr>Linear Notes</vt:lpstr>
      <vt:lpstr>Linear Notes</vt:lpstr>
      <vt:lpstr>Linear Notes</vt:lpstr>
      <vt:lpstr>Visual or Pattern Notes</vt:lpstr>
      <vt:lpstr>Mind Maps</vt:lpstr>
      <vt:lpstr>PowerPoint Presentation</vt:lpstr>
      <vt:lpstr>Concept Mapping</vt:lpstr>
      <vt:lpstr>PowerPoint Presentation</vt:lpstr>
      <vt:lpstr>Concept Mapping</vt:lpstr>
      <vt:lpstr>Fishbone Diagrams</vt:lpstr>
      <vt:lpstr>PowerPoint Presentation</vt:lpstr>
      <vt:lpstr>Using MS Word Graphics or Visio to Create Pattern Notes</vt:lpstr>
      <vt:lpstr>PowerPoint Presentation</vt:lpstr>
      <vt:lpstr>Voice Notes</vt:lpstr>
      <vt:lpstr>mnemonics </vt:lpstr>
      <vt:lpstr>PowerPoint Presentation</vt:lpstr>
      <vt:lpstr>References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David Anthony Williams</cp:lastModifiedBy>
  <cp:revision>39</cp:revision>
  <dcterms:created xsi:type="dcterms:W3CDTF">2014-09-30T14:41:41Z</dcterms:created>
  <dcterms:modified xsi:type="dcterms:W3CDTF">2015-02-11T23:37:19Z</dcterms:modified>
</cp:coreProperties>
</file>