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4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6" r:id="rId4"/>
    <p:sldMasterId id="2147483658" r:id="rId5"/>
    <p:sldMasterId id="2147483653" r:id="rId6"/>
    <p:sldMasterId id="2147483749" r:id="rId7"/>
    <p:sldMasterId id="2147483721" r:id="rId8"/>
  </p:sldMasterIdLst>
  <p:notesMasterIdLst>
    <p:notesMasterId r:id="rId35"/>
  </p:notesMasterIdLst>
  <p:sldIdLst>
    <p:sldId id="297" r:id="rId9"/>
    <p:sldId id="302" r:id="rId10"/>
    <p:sldId id="298" r:id="rId11"/>
    <p:sldId id="299" r:id="rId12"/>
    <p:sldId id="324" r:id="rId13"/>
    <p:sldId id="325" r:id="rId14"/>
    <p:sldId id="327" r:id="rId15"/>
    <p:sldId id="333" r:id="rId16"/>
    <p:sldId id="332" r:id="rId17"/>
    <p:sldId id="336" r:id="rId18"/>
    <p:sldId id="337" r:id="rId19"/>
    <p:sldId id="326" r:id="rId20"/>
    <p:sldId id="328" r:id="rId21"/>
    <p:sldId id="335" r:id="rId22"/>
    <p:sldId id="329" r:id="rId23"/>
    <p:sldId id="334" r:id="rId24"/>
    <p:sldId id="330" r:id="rId25"/>
    <p:sldId id="310" r:id="rId26"/>
    <p:sldId id="311" r:id="rId27"/>
    <p:sldId id="312" r:id="rId28"/>
    <p:sldId id="307" r:id="rId29"/>
    <p:sldId id="308" r:id="rId30"/>
    <p:sldId id="309" r:id="rId31"/>
    <p:sldId id="313" r:id="rId32"/>
    <p:sldId id="300" r:id="rId33"/>
    <p:sldId id="291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3399"/>
    <a:srgbClr val="3333CC"/>
    <a:srgbClr val="33CC33"/>
    <a:srgbClr val="70B7FA"/>
    <a:srgbClr val="7AD6C7"/>
    <a:srgbClr val="E322E3"/>
    <a:srgbClr val="DCEB5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02413F5-920D-4DDB-88D3-758B51496D59}" v="14" dt="2023-11-08T23:48:14.74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5852" autoAdjust="0"/>
  </p:normalViewPr>
  <p:slideViewPr>
    <p:cSldViewPr snapToGrid="0">
      <p:cViewPr>
        <p:scale>
          <a:sx n="45" d="100"/>
          <a:sy n="45" d="100"/>
        </p:scale>
        <p:origin x="24" y="53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tableStyles" Target="tableStyles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slide" Target="slides/slide21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presProps" Target="presProps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nda Davies" userId="0f870791-fe67-45f7-ad2b-da73eae9baac" providerId="ADAL" clId="{F02413F5-920D-4DDB-88D3-758B51496D59}"/>
    <pc:docChg chg="undo custSel modSld">
      <pc:chgData name="Linda Davies" userId="0f870791-fe67-45f7-ad2b-da73eae9baac" providerId="ADAL" clId="{F02413F5-920D-4DDB-88D3-758B51496D59}" dt="2023-11-09T00:52:56.209" v="685"/>
      <pc:docMkLst>
        <pc:docMk/>
      </pc:docMkLst>
      <pc:sldChg chg="addSp delSp modSp mod">
        <pc:chgData name="Linda Davies" userId="0f870791-fe67-45f7-ad2b-da73eae9baac" providerId="ADAL" clId="{F02413F5-920D-4DDB-88D3-758B51496D59}" dt="2023-11-09T00:39:21.831" v="547" actId="14100"/>
        <pc:sldMkLst>
          <pc:docMk/>
          <pc:sldMk cId="1703131493" sldId="297"/>
        </pc:sldMkLst>
        <pc:spChg chg="add del mod">
          <ac:chgData name="Linda Davies" userId="0f870791-fe67-45f7-ad2b-da73eae9baac" providerId="ADAL" clId="{F02413F5-920D-4DDB-88D3-758B51496D59}" dt="2023-11-09T00:39:16.211" v="545" actId="478"/>
          <ac:spMkLst>
            <pc:docMk/>
            <pc:sldMk cId="1703131493" sldId="297"/>
            <ac:spMk id="3" creationId="{603CF80A-0ABE-4BDB-7C22-2290743E8910}"/>
          </ac:spMkLst>
        </pc:spChg>
        <pc:picChg chg="del">
          <ac:chgData name="Linda Davies" userId="0f870791-fe67-45f7-ad2b-da73eae9baac" providerId="ADAL" clId="{F02413F5-920D-4DDB-88D3-758B51496D59}" dt="2023-11-09T00:38:43.493" v="541" actId="478"/>
          <ac:picMkLst>
            <pc:docMk/>
            <pc:sldMk cId="1703131493" sldId="297"/>
            <ac:picMk id="5" creationId="{D0E2E8A7-1D68-D56C-1F80-5149BF897FE0}"/>
          </ac:picMkLst>
        </pc:picChg>
        <pc:picChg chg="add mod">
          <ac:chgData name="Linda Davies" userId="0f870791-fe67-45f7-ad2b-da73eae9baac" providerId="ADAL" clId="{F02413F5-920D-4DDB-88D3-758B51496D59}" dt="2023-11-09T00:39:21.831" v="547" actId="14100"/>
          <ac:picMkLst>
            <pc:docMk/>
            <pc:sldMk cId="1703131493" sldId="297"/>
            <ac:picMk id="6" creationId="{E74D46D3-8BEC-2F2E-2D76-DB3D50385EC4}"/>
          </ac:picMkLst>
        </pc:picChg>
      </pc:sldChg>
      <pc:sldChg chg="modSp mod">
        <pc:chgData name="Linda Davies" userId="0f870791-fe67-45f7-ad2b-da73eae9baac" providerId="ADAL" clId="{F02413F5-920D-4DDB-88D3-758B51496D59}" dt="2023-11-08T23:07:08.187" v="11" actId="20577"/>
        <pc:sldMkLst>
          <pc:docMk/>
          <pc:sldMk cId="2390649610" sldId="299"/>
        </pc:sldMkLst>
        <pc:spChg chg="mod">
          <ac:chgData name="Linda Davies" userId="0f870791-fe67-45f7-ad2b-da73eae9baac" providerId="ADAL" clId="{F02413F5-920D-4DDB-88D3-758B51496D59}" dt="2023-11-08T23:07:08.187" v="11" actId="20577"/>
          <ac:spMkLst>
            <pc:docMk/>
            <pc:sldMk cId="2390649610" sldId="299"/>
            <ac:spMk id="5" creationId="{0B019432-F0E9-E765-2264-935D414F17CB}"/>
          </ac:spMkLst>
        </pc:spChg>
      </pc:sldChg>
      <pc:sldChg chg="modSp mod">
        <pc:chgData name="Linda Davies" userId="0f870791-fe67-45f7-ad2b-da73eae9baac" providerId="ADAL" clId="{F02413F5-920D-4DDB-88D3-758B51496D59}" dt="2023-11-09T00:38:24.396" v="540" actId="20577"/>
        <pc:sldMkLst>
          <pc:docMk/>
          <pc:sldMk cId="3511455082" sldId="302"/>
        </pc:sldMkLst>
        <pc:spChg chg="mod">
          <ac:chgData name="Linda Davies" userId="0f870791-fe67-45f7-ad2b-da73eae9baac" providerId="ADAL" clId="{F02413F5-920D-4DDB-88D3-758B51496D59}" dt="2023-11-09T00:38:24.396" v="540" actId="20577"/>
          <ac:spMkLst>
            <pc:docMk/>
            <pc:sldMk cId="3511455082" sldId="302"/>
            <ac:spMk id="3" creationId="{EDE512D6-1B42-4E1C-AEE3-478A340AC162}"/>
          </ac:spMkLst>
        </pc:spChg>
      </pc:sldChg>
      <pc:sldChg chg="modSp mod">
        <pc:chgData name="Linda Davies" userId="0f870791-fe67-45f7-ad2b-da73eae9baac" providerId="ADAL" clId="{F02413F5-920D-4DDB-88D3-758B51496D59}" dt="2023-11-08T23:34:55.032" v="300" actId="20577"/>
        <pc:sldMkLst>
          <pc:docMk/>
          <pc:sldMk cId="1712528776" sldId="307"/>
        </pc:sldMkLst>
        <pc:spChg chg="mod">
          <ac:chgData name="Linda Davies" userId="0f870791-fe67-45f7-ad2b-da73eae9baac" providerId="ADAL" clId="{F02413F5-920D-4DDB-88D3-758B51496D59}" dt="2023-11-08T23:34:55.032" v="300" actId="20577"/>
          <ac:spMkLst>
            <pc:docMk/>
            <pc:sldMk cId="1712528776" sldId="307"/>
            <ac:spMk id="8" creationId="{28B6967E-2606-4A9F-86CE-3723CCBF2114}"/>
          </ac:spMkLst>
        </pc:spChg>
      </pc:sldChg>
      <pc:sldChg chg="modSp mod">
        <pc:chgData name="Linda Davies" userId="0f870791-fe67-45f7-ad2b-da73eae9baac" providerId="ADAL" clId="{F02413F5-920D-4DDB-88D3-758B51496D59}" dt="2023-11-08T23:35:52.476" v="328" actId="20577"/>
        <pc:sldMkLst>
          <pc:docMk/>
          <pc:sldMk cId="32237772" sldId="308"/>
        </pc:sldMkLst>
        <pc:spChg chg="mod">
          <ac:chgData name="Linda Davies" userId="0f870791-fe67-45f7-ad2b-da73eae9baac" providerId="ADAL" clId="{F02413F5-920D-4DDB-88D3-758B51496D59}" dt="2023-11-08T23:35:52.476" v="328" actId="20577"/>
          <ac:spMkLst>
            <pc:docMk/>
            <pc:sldMk cId="32237772" sldId="308"/>
            <ac:spMk id="8" creationId="{28B6967E-2606-4A9F-86CE-3723CCBF2114}"/>
          </ac:spMkLst>
        </pc:spChg>
      </pc:sldChg>
      <pc:sldChg chg="modSp mod">
        <pc:chgData name="Linda Davies" userId="0f870791-fe67-45f7-ad2b-da73eae9baac" providerId="ADAL" clId="{F02413F5-920D-4DDB-88D3-758B51496D59}" dt="2023-11-09T00:52:56.209" v="685"/>
        <pc:sldMkLst>
          <pc:docMk/>
          <pc:sldMk cId="2568004811" sldId="309"/>
        </pc:sldMkLst>
        <pc:spChg chg="mod">
          <ac:chgData name="Linda Davies" userId="0f870791-fe67-45f7-ad2b-da73eae9baac" providerId="ADAL" clId="{F02413F5-920D-4DDB-88D3-758B51496D59}" dt="2023-11-09T00:52:56.209" v="685"/>
          <ac:spMkLst>
            <pc:docMk/>
            <pc:sldMk cId="2568004811" sldId="309"/>
            <ac:spMk id="8" creationId="{28B6967E-2606-4A9F-86CE-3723CCBF2114}"/>
          </ac:spMkLst>
        </pc:spChg>
      </pc:sldChg>
      <pc:sldChg chg="modSp mod">
        <pc:chgData name="Linda Davies" userId="0f870791-fe67-45f7-ad2b-da73eae9baac" providerId="ADAL" clId="{F02413F5-920D-4DDB-88D3-758B51496D59}" dt="2023-11-09T00:51:42.178" v="684" actId="20577"/>
        <pc:sldMkLst>
          <pc:docMk/>
          <pc:sldMk cId="2911603701" sldId="310"/>
        </pc:sldMkLst>
        <pc:spChg chg="mod">
          <ac:chgData name="Linda Davies" userId="0f870791-fe67-45f7-ad2b-da73eae9baac" providerId="ADAL" clId="{F02413F5-920D-4DDB-88D3-758B51496D59}" dt="2023-11-09T00:50:29.970" v="674" actId="20577"/>
          <ac:spMkLst>
            <pc:docMk/>
            <pc:sldMk cId="2911603701" sldId="310"/>
            <ac:spMk id="6" creationId="{490318DD-CCC5-C996-32F0-458AC855818D}"/>
          </ac:spMkLst>
        </pc:spChg>
        <pc:spChg chg="mod">
          <ac:chgData name="Linda Davies" userId="0f870791-fe67-45f7-ad2b-da73eae9baac" providerId="ADAL" clId="{F02413F5-920D-4DDB-88D3-758B51496D59}" dt="2023-11-09T00:51:42.178" v="684" actId="20577"/>
          <ac:spMkLst>
            <pc:docMk/>
            <pc:sldMk cId="2911603701" sldId="310"/>
            <ac:spMk id="11" creationId="{CEB90AA7-0988-AA33-7ACD-280335CB973C}"/>
          </ac:spMkLst>
        </pc:spChg>
      </pc:sldChg>
      <pc:sldChg chg="modSp mod">
        <pc:chgData name="Linda Davies" userId="0f870791-fe67-45f7-ad2b-da73eae9baac" providerId="ADAL" clId="{F02413F5-920D-4DDB-88D3-758B51496D59}" dt="2023-11-08T23:36:37.402" v="330" actId="20577"/>
        <pc:sldMkLst>
          <pc:docMk/>
          <pc:sldMk cId="1361977489" sldId="312"/>
        </pc:sldMkLst>
        <pc:spChg chg="mod">
          <ac:chgData name="Linda Davies" userId="0f870791-fe67-45f7-ad2b-da73eae9baac" providerId="ADAL" clId="{F02413F5-920D-4DDB-88D3-758B51496D59}" dt="2023-11-08T23:36:37.402" v="330" actId="20577"/>
          <ac:spMkLst>
            <pc:docMk/>
            <pc:sldMk cId="1361977489" sldId="312"/>
            <ac:spMk id="10" creationId="{9F5428D8-6599-4FB4-A89B-A3BCAD45D74A}"/>
          </ac:spMkLst>
        </pc:spChg>
      </pc:sldChg>
      <pc:sldChg chg="modSp mod">
        <pc:chgData name="Linda Davies" userId="0f870791-fe67-45f7-ad2b-da73eae9baac" providerId="ADAL" clId="{F02413F5-920D-4DDB-88D3-758B51496D59}" dt="2023-11-08T23:51:28.706" v="538" actId="20577"/>
        <pc:sldMkLst>
          <pc:docMk/>
          <pc:sldMk cId="1270555707" sldId="313"/>
        </pc:sldMkLst>
        <pc:graphicFrameChg chg="mod modGraphic">
          <ac:chgData name="Linda Davies" userId="0f870791-fe67-45f7-ad2b-da73eae9baac" providerId="ADAL" clId="{F02413F5-920D-4DDB-88D3-758B51496D59}" dt="2023-11-08T23:51:28.706" v="538" actId="20577"/>
          <ac:graphicFrameMkLst>
            <pc:docMk/>
            <pc:sldMk cId="1270555707" sldId="313"/>
            <ac:graphicFrameMk id="9" creationId="{14EF5A02-A997-A5D2-F325-C24024B6E249}"/>
          </ac:graphicFrameMkLst>
        </pc:graphicFrameChg>
        <pc:picChg chg="mod">
          <ac:chgData name="Linda Davies" userId="0f870791-fe67-45f7-ad2b-da73eae9baac" providerId="ADAL" clId="{F02413F5-920D-4DDB-88D3-758B51496D59}" dt="2023-11-08T23:43:09.773" v="369" actId="1076"/>
          <ac:picMkLst>
            <pc:docMk/>
            <pc:sldMk cId="1270555707" sldId="313"/>
            <ac:picMk id="18" creationId="{1784F3E2-FCC4-1142-7858-C44659AEC684}"/>
          </ac:picMkLst>
        </pc:picChg>
        <pc:picChg chg="mod">
          <ac:chgData name="Linda Davies" userId="0f870791-fe67-45f7-ad2b-da73eae9baac" providerId="ADAL" clId="{F02413F5-920D-4DDB-88D3-758B51496D59}" dt="2023-11-08T23:43:11.430" v="370" actId="1076"/>
          <ac:picMkLst>
            <pc:docMk/>
            <pc:sldMk cId="1270555707" sldId="313"/>
            <ac:picMk id="20" creationId="{7DCB1D53-1927-7464-FB74-AC2C9BE17DF2}"/>
          </ac:picMkLst>
        </pc:picChg>
        <pc:picChg chg="mod">
          <ac:chgData name="Linda Davies" userId="0f870791-fe67-45f7-ad2b-da73eae9baac" providerId="ADAL" clId="{F02413F5-920D-4DDB-88D3-758B51496D59}" dt="2023-11-08T23:43:13.636" v="371" actId="1076"/>
          <ac:picMkLst>
            <pc:docMk/>
            <pc:sldMk cId="1270555707" sldId="313"/>
            <ac:picMk id="21" creationId="{2001CD6E-F19E-572C-9A4E-51F1F4E237B4}"/>
          </ac:picMkLst>
        </pc:picChg>
        <pc:picChg chg="mod">
          <ac:chgData name="Linda Davies" userId="0f870791-fe67-45f7-ad2b-da73eae9baac" providerId="ADAL" clId="{F02413F5-920D-4DDB-88D3-758B51496D59}" dt="2023-11-08T23:44:12.118" v="380" actId="1076"/>
          <ac:picMkLst>
            <pc:docMk/>
            <pc:sldMk cId="1270555707" sldId="313"/>
            <ac:picMk id="22" creationId="{34FE1DAE-FD0C-0E7C-594C-4D90AA4C8D1E}"/>
          </ac:picMkLst>
        </pc:picChg>
      </pc:sldChg>
      <pc:sldChg chg="modSp mod modNotesTx">
        <pc:chgData name="Linda Davies" userId="0f870791-fe67-45f7-ad2b-da73eae9baac" providerId="ADAL" clId="{F02413F5-920D-4DDB-88D3-758B51496D59}" dt="2023-11-08T23:12:00.301" v="63" actId="20577"/>
        <pc:sldMkLst>
          <pc:docMk/>
          <pc:sldMk cId="2430435291" sldId="324"/>
        </pc:sldMkLst>
        <pc:spChg chg="mod">
          <ac:chgData name="Linda Davies" userId="0f870791-fe67-45f7-ad2b-da73eae9baac" providerId="ADAL" clId="{F02413F5-920D-4DDB-88D3-758B51496D59}" dt="2023-11-08T23:10:49.054" v="24" actId="20577"/>
          <ac:spMkLst>
            <pc:docMk/>
            <pc:sldMk cId="2430435291" sldId="324"/>
            <ac:spMk id="10" creationId="{D8AE9979-4D95-3635-6C31-CA2EC8745F0C}"/>
          </ac:spMkLst>
        </pc:spChg>
      </pc:sldChg>
      <pc:sldChg chg="addSp delSp modSp mod">
        <pc:chgData name="Linda Davies" userId="0f870791-fe67-45f7-ad2b-da73eae9baac" providerId="ADAL" clId="{F02413F5-920D-4DDB-88D3-758B51496D59}" dt="2023-11-09T00:40:52.792" v="553" actId="1076"/>
        <pc:sldMkLst>
          <pc:docMk/>
          <pc:sldMk cId="207033189" sldId="325"/>
        </pc:sldMkLst>
        <pc:spChg chg="mod">
          <ac:chgData name="Linda Davies" userId="0f870791-fe67-45f7-ad2b-da73eae9baac" providerId="ADAL" clId="{F02413F5-920D-4DDB-88D3-758B51496D59}" dt="2023-11-08T23:13:19.155" v="66" actId="20577"/>
          <ac:spMkLst>
            <pc:docMk/>
            <pc:sldMk cId="207033189" sldId="325"/>
            <ac:spMk id="6" creationId="{B4D10DD0-E7D1-408B-0BD4-76AAF9E597AB}"/>
          </ac:spMkLst>
        </pc:spChg>
        <pc:picChg chg="add mod">
          <ac:chgData name="Linda Davies" userId="0f870791-fe67-45f7-ad2b-da73eae9baac" providerId="ADAL" clId="{F02413F5-920D-4DDB-88D3-758B51496D59}" dt="2023-11-09T00:40:52.792" v="553" actId="1076"/>
          <ac:picMkLst>
            <pc:docMk/>
            <pc:sldMk cId="207033189" sldId="325"/>
            <ac:picMk id="3" creationId="{BC263C25-9541-B460-3FCC-7F147EA44B4A}"/>
          </ac:picMkLst>
        </pc:picChg>
        <pc:picChg chg="del">
          <ac:chgData name="Linda Davies" userId="0f870791-fe67-45f7-ad2b-da73eae9baac" providerId="ADAL" clId="{F02413F5-920D-4DDB-88D3-758B51496D59}" dt="2023-11-09T00:40:00.185" v="548" actId="478"/>
          <ac:picMkLst>
            <pc:docMk/>
            <pc:sldMk cId="207033189" sldId="325"/>
            <ac:picMk id="12" creationId="{8F400164-4DB5-41EA-FFD3-D385CA25C0AF}"/>
          </ac:picMkLst>
        </pc:picChg>
      </pc:sldChg>
      <pc:sldChg chg="modSp mod">
        <pc:chgData name="Linda Davies" userId="0f870791-fe67-45f7-ad2b-da73eae9baac" providerId="ADAL" clId="{F02413F5-920D-4DDB-88D3-758B51496D59}" dt="2023-11-08T23:20:51.660" v="178" actId="1076"/>
        <pc:sldMkLst>
          <pc:docMk/>
          <pc:sldMk cId="3420969574" sldId="326"/>
        </pc:sldMkLst>
        <pc:spChg chg="mod">
          <ac:chgData name="Linda Davies" userId="0f870791-fe67-45f7-ad2b-da73eae9baac" providerId="ADAL" clId="{F02413F5-920D-4DDB-88D3-758B51496D59}" dt="2023-11-08T23:20:51.660" v="178" actId="1076"/>
          <ac:spMkLst>
            <pc:docMk/>
            <pc:sldMk cId="3420969574" sldId="326"/>
            <ac:spMk id="7" creationId="{B25032AE-D6E5-79F1-9E8B-DC61CEFD868A}"/>
          </ac:spMkLst>
        </pc:spChg>
      </pc:sldChg>
      <pc:sldChg chg="modNotesTx">
        <pc:chgData name="Linda Davies" userId="0f870791-fe67-45f7-ad2b-da73eae9baac" providerId="ADAL" clId="{F02413F5-920D-4DDB-88D3-758B51496D59}" dt="2023-11-08T23:15:13.056" v="148" actId="20577"/>
        <pc:sldMkLst>
          <pc:docMk/>
          <pc:sldMk cId="4168112750" sldId="327"/>
        </pc:sldMkLst>
      </pc:sldChg>
      <pc:sldChg chg="addSp delSp modSp mod">
        <pc:chgData name="Linda Davies" userId="0f870791-fe67-45f7-ad2b-da73eae9baac" providerId="ADAL" clId="{F02413F5-920D-4DDB-88D3-758B51496D59}" dt="2023-11-09T00:47:08.332" v="643" actId="1076"/>
        <pc:sldMkLst>
          <pc:docMk/>
          <pc:sldMk cId="3145865784" sldId="328"/>
        </pc:sldMkLst>
        <pc:picChg chg="add mod">
          <ac:chgData name="Linda Davies" userId="0f870791-fe67-45f7-ad2b-da73eae9baac" providerId="ADAL" clId="{F02413F5-920D-4DDB-88D3-758B51496D59}" dt="2023-11-09T00:47:08.332" v="643" actId="1076"/>
          <ac:picMkLst>
            <pc:docMk/>
            <pc:sldMk cId="3145865784" sldId="328"/>
            <ac:picMk id="5" creationId="{B6B59A6F-34CA-45D6-958C-50595292CE91}"/>
          </ac:picMkLst>
        </pc:picChg>
        <pc:picChg chg="del">
          <ac:chgData name="Linda Davies" userId="0f870791-fe67-45f7-ad2b-da73eae9baac" providerId="ADAL" clId="{F02413F5-920D-4DDB-88D3-758B51496D59}" dt="2023-11-09T00:46:32.964" v="640" actId="478"/>
          <ac:picMkLst>
            <pc:docMk/>
            <pc:sldMk cId="3145865784" sldId="328"/>
            <ac:picMk id="8" creationId="{7B891820-2305-A6A3-A44A-F4B5CEE6984D}"/>
          </ac:picMkLst>
        </pc:picChg>
      </pc:sldChg>
      <pc:sldChg chg="addSp delSp modSp mod modNotesTx">
        <pc:chgData name="Linda Davies" userId="0f870791-fe67-45f7-ad2b-da73eae9baac" providerId="ADAL" clId="{F02413F5-920D-4DDB-88D3-758B51496D59}" dt="2023-11-09T00:48:59.460" v="648" actId="1076"/>
        <pc:sldMkLst>
          <pc:docMk/>
          <pc:sldMk cId="2430499957" sldId="330"/>
        </pc:sldMkLst>
        <pc:picChg chg="add mod">
          <ac:chgData name="Linda Davies" userId="0f870791-fe67-45f7-ad2b-da73eae9baac" providerId="ADAL" clId="{F02413F5-920D-4DDB-88D3-758B51496D59}" dt="2023-11-09T00:48:59.460" v="648" actId="1076"/>
          <ac:picMkLst>
            <pc:docMk/>
            <pc:sldMk cId="2430499957" sldId="330"/>
            <ac:picMk id="5" creationId="{15F4B9B9-978D-B6BF-CC10-5F47F77458C5}"/>
          </ac:picMkLst>
        </pc:picChg>
        <pc:picChg chg="del">
          <ac:chgData name="Linda Davies" userId="0f870791-fe67-45f7-ad2b-da73eae9baac" providerId="ADAL" clId="{F02413F5-920D-4DDB-88D3-758B51496D59}" dt="2023-11-09T00:48:24.717" v="646" actId="478"/>
          <ac:picMkLst>
            <pc:docMk/>
            <pc:sldMk cId="2430499957" sldId="330"/>
            <ac:picMk id="6" creationId="{F2F5C8FD-1A6D-7D9B-D7CD-CE071D799F62}"/>
          </ac:picMkLst>
        </pc:picChg>
      </pc:sldChg>
      <pc:sldChg chg="modSp mod">
        <pc:chgData name="Linda Davies" userId="0f870791-fe67-45f7-ad2b-da73eae9baac" providerId="ADAL" clId="{F02413F5-920D-4DDB-88D3-758B51496D59}" dt="2023-11-08T23:18:09.819" v="159" actId="20577"/>
        <pc:sldMkLst>
          <pc:docMk/>
          <pc:sldMk cId="122399677" sldId="332"/>
        </pc:sldMkLst>
        <pc:spChg chg="mod">
          <ac:chgData name="Linda Davies" userId="0f870791-fe67-45f7-ad2b-da73eae9baac" providerId="ADAL" clId="{F02413F5-920D-4DDB-88D3-758B51496D59}" dt="2023-11-08T23:16:54.909" v="153" actId="20577"/>
          <ac:spMkLst>
            <pc:docMk/>
            <pc:sldMk cId="122399677" sldId="332"/>
            <ac:spMk id="17" creationId="{C471BA84-EDD3-0E4E-D30B-FEF39FCFBA88}"/>
          </ac:spMkLst>
        </pc:spChg>
        <pc:spChg chg="mod">
          <ac:chgData name="Linda Davies" userId="0f870791-fe67-45f7-ad2b-da73eae9baac" providerId="ADAL" clId="{F02413F5-920D-4DDB-88D3-758B51496D59}" dt="2023-11-08T23:18:09.819" v="159" actId="20577"/>
          <ac:spMkLst>
            <pc:docMk/>
            <pc:sldMk cId="122399677" sldId="332"/>
            <ac:spMk id="20" creationId="{9E2C344F-A499-416D-EC76-AA81AE5E02D8}"/>
          </ac:spMkLst>
        </pc:spChg>
      </pc:sldChg>
      <pc:sldChg chg="modSp mod">
        <pc:chgData name="Linda Davies" userId="0f870791-fe67-45f7-ad2b-da73eae9baac" providerId="ADAL" clId="{F02413F5-920D-4DDB-88D3-758B51496D59}" dt="2023-11-09T00:47:47.231" v="645" actId="790"/>
        <pc:sldMkLst>
          <pc:docMk/>
          <pc:sldMk cId="3576793411" sldId="335"/>
        </pc:sldMkLst>
        <pc:spChg chg="mod">
          <ac:chgData name="Linda Davies" userId="0f870791-fe67-45f7-ad2b-da73eae9baac" providerId="ADAL" clId="{F02413F5-920D-4DDB-88D3-758B51496D59}" dt="2023-11-09T00:47:47.231" v="645" actId="790"/>
          <ac:spMkLst>
            <pc:docMk/>
            <pc:sldMk cId="3576793411" sldId="335"/>
            <ac:spMk id="3" creationId="{B79487DE-89F1-C799-FC02-449E9FA690C8}"/>
          </ac:spMkLst>
        </pc:spChg>
      </pc:sldChg>
      <pc:sldChg chg="modSp mod">
        <pc:chgData name="Linda Davies" userId="0f870791-fe67-45f7-ad2b-da73eae9baac" providerId="ADAL" clId="{F02413F5-920D-4DDB-88D3-758B51496D59}" dt="2023-11-09T00:46:00.133" v="639" actId="1076"/>
        <pc:sldMkLst>
          <pc:docMk/>
          <pc:sldMk cId="1171721224" sldId="336"/>
        </pc:sldMkLst>
        <pc:spChg chg="mod">
          <ac:chgData name="Linda Davies" userId="0f870791-fe67-45f7-ad2b-da73eae9baac" providerId="ADAL" clId="{F02413F5-920D-4DDB-88D3-758B51496D59}" dt="2023-11-09T00:45:54.564" v="638" actId="20577"/>
          <ac:spMkLst>
            <pc:docMk/>
            <pc:sldMk cId="1171721224" sldId="336"/>
            <ac:spMk id="2" creationId="{1917C4E5-9676-B563-0F1C-0A1D28C27745}"/>
          </ac:spMkLst>
        </pc:spChg>
        <pc:spChg chg="mod">
          <ac:chgData name="Linda Davies" userId="0f870791-fe67-45f7-ad2b-da73eae9baac" providerId="ADAL" clId="{F02413F5-920D-4DDB-88D3-758B51496D59}" dt="2023-11-09T00:42:56.440" v="591" actId="255"/>
          <ac:spMkLst>
            <pc:docMk/>
            <pc:sldMk cId="1171721224" sldId="336"/>
            <ac:spMk id="4" creationId="{D182CA81-E794-66C2-84C2-5CEC31CE0AE6}"/>
          </ac:spMkLst>
        </pc:spChg>
        <pc:picChg chg="mod">
          <ac:chgData name="Linda Davies" userId="0f870791-fe67-45f7-ad2b-da73eae9baac" providerId="ADAL" clId="{F02413F5-920D-4DDB-88D3-758B51496D59}" dt="2023-11-09T00:46:00.133" v="639" actId="1076"/>
          <ac:picMkLst>
            <pc:docMk/>
            <pc:sldMk cId="1171721224" sldId="336"/>
            <ac:picMk id="6" creationId="{8FA61C66-57DE-F041-1489-0A4419EFCEEE}"/>
          </ac:picMkLst>
        </pc:picChg>
      </pc:sldChg>
      <pc:sldChg chg="modSp mod">
        <pc:chgData name="Linda Davies" userId="0f870791-fe67-45f7-ad2b-da73eae9baac" providerId="ADAL" clId="{F02413F5-920D-4DDB-88D3-758B51496D59}" dt="2023-11-09T00:44:50.319" v="636" actId="20577"/>
        <pc:sldMkLst>
          <pc:docMk/>
          <pc:sldMk cId="528857808" sldId="337"/>
        </pc:sldMkLst>
        <pc:spChg chg="mod">
          <ac:chgData name="Linda Davies" userId="0f870791-fe67-45f7-ad2b-da73eae9baac" providerId="ADAL" clId="{F02413F5-920D-4DDB-88D3-758B51496D59}" dt="2023-11-09T00:43:58.032" v="612" actId="1076"/>
          <ac:spMkLst>
            <pc:docMk/>
            <pc:sldMk cId="528857808" sldId="337"/>
            <ac:spMk id="2" creationId="{1917C4E5-9676-B563-0F1C-0A1D28C27745}"/>
          </ac:spMkLst>
        </pc:spChg>
        <pc:spChg chg="mod">
          <ac:chgData name="Linda Davies" userId="0f870791-fe67-45f7-ad2b-da73eae9baac" providerId="ADAL" clId="{F02413F5-920D-4DDB-88D3-758B51496D59}" dt="2023-11-09T00:44:50.319" v="636" actId="20577"/>
          <ac:spMkLst>
            <pc:docMk/>
            <pc:sldMk cId="528857808" sldId="337"/>
            <ac:spMk id="4" creationId="{D182CA81-E794-66C2-84C2-5CEC31CE0AE6}"/>
          </ac:spMkLst>
        </pc:spChg>
        <pc:picChg chg="mod">
          <ac:chgData name="Linda Davies" userId="0f870791-fe67-45f7-ad2b-da73eae9baac" providerId="ADAL" clId="{F02413F5-920D-4DDB-88D3-758B51496D59}" dt="2023-11-09T00:43:44.406" v="593" actId="1076"/>
          <ac:picMkLst>
            <pc:docMk/>
            <pc:sldMk cId="528857808" sldId="337"/>
            <ac:picMk id="6" creationId="{8FA61C66-57DE-F041-1489-0A4419EFCEEE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36D229-5EC6-4CA1-8755-1BB161D4F182}" type="datetimeFigureOut">
              <a:t>11/8/2023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DFCFF7-21C1-4482-AF2B-175F76C2F8A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9231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1037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Sefyllfa</a:t>
            </a:r>
            <a:r>
              <a:rPr lang="en-GB" dirty="0"/>
              <a:t> </a:t>
            </a:r>
            <a:r>
              <a:rPr lang="en-GB" dirty="0" err="1"/>
              <a:t>freintiedig</a:t>
            </a:r>
            <a:endParaRPr lang="en-GB" dirty="0"/>
          </a:p>
          <a:p>
            <a:r>
              <a:rPr lang="en-GB" dirty="0"/>
              <a:t>-Bod yn </a:t>
            </a:r>
            <a:r>
              <a:rPr lang="en-GB" dirty="0" err="1"/>
              <a:t>rhan</a:t>
            </a:r>
            <a:r>
              <a:rPr lang="en-GB" dirty="0"/>
              <a:t> o </a:t>
            </a:r>
            <a:r>
              <a:rPr lang="en-GB" dirty="0" err="1"/>
              <a:t>gymuned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</a:p>
          <a:p>
            <a:r>
              <a:rPr lang="en-GB" dirty="0"/>
              <a:t>-</a:t>
            </a:r>
            <a:r>
              <a:rPr lang="en-GB" dirty="0" err="1"/>
              <a:t>Meithrin</a:t>
            </a:r>
            <a:r>
              <a:rPr lang="en-GB" dirty="0"/>
              <a:t> </a:t>
            </a:r>
            <a:r>
              <a:rPr lang="en-GB" dirty="0" err="1"/>
              <a:t>cydberthynas</a:t>
            </a:r>
            <a:r>
              <a:rPr lang="en-GB" dirty="0"/>
              <a:t> â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cyn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ddechrau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</a:t>
            </a:r>
          </a:p>
          <a:p>
            <a:r>
              <a:rPr lang="en-GB" dirty="0"/>
              <a:t>-</a:t>
            </a:r>
            <a:r>
              <a:rPr lang="en-GB" dirty="0" err="1"/>
              <a:t>Dod</a:t>
            </a:r>
            <a:r>
              <a:rPr lang="en-GB" dirty="0"/>
              <a:t> yn </a:t>
            </a:r>
            <a:r>
              <a:rPr lang="en-GB" dirty="0" err="1"/>
              <a:t>rhan</a:t>
            </a:r>
            <a:r>
              <a:rPr lang="en-GB" dirty="0"/>
              <a:t> o </a:t>
            </a:r>
            <a:r>
              <a:rPr lang="en-GB" dirty="0" err="1"/>
              <a:t>dîm</a:t>
            </a:r>
            <a:r>
              <a:rPr lang="en-GB" dirty="0"/>
              <a:t> o </a:t>
            </a:r>
            <a:r>
              <a:rPr lang="en-GB" dirty="0" err="1"/>
              <a:t>athrawon</a:t>
            </a:r>
            <a:r>
              <a:rPr lang="en-GB" dirty="0"/>
              <a:t> </a:t>
            </a:r>
          </a:p>
          <a:p>
            <a:r>
              <a:rPr lang="en-GB" dirty="0"/>
              <a:t>-</a:t>
            </a:r>
            <a:r>
              <a:rPr lang="en-GB" dirty="0" err="1"/>
              <a:t>Ennill</a:t>
            </a:r>
            <a:r>
              <a:rPr lang="en-GB" dirty="0"/>
              <a:t> </a:t>
            </a:r>
            <a:r>
              <a:rPr lang="en-GB" dirty="0" err="1"/>
              <a:t>profiad</a:t>
            </a:r>
            <a:r>
              <a:rPr lang="en-GB" dirty="0"/>
              <a:t> </a:t>
            </a:r>
            <a:r>
              <a:rPr lang="en-GB" dirty="0" err="1"/>
              <a:t>heb</a:t>
            </a:r>
            <a:r>
              <a:rPr lang="en-GB" dirty="0"/>
              <a:t> y </a:t>
            </a:r>
            <a:r>
              <a:rPr lang="en-GB" dirty="0" err="1"/>
              <a:t>pwysau</a:t>
            </a:r>
            <a:r>
              <a:rPr lang="en-GB" dirty="0"/>
              <a:t> </a:t>
            </a:r>
            <a:r>
              <a:rPr lang="en-GB" dirty="0" err="1"/>
              <a:t>uniongyrchol</a:t>
            </a:r>
            <a:r>
              <a:rPr lang="en-GB" dirty="0"/>
              <a:t> o </a:t>
            </a:r>
            <a:r>
              <a:rPr lang="en-GB" dirty="0" err="1"/>
              <a:t>addysgu</a:t>
            </a:r>
            <a:r>
              <a:rPr lang="en-GB" dirty="0"/>
              <a:t> </a:t>
            </a:r>
          </a:p>
          <a:p>
            <a:r>
              <a:rPr lang="en-GB" dirty="0"/>
              <a:t>-</a:t>
            </a:r>
            <a:r>
              <a:rPr lang="en-GB" dirty="0" err="1"/>
              <a:t>Rhannu</a:t>
            </a:r>
            <a:r>
              <a:rPr lang="en-GB" dirty="0"/>
              <a:t> </a:t>
            </a:r>
            <a:r>
              <a:rPr lang="en-GB" dirty="0" err="1"/>
              <a:t>syniadau</a:t>
            </a:r>
            <a:r>
              <a:rPr lang="en-GB" dirty="0"/>
              <a:t> a </a:t>
            </a:r>
            <a:r>
              <a:rPr lang="en-GB" dirty="0" err="1"/>
              <a:t>thechnegau</a:t>
            </a:r>
            <a:r>
              <a:rPr lang="en-GB" dirty="0"/>
              <a:t> </a:t>
            </a:r>
          </a:p>
          <a:p>
            <a:r>
              <a:rPr lang="en-GB" dirty="0"/>
              <a:t>-</a:t>
            </a:r>
            <a:r>
              <a:rPr lang="en-GB" dirty="0" err="1"/>
              <a:t>Arsylwi</a:t>
            </a:r>
            <a:r>
              <a:rPr lang="en-GB" dirty="0"/>
              <a:t> </a:t>
            </a:r>
            <a:r>
              <a:rPr lang="en-GB" dirty="0" err="1"/>
              <a:t>cymhlethdodau'r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y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athro</a:t>
            </a:r>
            <a:r>
              <a:rPr lang="en-GB" dirty="0"/>
              <a:t> yn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wneud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06384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School Enrichment Document – you will need to download a copy from Moodle </a:t>
            </a:r>
            <a:r>
              <a:rPr lang="en-US" u="sng" dirty="0">
                <a:cs typeface="Calibri"/>
              </a:rPr>
              <a:t>STILL NEEDS CONSULTATION WITH SCHOOLS</a:t>
            </a:r>
          </a:p>
          <a:p>
            <a:r>
              <a:rPr lang="en-US">
                <a:cs typeface="Calibri"/>
              </a:rPr>
              <a:t>I will have a copy of it printed. </a:t>
            </a:r>
          </a:p>
          <a:p>
            <a:r>
              <a:rPr lang="en-US">
                <a:cs typeface="Calibri"/>
              </a:rPr>
              <a:t>Contents: Wellbeing, Attendance, Expectations, Weekly Tasks, Reflection Guidance, Weekly Reflection Templates.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916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Lluniau</a:t>
            </a:r>
            <a:r>
              <a:rPr lang="en-US" dirty="0"/>
              <a:t> </a:t>
            </a:r>
          </a:p>
          <a:p>
            <a:r>
              <a:rPr lang="en-US" dirty="0" err="1"/>
              <a:t>Rhes</a:t>
            </a:r>
            <a:r>
              <a:rPr lang="en-US" dirty="0"/>
              <a:t> dop= </a:t>
            </a:r>
            <a:r>
              <a:rPr lang="en-US" dirty="0" err="1"/>
              <a:t>cwrdd</a:t>
            </a:r>
            <a:r>
              <a:rPr lang="en-US" dirty="0"/>
              <a:t> a </a:t>
            </a:r>
            <a:r>
              <a:rPr lang="en-US" dirty="0" err="1"/>
              <a:t>phobl</a:t>
            </a:r>
            <a:r>
              <a:rPr lang="en-US" dirty="0"/>
              <a:t> </a:t>
            </a:r>
            <a:r>
              <a:rPr lang="en-US" dirty="0" err="1"/>
              <a:t>bwysig</a:t>
            </a:r>
            <a:r>
              <a:rPr lang="en-US" dirty="0"/>
              <a:t>, </a:t>
            </a:r>
            <a:r>
              <a:rPr lang="en-US" dirty="0" err="1"/>
              <a:t>taith</a:t>
            </a:r>
            <a:r>
              <a:rPr lang="en-US" dirty="0"/>
              <a:t> o </a:t>
            </a:r>
            <a:r>
              <a:rPr lang="en-US" dirty="0" err="1"/>
              <a:t>amgylch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ysgol</a:t>
            </a:r>
            <a:r>
              <a:rPr lang="en-US" dirty="0"/>
              <a:t>, </a:t>
            </a:r>
            <a:r>
              <a:rPr lang="en-US" dirty="0" err="1"/>
              <a:t>dril</a:t>
            </a:r>
            <a:r>
              <a:rPr lang="en-US" dirty="0"/>
              <a:t> tan/</a:t>
            </a:r>
            <a:r>
              <a:rPr lang="en-US" dirty="0" err="1"/>
              <a:t>disgwyliadau</a:t>
            </a:r>
            <a:r>
              <a:rPr lang="en-US" dirty="0"/>
              <a:t>, </a:t>
            </a:r>
            <a:r>
              <a:rPr lang="en-US" dirty="0" err="1"/>
              <a:t>amseroedd</a:t>
            </a:r>
            <a:r>
              <a:rPr lang="en-US" dirty="0"/>
              <a:t> y </a:t>
            </a:r>
            <a:r>
              <a:rPr lang="en-US" dirty="0" err="1"/>
              <a:t>dydd</a:t>
            </a:r>
            <a:r>
              <a:rPr lang="en-US" dirty="0"/>
              <a:t>, </a:t>
            </a:r>
            <a:r>
              <a:rPr lang="en-US" dirty="0" err="1"/>
              <a:t>cymorth</a:t>
            </a:r>
            <a:r>
              <a:rPr lang="en-US" dirty="0"/>
              <a:t> </a:t>
            </a:r>
            <a:r>
              <a:rPr lang="en-US" dirty="0" err="1"/>
              <a:t>cyntaf</a:t>
            </a:r>
            <a:endParaRPr lang="en-US" dirty="0"/>
          </a:p>
          <a:p>
            <a:r>
              <a:rPr lang="en-US" dirty="0" err="1"/>
              <a:t>Rhes</a:t>
            </a:r>
            <a:r>
              <a:rPr lang="en-US" dirty="0"/>
              <a:t> </a:t>
            </a:r>
            <a:r>
              <a:rPr lang="en-US" dirty="0" err="1"/>
              <a:t>waelod</a:t>
            </a:r>
            <a:r>
              <a:rPr lang="en-US" dirty="0"/>
              <a:t> = </a:t>
            </a:r>
            <a:r>
              <a:rPr lang="en-US" dirty="0" err="1"/>
              <a:t>cyfleusterau</a:t>
            </a:r>
            <a:r>
              <a:rPr lang="en-US" dirty="0"/>
              <a:t>, </a:t>
            </a:r>
            <a:r>
              <a:rPr lang="en-US" dirty="0" err="1"/>
              <a:t>polisïau</a:t>
            </a:r>
            <a:r>
              <a:rPr lang="en-US" dirty="0"/>
              <a:t> </a:t>
            </a:r>
            <a:r>
              <a:rPr lang="en-US" dirty="0" err="1"/>
              <a:t>ffôn</a:t>
            </a:r>
            <a:r>
              <a:rPr lang="en-US" dirty="0"/>
              <a:t> </a:t>
            </a:r>
            <a:r>
              <a:rPr lang="en-US" dirty="0" err="1"/>
              <a:t>symudol</a:t>
            </a:r>
            <a:r>
              <a:rPr lang="en-US" dirty="0"/>
              <a:t>, </a:t>
            </a:r>
            <a:r>
              <a:rPr lang="en-US" dirty="0" err="1"/>
              <a:t>polisi</a:t>
            </a:r>
            <a:r>
              <a:rPr lang="en-US" dirty="0"/>
              <a:t>/</a:t>
            </a:r>
            <a:r>
              <a:rPr lang="en-US" dirty="0" err="1"/>
              <a:t>caniatâd</a:t>
            </a:r>
            <a:r>
              <a:rPr lang="en-US" dirty="0"/>
              <a:t> </a:t>
            </a:r>
            <a:r>
              <a:rPr lang="en-US" dirty="0" err="1"/>
              <a:t>tynnu</a:t>
            </a:r>
            <a:r>
              <a:rPr lang="en-US" dirty="0"/>
              <a:t> </a:t>
            </a:r>
            <a:r>
              <a:rPr lang="en-US" dirty="0" err="1"/>
              <a:t>lluniau</a:t>
            </a:r>
            <a:r>
              <a:rPr lang="en-US" dirty="0"/>
              <a:t>. </a:t>
            </a:r>
            <a:r>
              <a:rPr lang="en-US" dirty="0" err="1"/>
              <a:t>Cyfrinachedd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ddisgyblion</a:t>
            </a:r>
            <a:r>
              <a:rPr lang="en-US" dirty="0"/>
              <a:t>, </a:t>
            </a:r>
            <a:r>
              <a:rPr lang="en-US" dirty="0" err="1"/>
              <a:t>diogelu</a:t>
            </a:r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63261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Daeth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y Cod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Ymddygiad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ac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Ymarfer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Proffesiynol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CGA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newydd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i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rym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ar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1 Medi 2022.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Mae’r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Cod yn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penodi'r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safonau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ymddygiad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ac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ymarfer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proffesiynol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a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ddisgwylir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gan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bersonau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sydd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wedi'u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cofrestru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gyda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ni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a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bwriedir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iddo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lywio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ac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arwain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eu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hymddygiad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a’u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dyfarniadau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fel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proffesiynolion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sy’n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gweithio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ym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maes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addysgu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a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hyfforddiant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yng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b="0" i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Nghymru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92128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This could be an alternative to </a:t>
            </a:r>
            <a:r>
              <a:rPr lang="en-US" err="1">
                <a:cs typeface="Calibri"/>
              </a:rPr>
              <a:t>Mentimeter</a:t>
            </a:r>
            <a:r>
              <a:rPr lang="en-US">
                <a:cs typeface="Calibri"/>
              </a:rPr>
              <a:t>? </a:t>
            </a:r>
          </a:p>
          <a:p>
            <a:r>
              <a:rPr lang="en-US">
                <a:cs typeface="Calibri"/>
              </a:rPr>
              <a:t>Give paper out. Label your teacher with professional traits that ST would like to exhibit.</a:t>
            </a:r>
          </a:p>
          <a:p>
            <a:r>
              <a:rPr lang="en-US">
                <a:cs typeface="Calibri"/>
              </a:rPr>
              <a:t>Task is supposed to ally the 'fun' traits with the 'professional ' traits.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476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Take the expectations from the guidance document</a:t>
            </a:r>
          </a:p>
          <a:p>
            <a:r>
              <a:rPr lang="en-US" dirty="0">
                <a:cs typeface="Calibri"/>
              </a:rPr>
              <a:t>This is to reassure ST </a:t>
            </a:r>
          </a:p>
          <a:p>
            <a:r>
              <a:rPr lang="en-US" dirty="0">
                <a:cs typeface="Calibri"/>
              </a:rPr>
              <a:t>They are not expected to teach or plan </a:t>
            </a:r>
            <a:r>
              <a:rPr lang="en-US" dirty="0" err="1">
                <a:cs typeface="Calibri"/>
              </a:rPr>
              <a:t>fro</a:t>
            </a:r>
            <a:r>
              <a:rPr lang="en-US" dirty="0">
                <a:cs typeface="Calibri"/>
              </a:rPr>
              <a:t> lessons.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9860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Take the expectations from the guidance document</a:t>
            </a:r>
          </a:p>
          <a:p>
            <a:r>
              <a:rPr lang="en-US">
                <a:cs typeface="Calibri"/>
              </a:rPr>
              <a:t>This is to reassure ST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50196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Encourage full attendance.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4128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>
                <a:cs typeface="Calibri"/>
              </a:rPr>
              <a:t>Discuss each of the ideas on the table. Make sure ST know what each entails and what they could do.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861606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Refer to the miniguide. Encourage ST to ask questions. Talk about Making learning explicit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511378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17602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WLD – </a:t>
            </a:r>
            <a:r>
              <a:rPr lang="en-US" err="1">
                <a:cs typeface="Calibri"/>
              </a:rPr>
              <a:t>Pwy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sy'n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cofio</a:t>
            </a:r>
            <a:r>
              <a:rPr lang="en-US">
                <a:cs typeface="Calibri"/>
              </a:rPr>
              <a:t>? (Who remembers?)</a:t>
            </a:r>
            <a:endParaRPr lang="en-US"/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Recap of Kolb – do they should already know this?</a:t>
            </a:r>
          </a:p>
          <a:p>
            <a:r>
              <a:rPr lang="en-US">
                <a:cs typeface="Calibri"/>
              </a:rPr>
              <a:t>Talk about ST taking part in the first three section but their active experimentation phase will mainly happen in PTE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492337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A </a:t>
            </a:r>
            <a:r>
              <a:rPr lang="en-US" dirty="0" err="1">
                <a:cs typeface="Calibri"/>
              </a:rPr>
              <a:t>yw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eich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profiad</a:t>
            </a:r>
            <a:r>
              <a:rPr lang="en-US" dirty="0">
                <a:cs typeface="Calibri"/>
              </a:rPr>
              <a:t> yn </a:t>
            </a:r>
            <a:r>
              <a:rPr lang="en-US" dirty="0" err="1">
                <a:cs typeface="Calibri"/>
              </a:rPr>
              <a:t>gysylltiedig</a:t>
            </a:r>
            <a:r>
              <a:rPr lang="en-US" dirty="0">
                <a:cs typeface="Calibri"/>
              </a:rPr>
              <a:t> â </a:t>
            </a:r>
            <a:r>
              <a:rPr lang="en-US" dirty="0" err="1">
                <a:cs typeface="Calibri"/>
              </a:rPr>
              <a:t>modiwlau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yr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ydych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wedi'u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hastudio</a:t>
            </a:r>
            <a:r>
              <a:rPr lang="en-US" dirty="0">
                <a:cs typeface="Calibri"/>
              </a:rPr>
              <a:t>?</a:t>
            </a:r>
          </a:p>
          <a:p>
            <a:r>
              <a:rPr lang="en-US" dirty="0">
                <a:cs typeface="Calibri"/>
              </a:rPr>
              <a:t>A </a:t>
            </a:r>
            <a:r>
              <a:rPr lang="en-US" dirty="0" err="1">
                <a:cs typeface="Calibri"/>
              </a:rPr>
              <a:t>yw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eich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profiad</a:t>
            </a:r>
            <a:r>
              <a:rPr lang="en-US" dirty="0">
                <a:cs typeface="Calibri"/>
              </a:rPr>
              <a:t> yn </a:t>
            </a:r>
            <a:r>
              <a:rPr lang="en-US" dirty="0" err="1">
                <a:cs typeface="Calibri"/>
              </a:rPr>
              <a:t>gysylltiedig</a:t>
            </a:r>
            <a:r>
              <a:rPr lang="en-US" dirty="0">
                <a:cs typeface="Calibri"/>
              </a:rPr>
              <a:t> ag </a:t>
            </a:r>
            <a:r>
              <a:rPr lang="en-US" dirty="0" err="1">
                <a:cs typeface="Calibri"/>
              </a:rPr>
              <a:t>unrhyw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lenyddiaeth</a:t>
            </a:r>
            <a:r>
              <a:rPr lang="en-US" dirty="0">
                <a:cs typeface="Calibri"/>
              </a:rPr>
              <a:t> a </a:t>
            </a:r>
            <a:r>
              <a:rPr lang="en-US" dirty="0" err="1">
                <a:cs typeface="Calibri"/>
              </a:rPr>
              <a:t>ddarllenwyd</a:t>
            </a:r>
            <a:r>
              <a:rPr lang="en-US" dirty="0">
                <a:cs typeface="Calibri"/>
              </a:rPr>
              <a:t>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667136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Make sure ST understand what a OneDrive is and where they can access it. </a:t>
            </a:r>
          </a:p>
          <a:p>
            <a:r>
              <a:rPr lang="en-US">
                <a:ea typeface="Calibri"/>
                <a:cs typeface="Calibri"/>
              </a:rPr>
              <a:t>I always go through the </a:t>
            </a:r>
            <a:r>
              <a:rPr lang="en-US" err="1">
                <a:ea typeface="Calibri"/>
                <a:cs typeface="Calibri"/>
              </a:rPr>
              <a:t>hwb</a:t>
            </a:r>
            <a:r>
              <a:rPr lang="en-US">
                <a:ea typeface="Calibri"/>
                <a:cs typeface="Calibri"/>
              </a:rPr>
              <a:t> homepage – </a:t>
            </a:r>
            <a:r>
              <a:rPr lang="en-US" err="1">
                <a:ea typeface="Calibri"/>
                <a:cs typeface="Calibri"/>
              </a:rPr>
              <a:t>acces</a:t>
            </a:r>
            <a:r>
              <a:rPr lang="en-US">
                <a:ea typeface="Calibri"/>
                <a:cs typeface="Calibri"/>
              </a:rPr>
              <a:t> is easy then for OneDrive, Moodle, Email, Teams etc.</a:t>
            </a: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915335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cs typeface="Calibri"/>
              </a:rPr>
              <a:t>WLD – </a:t>
            </a:r>
            <a:r>
              <a:rPr lang="en-GB" err="1">
                <a:cs typeface="Calibri"/>
              </a:rPr>
              <a:t>Pawb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yn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deall</a:t>
            </a:r>
            <a:r>
              <a:rPr lang="en-GB">
                <a:cs typeface="Calibri"/>
              </a:rPr>
              <a:t>? (Everyone understand?)</a:t>
            </a:r>
          </a:p>
          <a:p>
            <a:r>
              <a:rPr lang="en-GB">
                <a:cs typeface="Calibri"/>
              </a:rPr>
              <a:t>Encourage ST to create their OneDrive files now and follow the guidance.</a:t>
            </a:r>
          </a:p>
          <a:p>
            <a:r>
              <a:rPr lang="en-GB">
                <a:cs typeface="Calibri"/>
              </a:rPr>
              <a:t>You may need to model this on the main computer as many of the ST do not know enough about OneDrive.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53715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cs typeface="Calibri"/>
              </a:rPr>
              <a:t>WLD – </a:t>
            </a:r>
            <a:r>
              <a:rPr lang="en-GB" err="1">
                <a:cs typeface="Calibri"/>
              </a:rPr>
              <a:t>Pawb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yn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deall</a:t>
            </a:r>
            <a:r>
              <a:rPr lang="en-GB">
                <a:cs typeface="Calibri"/>
              </a:rPr>
              <a:t>? (Everyone understand?)</a:t>
            </a:r>
          </a:p>
          <a:p>
            <a:r>
              <a:rPr lang="en-GB">
                <a:cs typeface="Calibri"/>
              </a:rPr>
              <a:t>Encourage ST to create their OneDrive files now and follow the guidance.</a:t>
            </a:r>
          </a:p>
          <a:p>
            <a:r>
              <a:rPr lang="en-GB">
                <a:cs typeface="Calibri"/>
              </a:rPr>
              <a:t>You may need to model this on the main computer as many of the ST do not know enough about OneDrive.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55648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noProof="0"/>
              <a:t>New way to share your links. Trialled with BA1 last year. Much easier and can be accessed by the correct people.</a:t>
            </a:r>
          </a:p>
          <a:p>
            <a:r>
              <a:rPr lang="en-GB" noProof="0"/>
              <a:t>Thank you to Alun Thomas, IT</a:t>
            </a:r>
            <a:endParaRPr lang="en-GB" noProof="0">
              <a:cs typeface="Calibri"/>
            </a:endParaRPr>
          </a:p>
          <a:p>
            <a:pPr marL="228600" indent="-228600">
              <a:buAutoNum type="arabicPeriod"/>
            </a:pPr>
            <a:r>
              <a:rPr lang="en-GB" noProof="0"/>
              <a:t>Open your own OneDrive </a:t>
            </a:r>
            <a:r>
              <a:rPr lang="en-GB"/>
              <a:t>PTE1</a:t>
            </a:r>
            <a:r>
              <a:rPr lang="en-GB" noProof="0"/>
              <a:t> file</a:t>
            </a:r>
            <a:endParaRPr lang="en-GB" noProof="0">
              <a:cs typeface="Calibri"/>
            </a:endParaRPr>
          </a:p>
          <a:p>
            <a:pPr marL="228600" indent="-228600">
              <a:buAutoNum type="arabicPeriod"/>
            </a:pPr>
            <a:r>
              <a:rPr lang="en-GB" noProof="0"/>
              <a:t>Right Click and copy the link</a:t>
            </a:r>
            <a:endParaRPr lang="en-GB" noProof="0">
              <a:cs typeface="Calibri"/>
            </a:endParaRPr>
          </a:p>
          <a:p>
            <a:pPr marL="228600" indent="-228600">
              <a:buAutoNum type="arabicPeriod"/>
            </a:pPr>
            <a:r>
              <a:rPr lang="en-GB" noProof="0"/>
              <a:t>Go to your </a:t>
            </a:r>
            <a:r>
              <a:rPr lang="en-GB" noProof="0" err="1"/>
              <a:t>Sharepoint</a:t>
            </a:r>
            <a:r>
              <a:rPr lang="en-GB" noProof="0"/>
              <a:t>, click New -&gt; Link -&gt; Paste link</a:t>
            </a:r>
            <a:r>
              <a:rPr lang="en-GB"/>
              <a:t> </a:t>
            </a:r>
            <a:endParaRPr lang="en-GB" noProof="0">
              <a:cs typeface="Calibri"/>
            </a:endParaRPr>
          </a:p>
          <a:p>
            <a:pPr marL="228600" indent="-228600">
              <a:buAutoNum type="arabicPeriod"/>
            </a:pPr>
            <a:r>
              <a:rPr lang="en-GB" noProof="0"/>
              <a:t>Name your Link</a:t>
            </a:r>
            <a:endParaRPr lang="en-GB" noProof="0">
              <a:cs typeface="Calibri"/>
            </a:endParaRPr>
          </a:p>
          <a:p>
            <a:pPr marL="228600" indent="-228600">
              <a:buAutoNum type="arabicPeriod"/>
            </a:pPr>
            <a:r>
              <a:rPr lang="en-GB" noProof="0"/>
              <a:t>Then repeat with the link to your </a:t>
            </a:r>
            <a:r>
              <a:rPr lang="en-GB" noProof="0" err="1"/>
              <a:t>Pebblepad</a:t>
            </a:r>
            <a:endParaRPr lang="en-GB" noProof="0"/>
          </a:p>
          <a:p>
            <a:pPr marL="228600" indent="-228600">
              <a:buAutoNum type="arabicPeriod"/>
            </a:pPr>
            <a:endParaRPr lang="en-GB" noProof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277427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noProof="0"/>
              <a:t>New way to share your links. Trialled with BA1 last year. Much easier and can be accessed by the correct people.</a:t>
            </a:r>
          </a:p>
          <a:p>
            <a:r>
              <a:rPr lang="en-GB" noProof="0"/>
              <a:t>Thank you to Alun Thomas, IT</a:t>
            </a:r>
          </a:p>
          <a:p>
            <a:pPr marL="228600" indent="-228600">
              <a:buAutoNum type="arabicPeriod"/>
            </a:pPr>
            <a:r>
              <a:rPr lang="en-GB" noProof="0"/>
              <a:t>Open your own OneDrive PTE3 file</a:t>
            </a:r>
          </a:p>
          <a:p>
            <a:pPr marL="228600" indent="-228600">
              <a:buAutoNum type="arabicPeriod"/>
            </a:pPr>
            <a:r>
              <a:rPr lang="en-GB" noProof="0"/>
              <a:t>Right Click and copy the link</a:t>
            </a:r>
          </a:p>
          <a:p>
            <a:pPr marL="228600" indent="-228600">
              <a:buAutoNum type="arabicPeriod"/>
            </a:pPr>
            <a:r>
              <a:rPr lang="en-GB" noProof="0"/>
              <a:t>Go to your </a:t>
            </a:r>
            <a:r>
              <a:rPr lang="en-GB" noProof="0" err="1"/>
              <a:t>Sharepoint</a:t>
            </a:r>
            <a:r>
              <a:rPr lang="en-GB" noProof="0"/>
              <a:t>, click New -&gt; Link -&gt; Paste link </a:t>
            </a:r>
          </a:p>
          <a:p>
            <a:pPr marL="228600" indent="-228600">
              <a:buAutoNum type="arabicPeriod"/>
            </a:pPr>
            <a:r>
              <a:rPr lang="en-GB" noProof="0"/>
              <a:t>Name your Link</a:t>
            </a:r>
          </a:p>
          <a:p>
            <a:pPr marL="228600" indent="-228600">
              <a:buAutoNum type="arabicPeriod"/>
            </a:pPr>
            <a:r>
              <a:rPr lang="en-GB" noProof="0"/>
              <a:t>Then repeat with the link to your </a:t>
            </a:r>
            <a:r>
              <a:rPr lang="en-GB" noProof="0" err="1"/>
              <a:t>Pebblepad</a:t>
            </a:r>
            <a:endParaRPr lang="en-GB" noProof="0"/>
          </a:p>
          <a:p>
            <a:endParaRPr lang="en-GB" noProof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2529495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noProof="0"/>
              <a:t>New way to share your links. Trialled with BA1 last year. Much easier and can be accessed by the correct people.</a:t>
            </a:r>
          </a:p>
          <a:p>
            <a:r>
              <a:rPr lang="en-GB" noProof="0"/>
              <a:t>Thank you to Alun Thomas, IT</a:t>
            </a:r>
          </a:p>
          <a:p>
            <a:pPr marL="228600" indent="-228600">
              <a:buAutoNum type="arabicPeriod"/>
            </a:pPr>
            <a:r>
              <a:rPr lang="en-GB" noProof="0"/>
              <a:t>Open your own OneDrive PTE3 file</a:t>
            </a:r>
          </a:p>
          <a:p>
            <a:pPr marL="228600" indent="-228600">
              <a:buAutoNum type="arabicPeriod"/>
            </a:pPr>
            <a:r>
              <a:rPr lang="en-GB" noProof="0"/>
              <a:t>Right Click and copy the link</a:t>
            </a:r>
          </a:p>
          <a:p>
            <a:pPr marL="228600" indent="-228600">
              <a:buAutoNum type="arabicPeriod"/>
            </a:pPr>
            <a:r>
              <a:rPr lang="en-GB" noProof="0"/>
              <a:t>Go to your </a:t>
            </a:r>
            <a:r>
              <a:rPr lang="en-GB" noProof="0" err="1"/>
              <a:t>Sharepoint</a:t>
            </a:r>
            <a:r>
              <a:rPr lang="en-GB" noProof="0"/>
              <a:t>, click New -&gt; Link -&gt; Paste link </a:t>
            </a:r>
          </a:p>
          <a:p>
            <a:pPr marL="228600" indent="-228600">
              <a:buAutoNum type="arabicPeriod"/>
            </a:pPr>
            <a:r>
              <a:rPr lang="en-GB" noProof="0"/>
              <a:t>Name your Link</a:t>
            </a:r>
          </a:p>
          <a:p>
            <a:pPr marL="228600" indent="-228600">
              <a:buAutoNum type="arabicPeriod"/>
            </a:pPr>
            <a:r>
              <a:rPr lang="en-GB" noProof="0"/>
              <a:t>Then repeat with the link to your </a:t>
            </a:r>
            <a:r>
              <a:rPr lang="en-GB" noProof="0" err="1"/>
              <a:t>Pebblepad</a:t>
            </a:r>
            <a:endParaRPr lang="en-GB" noProof="0"/>
          </a:p>
          <a:p>
            <a:endParaRPr lang="en-GB" noProof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2073834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86918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5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5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5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5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>
              <a:defRPr sz="2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li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66F50A3-3F45-C749-8B72-B1A7848A1E13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64774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389467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95789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3" rtlCol="0">
            <a:normAutofit/>
          </a:bodyPr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596953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6596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66540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5C958B5D-2B71-F94E-8A2A-2F1F5E391DA3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4217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8ADB-2A57-46BC-81B5-B7DC124F8A7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FA1F3-6F63-48DD-A36D-9370E25944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7765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F18DB-51CB-4CBD-B83B-CF7B06427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2465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F18DB-51CB-4CBD-B83B-CF7B06427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7956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9079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8592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2">
            <a:extLst>
              <a:ext uri="{FF2B5EF4-FFF2-40B4-BE49-F238E27FC236}">
                <a16:creationId xmlns:a16="http://schemas.microsoft.com/office/drawing/2014/main" id="{5106A418-68CC-4D3D-9032-696498842FB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1"/>
            <a:ext cx="6400800" cy="685800"/>
          </a:xfrm>
        </p:spPr>
        <p:txBody>
          <a:bodyPr>
            <a:no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E93C440-01C8-4E08-A98E-D76F10D08BF4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14400" y="1913064"/>
            <a:ext cx="6858001" cy="427939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5604761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7AA20A23-A33B-4A1B-9162-707282E5359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5602"/>
          <a:stretch>
            <a:fillRect/>
          </a:stretch>
        </p:blipFill>
        <p:spPr>
          <a:xfrm>
            <a:off x="1066800" y="523183"/>
            <a:ext cx="10058400" cy="6334817"/>
          </a:xfrm>
          <a:custGeom>
            <a:avLst/>
            <a:gdLst>
              <a:gd name="connsiteX0" fmla="*/ 0 w 10058400"/>
              <a:gd name="connsiteY0" fmla="*/ 0 h 6334817"/>
              <a:gd name="connsiteX1" fmla="*/ 10058400 w 10058400"/>
              <a:gd name="connsiteY1" fmla="*/ 0 h 6334817"/>
              <a:gd name="connsiteX2" fmla="*/ 10058400 w 10058400"/>
              <a:gd name="connsiteY2" fmla="*/ 6334817 h 6334817"/>
              <a:gd name="connsiteX3" fmla="*/ 0 w 10058400"/>
              <a:gd name="connsiteY3" fmla="*/ 6334817 h 63348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058400" h="6334817">
                <a:moveTo>
                  <a:pt x="0" y="0"/>
                </a:moveTo>
                <a:lnTo>
                  <a:pt x="10058400" y="0"/>
                </a:lnTo>
                <a:lnTo>
                  <a:pt x="10058400" y="6334817"/>
                </a:lnTo>
                <a:lnTo>
                  <a:pt x="0" y="6334817"/>
                </a:lnTo>
                <a:close/>
              </a:path>
            </a:pathLst>
          </a:cu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B136F446-5EA3-48C4-AA8D-AB9850B03B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66B70600-CFB5-4805-BC68-5AE22166B56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951305"/>
            <a:ext cx="7772400" cy="3456432"/>
          </a:xfrm>
        </p:spPr>
        <p:txBody>
          <a:bodyPr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09C8060D-32CA-4A3C-9EAF-A2D3801AB8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80225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728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0ADDF-D82C-4780-9143-87E5F529D81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98648" y="813816"/>
            <a:ext cx="64008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/>
              <a:t>Add text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12B550A-AB53-4D15-A89E-6EEBB5151B9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441448" y="1655064"/>
            <a:ext cx="7315200" cy="1143000"/>
          </a:xfrm>
        </p:spPr>
        <p:txBody>
          <a:bodyPr/>
          <a:lstStyle>
            <a:lvl1pPr algn="ctr">
              <a:defRPr sz="8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CDE1EB1-91FE-4CB8-81BD-5BBBFC22C67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898648" y="3027707"/>
            <a:ext cx="68580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186028196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6CC92641-A8C8-41F9-8E1C-7C929693C69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9119" y="946653"/>
            <a:ext cx="6857999" cy="653547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7CC55B6-E9DA-4B68-A0D8-957F46B4651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389120" y="2062956"/>
            <a:ext cx="6858000" cy="423367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263045173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Graphic 15">
            <a:extLst>
              <a:ext uri="{FF2B5EF4-FFF2-40B4-BE49-F238E27FC236}">
                <a16:creationId xmlns:a16="http://schemas.microsoft.com/office/drawing/2014/main" id="{C6103AFC-AC4C-4756-AEEE-B0D669AC8C8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44880"/>
          <a:stretch>
            <a:fillRect/>
          </a:stretch>
        </p:blipFill>
        <p:spPr>
          <a:xfrm>
            <a:off x="878302" y="469222"/>
            <a:ext cx="10424160" cy="6388778"/>
          </a:xfrm>
          <a:custGeom>
            <a:avLst/>
            <a:gdLst>
              <a:gd name="connsiteX0" fmla="*/ 0 w 10424160"/>
              <a:gd name="connsiteY0" fmla="*/ 0 h 6388778"/>
              <a:gd name="connsiteX1" fmla="*/ 10424160 w 10424160"/>
              <a:gd name="connsiteY1" fmla="*/ 0 h 6388778"/>
              <a:gd name="connsiteX2" fmla="*/ 10424160 w 10424160"/>
              <a:gd name="connsiteY2" fmla="*/ 6388778 h 6388778"/>
              <a:gd name="connsiteX3" fmla="*/ 0 w 10424160"/>
              <a:gd name="connsiteY3" fmla="*/ 6388778 h 63887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24160" h="6388778">
                <a:moveTo>
                  <a:pt x="0" y="0"/>
                </a:moveTo>
                <a:lnTo>
                  <a:pt x="10424160" y="0"/>
                </a:lnTo>
                <a:lnTo>
                  <a:pt x="10424160" y="6388778"/>
                </a:lnTo>
                <a:lnTo>
                  <a:pt x="0" y="6388778"/>
                </a:lnTo>
                <a:close/>
              </a:path>
            </a:pathLst>
          </a:cu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A4604EF9-570E-48F5-BA06-DEB9EB7F7D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57599" y="1460692"/>
            <a:ext cx="6857999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F0B30880-FB83-4FD8-B7A4-675D68A4792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657600" y="2438570"/>
            <a:ext cx="6858000" cy="3950208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8381839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296" userDrawn="1">
          <p15:clr>
            <a:srgbClr val="FBAE40"/>
          </p15:clr>
        </p15:guide>
      </p15:sldGuideLst>
    </p:ext>
  </p:extLs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E11DAB-71A2-44C9-B830-25E19DC583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1"/>
            <a:ext cx="6400800" cy="685800"/>
          </a:xfrm>
        </p:spPr>
        <p:txBody>
          <a:bodyPr>
            <a:no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5F9B5FD0-EA88-4EA1-89FF-A0346C36D9C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14400" y="2203704"/>
            <a:ext cx="6400800" cy="420624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</a:t>
            </a:r>
          </a:p>
        </p:txBody>
      </p:sp>
    </p:spTree>
    <p:extLst>
      <p:ext uri="{BB962C8B-B14F-4D97-AF65-F5344CB8AC3E}">
        <p14:creationId xmlns:p14="http://schemas.microsoft.com/office/powerpoint/2010/main" val="285711634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ustom Layout"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EE24C-B229-452F-B387-BA3429761CA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9119" y="946653"/>
            <a:ext cx="6857999" cy="653547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FCEFA7B-7934-4EAA-8C20-7D9B03B9E5A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389120" y="1981933"/>
            <a:ext cx="6858000" cy="423367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293050183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pli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66F50A3-3F45-C749-8B72-B1A7848A1E13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64774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7977519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167675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8ADB-2A57-46BC-81B5-B7DC124F8A76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FA1F3-6F63-48DD-A36D-9370E25944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6051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99987" cy="108267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6408394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7486A-D0EC-5049-857E-9D4C4DD0B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711A45-A8A7-3A4A-9C49-AEC06EA92E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79088653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6D517-8042-6F43-974D-B680A14F5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EF289-D06E-5046-BD0E-9A35F229D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6773961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1709739"/>
            <a:ext cx="5068617" cy="2852737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13061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110D6CA-5054-4881-A3DD-362F1691537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096000" y="1709739"/>
            <a:ext cx="5251451" cy="2852737"/>
          </a:xfrm>
        </p:spPr>
        <p:txBody>
          <a:bodyPr anchor="t">
            <a:noAutofit/>
          </a:bodyPr>
          <a:lstStyle>
            <a:lvl1pPr marL="0" indent="0">
              <a:buNone/>
              <a:defRPr sz="60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974592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BF7F5-86DA-7A4E-B23A-C51D07D010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156200" cy="1325563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68D20-9F11-AD40-A1F9-B00075B9B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6"/>
            <a:ext cx="5156200" cy="38487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ABF07-3DF8-DB49-99A4-4E21D58D7E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6"/>
            <a:ext cx="5156200" cy="38487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D087133-F2AD-498D-B591-37E744092F0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197600" y="365126"/>
            <a:ext cx="5156200" cy="1325563"/>
          </a:xfrm>
        </p:spPr>
        <p:txBody>
          <a:bodyPr>
            <a:noAutofit/>
          </a:bodyPr>
          <a:lstStyle>
            <a:lvl1pPr marL="0" indent="0">
              <a:buNone/>
              <a:defRPr sz="40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248590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C10B3-62D6-7343-9FA5-9A10B8AE8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07669-4B7A-1F41-82E0-CE9879AA35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33D5F-B4C4-2548-893D-74979F2F1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6"/>
            <a:ext cx="5158316" cy="339280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4E56C1-4F14-9C4E-9EF0-74B497B3DA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AC3D23-81AB-A740-9E74-0B7945AADA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6"/>
            <a:ext cx="5183717" cy="339280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5245547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99987" cy="108267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857181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B15D5-0CCB-5448-AC2C-19DD5EF41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0D475-C9BA-A14D-84F6-45D1490D2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5B3CA-29B8-4743-9F7D-EBD98B9BF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205837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568D5-5618-6948-8024-44166F5EC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F4970A-963F-A347-BCB0-87A61AA27C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08E893-37C6-DE4C-9D4D-E87037D425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5943947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F18DB-51CB-4CBD-B83B-CF7B06427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0754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5C958B5D-2B71-F94E-8A2A-2F1F5E391DA3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396088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8ADB-2A57-46BC-81B5-B7DC124F8A7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FA1F3-6F63-48DD-A36D-9370E25944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880142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60436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0ADDF-D82C-4780-9143-87E5F529D81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98648" y="813816"/>
            <a:ext cx="64008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/>
              <a:t>Add text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12B550A-AB53-4D15-A89E-6EEBB5151B9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441448" y="1655064"/>
            <a:ext cx="7315200" cy="1143000"/>
          </a:xfrm>
        </p:spPr>
        <p:txBody>
          <a:bodyPr/>
          <a:lstStyle>
            <a:lvl1pPr algn="ctr">
              <a:defRPr sz="8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CDE1EB1-91FE-4CB8-81BD-5BBBFC22C67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898648" y="3027707"/>
            <a:ext cx="68580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22131432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72637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72637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72637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7263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4.xml"/><Relationship Id="rId7" Type="http://schemas.openxmlformats.org/officeDocument/2006/relationships/slideLayout" Target="../slideLayouts/slideLayout8.xml"/><Relationship Id="rId12" Type="http://schemas.openxmlformats.org/officeDocument/2006/relationships/slideLayout" Target="../slideLayouts/slideLayout13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2.xml"/><Relationship Id="rId5" Type="http://schemas.openxmlformats.org/officeDocument/2006/relationships/slideLayout" Target="../slideLayouts/slideLayout6.xml"/><Relationship Id="rId10" Type="http://schemas.openxmlformats.org/officeDocument/2006/relationships/slideLayout" Target="../slideLayouts/slideLayout11.xml"/><Relationship Id="rId4" Type="http://schemas.openxmlformats.org/officeDocument/2006/relationships/slideLayout" Target="../slideLayouts/slideLayout5.xml"/><Relationship Id="rId9" Type="http://schemas.openxmlformats.org/officeDocument/2006/relationships/slideLayout" Target="../slideLayouts/slideLayout10.xml"/><Relationship Id="rId1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slideLayout" Target="../slideLayouts/slideLayout27.xml"/><Relationship Id="rId18" Type="http://schemas.openxmlformats.org/officeDocument/2006/relationships/slideLayout" Target="../slideLayouts/slideLayout32.xml"/><Relationship Id="rId26" Type="http://schemas.openxmlformats.org/officeDocument/2006/relationships/slideLayout" Target="../slideLayouts/slideLayout40.xml"/><Relationship Id="rId3" Type="http://schemas.openxmlformats.org/officeDocument/2006/relationships/slideLayout" Target="../slideLayouts/slideLayout17.xml"/><Relationship Id="rId21" Type="http://schemas.openxmlformats.org/officeDocument/2006/relationships/slideLayout" Target="../slideLayouts/slideLayout35.xml"/><Relationship Id="rId7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6.xml"/><Relationship Id="rId17" Type="http://schemas.openxmlformats.org/officeDocument/2006/relationships/slideLayout" Target="../slideLayouts/slideLayout31.xml"/><Relationship Id="rId25" Type="http://schemas.openxmlformats.org/officeDocument/2006/relationships/slideLayout" Target="../slideLayouts/slideLayout39.xml"/><Relationship Id="rId2" Type="http://schemas.openxmlformats.org/officeDocument/2006/relationships/slideLayout" Target="../slideLayouts/slideLayout16.xml"/><Relationship Id="rId16" Type="http://schemas.openxmlformats.org/officeDocument/2006/relationships/slideLayout" Target="../slideLayouts/slideLayout30.xml"/><Relationship Id="rId20" Type="http://schemas.openxmlformats.org/officeDocument/2006/relationships/slideLayout" Target="../slideLayouts/slideLayout34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24" Type="http://schemas.openxmlformats.org/officeDocument/2006/relationships/slideLayout" Target="../slideLayouts/slideLayout38.xml"/><Relationship Id="rId5" Type="http://schemas.openxmlformats.org/officeDocument/2006/relationships/slideLayout" Target="../slideLayouts/slideLayout19.xml"/><Relationship Id="rId15" Type="http://schemas.openxmlformats.org/officeDocument/2006/relationships/slideLayout" Target="../slideLayouts/slideLayout29.xml"/><Relationship Id="rId23" Type="http://schemas.openxmlformats.org/officeDocument/2006/relationships/slideLayout" Target="../slideLayouts/slideLayout37.xml"/><Relationship Id="rId10" Type="http://schemas.openxmlformats.org/officeDocument/2006/relationships/slideLayout" Target="../slideLayouts/slideLayout24.xml"/><Relationship Id="rId19" Type="http://schemas.openxmlformats.org/officeDocument/2006/relationships/slideLayout" Target="../slideLayouts/slideLayout33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Relationship Id="rId14" Type="http://schemas.openxmlformats.org/officeDocument/2006/relationships/slideLayout" Target="../slideLayouts/slideLayout28.xml"/><Relationship Id="rId22" Type="http://schemas.openxmlformats.org/officeDocument/2006/relationships/slideLayout" Target="../slideLayouts/slideLayout36.xml"/><Relationship Id="rId27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8.xml"/><Relationship Id="rId13" Type="http://schemas.openxmlformats.org/officeDocument/2006/relationships/slideLayout" Target="../slideLayouts/slideLayout53.xml"/><Relationship Id="rId18" Type="http://schemas.openxmlformats.org/officeDocument/2006/relationships/slideLayout" Target="../slideLayouts/slideLayout58.xml"/><Relationship Id="rId3" Type="http://schemas.openxmlformats.org/officeDocument/2006/relationships/slideLayout" Target="../slideLayouts/slideLayout43.xml"/><Relationship Id="rId7" Type="http://schemas.openxmlformats.org/officeDocument/2006/relationships/slideLayout" Target="../slideLayouts/slideLayout47.xml"/><Relationship Id="rId12" Type="http://schemas.openxmlformats.org/officeDocument/2006/relationships/slideLayout" Target="../slideLayouts/slideLayout52.xml"/><Relationship Id="rId17" Type="http://schemas.openxmlformats.org/officeDocument/2006/relationships/slideLayout" Target="../slideLayouts/slideLayout57.xml"/><Relationship Id="rId2" Type="http://schemas.openxmlformats.org/officeDocument/2006/relationships/slideLayout" Target="../slideLayouts/slideLayout42.xml"/><Relationship Id="rId16" Type="http://schemas.openxmlformats.org/officeDocument/2006/relationships/slideLayout" Target="../slideLayouts/slideLayout56.xml"/><Relationship Id="rId20" Type="http://schemas.openxmlformats.org/officeDocument/2006/relationships/image" Target="../media/image13.jpeg"/><Relationship Id="rId1" Type="http://schemas.openxmlformats.org/officeDocument/2006/relationships/slideLayout" Target="../slideLayouts/slideLayout41.xml"/><Relationship Id="rId6" Type="http://schemas.openxmlformats.org/officeDocument/2006/relationships/slideLayout" Target="../slideLayouts/slideLayout46.xml"/><Relationship Id="rId11" Type="http://schemas.openxmlformats.org/officeDocument/2006/relationships/slideLayout" Target="../slideLayouts/slideLayout51.xml"/><Relationship Id="rId5" Type="http://schemas.openxmlformats.org/officeDocument/2006/relationships/slideLayout" Target="../slideLayouts/slideLayout45.xml"/><Relationship Id="rId15" Type="http://schemas.openxmlformats.org/officeDocument/2006/relationships/slideLayout" Target="../slideLayouts/slideLayout55.xml"/><Relationship Id="rId10" Type="http://schemas.openxmlformats.org/officeDocument/2006/relationships/slideLayout" Target="../slideLayouts/slideLayout50.xml"/><Relationship Id="rId19" Type="http://schemas.openxmlformats.org/officeDocument/2006/relationships/theme" Target="../theme/theme5.xml"/><Relationship Id="rId4" Type="http://schemas.openxmlformats.org/officeDocument/2006/relationships/slideLayout" Target="../slideLayouts/slideLayout44.xml"/><Relationship Id="rId9" Type="http://schemas.openxmlformats.org/officeDocument/2006/relationships/slideLayout" Target="../slideLayouts/slideLayout49.xml"/><Relationship Id="rId14" Type="http://schemas.openxmlformats.org/officeDocument/2006/relationships/slideLayout" Target="../slideLayouts/slideLayout5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picture containing chart&#10;&#10;Description automatically generated">
            <a:extLst>
              <a:ext uri="{FF2B5EF4-FFF2-40B4-BE49-F238E27FC236}">
                <a16:creationId xmlns:a16="http://schemas.microsoft.com/office/drawing/2014/main" id="{3972F5A7-F5D8-5E4D-A41B-C078E72B92C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None/>
        <a:defRPr sz="2800" b="1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pic>
        <p:nvPicPr>
          <p:cNvPr id="4" name="Picture 3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8CDF4B5A-5BC9-DF46-98BB-700999D8212C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8" r:id="rId2"/>
    <p:sldLayoutId id="2147483706" r:id="rId3"/>
    <p:sldLayoutId id="2147483707" r:id="rId4"/>
    <p:sldLayoutId id="2147483726" r:id="rId5"/>
    <p:sldLayoutId id="2147483727" r:id="rId6"/>
    <p:sldLayoutId id="2147483728" r:id="rId7"/>
    <p:sldLayoutId id="2147483759" r:id="rId8"/>
    <p:sldLayoutId id="2147483760" r:id="rId9"/>
    <p:sldLayoutId id="2147483731" r:id="rId10"/>
    <p:sldLayoutId id="2147483732" r:id="rId11"/>
    <p:sldLayoutId id="2147483733" r:id="rId12"/>
  </p:sldLayoutIdLst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2800" b="1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73D5F808-62E1-700B-EA14-EED274781E4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9775E2-26ED-4CEF-94F6-7C85D113D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46653"/>
            <a:ext cx="10058400" cy="13255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F32AB5-76E2-49F4-96EE-B419AF1F03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400" y="2294859"/>
            <a:ext cx="10058400" cy="37209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660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748" r:id="rId3"/>
    <p:sldLayoutId id="2147483747" r:id="rId4"/>
    <p:sldLayoutId id="2147483746" r:id="rId5"/>
    <p:sldLayoutId id="2147483745" r:id="rId6"/>
    <p:sldLayoutId id="2147483744" r:id="rId7"/>
    <p:sldLayoutId id="2147483743" r:id="rId8"/>
    <p:sldLayoutId id="2147483742" r:id="rId9"/>
    <p:sldLayoutId id="2147483741" r:id="rId10"/>
    <p:sldLayoutId id="2147483740" r:id="rId11"/>
    <p:sldLayoutId id="2147483739" r:id="rId12"/>
    <p:sldLayoutId id="2147483738" r:id="rId13"/>
    <p:sldLayoutId id="2147483737" r:id="rId14"/>
    <p:sldLayoutId id="2147483736" r:id="rId15"/>
    <p:sldLayoutId id="2147483735" r:id="rId16"/>
    <p:sldLayoutId id="2147483662" r:id="rId17"/>
    <p:sldLayoutId id="2147483660" r:id="rId18"/>
    <p:sldLayoutId id="2147483665" r:id="rId19"/>
    <p:sldLayoutId id="2147483755" r:id="rId20"/>
    <p:sldLayoutId id="2147483661" r:id="rId21"/>
    <p:sldLayoutId id="2147483667" r:id="rId22"/>
    <p:sldLayoutId id="2147483729" r:id="rId23"/>
    <p:sldLayoutId id="2147483730" r:id="rId24"/>
    <p:sldLayoutId id="2147483719" r:id="rId25"/>
    <p:sldLayoutId id="2147483723" r:id="rId2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76" userDrawn="1">
          <p15:clr>
            <a:srgbClr val="F26B43"/>
          </p15:clr>
        </p15:guide>
        <p15:guide id="2" pos="576" userDrawn="1">
          <p15:clr>
            <a:srgbClr val="F26B43"/>
          </p15:clr>
        </p15:guide>
        <p15:guide id="3" pos="7104" userDrawn="1">
          <p15:clr>
            <a:srgbClr val="F26B43"/>
          </p15:clr>
        </p15:guide>
        <p15:guide id="4" orient="horz" pos="3744" userDrawn="1">
          <p15:clr>
            <a:srgbClr val="F26B43"/>
          </p15:clr>
        </p15:guide>
        <p15:guide id="5" pos="2760" userDrawn="1">
          <p15:clr>
            <a:srgbClr val="F26B43"/>
          </p15:clr>
        </p15:guide>
        <p15:guide id="6" pos="4944" userDrawn="1">
          <p15:clr>
            <a:srgbClr val="F26B43"/>
          </p15:clr>
        </p15:guide>
        <p15:guide id="7" orient="horz" pos="4032" userDrawn="1">
          <p15:clr>
            <a:srgbClr val="F26B43"/>
          </p15:clr>
        </p15:guide>
      </p15:sldGuideLst>
    </p:ext>
  </p:extLst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11850-6C3B-9F4C-84D1-67A574BD5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EAEBB9-9889-CD41-8612-7257E0121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39300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D0CBFC1-B54C-42EC-AED9-D0B1B3D068E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0"/>
          <a:srcRect t="87160" b="3910"/>
          <a:stretch/>
        </p:blipFill>
        <p:spPr>
          <a:xfrm>
            <a:off x="0" y="6124754"/>
            <a:ext cx="12192000" cy="733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9688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753" r:id="rId7"/>
    <p:sldLayoutId id="2147483754" r:id="rId8"/>
    <p:sldLayoutId id="2147483756" r:id="rId9"/>
    <p:sldLayoutId id="2147483717" r:id="rId10"/>
    <p:sldLayoutId id="2147483757" r:id="rId11"/>
    <p:sldLayoutId id="2147483715" r:id="rId12"/>
    <p:sldLayoutId id="2147483716" r:id="rId13"/>
    <p:sldLayoutId id="2147483720" r:id="rId14"/>
    <p:sldLayoutId id="2147483752" r:id="rId15"/>
    <p:sldLayoutId id="2147483751" r:id="rId16"/>
    <p:sldLayoutId id="2147483750" r:id="rId17"/>
    <p:sldLayoutId id="2147483724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2.xml"/><Relationship Id="rId6" Type="http://schemas.openxmlformats.org/officeDocument/2006/relationships/image" Target="../media/image20.jpeg"/><Relationship Id="rId5" Type="http://schemas.openxmlformats.org/officeDocument/2006/relationships/image" Target="../media/image19.png"/><Relationship Id="rId4" Type="http://schemas.openxmlformats.org/officeDocument/2006/relationships/image" Target="../media/image18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0" Type="http://schemas.openxmlformats.org/officeDocument/2006/relationships/image" Target="../media/image35.jpeg"/><Relationship Id="rId4" Type="http://schemas.openxmlformats.org/officeDocument/2006/relationships/image" Target="../media/image29.png"/><Relationship Id="rId9" Type="http://schemas.openxmlformats.org/officeDocument/2006/relationships/image" Target="../media/image3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42.xml"/><Relationship Id="rId1" Type="http://schemas.openxmlformats.org/officeDocument/2006/relationships/video" Target="https://www.youtube.com/embed/M9VUlo2VOuY?start=8&amp;feature=oembed" TargetMode="External"/><Relationship Id="rId5" Type="http://schemas.openxmlformats.org/officeDocument/2006/relationships/image" Target="../media/image39.png"/><Relationship Id="rId4" Type="http://schemas.openxmlformats.org/officeDocument/2006/relationships/image" Target="../media/image3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0.xml"/><Relationship Id="rId4" Type="http://schemas.openxmlformats.org/officeDocument/2006/relationships/image" Target="../media/image61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0.xml"/><Relationship Id="rId4" Type="http://schemas.openxmlformats.org/officeDocument/2006/relationships/image" Target="../media/image6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0.xml"/><Relationship Id="rId4" Type="http://schemas.openxmlformats.org/officeDocument/2006/relationships/image" Target="../media/image61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png"/><Relationship Id="rId3" Type="http://schemas.openxmlformats.org/officeDocument/2006/relationships/image" Target="../media/image55.jpeg"/><Relationship Id="rId7" Type="http://schemas.openxmlformats.org/officeDocument/2006/relationships/image" Target="../media/image5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6.png"/><Relationship Id="rId5" Type="http://schemas.openxmlformats.org/officeDocument/2006/relationships/image" Target="../media/image65.png"/><Relationship Id="rId4" Type="http://schemas.openxmlformats.org/officeDocument/2006/relationships/image" Target="../media/image64.png"/><Relationship Id="rId9" Type="http://schemas.openxmlformats.org/officeDocument/2006/relationships/image" Target="../media/image68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39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74D46D3-8BEC-2F2E-2D76-DB3D50385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9953" y="1724911"/>
            <a:ext cx="6746802" cy="3831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31314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7E3D5-B129-455A-8D61-5DE355CFB9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7658" y="757314"/>
            <a:ext cx="9490744" cy="640080"/>
          </a:xfrm>
        </p:spPr>
        <p:txBody>
          <a:bodyPr>
            <a:noAutofit/>
          </a:bodyPr>
          <a:lstStyle/>
          <a:p>
            <a:r>
              <a:rPr lang="en-GB" sz="4000">
                <a:solidFill>
                  <a:schemeClr val="bg2">
                    <a:lumMod val="25000"/>
                  </a:schemeClr>
                </a:solidFill>
                <a:latin typeface="+mn-lt"/>
              </a:rPr>
              <a:t>LLWYBR SAC/QTS PATHWAY </a:t>
            </a:r>
            <a:br>
              <a:rPr lang="en-GB" sz="4000">
                <a:latin typeface="+mn-lt"/>
                <a:cs typeface="Quire Sans"/>
              </a:rPr>
            </a:br>
            <a:r>
              <a:rPr lang="en-GB" sz="4000">
                <a:solidFill>
                  <a:schemeClr val="bg2">
                    <a:lumMod val="25000"/>
                  </a:schemeClr>
                </a:solidFill>
                <a:latin typeface="+mn-lt"/>
              </a:rPr>
              <a:t> </a:t>
            </a:r>
            <a:br>
              <a:rPr lang="en-US"/>
            </a:b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E512D6-1B42-4E1C-AEE3-478A340AC16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-386307" y="1620574"/>
            <a:ext cx="13224502" cy="172570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6000" dirty="0">
                <a:ea typeface="+mj-lt"/>
                <a:cs typeface="+mj-lt"/>
              </a:rPr>
              <a:t>'</a:t>
            </a:r>
            <a:r>
              <a:rPr lang="en-GB" sz="6000" dirty="0" err="1">
                <a:ea typeface="+mj-lt"/>
                <a:cs typeface="+mj-lt"/>
              </a:rPr>
              <a:t>Cyfoethogi</a:t>
            </a:r>
            <a:r>
              <a:rPr lang="en-GB" sz="6000" dirty="0">
                <a:ea typeface="+mj-lt"/>
                <a:cs typeface="+mj-lt"/>
              </a:rPr>
              <a:t> Ysgol'</a:t>
            </a:r>
            <a:endParaRPr lang="en-US" sz="6000" dirty="0">
              <a:ea typeface="+mj-lt"/>
              <a:cs typeface="+mj-lt"/>
            </a:endParaRPr>
          </a:p>
          <a:p>
            <a:r>
              <a:rPr lang="en-GB" sz="6000" dirty="0"/>
              <a:t>‘School Enrichment'</a:t>
            </a:r>
            <a:endParaRPr lang="en-US" sz="60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B348B4-1179-40C0-B903-717D79F0A39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745218" y="3682208"/>
            <a:ext cx="6858000" cy="64008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800">
                <a:solidFill>
                  <a:schemeClr val="bg2">
                    <a:lumMod val="25000"/>
                  </a:schemeClr>
                </a:solidFill>
              </a:rPr>
              <a:t>9.11.23   </a:t>
            </a:r>
          </a:p>
          <a:p>
            <a:r>
              <a:rPr lang="en-US" sz="2800">
                <a:solidFill>
                  <a:schemeClr val="bg2">
                    <a:lumMod val="25000"/>
                  </a:schemeClr>
                </a:solidFill>
              </a:rPr>
              <a:t>2-4</a:t>
            </a:r>
          </a:p>
          <a:p>
            <a:endParaRPr lang="en-US"/>
          </a:p>
        </p:txBody>
      </p:sp>
      <p:pic>
        <p:nvPicPr>
          <p:cNvPr id="12" name="Graphic 11" descr="Person wearing yellow">
            <a:extLst>
              <a:ext uri="{FF2B5EF4-FFF2-40B4-BE49-F238E27FC236}">
                <a16:creationId xmlns:a16="http://schemas.microsoft.com/office/drawing/2014/main" id="{937FAC84-23F1-401F-A313-68AD63D601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2746283" y="3486333"/>
            <a:ext cx="2245482" cy="1569452"/>
          </a:xfrm>
          <a:prstGeom prst="rect">
            <a:avLst/>
          </a:prstGeom>
        </p:spPr>
      </p:pic>
      <p:pic>
        <p:nvPicPr>
          <p:cNvPr id="8" name="Graphic 7" descr="Doctor finger on chin">
            <a:extLst>
              <a:ext uri="{FF2B5EF4-FFF2-40B4-BE49-F238E27FC236}">
                <a16:creationId xmlns:a16="http://schemas.microsoft.com/office/drawing/2014/main" id="{F3A63EAE-D921-4D74-B1C8-6D0E847DFDD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640022" y="4715368"/>
            <a:ext cx="452374" cy="1709233"/>
          </a:xfrm>
          <a:prstGeom prst="rect">
            <a:avLst/>
          </a:prstGeom>
        </p:spPr>
      </p:pic>
      <p:pic>
        <p:nvPicPr>
          <p:cNvPr id="10" name="Graphic 9" descr="Person checking the window">
            <a:extLst>
              <a:ext uri="{FF2B5EF4-FFF2-40B4-BE49-F238E27FC236}">
                <a16:creationId xmlns:a16="http://schemas.microsoft.com/office/drawing/2014/main" id="{8A4FC9B1-AAE5-49E7-9209-B1CD7DC8CD9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7796538" y="3536054"/>
            <a:ext cx="2245482" cy="1569452"/>
          </a:xfrm>
          <a:prstGeom prst="rect">
            <a:avLst/>
          </a:prstGeom>
        </p:spPr>
      </p:pic>
      <p:pic>
        <p:nvPicPr>
          <p:cNvPr id="6" name="Graphic 5" descr="Businessman shrugging">
            <a:extLst>
              <a:ext uri="{FF2B5EF4-FFF2-40B4-BE49-F238E27FC236}">
                <a16:creationId xmlns:a16="http://schemas.microsoft.com/office/drawing/2014/main" id="{A1CF0450-3738-4D52-BF18-A90C1F16AC6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6962657" y="4715348"/>
            <a:ext cx="998046" cy="1748841"/>
          </a:xfrm>
          <a:prstGeom prst="rect">
            <a:avLst/>
          </a:prstGeom>
        </p:spPr>
      </p:pic>
      <p:pic>
        <p:nvPicPr>
          <p:cNvPr id="7" name="Picture 6" descr="Teacher with students conducting scientific experiment">
            <a:extLst>
              <a:ext uri="{FF2B5EF4-FFF2-40B4-BE49-F238E27FC236}">
                <a16:creationId xmlns:a16="http://schemas.microsoft.com/office/drawing/2014/main" id="{093C3DD7-C3D9-3B5E-CDC2-D250206CF40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flipH="1">
            <a:off x="5517318" y="5720842"/>
            <a:ext cx="1301912" cy="862644"/>
          </a:xfrm>
          <a:prstGeom prst="rect">
            <a:avLst/>
          </a:prstGeom>
        </p:spPr>
      </p:pic>
      <p:pic>
        <p:nvPicPr>
          <p:cNvPr id="11" name="Picture 10" descr="School students in class doing schoolwork">
            <a:extLst>
              <a:ext uri="{FF2B5EF4-FFF2-40B4-BE49-F238E27FC236}">
                <a16:creationId xmlns:a16="http://schemas.microsoft.com/office/drawing/2014/main" id="{5E041B3A-1BED-6DE2-7523-479A48F11DC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H="1">
            <a:off x="5524309" y="4788290"/>
            <a:ext cx="1294282" cy="862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14550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B8F8CC77-F27D-28BB-B7E3-2A488A9AD4B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164" y="1556390"/>
            <a:ext cx="4949107" cy="3579854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" name="Subtitle 2">
            <a:extLst>
              <a:ext uri="{FF2B5EF4-FFF2-40B4-BE49-F238E27FC236}">
                <a16:creationId xmlns:a16="http://schemas.microsoft.com/office/drawing/2014/main" id="{57ED6D5D-E07C-2A2E-1770-B082DB384717}"/>
              </a:ext>
            </a:extLst>
          </p:cNvPr>
          <p:cNvSpPr txBox="1">
            <a:spLocks/>
          </p:cNvSpPr>
          <p:nvPr/>
        </p:nvSpPr>
        <p:spPr>
          <a:xfrm>
            <a:off x="6398214" y="1249515"/>
            <a:ext cx="5465572" cy="512949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b="1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3200">
              <a:solidFill>
                <a:schemeClr val="tx1"/>
              </a:solidFill>
            </a:endParaRPr>
          </a:p>
          <a:p>
            <a:pPr algn="ctr"/>
            <a:endParaRPr lang="en-GB" sz="3200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endParaRPr lang="en-GB" sz="3200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sz="3200">
                <a:solidFill>
                  <a:srgbClr val="00B050"/>
                </a:solidFill>
                <a:latin typeface="Arial"/>
                <a:cs typeface="Arial"/>
              </a:rPr>
              <a:t>BD:  </a:t>
            </a:r>
            <a:r>
              <a:rPr lang="en-GB" sz="3200" err="1">
                <a:solidFill>
                  <a:srgbClr val="00B050"/>
                </a:solidFill>
                <a:latin typeface="Arial"/>
                <a:cs typeface="Arial"/>
              </a:rPr>
              <a:t>Deall</a:t>
            </a:r>
            <a:r>
              <a:rPr lang="en-GB" sz="3200">
                <a:solidFill>
                  <a:srgbClr val="00B050"/>
                </a:solidFill>
                <a:latin typeface="Arial"/>
                <a:cs typeface="Arial"/>
              </a:rPr>
              <a:t> </a:t>
            </a:r>
            <a:r>
              <a:rPr lang="en-GB" sz="3200" err="1">
                <a:solidFill>
                  <a:srgbClr val="00B050"/>
                </a:solidFill>
                <a:latin typeface="Arial"/>
                <a:cs typeface="Arial"/>
              </a:rPr>
              <a:t>gofynion</a:t>
            </a:r>
            <a:r>
              <a:rPr lang="en-GB" sz="3200">
                <a:solidFill>
                  <a:srgbClr val="00B050"/>
                </a:solidFill>
                <a:latin typeface="Arial"/>
                <a:cs typeface="Arial"/>
              </a:rPr>
              <a:t> y </a:t>
            </a:r>
            <a:r>
              <a:rPr lang="en-GB" sz="3200" err="1">
                <a:solidFill>
                  <a:srgbClr val="00B050"/>
                </a:solidFill>
                <a:latin typeface="Arial"/>
                <a:cs typeface="Arial"/>
              </a:rPr>
              <a:t>diwrnodau</a:t>
            </a:r>
            <a:r>
              <a:rPr lang="en-GB" sz="3200">
                <a:solidFill>
                  <a:srgbClr val="00B050"/>
                </a:solidFill>
                <a:latin typeface="Arial"/>
                <a:cs typeface="Arial"/>
              </a:rPr>
              <a:t> </a:t>
            </a:r>
            <a:r>
              <a:rPr lang="en-GB" sz="3200" err="1">
                <a:solidFill>
                  <a:srgbClr val="00B050"/>
                </a:solidFill>
                <a:latin typeface="Arial"/>
                <a:cs typeface="Arial"/>
              </a:rPr>
              <a:t>cyfoethogi</a:t>
            </a:r>
            <a:r>
              <a:rPr lang="en-GB" sz="3200">
                <a:solidFill>
                  <a:srgbClr val="00B050"/>
                </a:solidFill>
                <a:latin typeface="Arial"/>
                <a:cs typeface="Arial"/>
              </a:rPr>
              <a:t> </a:t>
            </a:r>
            <a:r>
              <a:rPr lang="en-GB" sz="3200" err="1">
                <a:solidFill>
                  <a:srgbClr val="00B050"/>
                </a:solidFill>
                <a:latin typeface="Arial"/>
                <a:cs typeface="Arial"/>
              </a:rPr>
              <a:t>ysgol</a:t>
            </a:r>
            <a:r>
              <a:rPr lang="en-GB" sz="3200">
                <a:solidFill>
                  <a:srgbClr val="00B050"/>
                </a:solidFill>
                <a:latin typeface="Arial"/>
                <a:cs typeface="Arial"/>
              </a:rPr>
              <a:t>.</a:t>
            </a:r>
            <a:endParaRPr lang="en-GB" sz="3200">
              <a:solidFill>
                <a:srgbClr val="00B050"/>
              </a:solidFill>
            </a:endParaRPr>
          </a:p>
          <a:p>
            <a:pPr algn="ctr"/>
            <a:endParaRPr lang="en-GB" sz="3200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endParaRPr lang="en-GB">
              <a:solidFill>
                <a:schemeClr val="tx1"/>
              </a:solidFill>
            </a:endParaRPr>
          </a:p>
          <a:p>
            <a:pPr algn="ctr"/>
            <a:endParaRPr lang="en-GB">
              <a:solidFill>
                <a:schemeClr val="tx1"/>
              </a:solidFill>
            </a:endParaRPr>
          </a:p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92DA600-8D01-FC6B-936A-266F26A023C7}"/>
              </a:ext>
            </a:extLst>
          </p:cNvPr>
          <p:cNvSpPr txBox="1">
            <a:spLocks/>
          </p:cNvSpPr>
          <p:nvPr/>
        </p:nvSpPr>
        <p:spPr>
          <a:xfrm>
            <a:off x="6620920" y="-88365"/>
            <a:ext cx="5242866" cy="895350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50000"/>
              </a:lnSpc>
            </a:pPr>
            <a:endParaRPr lang="en-GB" sz="6600" b="1" u="sng">
              <a:solidFill>
                <a:srgbClr val="00B050"/>
              </a:solidFill>
              <a:ea typeface="+mj-lt"/>
              <a:cs typeface="+mj-lt"/>
            </a:endParaRPr>
          </a:p>
        </p:txBody>
      </p:sp>
      <p:pic>
        <p:nvPicPr>
          <p:cNvPr id="2" name="Picture 1" descr="A group of cartoon people&#10;&#10;Description automatically generated">
            <a:extLst>
              <a:ext uri="{FF2B5EF4-FFF2-40B4-BE49-F238E27FC236}">
                <a16:creationId xmlns:a16="http://schemas.microsoft.com/office/drawing/2014/main" id="{B1DD2BB0-B236-5556-EC1D-DB4A51C6EB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2211" y="354165"/>
            <a:ext cx="5367067" cy="3173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9266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837A8B4B-2EB9-9017-8680-58EC77B6EF31}"/>
              </a:ext>
            </a:extLst>
          </p:cNvPr>
          <p:cNvSpPr txBox="1"/>
          <p:nvPr/>
        </p:nvSpPr>
        <p:spPr>
          <a:xfrm>
            <a:off x="-18985" y="0"/>
            <a:ext cx="12178551" cy="5738904"/>
          </a:xfrm>
          <a:prstGeom prst="rect">
            <a:avLst/>
          </a:prstGeom>
          <a:solidFill>
            <a:srgbClr val="DCF6F7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019432-F0E9-E765-2264-935D414F17CB}"/>
              </a:ext>
            </a:extLst>
          </p:cNvPr>
          <p:cNvSpPr txBox="1"/>
          <p:nvPr/>
        </p:nvSpPr>
        <p:spPr>
          <a:xfrm>
            <a:off x="198491" y="1448514"/>
            <a:ext cx="11577562" cy="506292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800" b="1" spc="-8" dirty="0" err="1">
                <a:solidFill>
                  <a:srgbClr val="00B050"/>
                </a:solidFill>
                <a:latin typeface="Calibri"/>
                <a:cs typeface="Calibri"/>
              </a:rPr>
              <a:t>Erbyn</a:t>
            </a:r>
            <a:r>
              <a:rPr lang="en-GB" sz="2800" b="1" spc="-8" dirty="0">
                <a:solidFill>
                  <a:srgbClr val="00B050"/>
                </a:solidFill>
                <a:latin typeface="Calibri"/>
                <a:cs typeface="Calibri"/>
              </a:rPr>
              <a:t> </a:t>
            </a:r>
            <a:r>
              <a:rPr lang="en-GB" sz="2800" b="1" spc="-8" dirty="0" err="1">
                <a:solidFill>
                  <a:srgbClr val="00B050"/>
                </a:solidFill>
                <a:latin typeface="Calibri"/>
                <a:cs typeface="Calibri"/>
              </a:rPr>
              <a:t>diwedd</a:t>
            </a:r>
            <a:r>
              <a:rPr lang="en-GB" sz="2800" b="1" spc="-8" dirty="0">
                <a:solidFill>
                  <a:srgbClr val="00B050"/>
                </a:solidFill>
                <a:latin typeface="Calibri"/>
                <a:cs typeface="Calibri"/>
              </a:rPr>
              <a:t> y </a:t>
            </a:r>
            <a:r>
              <a:rPr lang="en-GB" sz="2800" b="1" spc="-8" dirty="0" err="1">
                <a:solidFill>
                  <a:srgbClr val="00B050"/>
                </a:solidFill>
                <a:latin typeface="Calibri"/>
                <a:cs typeface="Calibri"/>
              </a:rPr>
              <a:t>sesiwn</a:t>
            </a:r>
            <a:r>
              <a:rPr lang="en-GB" sz="2800" b="1" spc="-8" dirty="0">
                <a:solidFill>
                  <a:srgbClr val="00B050"/>
                </a:solidFill>
                <a:latin typeface="Calibri"/>
                <a:cs typeface="Calibri"/>
              </a:rPr>
              <a:t>, </a:t>
            </a:r>
            <a:r>
              <a:rPr lang="en-GB" sz="2800" b="1" spc="-8" dirty="0" err="1">
                <a:solidFill>
                  <a:srgbClr val="00B050"/>
                </a:solidFill>
                <a:latin typeface="Calibri"/>
                <a:cs typeface="Calibri"/>
              </a:rPr>
              <a:t>byddwch</a:t>
            </a:r>
            <a:r>
              <a:rPr lang="en-GB" sz="2800" b="1" spc="-8" dirty="0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lang="en-GB" sz="2800" b="1" spc="-8" dirty="0" err="1">
                <a:solidFill>
                  <a:srgbClr val="00B050"/>
                </a:solidFill>
                <a:latin typeface="Calibri"/>
                <a:cs typeface="Calibri"/>
              </a:rPr>
              <a:t>wedi</a:t>
            </a:r>
            <a:r>
              <a:rPr lang="en-GB" sz="2800" b="1" spc="-8" dirty="0">
                <a:solidFill>
                  <a:srgbClr val="00B050"/>
                </a:solidFill>
                <a:latin typeface="Calibri"/>
                <a:cs typeface="Calibri"/>
              </a:rPr>
              <a:t>...</a:t>
            </a:r>
            <a:endParaRPr lang="en-GB" sz="2800" spc="-8" dirty="0">
              <a:ea typeface="+mn-lt"/>
              <a:cs typeface="+mn-lt"/>
            </a:endParaRPr>
          </a:p>
          <a:p>
            <a:endParaRPr lang="en-GB" sz="2800" b="1" spc="-8" dirty="0">
              <a:solidFill>
                <a:srgbClr val="00B050"/>
              </a:solidFill>
              <a:cs typeface="Calibri"/>
            </a:endParaRPr>
          </a:p>
          <a:p>
            <a:endParaRPr lang="en-GB" sz="2800" b="1" spc="-8" dirty="0">
              <a:solidFill>
                <a:srgbClr val="00B050"/>
              </a:solidFill>
              <a:ea typeface="+mn-lt"/>
              <a:cs typeface="+mn-lt"/>
            </a:endParaRPr>
          </a:p>
          <a:p>
            <a:endParaRPr lang="en-US" sz="2400" b="1" spc="-8" dirty="0">
              <a:solidFill>
                <a:srgbClr val="00B050"/>
              </a:solidFill>
              <a:ea typeface="+mn-lt"/>
              <a:cs typeface="+mn-lt"/>
            </a:endParaRPr>
          </a:p>
          <a:p>
            <a:pPr marL="457200" indent="-457200">
              <a:buFont typeface="Arial"/>
              <a:buChar char="•"/>
            </a:pPr>
            <a:r>
              <a:rPr lang="en-US" sz="2400" b="1" spc="-8" dirty="0" err="1">
                <a:solidFill>
                  <a:srgbClr val="00B050"/>
                </a:solidFill>
                <a:ea typeface="+mn-lt"/>
                <a:cs typeface="+mn-lt"/>
              </a:rPr>
              <a:t>magu</a:t>
            </a:r>
            <a:r>
              <a:rPr lang="en-US" sz="2400" b="1" spc="-8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US" sz="2400" b="1" spc="-8" dirty="0" err="1">
                <a:solidFill>
                  <a:srgbClr val="00B050"/>
                </a:solidFill>
                <a:ea typeface="+mn-lt"/>
                <a:cs typeface="+mn-lt"/>
              </a:rPr>
              <a:t>dealltwriaeth</a:t>
            </a:r>
            <a:r>
              <a:rPr lang="en-US" sz="2400" b="1" spc="-8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US" sz="2400" b="1" spc="-8" dirty="0" err="1">
                <a:solidFill>
                  <a:srgbClr val="00B050"/>
                </a:solidFill>
                <a:ea typeface="+mn-lt"/>
                <a:cs typeface="+mn-lt"/>
              </a:rPr>
              <a:t>o'r</a:t>
            </a:r>
            <a:r>
              <a:rPr lang="en-US" sz="2400" b="1" spc="-8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US" sz="2400" b="1" spc="-8" dirty="0" err="1">
                <a:solidFill>
                  <a:srgbClr val="00B050"/>
                </a:solidFill>
                <a:ea typeface="+mn-lt"/>
                <a:cs typeface="+mn-lt"/>
              </a:rPr>
              <a:t>disgwyliadau</a:t>
            </a:r>
            <a:r>
              <a:rPr lang="en-US" sz="2400" b="1" spc="-8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US" sz="2400" b="1" spc="-8" dirty="0" err="1">
                <a:solidFill>
                  <a:srgbClr val="00B050"/>
                </a:solidFill>
                <a:ea typeface="+mn-lt"/>
                <a:cs typeface="+mn-lt"/>
              </a:rPr>
              <a:t>ar</a:t>
            </a:r>
            <a:r>
              <a:rPr lang="en-US" sz="2400" b="1" spc="-8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US" sz="2400" b="1" spc="-8" dirty="0" err="1">
                <a:solidFill>
                  <a:srgbClr val="00B050"/>
                </a:solidFill>
                <a:ea typeface="+mn-lt"/>
                <a:cs typeface="+mn-lt"/>
              </a:rPr>
              <a:t>gyfer</a:t>
            </a:r>
            <a:r>
              <a:rPr lang="en-US" sz="2400" b="1" spc="-8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US" sz="2400" b="1" spc="-8" dirty="0" err="1">
                <a:solidFill>
                  <a:srgbClr val="00B050"/>
                </a:solidFill>
                <a:ea typeface="+mn-lt"/>
                <a:cs typeface="+mn-lt"/>
              </a:rPr>
              <a:t>Diwrnodau</a:t>
            </a:r>
            <a:r>
              <a:rPr lang="en-US" sz="2400" b="1" spc="-8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US" sz="2400" b="1" spc="-8" dirty="0" err="1">
                <a:solidFill>
                  <a:srgbClr val="00B050"/>
                </a:solidFill>
                <a:ea typeface="+mn-lt"/>
                <a:cs typeface="+mn-lt"/>
              </a:rPr>
              <a:t>Cyfoethogi</a:t>
            </a:r>
            <a:r>
              <a:rPr lang="en-US" sz="2400" b="1" spc="-8" dirty="0">
                <a:solidFill>
                  <a:srgbClr val="00B050"/>
                </a:solidFill>
                <a:ea typeface="+mn-lt"/>
                <a:cs typeface="+mn-lt"/>
              </a:rPr>
              <a:t> Ysgol</a:t>
            </a:r>
          </a:p>
          <a:p>
            <a:pPr marL="457200" indent="-457200">
              <a:buFont typeface="Arial"/>
              <a:buChar char="•"/>
            </a:pPr>
            <a:endParaRPr lang="en-US" sz="2400" b="1" spc="-8" dirty="0">
              <a:solidFill>
                <a:srgbClr val="00B050"/>
              </a:solidFill>
              <a:ea typeface="+mn-lt"/>
              <a:cs typeface="+mn-lt"/>
            </a:endParaRPr>
          </a:p>
          <a:p>
            <a:pPr marL="457200" indent="-457200">
              <a:buFont typeface="Arial"/>
              <a:buChar char="•"/>
            </a:pPr>
            <a:r>
              <a:rPr lang="en-US" sz="2400" b="1" spc="-8" dirty="0" err="1">
                <a:solidFill>
                  <a:srgbClr val="00B050"/>
                </a:solidFill>
                <a:ea typeface="+mn-lt"/>
                <a:cs typeface="+mn-lt"/>
              </a:rPr>
              <a:t>sefydlu</a:t>
            </a:r>
            <a:r>
              <a:rPr lang="en-US" sz="2400" b="1" spc="-8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US" sz="2400" b="1" spc="-8" dirty="0" err="1">
                <a:solidFill>
                  <a:srgbClr val="00B050"/>
                </a:solidFill>
                <a:ea typeface="+mn-lt"/>
                <a:cs typeface="+mn-lt"/>
              </a:rPr>
              <a:t>eich</a:t>
            </a:r>
            <a:r>
              <a:rPr lang="en-US" sz="2400" b="1" spc="-8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US" sz="2400" b="1" spc="-8" dirty="0" err="1">
                <a:solidFill>
                  <a:srgbClr val="00B050"/>
                </a:solidFill>
                <a:ea typeface="+mn-lt"/>
                <a:cs typeface="+mn-lt"/>
              </a:rPr>
              <a:t>ffolderi</a:t>
            </a:r>
            <a:r>
              <a:rPr lang="en-US" sz="2400" b="1" spc="-8" dirty="0">
                <a:solidFill>
                  <a:srgbClr val="00B050"/>
                </a:solidFill>
                <a:ea typeface="+mn-lt"/>
                <a:cs typeface="+mn-lt"/>
              </a:rPr>
              <a:t> PAP OneDrive</a:t>
            </a:r>
          </a:p>
          <a:p>
            <a:endParaRPr lang="en-US" sz="2400" b="1" spc="-8" dirty="0">
              <a:solidFill>
                <a:srgbClr val="00B050"/>
              </a:solidFill>
              <a:ea typeface="+mn-lt"/>
              <a:cs typeface="+mn-lt"/>
            </a:endParaRPr>
          </a:p>
          <a:p>
            <a:pPr marL="457200" indent="-457200">
              <a:buFont typeface="Arial"/>
              <a:buChar char="•"/>
            </a:pPr>
            <a:r>
              <a:rPr lang="en-US" sz="2400" b="1" spc="-8" dirty="0" err="1">
                <a:solidFill>
                  <a:srgbClr val="00B050"/>
                </a:solidFill>
                <a:ea typeface="+mn-lt"/>
                <a:cs typeface="+mn-lt"/>
              </a:rPr>
              <a:t>wedi</a:t>
            </a:r>
            <a:r>
              <a:rPr lang="en-US" sz="2400" b="1" spc="-8" dirty="0">
                <a:solidFill>
                  <a:srgbClr val="00B050"/>
                </a:solidFill>
                <a:ea typeface="+mn-lt"/>
                <a:cs typeface="+mn-lt"/>
              </a:rPr>
              <a:t> </a:t>
            </a:r>
            <a:r>
              <a:rPr lang="en-US" sz="2400" b="1" spc="-8" dirty="0" err="1">
                <a:solidFill>
                  <a:srgbClr val="00B050"/>
                </a:solidFill>
                <a:ea typeface="+mn-lt"/>
                <a:cs typeface="+mn-lt"/>
              </a:rPr>
              <a:t>cael</a:t>
            </a:r>
            <a:r>
              <a:rPr lang="en-US" sz="2400" b="1" spc="-8" dirty="0">
                <a:solidFill>
                  <a:srgbClr val="00B050"/>
                </a:solidFill>
                <a:ea typeface="+mn-lt"/>
                <a:cs typeface="+mn-lt"/>
              </a:rPr>
              <a:t> </a:t>
            </a:r>
            <a:r>
              <a:rPr lang="en-US" sz="2400" b="1" spc="-8" dirty="0" err="1">
                <a:solidFill>
                  <a:srgbClr val="00B050"/>
                </a:solidFill>
                <a:ea typeface="+mn-lt"/>
                <a:cs typeface="+mn-lt"/>
              </a:rPr>
              <a:t>cyfle</a:t>
            </a:r>
            <a:r>
              <a:rPr lang="en-US" sz="2400" b="1" spc="-8" dirty="0">
                <a:solidFill>
                  <a:srgbClr val="00B050"/>
                </a:solidFill>
                <a:ea typeface="+mn-lt"/>
                <a:cs typeface="+mn-lt"/>
              </a:rPr>
              <a:t> </a:t>
            </a:r>
            <a:r>
              <a:rPr lang="en-US" sz="2400" b="1" spc="-8" dirty="0" err="1">
                <a:solidFill>
                  <a:srgbClr val="00B050"/>
                </a:solidFill>
                <a:ea typeface="+mn-lt"/>
                <a:cs typeface="+mn-lt"/>
              </a:rPr>
              <a:t>i</a:t>
            </a:r>
            <a:r>
              <a:rPr lang="en-US" sz="2400" b="1" spc="-8" dirty="0">
                <a:solidFill>
                  <a:srgbClr val="00B050"/>
                </a:solidFill>
                <a:ea typeface="+mn-lt"/>
                <a:cs typeface="+mn-lt"/>
              </a:rPr>
              <a:t> </a:t>
            </a:r>
            <a:r>
              <a:rPr lang="en-US" sz="2400" b="1" spc="-8" dirty="0" err="1">
                <a:solidFill>
                  <a:srgbClr val="00B050"/>
                </a:solidFill>
                <a:ea typeface="+mn-lt"/>
                <a:cs typeface="+mn-lt"/>
              </a:rPr>
              <a:t>ofyn</a:t>
            </a:r>
            <a:r>
              <a:rPr lang="en-US" sz="2400" b="1" spc="-8" dirty="0">
                <a:solidFill>
                  <a:srgbClr val="00B050"/>
                </a:solidFill>
                <a:ea typeface="+mn-lt"/>
                <a:cs typeface="+mn-lt"/>
              </a:rPr>
              <a:t> </a:t>
            </a:r>
            <a:r>
              <a:rPr lang="en-US" sz="2400" b="1" spc="-8" dirty="0" err="1">
                <a:solidFill>
                  <a:srgbClr val="00B050"/>
                </a:solidFill>
                <a:ea typeface="+mn-lt"/>
                <a:cs typeface="+mn-lt"/>
              </a:rPr>
              <a:t>unrhyw</a:t>
            </a:r>
            <a:r>
              <a:rPr lang="en-US" sz="2400" b="1" spc="-8" dirty="0">
                <a:solidFill>
                  <a:srgbClr val="00B050"/>
                </a:solidFill>
                <a:ea typeface="+mn-lt"/>
                <a:cs typeface="+mn-lt"/>
              </a:rPr>
              <a:t> </a:t>
            </a:r>
            <a:r>
              <a:rPr lang="en-US" sz="2400" b="1" spc="-8" dirty="0" err="1">
                <a:solidFill>
                  <a:srgbClr val="00B050"/>
                </a:solidFill>
                <a:ea typeface="+mn-lt"/>
                <a:cs typeface="+mn-lt"/>
              </a:rPr>
              <a:t>gwestiynau</a:t>
            </a:r>
            <a:r>
              <a:rPr lang="en-US" sz="2400" b="1" spc="-8" dirty="0">
                <a:solidFill>
                  <a:srgbClr val="00B050"/>
                </a:solidFill>
                <a:ea typeface="+mn-lt"/>
                <a:cs typeface="+mn-lt"/>
              </a:rPr>
              <a:t> </a:t>
            </a:r>
            <a:r>
              <a:rPr lang="en-US" sz="2400" b="1" spc="-8" dirty="0" err="1">
                <a:solidFill>
                  <a:srgbClr val="00B050"/>
                </a:solidFill>
                <a:ea typeface="+mn-lt"/>
                <a:cs typeface="+mn-lt"/>
              </a:rPr>
              <a:t>rydych</a:t>
            </a:r>
            <a:r>
              <a:rPr lang="en-US" sz="2400" b="1" spc="-8" dirty="0">
                <a:solidFill>
                  <a:srgbClr val="00B050"/>
                </a:solidFill>
                <a:ea typeface="+mn-lt"/>
                <a:cs typeface="+mn-lt"/>
              </a:rPr>
              <a:t> </a:t>
            </a:r>
            <a:r>
              <a:rPr lang="en-US" sz="2400" b="1" spc="-8" dirty="0" err="1">
                <a:solidFill>
                  <a:srgbClr val="00B050"/>
                </a:solidFill>
                <a:ea typeface="+mn-lt"/>
                <a:cs typeface="+mn-lt"/>
              </a:rPr>
              <a:t>chi'n</a:t>
            </a:r>
            <a:r>
              <a:rPr lang="en-US" sz="2400" b="1" spc="-8" dirty="0">
                <a:solidFill>
                  <a:srgbClr val="00B050"/>
                </a:solidFill>
                <a:ea typeface="+mn-lt"/>
                <a:cs typeface="+mn-lt"/>
              </a:rPr>
              <a:t> </a:t>
            </a:r>
            <a:r>
              <a:rPr lang="en-US" sz="2400" b="1" spc="-8" dirty="0" err="1">
                <a:solidFill>
                  <a:srgbClr val="00B050"/>
                </a:solidFill>
                <a:ea typeface="+mn-lt"/>
                <a:cs typeface="+mn-lt"/>
              </a:rPr>
              <a:t>poeni</a:t>
            </a:r>
            <a:r>
              <a:rPr lang="en-US" sz="2400" b="1" spc="-8" dirty="0">
                <a:solidFill>
                  <a:srgbClr val="00B050"/>
                </a:solidFill>
                <a:ea typeface="+mn-lt"/>
                <a:cs typeface="+mn-lt"/>
              </a:rPr>
              <a:t> </a:t>
            </a:r>
            <a:r>
              <a:rPr lang="en-US" sz="2400" b="1" spc="-8" dirty="0" err="1">
                <a:solidFill>
                  <a:srgbClr val="00B050"/>
                </a:solidFill>
                <a:ea typeface="+mn-lt"/>
                <a:cs typeface="+mn-lt"/>
              </a:rPr>
              <a:t>amdanyn</a:t>
            </a:r>
            <a:r>
              <a:rPr lang="en-US" sz="2400" b="1" spc="-8" dirty="0">
                <a:solidFill>
                  <a:srgbClr val="00B050"/>
                </a:solidFill>
                <a:ea typeface="+mn-lt"/>
                <a:cs typeface="+mn-lt"/>
              </a:rPr>
              <a:t> </a:t>
            </a:r>
            <a:r>
              <a:rPr lang="en-US" sz="2400" b="1" spc="-8" dirty="0" err="1">
                <a:solidFill>
                  <a:srgbClr val="00B050"/>
                </a:solidFill>
                <a:ea typeface="+mn-lt"/>
                <a:cs typeface="+mn-lt"/>
              </a:rPr>
              <a:t>nhw</a:t>
            </a:r>
            <a:r>
              <a:rPr lang="en-US" sz="2400" b="1" spc="-8" dirty="0">
                <a:solidFill>
                  <a:srgbClr val="00B050"/>
                </a:solidFill>
                <a:ea typeface="+mn-lt"/>
                <a:cs typeface="+mn-lt"/>
              </a:rPr>
              <a:t>.</a:t>
            </a:r>
            <a:endParaRPr lang="en-GB" sz="2400" b="1" spc="-8" dirty="0">
              <a:solidFill>
                <a:srgbClr val="00B050"/>
              </a:solidFill>
              <a:ea typeface="+mn-lt"/>
              <a:cs typeface="+mn-lt"/>
            </a:endParaRPr>
          </a:p>
          <a:p>
            <a:endParaRPr lang="en-GB" sz="2800" b="1" spc="-8" dirty="0">
              <a:solidFill>
                <a:srgbClr val="00B050"/>
              </a:solidFill>
              <a:cs typeface="Calibri"/>
            </a:endParaRPr>
          </a:p>
          <a:p>
            <a:pPr marL="352425" indent="-342900">
              <a:spcBef>
                <a:spcPts val="1515"/>
              </a:spcBef>
              <a:buFont typeface="Arial"/>
              <a:buChar char="•"/>
            </a:pPr>
            <a:endParaRPr lang="en-US" sz="2400" dirty="0">
              <a:cs typeface="Calibri"/>
            </a:endParaRPr>
          </a:p>
          <a:p>
            <a:pPr marL="352425" indent="-342900">
              <a:spcBef>
                <a:spcPts val="1515"/>
              </a:spcBef>
              <a:buFont typeface="Arial"/>
              <a:buChar char="•"/>
            </a:pPr>
            <a:endParaRPr lang="en-US" dirty="0">
              <a:cs typeface="Calibri"/>
            </a:endParaRPr>
          </a:p>
        </p:txBody>
      </p:sp>
      <p:pic>
        <p:nvPicPr>
          <p:cNvPr id="3" name="Picture 5">
            <a:extLst>
              <a:ext uri="{FF2B5EF4-FFF2-40B4-BE49-F238E27FC236}">
                <a16:creationId xmlns:a16="http://schemas.microsoft.com/office/drawing/2014/main" id="{3C795B4B-4D3D-FEBA-CD68-B1393CEE18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8144" y="228142"/>
            <a:ext cx="5665365" cy="2132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06496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837A8B4B-2EB9-9017-8680-58EC77B6EF31}"/>
              </a:ext>
            </a:extLst>
          </p:cNvPr>
          <p:cNvSpPr txBox="1"/>
          <p:nvPr/>
        </p:nvSpPr>
        <p:spPr>
          <a:xfrm>
            <a:off x="0" y="0"/>
            <a:ext cx="12178551" cy="573890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7A1E7CE-5B02-11FD-5789-CE5CC21A6B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14715" y="1967582"/>
            <a:ext cx="2234742" cy="223756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FE72EAE-6515-917B-9640-6EAB2E8C98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7227" y="1494760"/>
            <a:ext cx="6743273" cy="368301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8AE9979-4D95-3635-6C31-CA2EC8745F0C}"/>
              </a:ext>
            </a:extLst>
          </p:cNvPr>
          <p:cNvSpPr/>
          <p:nvPr/>
        </p:nvSpPr>
        <p:spPr>
          <a:xfrm>
            <a:off x="1543068" y="285715"/>
            <a:ext cx="795582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err="1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</a:rPr>
              <a:t>Sefyllfa</a:t>
            </a:r>
            <a:r>
              <a:rPr lang="en-US" sz="5400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US" sz="5400" b="1" dirty="0" err="1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</a:rPr>
              <a:t>freintiedig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B1F2F34-851F-47A1-6327-5FBBEBB4CA1D}"/>
              </a:ext>
            </a:extLst>
          </p:cNvPr>
          <p:cNvSpPr txBox="1"/>
          <p:nvPr/>
        </p:nvSpPr>
        <p:spPr>
          <a:xfrm rot="20946632">
            <a:off x="2323448" y="2902194"/>
            <a:ext cx="4120112" cy="646331"/>
          </a:xfrm>
          <a:prstGeom prst="rect">
            <a:avLst/>
          </a:prstGeom>
          <a:solidFill>
            <a:srgbClr val="33CC33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>
                <a:solidFill>
                  <a:schemeClr val="bg1">
                    <a:lumMod val="95000"/>
                  </a:schemeClr>
                </a:solidFill>
              </a:rPr>
              <a:t>CYFLE CYFFROUS</a:t>
            </a:r>
          </a:p>
        </p:txBody>
      </p:sp>
    </p:spTree>
    <p:extLst>
      <p:ext uri="{BB962C8B-B14F-4D97-AF65-F5344CB8AC3E}">
        <p14:creationId xmlns:p14="http://schemas.microsoft.com/office/powerpoint/2010/main" val="24304352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6131158B-A81F-04A7-8C64-41F52B071206}"/>
              </a:ext>
            </a:extLst>
          </p:cNvPr>
          <p:cNvSpPr txBox="1"/>
          <p:nvPr/>
        </p:nvSpPr>
        <p:spPr>
          <a:xfrm>
            <a:off x="0" y="0"/>
            <a:ext cx="12178551" cy="573890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4D10DD0-E7D1-408B-0BD4-76AAF9E597AB}"/>
              </a:ext>
            </a:extLst>
          </p:cNvPr>
          <p:cNvSpPr/>
          <p:nvPr/>
        </p:nvSpPr>
        <p:spPr>
          <a:xfrm>
            <a:off x="712450" y="1734903"/>
            <a:ext cx="568835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Lle</a:t>
            </a:r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54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ydw</a:t>
            </a:r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54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i'n</a:t>
            </a:r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54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dod</a:t>
            </a:r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o </a:t>
            </a:r>
            <a:r>
              <a:rPr lang="en-US" sz="54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hyd</a:t>
            </a:r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54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i'r</a:t>
            </a:r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54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canllaw</a:t>
            </a:r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C263C25-9541-B460-3FCC-7F147EA44B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13250" y="263058"/>
            <a:ext cx="4242322" cy="5607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0331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C4DA26E-1B69-4F7A-DEDC-B720B1CB31BE}"/>
              </a:ext>
            </a:extLst>
          </p:cNvPr>
          <p:cNvSpPr txBox="1"/>
          <p:nvPr/>
        </p:nvSpPr>
        <p:spPr>
          <a:xfrm>
            <a:off x="6724" y="-4484"/>
            <a:ext cx="12178551" cy="573890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9ED696A-794A-A6C5-A3AF-AF6A206A6F06}"/>
              </a:ext>
            </a:extLst>
          </p:cNvPr>
          <p:cNvSpPr/>
          <p:nvPr/>
        </p:nvSpPr>
        <p:spPr>
          <a:xfrm>
            <a:off x="-129345" y="159482"/>
            <a:ext cx="13035129" cy="67710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8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Beth </a:t>
            </a:r>
            <a:r>
              <a:rPr lang="en-US" sz="3800" b="1" cap="none" spc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fydd</a:t>
            </a:r>
            <a:r>
              <a:rPr lang="en-US" sz="38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3800" b="1" cap="none" spc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yn</a:t>
            </a:r>
            <a:r>
              <a:rPr lang="en-US" sz="38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3800" b="1" cap="none" spc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digwydd</a:t>
            </a:r>
            <a:r>
              <a:rPr lang="en-US" sz="38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pan </a:t>
            </a:r>
            <a:r>
              <a:rPr lang="en-US" sz="3800" b="1" cap="none" spc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fyddaf</a:t>
            </a:r>
            <a:r>
              <a:rPr lang="en-US" sz="38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3800" b="1" cap="none" spc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yn</a:t>
            </a:r>
            <a:r>
              <a:rPr lang="en-US" sz="38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3800" b="1" cap="none" spc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cyrraedd</a:t>
            </a:r>
            <a:r>
              <a:rPr lang="en-US" sz="38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3800" b="1" cap="none" spc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yr</a:t>
            </a:r>
            <a:r>
              <a:rPr lang="en-US" sz="38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3800" b="1" cap="none" spc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ysgol</a:t>
            </a:r>
            <a:r>
              <a:rPr lang="en-US" sz="38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?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47E8AD29-0D0B-BD3E-ACFC-D46448261A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4560" y="1426831"/>
            <a:ext cx="788950" cy="1355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F3AFA5F-5689-5F84-428A-F42DA04923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04509" y="1576236"/>
            <a:ext cx="1210488" cy="120576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90AC906-8043-9075-B93A-2AF32462C7D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05305" y="1661908"/>
            <a:ext cx="1214767" cy="120576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A5DF4B0-7258-F267-5190-C7A2D2E733F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56637" y="3481671"/>
            <a:ext cx="874048" cy="166970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142528D-58AE-8DC4-AB30-461DB35A3D8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672" y="1457287"/>
            <a:ext cx="3016716" cy="1054652"/>
          </a:xfrm>
          <a:prstGeom prst="rect">
            <a:avLst/>
          </a:prstGeom>
        </p:spPr>
      </p:pic>
      <p:pic>
        <p:nvPicPr>
          <p:cNvPr id="1032" name="Picture 8" descr="Camera Cartoon Photography Clip art - Cartoon Cameras Cliparts png ...">
            <a:extLst>
              <a:ext uri="{FF2B5EF4-FFF2-40B4-BE49-F238E27FC236}">
                <a16:creationId xmlns:a16="http://schemas.microsoft.com/office/drawing/2014/main" id="{76A5292C-EE01-C0F8-1305-984936FEFF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3897" y="3567617"/>
            <a:ext cx="1788647" cy="134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35E9DF0-7BF7-C126-12EB-DA1C9F06ED0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9513" y="3594608"/>
            <a:ext cx="3004169" cy="1287501"/>
          </a:xfrm>
          <a:prstGeom prst="rect">
            <a:avLst/>
          </a:prstGeom>
        </p:spPr>
      </p:pic>
      <p:pic>
        <p:nvPicPr>
          <p:cNvPr id="1034" name="Picture 10" descr="Confidential papers icon stock vector. Illustration of bullet - 650954">
            <a:extLst>
              <a:ext uri="{FF2B5EF4-FFF2-40B4-BE49-F238E27FC236}">
                <a16:creationId xmlns:a16="http://schemas.microsoft.com/office/drawing/2014/main" id="{E8ACB495-8559-2DCD-F37B-47E2840C5D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2042" y="3567617"/>
            <a:ext cx="1609782" cy="160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7B426A5-9B4F-87CA-5949-FE53DF8DEE7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437734" y="3646319"/>
            <a:ext cx="1377263" cy="143367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C23308E-B3B8-CB76-A09D-9EF5F9264EF3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409952" y="1426831"/>
            <a:ext cx="1745178" cy="1199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8112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CE44637-D140-D0C7-530F-EB052828ECB7}"/>
              </a:ext>
            </a:extLst>
          </p:cNvPr>
          <p:cNvSpPr txBox="1"/>
          <p:nvPr/>
        </p:nvSpPr>
        <p:spPr>
          <a:xfrm>
            <a:off x="0" y="-40269"/>
            <a:ext cx="12207307" cy="614865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642B8-194B-0F3D-33C6-1979812E49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59" y="1035403"/>
            <a:ext cx="15560490" cy="46069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800" b="0" i="0">
              <a:solidFill>
                <a:srgbClr val="000000"/>
              </a:solidFill>
              <a:effectLst/>
              <a:latin typeface="Calibri" panose="020F0502020204030204" pitchFamily="34" charset="0"/>
              <a:cs typeface="Calibri"/>
            </a:endParaRPr>
          </a:p>
          <a:p>
            <a:endParaRPr lang="en-GB"/>
          </a:p>
        </p:txBody>
      </p:sp>
      <p:pic>
        <p:nvPicPr>
          <p:cNvPr id="4" name="Online Media 3" title="Code of Professional Conduct and Practice review">
            <a:hlinkClick r:id="" action="ppaction://media"/>
            <a:extLst>
              <a:ext uri="{FF2B5EF4-FFF2-40B4-BE49-F238E27FC236}">
                <a16:creationId xmlns:a16="http://schemas.microsoft.com/office/drawing/2014/main" id="{32E126BC-ECCB-A357-6E48-85DA5E2C734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284733" y="1537053"/>
            <a:ext cx="7592942" cy="436844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13C0315-25DA-AA02-9F08-B6F1F5AB279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253" y="1590946"/>
            <a:ext cx="3042419" cy="425635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0A3C9DB-DB26-AB42-12AD-0C762C1B0745}"/>
              </a:ext>
            </a:extLst>
          </p:cNvPr>
          <p:cNvSpPr txBox="1"/>
          <p:nvPr/>
        </p:nvSpPr>
        <p:spPr>
          <a:xfrm>
            <a:off x="8758333" y="1717259"/>
            <a:ext cx="300115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https://www.ewc.wales/site/index.php/cy/priodoldeb-i-ymarfer/cod-ymddygiad-ac-ymarfer-proffesiynol-cga.html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56061D6-AE3F-0045-6738-6FC923A3819B}"/>
              </a:ext>
            </a:extLst>
          </p:cNvPr>
          <p:cNvSpPr/>
          <p:nvPr/>
        </p:nvSpPr>
        <p:spPr>
          <a:xfrm>
            <a:off x="530720" y="215258"/>
            <a:ext cx="8384859" cy="923330"/>
          </a:xfrm>
          <a:prstGeom prst="rect">
            <a:avLst/>
          </a:prstGeom>
          <a:noFill/>
        </p:spPr>
        <p:txBody>
          <a:bodyPr wrap="none" lIns="91440" tIns="45720" rIns="91440" bIns="45720" anchor="t">
            <a:spAutoFit/>
          </a:bodyPr>
          <a:lstStyle/>
          <a:p>
            <a:pPr algn="ctr"/>
            <a:r>
              <a:rPr lang="en-US" sz="540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ea typeface="+mn-lt"/>
                <a:cs typeface="+mn-lt"/>
              </a:rPr>
              <a:t>Beth </a:t>
            </a:r>
            <a:r>
              <a:rPr lang="en-US" sz="540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ea typeface="+mn-lt"/>
                <a:cs typeface="+mn-lt"/>
              </a:rPr>
              <a:t>yw</a:t>
            </a:r>
            <a:r>
              <a:rPr lang="en-US" sz="540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ea typeface="+mn-lt"/>
                <a:cs typeface="+mn-lt"/>
              </a:rPr>
              <a:t> </a:t>
            </a:r>
            <a:r>
              <a:rPr lang="en-US" sz="540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ea typeface="+mn-lt"/>
                <a:cs typeface="+mn-lt"/>
              </a:rPr>
              <a:t>fy</a:t>
            </a:r>
            <a:r>
              <a:rPr lang="en-US" sz="540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ea typeface="+mn-lt"/>
                <a:cs typeface="+mn-lt"/>
              </a:rPr>
              <a:t> </a:t>
            </a:r>
            <a:r>
              <a:rPr lang="en-US" sz="540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ea typeface="+mn-lt"/>
                <a:cs typeface="+mn-lt"/>
              </a:rPr>
              <a:t>rôl</a:t>
            </a:r>
            <a:r>
              <a:rPr lang="en-US" sz="540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ea typeface="+mn-lt"/>
                <a:cs typeface="+mn-lt"/>
              </a:rPr>
              <a:t> </a:t>
            </a:r>
            <a:r>
              <a:rPr lang="en-US" sz="540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ea typeface="+mn-lt"/>
                <a:cs typeface="+mn-lt"/>
              </a:rPr>
              <a:t>yn</a:t>
            </a:r>
            <a:r>
              <a:rPr lang="en-US" sz="540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ea typeface="+mn-lt"/>
                <a:cs typeface="+mn-lt"/>
              </a:rPr>
              <a:t> y </a:t>
            </a:r>
            <a:r>
              <a:rPr lang="en-US" sz="540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ea typeface="+mn-lt"/>
                <a:cs typeface="+mn-lt"/>
              </a:rPr>
              <a:t>dosbarth</a:t>
            </a:r>
            <a:r>
              <a:rPr lang="en-US" sz="5400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ea typeface="+mn-lt"/>
                <a:cs typeface="+mn-lt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2156241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A95671B-3CC6-4792-9114-B74FAEA22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68C011-3656-225F-C9E9-677709A1B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8184" y="34183"/>
            <a:ext cx="10175631" cy="11118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u="sng" err="1"/>
              <a:t>Tasg</a:t>
            </a:r>
            <a:r>
              <a:rPr lang="en-US" u="sng"/>
              <a:t> 2: </a:t>
            </a:r>
            <a:r>
              <a:rPr lang="en-US" u="sng" err="1"/>
              <a:t>Labelwch</a:t>
            </a:r>
            <a:r>
              <a:rPr lang="en-US" u="sng"/>
              <a:t> </a:t>
            </a:r>
            <a:r>
              <a:rPr lang="en-US" u="sng" err="1"/>
              <a:t>eich</a:t>
            </a:r>
            <a:r>
              <a:rPr lang="en-US" u="sng"/>
              <a:t> </a:t>
            </a:r>
            <a:r>
              <a:rPr lang="en-US" u="sng" err="1"/>
              <a:t>Athro</a:t>
            </a:r>
            <a:endParaRPr lang="en-US" err="1">
              <a:ea typeface="+mj-ea"/>
              <a:cs typeface="+mj-cs"/>
            </a:endParaRPr>
          </a:p>
        </p:txBody>
      </p:sp>
      <p:pic>
        <p:nvPicPr>
          <p:cNvPr id="4" name="Picture 3" descr="A outline of a person&#10;&#10;Description automatically generated">
            <a:extLst>
              <a:ext uri="{FF2B5EF4-FFF2-40B4-BE49-F238E27FC236}">
                <a16:creationId xmlns:a16="http://schemas.microsoft.com/office/drawing/2014/main" id="{15184889-3AE9-5449-843B-440D1AEAA7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0100" y="1148914"/>
            <a:ext cx="2743200" cy="3889612"/>
          </a:xfrm>
          <a:prstGeom prst="rect">
            <a:avLst/>
          </a:prstGeom>
        </p:spPr>
      </p:pic>
      <p:sp>
        <p:nvSpPr>
          <p:cNvPr id="11" name="Thought Bubble: Cloud 10">
            <a:extLst>
              <a:ext uri="{FF2B5EF4-FFF2-40B4-BE49-F238E27FC236}">
                <a16:creationId xmlns:a16="http://schemas.microsoft.com/office/drawing/2014/main" id="{4053EF4E-E366-F54D-4084-37552CAA9EDA}"/>
              </a:ext>
            </a:extLst>
          </p:cNvPr>
          <p:cNvSpPr/>
          <p:nvPr/>
        </p:nvSpPr>
        <p:spPr>
          <a:xfrm>
            <a:off x="7728204" y="943356"/>
            <a:ext cx="2461260" cy="1402080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cs typeface="Quire Sans"/>
              </a:rPr>
              <a:t>Agwedd</a:t>
            </a:r>
            <a:endParaRPr lang="en-US" sz="2800" b="1" err="1"/>
          </a:p>
        </p:txBody>
      </p:sp>
      <p:sp>
        <p:nvSpPr>
          <p:cNvPr id="14" name="Thought Bubble: Cloud 13">
            <a:extLst>
              <a:ext uri="{FF2B5EF4-FFF2-40B4-BE49-F238E27FC236}">
                <a16:creationId xmlns:a16="http://schemas.microsoft.com/office/drawing/2014/main" id="{D7DE7067-1F24-2BFB-599E-A90B23BA0CEC}"/>
              </a:ext>
            </a:extLst>
          </p:cNvPr>
          <p:cNvSpPr/>
          <p:nvPr/>
        </p:nvSpPr>
        <p:spPr>
          <a:xfrm>
            <a:off x="9869424" y="1918715"/>
            <a:ext cx="2209800" cy="1402080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cs typeface="Quire Sans"/>
              </a:rPr>
              <a:t>Llais</a:t>
            </a:r>
            <a:endParaRPr lang="en-US" sz="2800" b="1"/>
          </a:p>
        </p:txBody>
      </p:sp>
      <p:sp>
        <p:nvSpPr>
          <p:cNvPr id="15" name="Thought Bubble: Cloud 14">
            <a:extLst>
              <a:ext uri="{FF2B5EF4-FFF2-40B4-BE49-F238E27FC236}">
                <a16:creationId xmlns:a16="http://schemas.microsoft.com/office/drawing/2014/main" id="{63259D3D-CDC4-6B4E-CE09-5EBED81A5040}"/>
              </a:ext>
            </a:extLst>
          </p:cNvPr>
          <p:cNvSpPr/>
          <p:nvPr/>
        </p:nvSpPr>
        <p:spPr>
          <a:xfrm>
            <a:off x="8955024" y="4593335"/>
            <a:ext cx="3048000" cy="1402080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cs typeface="Quire Sans"/>
              </a:rPr>
              <a:t>Mynegiant</a:t>
            </a:r>
            <a:r>
              <a:rPr lang="en-US" sz="2800" b="1">
                <a:cs typeface="Quire Sans"/>
              </a:rPr>
              <a:t> </a:t>
            </a:r>
          </a:p>
          <a:p>
            <a:pPr algn="ctr"/>
            <a:r>
              <a:rPr lang="en-US" sz="2800" b="1" err="1">
                <a:cs typeface="Quire Sans"/>
              </a:rPr>
              <a:t>wynebol</a:t>
            </a:r>
          </a:p>
        </p:txBody>
      </p:sp>
      <p:sp>
        <p:nvSpPr>
          <p:cNvPr id="16" name="Thought Bubble: Cloud 15">
            <a:extLst>
              <a:ext uri="{FF2B5EF4-FFF2-40B4-BE49-F238E27FC236}">
                <a16:creationId xmlns:a16="http://schemas.microsoft.com/office/drawing/2014/main" id="{3DBE188E-A329-1FD2-DB9B-D56D92F8E3B2}"/>
              </a:ext>
            </a:extLst>
          </p:cNvPr>
          <p:cNvSpPr/>
          <p:nvPr/>
        </p:nvSpPr>
        <p:spPr>
          <a:xfrm>
            <a:off x="6074664" y="5149595"/>
            <a:ext cx="2781300" cy="1402080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cs typeface="Quire Sans"/>
              </a:rPr>
              <a:t>Iaith </a:t>
            </a:r>
          </a:p>
          <a:p>
            <a:pPr algn="ctr"/>
            <a:r>
              <a:rPr lang="en-US" sz="2800" b="1" err="1">
                <a:cs typeface="Quire Sans"/>
              </a:rPr>
              <a:t>gorfforol</a:t>
            </a:r>
          </a:p>
        </p:txBody>
      </p:sp>
      <p:sp>
        <p:nvSpPr>
          <p:cNvPr id="17" name="Thought Bubble: Cloud 16">
            <a:extLst>
              <a:ext uri="{FF2B5EF4-FFF2-40B4-BE49-F238E27FC236}">
                <a16:creationId xmlns:a16="http://schemas.microsoft.com/office/drawing/2014/main" id="{C471BA84-EDD3-0E4E-D30B-FEF39FCFBA88}"/>
              </a:ext>
            </a:extLst>
          </p:cNvPr>
          <p:cNvSpPr/>
          <p:nvPr/>
        </p:nvSpPr>
        <p:spPr>
          <a:xfrm flipH="1">
            <a:off x="2005584" y="966215"/>
            <a:ext cx="2484120" cy="1264920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 err="1">
                <a:cs typeface="Quire Sans"/>
              </a:rPr>
              <a:t>Gwisg</a:t>
            </a:r>
            <a:endParaRPr lang="en-US" sz="2800" b="1" dirty="0">
              <a:cs typeface="Quire Sans"/>
            </a:endParaRPr>
          </a:p>
        </p:txBody>
      </p:sp>
      <p:sp>
        <p:nvSpPr>
          <p:cNvPr id="20" name="Thought Bubble: Cloud 19">
            <a:extLst>
              <a:ext uri="{FF2B5EF4-FFF2-40B4-BE49-F238E27FC236}">
                <a16:creationId xmlns:a16="http://schemas.microsoft.com/office/drawing/2014/main" id="{9E2C344F-A499-416D-EC76-AA81AE5E02D8}"/>
              </a:ext>
            </a:extLst>
          </p:cNvPr>
          <p:cNvSpPr/>
          <p:nvPr/>
        </p:nvSpPr>
        <p:spPr>
          <a:xfrm flipH="1">
            <a:off x="123444" y="1987295"/>
            <a:ext cx="2484120" cy="1264920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 err="1">
                <a:cs typeface="Quire Sans"/>
              </a:rPr>
              <a:t>Moeseg</a:t>
            </a:r>
            <a:r>
              <a:rPr lang="en-US" sz="2800" b="1" dirty="0">
                <a:cs typeface="Quire Sans"/>
              </a:rPr>
              <a:t> </a:t>
            </a:r>
            <a:endParaRPr lang="en-US" dirty="0"/>
          </a:p>
          <a:p>
            <a:pPr algn="ctr"/>
            <a:r>
              <a:rPr lang="en-US" sz="2800" b="1" dirty="0" err="1">
                <a:cs typeface="Quire Sans"/>
              </a:rPr>
              <a:t>gwaith</a:t>
            </a:r>
            <a:endParaRPr lang="en-US" dirty="0"/>
          </a:p>
        </p:txBody>
      </p:sp>
      <p:sp>
        <p:nvSpPr>
          <p:cNvPr id="21" name="Thought Bubble: Cloud 20">
            <a:extLst>
              <a:ext uri="{FF2B5EF4-FFF2-40B4-BE49-F238E27FC236}">
                <a16:creationId xmlns:a16="http://schemas.microsoft.com/office/drawing/2014/main" id="{6595E6EF-21D0-35BC-680B-2C438AD5BE65}"/>
              </a:ext>
            </a:extLst>
          </p:cNvPr>
          <p:cNvSpPr/>
          <p:nvPr/>
        </p:nvSpPr>
        <p:spPr>
          <a:xfrm flipH="1">
            <a:off x="2976910" y="5365196"/>
            <a:ext cx="3040380" cy="1264920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cs typeface="Quire Sans"/>
              </a:rPr>
              <a:t>Cyd-</a:t>
            </a:r>
            <a:r>
              <a:rPr lang="en-US" sz="2800" b="1" err="1">
                <a:cs typeface="Quire Sans"/>
              </a:rPr>
              <a:t>weithwyr</a:t>
            </a:r>
            <a:endParaRPr lang="en-US" sz="2800" b="1" err="1"/>
          </a:p>
        </p:txBody>
      </p:sp>
      <p:sp>
        <p:nvSpPr>
          <p:cNvPr id="22" name="Thought Bubble: Cloud 21">
            <a:extLst>
              <a:ext uri="{FF2B5EF4-FFF2-40B4-BE49-F238E27FC236}">
                <a16:creationId xmlns:a16="http://schemas.microsoft.com/office/drawing/2014/main" id="{626FA0D7-E931-D94C-0669-99404FDEE893}"/>
              </a:ext>
            </a:extLst>
          </p:cNvPr>
          <p:cNvSpPr/>
          <p:nvPr/>
        </p:nvSpPr>
        <p:spPr>
          <a:xfrm flipH="1">
            <a:off x="123444" y="4593335"/>
            <a:ext cx="3122855" cy="1253715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cs typeface="Quire Sans"/>
              </a:rPr>
              <a:t>Meddylfryd</a:t>
            </a:r>
          </a:p>
        </p:txBody>
      </p:sp>
      <p:sp>
        <p:nvSpPr>
          <p:cNvPr id="23" name="Thought Bubble: Cloud 22">
            <a:extLst>
              <a:ext uri="{FF2B5EF4-FFF2-40B4-BE49-F238E27FC236}">
                <a16:creationId xmlns:a16="http://schemas.microsoft.com/office/drawing/2014/main" id="{F17DE5E1-C0B0-389A-083B-FB2B97231BF0}"/>
              </a:ext>
            </a:extLst>
          </p:cNvPr>
          <p:cNvSpPr/>
          <p:nvPr/>
        </p:nvSpPr>
        <p:spPr>
          <a:xfrm>
            <a:off x="7461504" y="3191255"/>
            <a:ext cx="3018416" cy="1402080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cs typeface="Quire Sans"/>
              </a:rPr>
              <a:t>Emosiynau</a:t>
            </a:r>
            <a:endParaRPr lang="en-US" sz="2800" b="1" err="1"/>
          </a:p>
        </p:txBody>
      </p:sp>
      <p:sp>
        <p:nvSpPr>
          <p:cNvPr id="25" name="Thought Bubble: Cloud 24">
            <a:extLst>
              <a:ext uri="{FF2B5EF4-FFF2-40B4-BE49-F238E27FC236}">
                <a16:creationId xmlns:a16="http://schemas.microsoft.com/office/drawing/2014/main" id="{2EE9CC57-6814-4E36-A868-086C8DE58E3B}"/>
              </a:ext>
            </a:extLst>
          </p:cNvPr>
          <p:cNvSpPr/>
          <p:nvPr/>
        </p:nvSpPr>
        <p:spPr>
          <a:xfrm flipH="1">
            <a:off x="1153936" y="3488435"/>
            <a:ext cx="3145267" cy="1264920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cs typeface="Quire Sans"/>
              </a:rPr>
              <a:t>Amseroedd</a:t>
            </a:r>
            <a:r>
              <a:rPr lang="en-US" sz="2800" b="1">
                <a:cs typeface="Quire Sans"/>
              </a:rPr>
              <a:t> </a:t>
            </a:r>
            <a:r>
              <a:rPr lang="en-US" sz="2800" b="1" err="1">
                <a:cs typeface="Quire Sans"/>
              </a:rPr>
              <a:t>ysgol</a:t>
            </a:r>
            <a:endParaRPr lang="en-US" err="1"/>
          </a:p>
        </p:txBody>
      </p:sp>
    </p:spTree>
    <p:extLst>
      <p:ext uri="{BB962C8B-B14F-4D97-AF65-F5344CB8AC3E}">
        <p14:creationId xmlns:p14="http://schemas.microsoft.com/office/powerpoint/2010/main" val="12239967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8DACBEC-0A5F-D998-363A-3FB01609BDC5}"/>
              </a:ext>
            </a:extLst>
          </p:cNvPr>
          <p:cNvSpPr txBox="1"/>
          <p:nvPr/>
        </p:nvSpPr>
        <p:spPr>
          <a:xfrm>
            <a:off x="31375" y="-25882"/>
            <a:ext cx="12178551" cy="573890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917C4E5-9676-B563-0F1C-0A1D28C27745}"/>
              </a:ext>
            </a:extLst>
          </p:cNvPr>
          <p:cNvSpPr/>
          <p:nvPr/>
        </p:nvSpPr>
        <p:spPr>
          <a:xfrm>
            <a:off x="280500" y="200963"/>
            <a:ext cx="98058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Beth </a:t>
            </a:r>
            <a:r>
              <a:rPr lang="en-US" sz="54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sy’n</a:t>
            </a:r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54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ddisgwyliedig</a:t>
            </a:r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54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ohonof</a:t>
            </a:r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54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i</a:t>
            </a:r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FA61C66-57DE-F041-1489-0A4419EFCE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10168" y="295873"/>
            <a:ext cx="737989" cy="7335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182CA81-E794-66C2-84C2-5CEC31CE0AE6}"/>
              </a:ext>
            </a:extLst>
          </p:cNvPr>
          <p:cNvSpPr txBox="1"/>
          <p:nvPr/>
        </p:nvSpPr>
        <p:spPr>
          <a:xfrm>
            <a:off x="444006" y="1402468"/>
            <a:ext cx="11596606" cy="37507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cy-GB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Arsylwch ddosbarthiadau o fewn y Cyfnod Dysgu Sylfaen, gan ymgyfarwyddo a magu hyder gyda phrosesau dyddiol, trawsnewidiadau a gweithgareddau dysgu.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rtl="0">
              <a:buFont typeface="Wingdings" panose="05000000000000000000" pitchFamily="2" charset="2"/>
              <a:buChar char="v"/>
            </a:pPr>
            <a:endParaRPr lang="en-US" sz="2400" dirty="0">
              <a:latin typeface="Calibri"/>
              <a:ea typeface="Calibri"/>
              <a:cs typeface="Calibri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cy-GB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Dewiswch Dasg Myfyrio ar gyfer pob wythnos mewn trafodaeth gyda'ch Mentor. Arsylwch, cymerwch ran mewn gweithgareddau dysgu, gwnewch nodiadau ar yr hyn rydych chi'n ei brofi, gofynnwch gwestiynau i'ch Mentor a chwblhewch dempled myfyrio.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rtl="0">
              <a:buFont typeface="Wingdings" panose="05000000000000000000" pitchFamily="2" charset="2"/>
              <a:buChar char="v"/>
            </a:pPr>
            <a:endParaRPr lang="en-US" sz="2400" dirty="0">
              <a:latin typeface="Calibri"/>
              <a:ea typeface="Calibri"/>
              <a:cs typeface="Calibri"/>
            </a:endParaRPr>
          </a:p>
          <a:p>
            <a:pPr marL="285750" lvl="0" indent="-285750" rtl="0">
              <a:buFont typeface="Wingdings" panose="05000000000000000000" pitchFamily="2" charset="2"/>
              <a:buChar char="v"/>
            </a:pPr>
            <a:r>
              <a:rPr lang="cy-GB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Gweithiwch fel rhan o dîm yr ystafell ddosbarth gan helpu gydag adnoddau, rheoli trosglwyddiadau, cynorthwyo gyda dyletswydd iard a threfnu'r ystafell ddosbarth.</a:t>
            </a:r>
            <a:r>
              <a:rPr lang="en-US" sz="2400" dirty="0">
                <a:latin typeface="Calibri"/>
                <a:ea typeface="Calibri"/>
                <a:cs typeface="Calibri"/>
              </a:rPr>
              <a:t> </a:t>
            </a:r>
            <a:endParaRPr lang="en-US" sz="2400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1717212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8DACBEC-0A5F-D998-363A-3FB01609BDC5}"/>
              </a:ext>
            </a:extLst>
          </p:cNvPr>
          <p:cNvSpPr txBox="1"/>
          <p:nvPr/>
        </p:nvSpPr>
        <p:spPr>
          <a:xfrm>
            <a:off x="31375" y="-25882"/>
            <a:ext cx="12178551" cy="573890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917C4E5-9676-B563-0F1C-0A1D28C27745}"/>
              </a:ext>
            </a:extLst>
          </p:cNvPr>
          <p:cNvSpPr/>
          <p:nvPr/>
        </p:nvSpPr>
        <p:spPr>
          <a:xfrm>
            <a:off x="226808" y="216151"/>
            <a:ext cx="10513456" cy="923330"/>
          </a:xfrm>
          <a:prstGeom prst="rect">
            <a:avLst/>
          </a:prstGeom>
          <a:noFill/>
        </p:spPr>
        <p:txBody>
          <a:bodyPr wrap="none" lIns="91440" tIns="45720" rIns="91440" bIns="45720" anchor="t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Beth </a:t>
            </a:r>
            <a:r>
              <a:rPr lang="en-US" sz="54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sy’n</a:t>
            </a:r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54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ddisgwyliedig</a:t>
            </a:r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54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o’r</a:t>
            </a:r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Mentor?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FA61C66-57DE-F041-1489-0A4419EFCE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35696" y="311061"/>
            <a:ext cx="737989" cy="7335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182CA81-E794-66C2-84C2-5CEC31CE0AE6}"/>
              </a:ext>
            </a:extLst>
          </p:cNvPr>
          <p:cNvSpPr txBox="1"/>
          <p:nvPr/>
        </p:nvSpPr>
        <p:spPr>
          <a:xfrm>
            <a:off x="322347" y="1177328"/>
            <a:ext cx="11596606" cy="44029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Wingdings" panose="05000000000000000000" pitchFamily="2" charset="2"/>
              <a:buChar char=""/>
            </a:pPr>
            <a:r>
              <a:rPr lang="cy-GB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Darparu </a:t>
            </a:r>
            <a:r>
              <a:rPr lang="cy-GB" sz="24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cy-GB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yfleoedd i ddarpar athrawon arsylwi mewn amrywiaeth o ddosbarthiadau ar draws y Cyfnod Dysgu Sylfaen er mwyn magu hyder yn y dosbarth.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Wingdings" panose="05000000000000000000" pitchFamily="2" charset="2"/>
              <a:buChar char=""/>
            </a:pPr>
            <a:r>
              <a:rPr lang="cy-GB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Dewis </a:t>
            </a:r>
            <a:r>
              <a:rPr lang="cy-GB" sz="24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cy-GB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asg Myfyrio ar gyfer pob wythnos a chaniatáu i'r darpar athro arsylwi, cymryd rhan, gofyn cwestiynau a chwblhau templed myfyrio.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Wingdings" panose="05000000000000000000" pitchFamily="2" charset="2"/>
              <a:buChar char=""/>
            </a:pPr>
            <a:r>
              <a:rPr lang="cy-GB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Annog y darpar athro i gymryd rhan mewn gweithgareddau dosbarth, gweithio gydag unigolion/grwpiau bach a gweithio fel rhan o dîm y dosbarth gyda'r athro a'r cynorthwywyr addysgu.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88578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8313995-BEFD-F025-F1B3-EE657FF4828C}"/>
              </a:ext>
            </a:extLst>
          </p:cNvPr>
          <p:cNvSpPr txBox="1"/>
          <p:nvPr/>
        </p:nvSpPr>
        <p:spPr>
          <a:xfrm>
            <a:off x="0" y="-93083"/>
            <a:ext cx="12178551" cy="573890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1115F57-902D-6345-5B33-110CFD302EE3}"/>
              </a:ext>
            </a:extLst>
          </p:cNvPr>
          <p:cNvSpPr/>
          <p:nvPr/>
        </p:nvSpPr>
        <p:spPr>
          <a:xfrm>
            <a:off x="359773" y="109150"/>
            <a:ext cx="112425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Sut </a:t>
            </a:r>
            <a:r>
              <a:rPr lang="en-US" sz="5400" b="1" cap="none" spc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ydw</a:t>
            </a:r>
            <a:r>
              <a:rPr lang="en-US" sz="54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5400" b="1" cap="none" spc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i'n</a:t>
            </a:r>
            <a:r>
              <a:rPr lang="en-US" sz="54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5400" b="1" cap="none" spc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recordio</a:t>
            </a:r>
            <a:r>
              <a:rPr lang="en-US" sz="54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5400" b="1" cap="none" spc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fy</a:t>
            </a:r>
            <a:r>
              <a:rPr lang="en-US" sz="54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5400" b="1" cap="none" spc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mhresenoldeb</a:t>
            </a:r>
            <a:r>
              <a:rPr lang="en-US" sz="54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DF4CD0-2F02-07AE-86AD-A7FEAB2C3C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5897" y="1311822"/>
            <a:ext cx="7997642" cy="524688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935CD91-B4EA-D5A5-35C1-81A5B2D646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0941" y="1813742"/>
            <a:ext cx="2564111" cy="323051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25032AE-D6E5-79F1-9E8B-DC61CEFD868A}"/>
              </a:ext>
            </a:extLst>
          </p:cNvPr>
          <p:cNvSpPr txBox="1"/>
          <p:nvPr/>
        </p:nvSpPr>
        <p:spPr>
          <a:xfrm>
            <a:off x="736448" y="2576450"/>
            <a:ext cx="2453001" cy="2246769"/>
          </a:xfrm>
          <a:prstGeom prst="rect">
            <a:avLst/>
          </a:prstGeom>
          <a:solidFill>
            <a:srgbClr val="333399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FFFF00"/>
                </a:solidFill>
              </a:rPr>
              <a:t>PWYLL PIA HI</a:t>
            </a:r>
          </a:p>
          <a:p>
            <a:pPr algn="ctr"/>
            <a:r>
              <a:rPr lang="en-GB" sz="2800" b="1" dirty="0">
                <a:solidFill>
                  <a:srgbClr val="FFFF00"/>
                </a:solidFill>
              </a:rPr>
              <a:t>AC ANELWCH AT BRESENOLDEB</a:t>
            </a:r>
          </a:p>
          <a:p>
            <a:pPr algn="ctr"/>
            <a:r>
              <a:rPr lang="en-GB" sz="2800" b="1" dirty="0">
                <a:solidFill>
                  <a:srgbClr val="FFFF00"/>
                </a:solidFill>
              </a:rPr>
              <a:t>PERFFAITH</a:t>
            </a:r>
          </a:p>
        </p:txBody>
      </p:sp>
    </p:spTree>
    <p:extLst>
      <p:ext uri="{BB962C8B-B14F-4D97-AF65-F5344CB8AC3E}">
        <p14:creationId xmlns:p14="http://schemas.microsoft.com/office/powerpoint/2010/main" val="34209695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FF7D6C0-E597-2D76-D42E-2402345FF4FD}"/>
              </a:ext>
            </a:extLst>
          </p:cNvPr>
          <p:cNvSpPr txBox="1"/>
          <p:nvPr/>
        </p:nvSpPr>
        <p:spPr>
          <a:xfrm>
            <a:off x="31375" y="-25882"/>
            <a:ext cx="12178551" cy="573890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79487DE-89F1-C799-FC02-449E9FA690C8}"/>
              </a:ext>
            </a:extLst>
          </p:cNvPr>
          <p:cNvSpPr/>
          <p:nvPr/>
        </p:nvSpPr>
        <p:spPr>
          <a:xfrm>
            <a:off x="180806" y="87249"/>
            <a:ext cx="1140331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Sut </a:t>
            </a:r>
            <a:r>
              <a:rPr lang="en-US" sz="4400" b="1" cap="none" spc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ydw</a:t>
            </a:r>
            <a:r>
              <a:rPr lang="en-US" sz="44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4400" b="1" cap="none" spc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i'n</a:t>
            </a:r>
            <a:r>
              <a:rPr lang="en-US" sz="44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4400" b="1" cap="none" spc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gwybod</a:t>
            </a:r>
            <a:r>
              <a:rPr lang="en-US" sz="44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4400" b="1" cap="none" spc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beth</a:t>
            </a:r>
            <a:r>
              <a:rPr lang="en-US" sz="44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4400" b="1" cap="none" spc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i'w</a:t>
            </a:r>
            <a:r>
              <a:rPr lang="en-US" sz="44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4400" b="1" cap="none" spc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wneud</a:t>
            </a:r>
            <a:r>
              <a:rPr lang="en-US" sz="44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4400" b="1" cap="none" spc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yn</a:t>
            </a:r>
            <a:r>
              <a:rPr lang="en-US" sz="44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4400" b="1" cap="none" spc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yr</a:t>
            </a:r>
            <a:r>
              <a:rPr lang="en-US" sz="44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4400" b="1" cap="none" spc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ysgol</a:t>
            </a:r>
            <a:r>
              <a:rPr lang="en-US" sz="44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?</a:t>
            </a:r>
          </a:p>
        </p:txBody>
      </p:sp>
      <p:pic>
        <p:nvPicPr>
          <p:cNvPr id="3074" name="Picture 2" descr="Checklist clipart daily task, Checklist daily task Transparent FREE for ...">
            <a:extLst>
              <a:ext uri="{FF2B5EF4-FFF2-40B4-BE49-F238E27FC236}">
                <a16:creationId xmlns:a16="http://schemas.microsoft.com/office/drawing/2014/main" id="{716C733C-BFE0-7AE5-F8F2-5FB1E0F321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961" y="1565978"/>
            <a:ext cx="3238018" cy="3463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6B59A6F-34CA-45D6-958C-50595292CE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8459" y="915286"/>
            <a:ext cx="6448533" cy="5027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58657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FF7D6C0-E597-2D76-D42E-2402345FF4FD}"/>
              </a:ext>
            </a:extLst>
          </p:cNvPr>
          <p:cNvSpPr txBox="1"/>
          <p:nvPr/>
        </p:nvSpPr>
        <p:spPr>
          <a:xfrm>
            <a:off x="0" y="0"/>
            <a:ext cx="12178551" cy="573890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79487DE-89F1-C799-FC02-449E9FA690C8}"/>
              </a:ext>
            </a:extLst>
          </p:cNvPr>
          <p:cNvSpPr/>
          <p:nvPr/>
        </p:nvSpPr>
        <p:spPr>
          <a:xfrm>
            <a:off x="5694340" y="248615"/>
            <a:ext cx="6481211" cy="341632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cy-GB" sz="5400" dirty="0">
                <a:ln w="12700">
                  <a:solidFill>
                    <a:srgbClr val="4472C4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rgbClr val="4472C4"/>
                  </a:outerShdw>
                </a:effectLst>
                <a:ea typeface="+mn-lt"/>
                <a:cs typeface="+mn-lt"/>
              </a:rPr>
              <a:t>Gofynnwch gwestiynau i'ch Mentor – gwnewch ddysgu yn eglur</a:t>
            </a:r>
            <a:endParaRPr lang="cy-GB" sz="5400" b="1" dirty="0">
              <a:ln w="12700">
                <a:solidFill>
                  <a:srgbClr val="4472C4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rgbClr val="4472C4"/>
                </a:outerShdw>
              </a:effectLst>
              <a:latin typeface="Calibri"/>
              <a:cs typeface="Calibri"/>
            </a:endParaRPr>
          </a:p>
        </p:txBody>
      </p:sp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1D3309CC-875F-FAEA-AA90-C72A37EB9D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294" y="252478"/>
            <a:ext cx="5513294" cy="637993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Picture 4" descr="A question mark and words&#10;&#10;Description automatically generated">
            <a:extLst>
              <a:ext uri="{FF2B5EF4-FFF2-40B4-BE49-F238E27FC236}">
                <a16:creationId xmlns:a16="http://schemas.microsoft.com/office/drawing/2014/main" id="{39BD00D7-FD45-11B6-6696-1B14893A4D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80847" y="3906589"/>
            <a:ext cx="6113928" cy="272931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5767934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D45B19A-22D2-D98F-33F3-F8D79646FF87}"/>
              </a:ext>
            </a:extLst>
          </p:cNvPr>
          <p:cNvSpPr txBox="1"/>
          <p:nvPr/>
        </p:nvSpPr>
        <p:spPr>
          <a:xfrm>
            <a:off x="-16115" y="0"/>
            <a:ext cx="12178551" cy="573890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772A6F3-EA40-34CF-BFD0-3DA2A06EFEB7}"/>
              </a:ext>
            </a:extLst>
          </p:cNvPr>
          <p:cNvSpPr/>
          <p:nvPr/>
        </p:nvSpPr>
        <p:spPr>
          <a:xfrm>
            <a:off x="29564" y="399350"/>
            <a:ext cx="121328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Sut </a:t>
            </a:r>
            <a:r>
              <a:rPr lang="en-US" sz="5400" b="1" cap="none" spc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ydw</a:t>
            </a:r>
            <a:r>
              <a:rPr lang="en-US" sz="54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5400" b="1" cap="none" spc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i'n</a:t>
            </a:r>
            <a:r>
              <a:rPr lang="en-US" sz="54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5400" b="1" cap="none" spc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ysgrifennu</a:t>
            </a:r>
            <a:r>
              <a:rPr lang="en-US" sz="54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am </a:t>
            </a:r>
            <a:r>
              <a:rPr lang="en-US" sz="5400" b="1" cap="none" spc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fy</a:t>
            </a:r>
            <a:r>
              <a:rPr lang="en-US" sz="54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5400" b="1" cap="none" spc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mhrofiadau</a:t>
            </a:r>
            <a:r>
              <a:rPr lang="en-US" sz="54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?</a:t>
            </a:r>
          </a:p>
        </p:txBody>
      </p:sp>
      <p:pic>
        <p:nvPicPr>
          <p:cNvPr id="5122" name="Picture 2" descr="Thought clipart - Clipground">
            <a:extLst>
              <a:ext uri="{FF2B5EF4-FFF2-40B4-BE49-F238E27FC236}">
                <a16:creationId xmlns:a16="http://schemas.microsoft.com/office/drawing/2014/main" id="{5EBDDCA7-C883-7A5A-2501-6819CEB7E9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686" y="1582748"/>
            <a:ext cx="1767529" cy="3950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AA90F14-CB4E-DC9C-8123-38A75B2280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0405" y="1594212"/>
            <a:ext cx="8550598" cy="490922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110867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D8ABEFE1-A26F-B5E4-01ED-02D6E838DC72}"/>
              </a:ext>
            </a:extLst>
          </p:cNvPr>
          <p:cNvSpPr txBox="1"/>
          <p:nvPr/>
        </p:nvSpPr>
        <p:spPr>
          <a:xfrm>
            <a:off x="0" y="-21684"/>
            <a:ext cx="12198015" cy="582341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E464AA2-F00A-81D5-09F0-C399F482F2E1}"/>
              </a:ext>
            </a:extLst>
          </p:cNvPr>
          <p:cNvSpPr/>
          <p:nvPr/>
        </p:nvSpPr>
        <p:spPr>
          <a:xfrm>
            <a:off x="291535" y="1268673"/>
            <a:ext cx="3351349" cy="175432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US" sz="5400" b="1">
                <a:ln w="12700">
                  <a:solidFill>
                    <a:srgbClr val="4472C4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rgbClr val="4472C4"/>
                  </a:outerShdw>
                </a:effectLst>
                <a:latin typeface="Calibri"/>
                <a:cs typeface="Calibri"/>
              </a:rPr>
              <a:t>Kolb </a:t>
            </a:r>
            <a:endParaRPr lang="en-US"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</a:endParaRPr>
          </a:p>
          <a:p>
            <a:pPr algn="ctr"/>
            <a:r>
              <a:rPr lang="en-US" sz="5400" b="1">
                <a:ln w="12700">
                  <a:solidFill>
                    <a:srgbClr val="4472C4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rgbClr val="4472C4"/>
                  </a:outerShdw>
                </a:effectLst>
                <a:latin typeface="Calibri"/>
                <a:cs typeface="Calibri"/>
              </a:rPr>
              <a:t> (1984)</a:t>
            </a:r>
          </a:p>
        </p:txBody>
      </p:sp>
      <p:pic>
        <p:nvPicPr>
          <p:cNvPr id="14" name="Picture 13" descr="A diagram of a diagram&#10;&#10;Description automatically generated">
            <a:extLst>
              <a:ext uri="{FF2B5EF4-FFF2-40B4-BE49-F238E27FC236}">
                <a16:creationId xmlns:a16="http://schemas.microsoft.com/office/drawing/2014/main" id="{31279420-60D8-F484-CB8F-53ABE65540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2377" y="246058"/>
            <a:ext cx="7691716" cy="61776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5659033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F795CC2-ABD0-2C3F-04C8-50A778D9F4BF}"/>
              </a:ext>
            </a:extLst>
          </p:cNvPr>
          <p:cNvSpPr txBox="1"/>
          <p:nvPr/>
        </p:nvSpPr>
        <p:spPr>
          <a:xfrm>
            <a:off x="31375" y="-25882"/>
            <a:ext cx="12178551" cy="573890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ABEDFC3-CADF-2781-5768-AFBC9C9BADF8}"/>
              </a:ext>
            </a:extLst>
          </p:cNvPr>
          <p:cNvSpPr/>
          <p:nvPr/>
        </p:nvSpPr>
        <p:spPr>
          <a:xfrm>
            <a:off x="349967" y="289841"/>
            <a:ext cx="5355452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nn-NO" sz="54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Pa dempled ydw i'n ei ddefnyddio?</a:t>
            </a:r>
            <a:endParaRPr lang="en-US" sz="5400" b="1" cap="none" spc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70FD30E-C3E3-764B-01BC-C42F41AFCA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2926" y="2082495"/>
            <a:ext cx="3984211" cy="344478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5F4B9B9-978D-B6BF-CC10-5F47F77458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86583" y="0"/>
            <a:ext cx="557676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04999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5132DAE-42EF-8BE3-BDCE-827B5320A984}"/>
              </a:ext>
            </a:extLst>
          </p:cNvPr>
          <p:cNvSpPr txBox="1"/>
          <p:nvPr/>
        </p:nvSpPr>
        <p:spPr>
          <a:xfrm>
            <a:off x="-1016" y="-1941"/>
            <a:ext cx="12214495" cy="5738904"/>
          </a:xfrm>
          <a:prstGeom prst="rect">
            <a:avLst/>
          </a:prstGeom>
          <a:solidFill>
            <a:srgbClr val="DCF6F7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728387-CBCE-FBC6-A543-8EDA2B7E6B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2838" y="-9729"/>
            <a:ext cx="12215092" cy="837266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sz="3300">
                <a:solidFill>
                  <a:srgbClr val="00B050"/>
                </a:solidFill>
                <a:latin typeface="Calibri Light"/>
                <a:ea typeface="Calibri Light"/>
                <a:cs typeface="Calibri Light"/>
              </a:rPr>
              <a:t>                       OneDrive </a:t>
            </a:r>
            <a:endParaRPr lang="en-US"/>
          </a:p>
        </p:txBody>
      </p:sp>
      <p:pic>
        <p:nvPicPr>
          <p:cNvPr id="3" name="Picture 2" descr="A picture containing clipart&#10;&#10;Description automatically generated">
            <a:extLst>
              <a:ext uri="{FF2B5EF4-FFF2-40B4-BE49-F238E27FC236}">
                <a16:creationId xmlns:a16="http://schemas.microsoft.com/office/drawing/2014/main" id="{AF60588F-6CD2-8A39-3E06-6C3740DA39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413" y="65446"/>
            <a:ext cx="1212014" cy="69175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90318DD-CCC5-C996-32F0-458AC855818D}"/>
              </a:ext>
            </a:extLst>
          </p:cNvPr>
          <p:cNvSpPr txBox="1"/>
          <p:nvPr/>
        </p:nvSpPr>
        <p:spPr>
          <a:xfrm>
            <a:off x="293576" y="1003349"/>
            <a:ext cx="6338553" cy="466127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Tra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ar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leoliadau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byddwch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yn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cadw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eich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holl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gofnodion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yn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eich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OneDrive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eich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hun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. </a:t>
            </a:r>
            <a:endParaRPr lang="en-US" sz="2000" b="1" dirty="0">
              <a:solidFill>
                <a:schemeClr val="accent1">
                  <a:lumMod val="50000"/>
                </a:schemeClr>
              </a:solidFill>
              <a:cs typeface="Calibri"/>
            </a:endParaRPr>
          </a:p>
          <a:p>
            <a:pPr>
              <a:lnSpc>
                <a:spcPct val="150000"/>
              </a:lnSpc>
            </a:pPr>
            <a:endParaRPr lang="en-US" sz="2000" b="1" dirty="0">
              <a:solidFill>
                <a:schemeClr val="accent1">
                  <a:lumMod val="50000"/>
                </a:schemeClr>
              </a:solidFill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Bydd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angen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i'ch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Mentor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Dosbarth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,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Uwch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Fentor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,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Arweinydd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Rhwydwaith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a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Thiwtor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Proffesiynol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i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gyd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gael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mynediad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i'ch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OneDrive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i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fonitro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eich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cynnydd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. </a:t>
            </a:r>
            <a:endParaRPr lang="en-US" sz="2000" b="1" dirty="0">
              <a:solidFill>
                <a:schemeClr val="accent1">
                  <a:lumMod val="50000"/>
                </a:schemeClr>
              </a:solidFill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endParaRPr lang="en-US" sz="2000" b="1" dirty="0">
              <a:solidFill>
                <a:schemeClr val="accent1">
                  <a:lumMod val="50000"/>
                </a:schemeClr>
              </a:solidFill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Byddwch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yn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copio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dolen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eich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OneDrive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i'ch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tudalen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Sharepoint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a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byddant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i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gyd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yn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cael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mynediad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at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eich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gwaith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oddi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yno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.</a:t>
            </a:r>
            <a:endParaRPr lang="en-US" b="1" dirty="0">
              <a:solidFill>
                <a:schemeClr val="accent1">
                  <a:lumMod val="50000"/>
                </a:schemeClr>
              </a:solidFill>
              <a:cs typeface="Calibri" panose="020F0502020204030204"/>
            </a:endParaRPr>
          </a:p>
        </p:txBody>
      </p:sp>
      <p:pic>
        <p:nvPicPr>
          <p:cNvPr id="9" name="Picture 8" descr="A screenshot of a computer&#10;&#10;Description automatically generated">
            <a:extLst>
              <a:ext uri="{FF2B5EF4-FFF2-40B4-BE49-F238E27FC236}">
                <a16:creationId xmlns:a16="http://schemas.microsoft.com/office/drawing/2014/main" id="{58E07341-949F-88DD-B0D8-B3643EF5F1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09758" y="2087121"/>
            <a:ext cx="4878237" cy="301444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EB90AA7-0988-AA33-7ACD-280335CB973C}"/>
              </a:ext>
            </a:extLst>
          </p:cNvPr>
          <p:cNvSpPr txBox="1"/>
          <p:nvPr/>
        </p:nvSpPr>
        <p:spPr>
          <a:xfrm>
            <a:off x="6752961" y="1092679"/>
            <a:ext cx="517855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Defnyddiwch</a:t>
            </a:r>
            <a:r>
              <a:rPr lang="en-US" sz="24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'</a:t>
            </a:r>
            <a:r>
              <a:rPr lang="en-US" sz="24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MydayUWTSD</a:t>
            </a:r>
            <a:r>
              <a:rPr lang="en-US" sz="24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' yn y bar </a:t>
            </a:r>
            <a:r>
              <a:rPr lang="en-US" sz="24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chwilio</a:t>
            </a:r>
            <a:r>
              <a:rPr lang="en-US" sz="24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i</a:t>
            </a:r>
            <a:r>
              <a:rPr lang="en-US" sz="24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gael</a:t>
            </a:r>
            <a:r>
              <a:rPr lang="en-US" sz="24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mynediad</a:t>
            </a:r>
            <a:r>
              <a:rPr lang="en-US" sz="24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i</a:t>
            </a:r>
            <a:r>
              <a:rPr lang="en-US" sz="24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hwb</a:t>
            </a:r>
            <a:endParaRPr lang="en-US" b="1" dirty="0">
              <a:solidFill>
                <a:schemeClr val="accent1">
                  <a:lumMod val="50000"/>
                </a:schemeClr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116037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65A7654A-7622-FB76-7D57-5DD29D071726}"/>
              </a:ext>
            </a:extLst>
          </p:cNvPr>
          <p:cNvSpPr txBox="1"/>
          <p:nvPr/>
        </p:nvSpPr>
        <p:spPr>
          <a:xfrm>
            <a:off x="-1016" y="-1941"/>
            <a:ext cx="12214495" cy="5738904"/>
          </a:xfrm>
          <a:prstGeom prst="rect">
            <a:avLst/>
          </a:prstGeom>
          <a:solidFill>
            <a:srgbClr val="DCF6F7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7C8149E2-CF23-3B6C-B059-E7E4AAD0E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9" y="11837"/>
            <a:ext cx="12215092" cy="837266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sz="3300">
                <a:solidFill>
                  <a:srgbClr val="00B050"/>
                </a:solidFill>
                <a:latin typeface="Calibri Light"/>
                <a:ea typeface="Calibri Light"/>
                <a:cs typeface="Calibri Light"/>
              </a:rPr>
              <a:t>             OneDrive </a:t>
            </a:r>
            <a:endParaRPr lang="en-US"/>
          </a:p>
        </p:txBody>
      </p:sp>
      <p:pic>
        <p:nvPicPr>
          <p:cNvPr id="5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28A076CF-5922-15DB-E686-21A551BEEB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5330" y="459678"/>
            <a:ext cx="2743200" cy="1545336"/>
          </a:xfrm>
          <a:prstGeom prst="rect">
            <a:avLst/>
          </a:prstGeom>
        </p:spPr>
      </p:pic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664BF887-0646-ECB4-5A47-366A5B1B22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6351" y="2653372"/>
            <a:ext cx="4863522" cy="303212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1370BA25-6126-F527-434D-8526DDA574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729" y="997585"/>
            <a:ext cx="6418161" cy="4698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83181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65A7654A-7622-FB76-7D57-5DD29D071726}"/>
              </a:ext>
            </a:extLst>
          </p:cNvPr>
          <p:cNvSpPr txBox="1"/>
          <p:nvPr/>
        </p:nvSpPr>
        <p:spPr>
          <a:xfrm>
            <a:off x="-1016" y="-1941"/>
            <a:ext cx="12214495" cy="5738904"/>
          </a:xfrm>
          <a:prstGeom prst="rect">
            <a:avLst/>
          </a:prstGeom>
          <a:solidFill>
            <a:srgbClr val="DCF6F7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7C8149E2-CF23-3B6C-B059-E7E4AAD0E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9" y="11837"/>
            <a:ext cx="12215092" cy="837266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sz="3300">
                <a:solidFill>
                  <a:srgbClr val="00B050"/>
                </a:solidFill>
                <a:latin typeface="Calibri Light"/>
                <a:ea typeface="Calibri Light"/>
                <a:cs typeface="Calibri Light"/>
              </a:rPr>
              <a:t>             OneDrive </a:t>
            </a:r>
            <a:endParaRPr lang="en-US"/>
          </a:p>
        </p:txBody>
      </p:sp>
      <p:pic>
        <p:nvPicPr>
          <p:cNvPr id="5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28A076CF-5922-15DB-E686-21A551BEEB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48756" y="90425"/>
            <a:ext cx="1190446" cy="6755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8C84E90-E59A-3F70-1B66-D4BBE4AF10E3}"/>
              </a:ext>
            </a:extLst>
          </p:cNvPr>
          <p:cNvSpPr txBox="1"/>
          <p:nvPr/>
        </p:nvSpPr>
        <p:spPr>
          <a:xfrm>
            <a:off x="6424952" y="5377086"/>
            <a:ext cx="5426137" cy="126188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rgbClr val="FF0000"/>
            </a:solidFill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>
                <a:solidFill>
                  <a:srgbClr val="FF0000"/>
                </a:solidFill>
                <a:ea typeface="+mn-lt"/>
                <a:cs typeface="+mn-lt"/>
              </a:rPr>
              <a:t>GWEITHRED</a:t>
            </a:r>
            <a:r>
              <a:rPr lang="en-GB" sz="2800">
                <a:solidFill>
                  <a:srgbClr val="FF0000"/>
                </a:solidFill>
                <a:latin typeface="Arial"/>
                <a:cs typeface="Arial"/>
              </a:rPr>
              <a:t>:</a:t>
            </a:r>
            <a:r>
              <a:rPr lang="en-GB" sz="2800">
                <a:solidFill>
                  <a:srgbClr val="00B050"/>
                </a:solidFill>
                <a:latin typeface="Arial"/>
                <a:cs typeface="Arial"/>
              </a:rPr>
              <a:t> </a:t>
            </a:r>
            <a:endParaRPr lang="en-US" sz="2000">
              <a:cs typeface="Calibri"/>
            </a:endParaRPr>
          </a:p>
          <a:p>
            <a:r>
              <a:rPr lang="en-GB" sz="2400" err="1">
                <a:solidFill>
                  <a:srgbClr val="00B050"/>
                </a:solidFill>
                <a:ea typeface="+mn-lt"/>
                <a:cs typeface="+mn-lt"/>
              </a:rPr>
              <a:t>Rhannwch</a:t>
            </a:r>
            <a:r>
              <a:rPr lang="en-GB" sz="240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400" err="1">
                <a:solidFill>
                  <a:srgbClr val="00B050"/>
                </a:solidFill>
                <a:ea typeface="+mn-lt"/>
                <a:cs typeface="+mn-lt"/>
              </a:rPr>
              <a:t>eich</a:t>
            </a:r>
            <a:r>
              <a:rPr lang="en-GB" sz="2400">
                <a:solidFill>
                  <a:srgbClr val="00B050"/>
                </a:solidFill>
                <a:ea typeface="+mn-lt"/>
                <a:cs typeface="+mn-lt"/>
              </a:rPr>
              <a:t> OneDrive </a:t>
            </a:r>
            <a:r>
              <a:rPr lang="en-GB" sz="2400" err="1">
                <a:solidFill>
                  <a:srgbClr val="00B050"/>
                </a:solidFill>
                <a:ea typeface="+mn-lt"/>
                <a:cs typeface="+mn-lt"/>
              </a:rPr>
              <a:t>ar</a:t>
            </a:r>
            <a:r>
              <a:rPr lang="en-GB" sz="240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400" err="1">
                <a:solidFill>
                  <a:srgbClr val="00B050"/>
                </a:solidFill>
                <a:ea typeface="+mn-lt"/>
                <a:cs typeface="+mn-lt"/>
              </a:rPr>
              <a:t>Sharepoint</a:t>
            </a:r>
            <a:r>
              <a:rPr lang="en-GB" sz="2400">
                <a:solidFill>
                  <a:srgbClr val="00B050"/>
                </a:solidFill>
                <a:ea typeface="+mn-lt"/>
                <a:cs typeface="+mn-lt"/>
              </a:rPr>
              <a:t> – </a:t>
            </a:r>
            <a:r>
              <a:rPr lang="en-GB" sz="2400" err="1">
                <a:solidFill>
                  <a:srgbClr val="00B050"/>
                </a:solidFill>
                <a:ea typeface="+mn-lt"/>
                <a:cs typeface="+mn-lt"/>
              </a:rPr>
              <a:t>rhowch</a:t>
            </a:r>
            <a:r>
              <a:rPr lang="en-GB" sz="240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400" err="1">
                <a:solidFill>
                  <a:srgbClr val="00B050"/>
                </a:solidFill>
                <a:ea typeface="+mn-lt"/>
                <a:cs typeface="+mn-lt"/>
              </a:rPr>
              <a:t>hawliau</a:t>
            </a:r>
            <a:r>
              <a:rPr lang="en-GB" sz="240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400" err="1">
                <a:solidFill>
                  <a:srgbClr val="00B050"/>
                </a:solidFill>
                <a:ea typeface="+mn-lt"/>
                <a:cs typeface="+mn-lt"/>
              </a:rPr>
              <a:t>golygu</a:t>
            </a:r>
            <a:r>
              <a:rPr lang="en-GB" sz="240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400" err="1">
                <a:solidFill>
                  <a:srgbClr val="00B050"/>
                </a:solidFill>
                <a:ea typeface="+mn-lt"/>
                <a:cs typeface="+mn-lt"/>
              </a:rPr>
              <a:t>iddynt</a:t>
            </a:r>
            <a:r>
              <a:rPr lang="en-GB" sz="2400">
                <a:solidFill>
                  <a:srgbClr val="00B050"/>
                </a:solidFill>
                <a:ea typeface="+mn-lt"/>
                <a:cs typeface="+mn-lt"/>
              </a:rPr>
              <a:t>.</a:t>
            </a:r>
            <a:endParaRPr lang="en-GB">
              <a:ea typeface="+mn-lt"/>
              <a:cs typeface="+mn-lt"/>
            </a:endParaRPr>
          </a:p>
        </p:txBody>
      </p:sp>
      <p:pic>
        <p:nvPicPr>
          <p:cNvPr id="8" name="Picture 8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B93E2683-7FB9-0797-236F-0D814F5F90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1237" y="1306006"/>
            <a:ext cx="5859045" cy="374142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F5428D8-6599-4FB4-A89B-A3BCAD45D74A}"/>
              </a:ext>
            </a:extLst>
          </p:cNvPr>
          <p:cNvSpPr txBox="1"/>
          <p:nvPr/>
        </p:nvSpPr>
        <p:spPr>
          <a:xfrm>
            <a:off x="293010" y="4037877"/>
            <a:ext cx="5188911" cy="246221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rgbClr val="FF0000"/>
            </a:solidFill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>
                <a:solidFill>
                  <a:srgbClr val="FF0000"/>
                </a:solidFill>
                <a:ea typeface="+mn-lt"/>
                <a:cs typeface="+mn-lt"/>
              </a:rPr>
              <a:t>GWEITHRED</a:t>
            </a:r>
            <a:r>
              <a:rPr lang="en-GB" sz="2800" dirty="0">
                <a:solidFill>
                  <a:srgbClr val="FF0000"/>
                </a:solidFill>
                <a:latin typeface="Arial"/>
                <a:cs typeface="Arial"/>
              </a:rPr>
              <a:t>:</a:t>
            </a:r>
            <a:r>
              <a:rPr lang="en-GB" sz="2800" dirty="0">
                <a:solidFill>
                  <a:srgbClr val="00B050"/>
                </a:solidFill>
                <a:latin typeface="Arial"/>
                <a:cs typeface="Arial"/>
              </a:rPr>
              <a:t> </a:t>
            </a:r>
            <a:endParaRPr lang="en-US" sz="2000" dirty="0">
              <a:cs typeface="Calibri"/>
            </a:endParaRPr>
          </a:p>
          <a:p>
            <a:r>
              <a:rPr lang="en-GB" sz="2000" b="1" dirty="0" err="1">
                <a:solidFill>
                  <a:srgbClr val="00B050"/>
                </a:solidFill>
                <a:latin typeface="Arial"/>
                <a:cs typeface="Arial"/>
              </a:rPr>
              <a:t>Lawrlwythwch</a:t>
            </a:r>
            <a:r>
              <a:rPr lang="en-GB" sz="2000" b="1" dirty="0">
                <a:solidFill>
                  <a:srgbClr val="00B050"/>
                </a:solidFill>
                <a:latin typeface="Arial"/>
                <a:cs typeface="Arial"/>
              </a:rPr>
              <a:t> </a:t>
            </a:r>
            <a:r>
              <a:rPr lang="en-GB" sz="2000" b="1" dirty="0" err="1">
                <a:solidFill>
                  <a:srgbClr val="00B050"/>
                </a:solidFill>
                <a:latin typeface="Arial"/>
                <a:cs typeface="Arial"/>
              </a:rPr>
              <a:t>yr</a:t>
            </a:r>
            <a:r>
              <a:rPr lang="en-GB" sz="2000" b="1" dirty="0">
                <a:solidFill>
                  <a:srgbClr val="00B050"/>
                </a:solidFill>
                <a:latin typeface="Arial"/>
                <a:cs typeface="Arial"/>
              </a:rPr>
              <a:t> </a:t>
            </a:r>
            <a:r>
              <a:rPr lang="en-GB" sz="2000" b="1" dirty="0" err="1">
                <a:solidFill>
                  <a:srgbClr val="00B050"/>
                </a:solidFill>
                <a:latin typeface="Arial"/>
                <a:cs typeface="Arial"/>
              </a:rPr>
              <a:t>holl</a:t>
            </a:r>
            <a:r>
              <a:rPr lang="en-GB" sz="2000" b="1" dirty="0">
                <a:solidFill>
                  <a:srgbClr val="00B050"/>
                </a:solidFill>
                <a:latin typeface="Arial"/>
                <a:cs typeface="Arial"/>
              </a:rPr>
              <a:t> </a:t>
            </a:r>
            <a:r>
              <a:rPr lang="en-GB" sz="2000" b="1" dirty="0" err="1">
                <a:solidFill>
                  <a:srgbClr val="00B050"/>
                </a:solidFill>
                <a:latin typeface="Arial"/>
                <a:cs typeface="Arial"/>
              </a:rPr>
              <a:t>ddogfennau</a:t>
            </a:r>
            <a:r>
              <a:rPr lang="en-GB" sz="2000" b="1" dirty="0">
                <a:solidFill>
                  <a:srgbClr val="00B050"/>
                </a:solidFill>
                <a:latin typeface="Arial"/>
                <a:cs typeface="Arial"/>
              </a:rPr>
              <a:t> </a:t>
            </a:r>
            <a:r>
              <a:rPr lang="en-GB" sz="2000" b="1" dirty="0" err="1">
                <a:solidFill>
                  <a:srgbClr val="00B050"/>
                </a:solidFill>
                <a:latin typeface="Arial"/>
                <a:cs typeface="Arial"/>
              </a:rPr>
              <a:t>sydd</a:t>
            </a:r>
            <a:r>
              <a:rPr lang="en-GB" sz="2000" b="1" dirty="0">
                <a:solidFill>
                  <a:srgbClr val="00B050"/>
                </a:solidFill>
                <a:latin typeface="Arial"/>
                <a:cs typeface="Arial"/>
              </a:rPr>
              <a:t> </a:t>
            </a:r>
          </a:p>
          <a:p>
            <a:r>
              <a:rPr lang="en-GB" sz="2000" b="1" dirty="0" err="1">
                <a:solidFill>
                  <a:srgbClr val="00B050"/>
                </a:solidFill>
                <a:latin typeface="Arial"/>
                <a:cs typeface="Arial"/>
              </a:rPr>
              <a:t>eu</a:t>
            </a:r>
            <a:r>
              <a:rPr lang="en-GB" sz="2000" b="1" dirty="0">
                <a:solidFill>
                  <a:srgbClr val="00B050"/>
                </a:solidFill>
                <a:latin typeface="Arial"/>
                <a:cs typeface="Arial"/>
              </a:rPr>
              <a:t> </a:t>
            </a:r>
            <a:r>
              <a:rPr lang="en-GB" sz="2000" b="1" dirty="0" err="1">
                <a:solidFill>
                  <a:srgbClr val="00B050"/>
                </a:solidFill>
                <a:latin typeface="Arial"/>
                <a:cs typeface="Arial"/>
              </a:rPr>
              <a:t>hangen</a:t>
            </a:r>
            <a:r>
              <a:rPr lang="en-GB" sz="2000" b="1" dirty="0">
                <a:solidFill>
                  <a:srgbClr val="00B050"/>
                </a:solidFill>
                <a:latin typeface="Arial"/>
                <a:cs typeface="Arial"/>
              </a:rPr>
              <a:t> </a:t>
            </a:r>
            <a:r>
              <a:rPr lang="en-GB" sz="2000" b="1" dirty="0" err="1">
                <a:solidFill>
                  <a:srgbClr val="00B050"/>
                </a:solidFill>
                <a:latin typeface="Arial"/>
                <a:cs typeface="Arial"/>
              </a:rPr>
              <a:t>arnoch</a:t>
            </a:r>
            <a:r>
              <a:rPr lang="en-GB" sz="2000" b="1" dirty="0">
                <a:solidFill>
                  <a:srgbClr val="00B050"/>
                </a:solidFill>
                <a:latin typeface="Arial"/>
                <a:cs typeface="Arial"/>
              </a:rPr>
              <a:t> o Moodle </a:t>
            </a:r>
            <a:r>
              <a:rPr lang="en-GB" sz="2000" b="1" dirty="0" err="1">
                <a:solidFill>
                  <a:srgbClr val="00B050"/>
                </a:solidFill>
                <a:latin typeface="Arial"/>
                <a:cs typeface="Arial"/>
              </a:rPr>
              <a:t>i</a:t>
            </a:r>
            <a:r>
              <a:rPr lang="en-GB" sz="2000" b="1" dirty="0">
                <a:solidFill>
                  <a:srgbClr val="00B050"/>
                </a:solidFill>
                <a:latin typeface="Arial"/>
                <a:cs typeface="Arial"/>
              </a:rPr>
              <a:t> </a:t>
            </a:r>
            <a:r>
              <a:rPr lang="en-GB" sz="2000" b="1" dirty="0" err="1">
                <a:solidFill>
                  <a:srgbClr val="00B050"/>
                </a:solidFill>
                <a:latin typeface="Arial"/>
                <a:cs typeface="Arial"/>
              </a:rPr>
              <a:t>mewn</a:t>
            </a:r>
            <a:r>
              <a:rPr lang="en-GB" sz="2000" b="1" dirty="0">
                <a:solidFill>
                  <a:srgbClr val="00B050"/>
                </a:solidFill>
                <a:latin typeface="Arial"/>
                <a:cs typeface="Arial"/>
              </a:rPr>
              <a:t> </a:t>
            </a:r>
            <a:r>
              <a:rPr lang="en-GB" sz="2000" b="1" dirty="0" err="1">
                <a:solidFill>
                  <a:srgbClr val="00B050"/>
                </a:solidFill>
                <a:latin typeface="Arial"/>
                <a:cs typeface="Arial"/>
              </a:rPr>
              <a:t>i'ch</a:t>
            </a:r>
            <a:r>
              <a:rPr lang="en-GB" sz="2000" b="1" dirty="0">
                <a:solidFill>
                  <a:srgbClr val="00B050"/>
                </a:solidFill>
                <a:latin typeface="Arial"/>
                <a:cs typeface="Arial"/>
              </a:rPr>
              <a:t> OneDrive.</a:t>
            </a:r>
            <a:endParaRPr lang="en-GB" dirty="0"/>
          </a:p>
          <a:p>
            <a:endParaRPr lang="en-GB" dirty="0"/>
          </a:p>
          <a:p>
            <a:r>
              <a:rPr lang="en-GB" sz="2400" b="1" dirty="0" err="1">
                <a:solidFill>
                  <a:srgbClr val="00B050"/>
                </a:solidFill>
                <a:ea typeface="+mn-lt"/>
                <a:cs typeface="+mn-lt"/>
              </a:rPr>
              <a:t>Dylai</a:t>
            </a:r>
            <a:r>
              <a:rPr lang="en-GB" sz="2400" b="1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400" b="1" dirty="0" err="1">
                <a:solidFill>
                  <a:srgbClr val="00B050"/>
                </a:solidFill>
                <a:ea typeface="+mn-lt"/>
                <a:cs typeface="+mn-lt"/>
              </a:rPr>
              <a:t>eich</a:t>
            </a:r>
            <a:r>
              <a:rPr lang="en-GB" sz="2400" b="1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400" b="1" dirty="0" err="1">
                <a:solidFill>
                  <a:srgbClr val="00B050"/>
                </a:solidFill>
                <a:ea typeface="+mn-lt"/>
                <a:cs typeface="+mn-lt"/>
              </a:rPr>
              <a:t>gwaith</a:t>
            </a:r>
            <a:r>
              <a:rPr lang="en-GB" sz="2400" b="1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400" b="1" dirty="0" err="1">
                <a:solidFill>
                  <a:srgbClr val="00B050"/>
                </a:solidFill>
                <a:ea typeface="+mn-lt"/>
                <a:cs typeface="+mn-lt"/>
              </a:rPr>
              <a:t>fod</a:t>
            </a:r>
            <a:r>
              <a:rPr lang="en-GB" sz="2400" b="1" dirty="0">
                <a:solidFill>
                  <a:srgbClr val="00B050"/>
                </a:solidFill>
                <a:ea typeface="+mn-lt"/>
                <a:cs typeface="+mn-lt"/>
              </a:rPr>
              <a:t> yn </a:t>
            </a:r>
            <a:r>
              <a:rPr lang="en-GB" sz="2400" b="1" dirty="0" err="1">
                <a:solidFill>
                  <a:srgbClr val="00B050"/>
                </a:solidFill>
                <a:ea typeface="+mn-lt"/>
                <a:cs typeface="+mn-lt"/>
              </a:rPr>
              <a:t>hawdd</a:t>
            </a:r>
            <a:r>
              <a:rPr lang="en-GB" sz="2400" b="1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400" b="1" dirty="0" err="1">
                <a:solidFill>
                  <a:srgbClr val="00B050"/>
                </a:solidFill>
                <a:ea typeface="+mn-lt"/>
                <a:cs typeface="+mn-lt"/>
              </a:rPr>
              <a:t>i’w</a:t>
            </a:r>
            <a:r>
              <a:rPr lang="en-GB" sz="2400" b="1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400" b="1" dirty="0" err="1">
                <a:solidFill>
                  <a:srgbClr val="00B050"/>
                </a:solidFill>
                <a:ea typeface="+mn-lt"/>
                <a:cs typeface="+mn-lt"/>
              </a:rPr>
              <a:t>ddarganfod</a:t>
            </a:r>
            <a:r>
              <a:rPr lang="en-GB" sz="2400" b="1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400" b="1" dirty="0" err="1">
                <a:solidFill>
                  <a:srgbClr val="00B050"/>
                </a:solidFill>
                <a:ea typeface="+mn-lt"/>
                <a:cs typeface="+mn-lt"/>
              </a:rPr>
              <a:t>a'i</a:t>
            </a:r>
            <a:r>
              <a:rPr lang="en-GB" sz="2400" b="1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400" b="1" dirty="0" err="1">
                <a:solidFill>
                  <a:srgbClr val="00B050"/>
                </a:solidFill>
                <a:ea typeface="+mn-lt"/>
                <a:cs typeface="+mn-lt"/>
              </a:rPr>
              <a:t>fonitro</a:t>
            </a:r>
            <a:r>
              <a:rPr lang="en-GB" sz="2400" b="1" dirty="0">
                <a:solidFill>
                  <a:srgbClr val="00B050"/>
                </a:solidFill>
                <a:ea typeface="+mn-lt"/>
                <a:cs typeface="+mn-lt"/>
              </a:rPr>
              <a:t>.</a:t>
            </a:r>
            <a:endParaRPr lang="en-GB" b="1" dirty="0">
              <a:ea typeface="+mn-lt"/>
              <a:cs typeface="+mn-lt"/>
            </a:endParaRPr>
          </a:p>
        </p:txBody>
      </p:sp>
      <p:pic>
        <p:nvPicPr>
          <p:cNvPr id="11" name="Picture 10" descr="A blue and white rectangular sign with text&#10;&#10;Description automatically generated">
            <a:extLst>
              <a:ext uri="{FF2B5EF4-FFF2-40B4-BE49-F238E27FC236}">
                <a16:creationId xmlns:a16="http://schemas.microsoft.com/office/drawing/2014/main" id="{09BEC1DE-FF26-E262-AC49-2F07014D85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2269" y="1101669"/>
            <a:ext cx="3267973" cy="261307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D41B73C-A440-0B71-1AF3-36E4A5873201}"/>
              </a:ext>
            </a:extLst>
          </p:cNvPr>
          <p:cNvSpPr txBox="1"/>
          <p:nvPr/>
        </p:nvSpPr>
        <p:spPr>
          <a:xfrm>
            <a:off x="1958196" y="2759015"/>
            <a:ext cx="194525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4000" b="1">
                <a:solidFill>
                  <a:schemeClr val="bg1"/>
                </a:solidFill>
                <a:cs typeface="Calibri"/>
              </a:rPr>
              <a:t>Moodle</a:t>
            </a:r>
          </a:p>
        </p:txBody>
      </p:sp>
    </p:spTree>
    <p:extLst>
      <p:ext uri="{BB962C8B-B14F-4D97-AF65-F5344CB8AC3E}">
        <p14:creationId xmlns:p14="http://schemas.microsoft.com/office/powerpoint/2010/main" val="13619774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Blwch Testun 7">
            <a:extLst>
              <a:ext uri="{FF2B5EF4-FFF2-40B4-BE49-F238E27FC236}">
                <a16:creationId xmlns:a16="http://schemas.microsoft.com/office/drawing/2014/main" id="{28B6967E-2606-4A9F-86CE-3723CCBF2114}"/>
              </a:ext>
            </a:extLst>
          </p:cNvPr>
          <p:cNvSpPr txBox="1"/>
          <p:nvPr/>
        </p:nvSpPr>
        <p:spPr>
          <a:xfrm>
            <a:off x="450666" y="17487"/>
            <a:ext cx="6097136" cy="107721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defRPr/>
            </a:pPr>
            <a:r>
              <a:rPr lang="en-GB" sz="3200" b="1" dirty="0">
                <a:solidFill>
                  <a:srgbClr val="00B050"/>
                </a:solidFill>
                <a:ea typeface="+mn-lt"/>
                <a:cs typeface="+mn-lt"/>
              </a:rPr>
              <a:t>Sut </a:t>
            </a:r>
            <a:r>
              <a:rPr lang="en-GB" sz="3200" b="1" dirty="0" err="1">
                <a:solidFill>
                  <a:srgbClr val="00B050"/>
                </a:solidFill>
                <a:ea typeface="+mn-lt"/>
                <a:cs typeface="+mn-lt"/>
              </a:rPr>
              <a:t>i</a:t>
            </a:r>
            <a:r>
              <a:rPr lang="en-GB" sz="3200" b="1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3200" b="1" dirty="0" err="1">
                <a:solidFill>
                  <a:srgbClr val="00B050"/>
                </a:solidFill>
                <a:ea typeface="+mn-lt"/>
                <a:cs typeface="+mn-lt"/>
              </a:rPr>
              <a:t>rannu</a:t>
            </a:r>
            <a:r>
              <a:rPr lang="en-GB" sz="3200" b="1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3200" b="1" dirty="0" err="1">
                <a:solidFill>
                  <a:srgbClr val="00B050"/>
                </a:solidFill>
                <a:ea typeface="+mn-lt"/>
                <a:cs typeface="+mn-lt"/>
              </a:rPr>
              <a:t>eich</a:t>
            </a:r>
            <a:r>
              <a:rPr lang="en-GB" sz="3200" b="1" dirty="0">
                <a:solidFill>
                  <a:srgbClr val="00B050"/>
                </a:solidFill>
                <a:ea typeface="+mn-lt"/>
                <a:cs typeface="+mn-lt"/>
              </a:rPr>
              <a:t> OneDrive/PDP </a:t>
            </a:r>
            <a:endParaRPr lang="en-GB" sz="3200" dirty="0">
              <a:ea typeface="+mn-lt"/>
              <a:cs typeface="+mn-lt"/>
            </a:endParaRPr>
          </a:p>
          <a:p>
            <a:pPr>
              <a:defRPr/>
            </a:pPr>
            <a:endParaRPr lang="en-GB" sz="3200" b="1" dirty="0">
              <a:solidFill>
                <a:srgbClr val="00B050"/>
              </a:solidFill>
              <a:ea typeface="+mn-lt"/>
              <a:cs typeface="+mn-lt"/>
            </a:endParaRPr>
          </a:p>
        </p:txBody>
      </p:sp>
      <p:pic>
        <p:nvPicPr>
          <p:cNvPr id="2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609AC225-0E23-431F-D100-B70184F062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776" y="448559"/>
            <a:ext cx="11024558" cy="5513493"/>
          </a:xfrm>
          <a:prstGeom prst="rect">
            <a:avLst/>
          </a:prstGeom>
        </p:spPr>
      </p:pic>
      <p:pic>
        <p:nvPicPr>
          <p:cNvPr id="1026" name="Picture 2" descr="PLP">
            <a:extLst>
              <a:ext uri="{FF2B5EF4-FFF2-40B4-BE49-F238E27FC236}">
                <a16:creationId xmlns:a16="http://schemas.microsoft.com/office/drawing/2014/main" id="{0CC7DBBC-7330-4A07-95BA-C174248B4F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3402" y="213625"/>
            <a:ext cx="1606176" cy="1606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25287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Blwch Testun 7">
            <a:extLst>
              <a:ext uri="{FF2B5EF4-FFF2-40B4-BE49-F238E27FC236}">
                <a16:creationId xmlns:a16="http://schemas.microsoft.com/office/drawing/2014/main" id="{28B6967E-2606-4A9F-86CE-3723CCBF2114}"/>
              </a:ext>
            </a:extLst>
          </p:cNvPr>
          <p:cNvSpPr txBox="1"/>
          <p:nvPr/>
        </p:nvSpPr>
        <p:spPr>
          <a:xfrm>
            <a:off x="450666" y="17487"/>
            <a:ext cx="6097136" cy="107721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defRPr/>
            </a:pPr>
            <a:r>
              <a:rPr lang="en-GB" sz="3200" b="1" dirty="0">
                <a:solidFill>
                  <a:srgbClr val="00B050"/>
                </a:solidFill>
                <a:ea typeface="+mn-lt"/>
                <a:cs typeface="+mn-lt"/>
              </a:rPr>
              <a:t>Sut </a:t>
            </a:r>
            <a:r>
              <a:rPr lang="en-GB" sz="3200" b="1" dirty="0" err="1">
                <a:solidFill>
                  <a:srgbClr val="00B050"/>
                </a:solidFill>
                <a:ea typeface="+mn-lt"/>
                <a:cs typeface="+mn-lt"/>
              </a:rPr>
              <a:t>i</a:t>
            </a:r>
            <a:r>
              <a:rPr lang="en-GB" sz="3200" b="1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3200" b="1" dirty="0" err="1">
                <a:solidFill>
                  <a:srgbClr val="00B050"/>
                </a:solidFill>
                <a:ea typeface="+mn-lt"/>
                <a:cs typeface="+mn-lt"/>
              </a:rPr>
              <a:t>rannu</a:t>
            </a:r>
            <a:r>
              <a:rPr lang="en-GB" sz="3200" b="1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3200" b="1" dirty="0" err="1">
                <a:solidFill>
                  <a:srgbClr val="00B050"/>
                </a:solidFill>
                <a:ea typeface="+mn-lt"/>
                <a:cs typeface="+mn-lt"/>
              </a:rPr>
              <a:t>eich</a:t>
            </a:r>
            <a:r>
              <a:rPr lang="en-GB" sz="3200" b="1" dirty="0">
                <a:solidFill>
                  <a:srgbClr val="00B050"/>
                </a:solidFill>
                <a:ea typeface="+mn-lt"/>
                <a:cs typeface="+mn-lt"/>
              </a:rPr>
              <a:t> OneDrive/PDP</a:t>
            </a:r>
            <a:endParaRPr lang="en-GB" sz="3200" dirty="0">
              <a:ea typeface="+mn-lt"/>
              <a:cs typeface="+mn-lt"/>
            </a:endParaRPr>
          </a:p>
          <a:p>
            <a:pPr>
              <a:defRPr/>
            </a:pPr>
            <a:endParaRPr lang="en-GB" sz="3200" b="1" dirty="0">
              <a:solidFill>
                <a:srgbClr val="00B050"/>
              </a:solidFill>
              <a:ea typeface="+mn-lt"/>
              <a:cs typeface="+mn-lt"/>
            </a:endParaRPr>
          </a:p>
        </p:txBody>
      </p:sp>
      <p:pic>
        <p:nvPicPr>
          <p:cNvPr id="1026" name="Picture 2" descr="PLP">
            <a:extLst>
              <a:ext uri="{FF2B5EF4-FFF2-40B4-BE49-F238E27FC236}">
                <a16:creationId xmlns:a16="http://schemas.microsoft.com/office/drawing/2014/main" id="{0CC7DBBC-7330-4A07-95BA-C174248B4F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3402" y="213625"/>
            <a:ext cx="1606176" cy="1606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7D6890A3-3024-8DBA-1B87-3248810FD8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3721" y="559815"/>
            <a:ext cx="9601200" cy="5508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377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Blwch Testun 7">
            <a:extLst>
              <a:ext uri="{FF2B5EF4-FFF2-40B4-BE49-F238E27FC236}">
                <a16:creationId xmlns:a16="http://schemas.microsoft.com/office/drawing/2014/main" id="{28B6967E-2606-4A9F-86CE-3723CCBF2114}"/>
              </a:ext>
            </a:extLst>
          </p:cNvPr>
          <p:cNvSpPr txBox="1"/>
          <p:nvPr/>
        </p:nvSpPr>
        <p:spPr>
          <a:xfrm>
            <a:off x="450666" y="17487"/>
            <a:ext cx="6097136" cy="107721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defRPr/>
            </a:pPr>
            <a:r>
              <a:rPr lang="en-GB" sz="3200" b="1" dirty="0">
                <a:solidFill>
                  <a:srgbClr val="00B050"/>
                </a:solidFill>
                <a:ea typeface="+mn-lt"/>
                <a:cs typeface="+mn-lt"/>
              </a:rPr>
              <a:t>Sut </a:t>
            </a:r>
            <a:r>
              <a:rPr lang="en-GB" sz="3200" b="1" dirty="0" err="1">
                <a:solidFill>
                  <a:srgbClr val="00B050"/>
                </a:solidFill>
                <a:ea typeface="+mn-lt"/>
                <a:cs typeface="+mn-lt"/>
              </a:rPr>
              <a:t>i</a:t>
            </a:r>
            <a:r>
              <a:rPr lang="en-GB" sz="3200" b="1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3200" b="1" dirty="0" err="1">
                <a:solidFill>
                  <a:srgbClr val="00B050"/>
                </a:solidFill>
                <a:ea typeface="+mn-lt"/>
                <a:cs typeface="+mn-lt"/>
              </a:rPr>
              <a:t>rannu</a:t>
            </a:r>
            <a:r>
              <a:rPr lang="en-GB" sz="3200" b="1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3200" b="1" dirty="0" err="1">
                <a:solidFill>
                  <a:srgbClr val="00B050"/>
                </a:solidFill>
                <a:ea typeface="+mn-lt"/>
                <a:cs typeface="+mn-lt"/>
              </a:rPr>
              <a:t>eich</a:t>
            </a:r>
            <a:r>
              <a:rPr lang="en-GB" sz="3200" b="1" dirty="0">
                <a:solidFill>
                  <a:srgbClr val="00B050"/>
                </a:solidFill>
                <a:ea typeface="+mn-lt"/>
                <a:cs typeface="+mn-lt"/>
              </a:rPr>
              <a:t> OneDrive/PDP</a:t>
            </a:r>
            <a:endParaRPr lang="en-GB" sz="3200" dirty="0">
              <a:ea typeface="+mn-lt"/>
              <a:cs typeface="+mn-lt"/>
            </a:endParaRPr>
          </a:p>
          <a:p>
            <a:pPr>
              <a:defRPr/>
            </a:pPr>
            <a:endParaRPr lang="en-GB" sz="3200" b="1" dirty="0">
              <a:solidFill>
                <a:srgbClr val="00B050"/>
              </a:solidFill>
              <a:ea typeface="+mn-lt"/>
              <a:cs typeface="+mn-lt"/>
            </a:endParaRPr>
          </a:p>
        </p:txBody>
      </p:sp>
      <p:pic>
        <p:nvPicPr>
          <p:cNvPr id="4" name="Picture 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4141502E-D8D2-F32E-6106-ECD359AAA8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551" y="622519"/>
            <a:ext cx="11139577" cy="5440434"/>
          </a:xfrm>
          <a:prstGeom prst="rect">
            <a:avLst/>
          </a:prstGeom>
        </p:spPr>
      </p:pic>
      <p:pic>
        <p:nvPicPr>
          <p:cNvPr id="1026" name="Picture 2" descr="PLP">
            <a:extLst>
              <a:ext uri="{FF2B5EF4-FFF2-40B4-BE49-F238E27FC236}">
                <a16:creationId xmlns:a16="http://schemas.microsoft.com/office/drawing/2014/main" id="{0CC7DBBC-7330-4A07-95BA-C174248B4F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3402" y="213625"/>
            <a:ext cx="1606176" cy="1606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80048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>
            <a:extLst>
              <a:ext uri="{FF2B5EF4-FFF2-40B4-BE49-F238E27FC236}">
                <a16:creationId xmlns:a16="http://schemas.microsoft.com/office/drawing/2014/main" id="{1A154762-065F-DF82-A374-ED9B500093D3}"/>
              </a:ext>
            </a:extLst>
          </p:cNvPr>
          <p:cNvSpPr txBox="1"/>
          <p:nvPr/>
        </p:nvSpPr>
        <p:spPr>
          <a:xfrm>
            <a:off x="-1016" y="-1941"/>
            <a:ext cx="12207307" cy="6867526"/>
          </a:xfrm>
          <a:prstGeom prst="rect">
            <a:avLst/>
          </a:prstGeom>
          <a:solidFill>
            <a:srgbClr val="DCF6F7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14EF5A02-A997-A5D2-F325-C24024B6E2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5248345"/>
              </p:ext>
            </p:extLst>
          </p:nvPr>
        </p:nvGraphicFramePr>
        <p:xfrm>
          <a:off x="127434" y="107222"/>
          <a:ext cx="11937132" cy="687712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15929">
                  <a:extLst>
                    <a:ext uri="{9D8B030D-6E8A-4147-A177-3AD203B41FA5}">
                      <a16:colId xmlns:a16="http://schemas.microsoft.com/office/drawing/2014/main" val="621760227"/>
                    </a:ext>
                  </a:extLst>
                </a:gridCol>
                <a:gridCol w="2940917">
                  <a:extLst>
                    <a:ext uri="{9D8B030D-6E8A-4147-A177-3AD203B41FA5}">
                      <a16:colId xmlns:a16="http://schemas.microsoft.com/office/drawing/2014/main" val="1344862699"/>
                    </a:ext>
                  </a:extLst>
                </a:gridCol>
                <a:gridCol w="3198047">
                  <a:extLst>
                    <a:ext uri="{9D8B030D-6E8A-4147-A177-3AD203B41FA5}">
                      <a16:colId xmlns:a16="http://schemas.microsoft.com/office/drawing/2014/main" val="2434314399"/>
                    </a:ext>
                  </a:extLst>
                </a:gridCol>
                <a:gridCol w="3082239">
                  <a:extLst>
                    <a:ext uri="{9D8B030D-6E8A-4147-A177-3AD203B41FA5}">
                      <a16:colId xmlns:a16="http://schemas.microsoft.com/office/drawing/2014/main" val="2974115396"/>
                    </a:ext>
                  </a:extLst>
                </a:gridCol>
              </a:tblGrid>
              <a:tr h="553126">
                <a:tc>
                  <a:txBody>
                    <a:bodyPr/>
                    <a:lstStyle/>
                    <a:p>
                      <a:pPr algn="ctr"/>
                      <a:r>
                        <a:rPr lang="en-US" sz="2000" b="1"/>
                        <a:t>Moodle</a:t>
                      </a:r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/>
                        <a:t>OneDrive </a:t>
                      </a:r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solidFill>
                      <a:srgbClr val="70B7F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SharePoint</a:t>
                      </a:r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PebblePad</a:t>
                      </a:r>
                      <a:endParaRPr lang="en-US" sz="2000" b="1" dirty="0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38100">
                      <a:solidFill>
                        <a:schemeClr val="tx1"/>
                      </a:solidFill>
                    </a:lnR>
                    <a:lnT w="38100">
                      <a:solidFill>
                        <a:schemeClr val="tx1"/>
                      </a:solidFill>
                    </a:lnT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9700132"/>
                  </a:ext>
                </a:extLst>
              </a:tr>
              <a:tr h="985256">
                <a:tc>
                  <a:txBody>
                    <a:bodyPr/>
                    <a:lstStyle/>
                    <a:p>
                      <a:r>
                        <a:rPr lang="en-US" dirty="0" err="1"/>
                        <a:t>Llwyfan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dysgu</a:t>
                      </a:r>
                      <a:r>
                        <a:rPr lang="en-US" dirty="0"/>
                        <a:t> PCYDDS a </a:t>
                      </a:r>
                      <a:r>
                        <a:rPr lang="en-US" dirty="0" err="1"/>
                        <a:t>ddefnyddir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ar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gyfer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dysgu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cyfunol</a:t>
                      </a:r>
                      <a:r>
                        <a:rPr lang="en-US" dirty="0"/>
                        <a:t> a </a:t>
                      </a:r>
                      <a:r>
                        <a:rPr lang="en-US" dirty="0" err="1"/>
                        <a:t>dysgu</a:t>
                      </a:r>
                      <a:r>
                        <a:rPr lang="en-US" dirty="0"/>
                        <a:t> o bell.</a:t>
                      </a:r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Gwasanaeth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storio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cwmwl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sy'n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caniatáu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ichi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storio'ch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ffeiliau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personol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mewn</a:t>
                      </a:r>
                      <a:r>
                        <a:rPr lang="en-US" dirty="0"/>
                        <a:t> un </a:t>
                      </a:r>
                      <a:r>
                        <a:rPr lang="en-US" dirty="0" err="1"/>
                        <a:t>lle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solidFill>
                      <a:srgbClr val="70B7F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+mn-lt"/>
                        </a:rPr>
                        <a:t>Llwyfan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+mn-lt"/>
                        </a:rPr>
                        <a:t>ar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 y we </a:t>
                      </a: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+mn-lt"/>
                        </a:rPr>
                        <a:t>sy'n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+mn-lt"/>
                        </a:rPr>
                        <a:t>helpu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+mn-lt"/>
                        </a:rPr>
                        <a:t>timau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+mn-lt"/>
                        </a:rPr>
                        <a:t>i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+mn-lt"/>
                        </a:rPr>
                        <a:t>gydweithio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, </a:t>
                      </a: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+mn-lt"/>
                        </a:rPr>
                        <a:t>rhannu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 a </a:t>
                      </a: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+mn-lt"/>
                        </a:rPr>
                        <a:t>rheoli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+mn-lt"/>
                        </a:rPr>
                        <a:t>dogfennau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 a data.</a:t>
                      </a:r>
                      <a:endParaRPr lang="en-US" sz="1800" dirty="0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System </a:t>
                      </a:r>
                      <a:r>
                        <a:rPr lang="en-US" sz="1600" dirty="0" err="1"/>
                        <a:t>portffolio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electronig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wedi'i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chynllunio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i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gefnogi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myfyrwyr</a:t>
                      </a:r>
                      <a:r>
                        <a:rPr lang="en-US" sz="1600" dirty="0"/>
                        <a:t> yn </a:t>
                      </a:r>
                      <a:r>
                        <a:rPr lang="en-US" sz="1600" dirty="0" err="1"/>
                        <a:t>eu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datblygiad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personol</a:t>
                      </a:r>
                      <a:r>
                        <a:rPr lang="en-US" sz="1600" dirty="0"/>
                        <a:t>.</a:t>
                      </a:r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38100">
                      <a:solidFill>
                        <a:schemeClr val="tx1"/>
                      </a:solidFill>
                    </a:ln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88483040"/>
                  </a:ext>
                </a:extLst>
              </a:tr>
              <a:tr h="2748347"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 err="1"/>
                        <a:t>Cewch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fynediad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bwerpwntiau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modiwl</a:t>
                      </a:r>
                      <a:r>
                        <a:rPr lang="en-US" dirty="0"/>
                        <a:t>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 err="1"/>
                        <a:t>Cewch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fynediad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ddogfennau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pwysig</a:t>
                      </a:r>
                      <a:r>
                        <a:rPr lang="en-US" dirty="0"/>
                        <a:t>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 err="1"/>
                        <a:t>Uwchlwythwch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eich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aseiniadau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gorffenedig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</a:t>
                      </a:r>
                      <a:r>
                        <a:rPr lang="en-US" dirty="0"/>
                        <a:t> Turnitin </a:t>
                      </a:r>
                      <a:r>
                        <a:rPr lang="en-US" dirty="0" err="1"/>
                        <a:t>yma</a:t>
                      </a:r>
                      <a:r>
                        <a:rPr lang="en-US" dirty="0"/>
                        <a:t>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 err="1"/>
                        <a:t>Derbyniwch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hysbysiadau</a:t>
                      </a:r>
                      <a:r>
                        <a:rPr lang="en-US" dirty="0"/>
                        <a:t> a </a:t>
                      </a:r>
                      <a:r>
                        <a:rPr lang="en-US" dirty="0" err="1"/>
                        <a:t>negeseuon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pwysig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gan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diwtoriaid</a:t>
                      </a:r>
                      <a:endParaRPr lang="en-US" dirty="0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 err="1"/>
                        <a:t>Crëwch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eich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ffeiliau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personol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eich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hun</a:t>
                      </a:r>
                      <a:r>
                        <a:rPr lang="en-US" dirty="0"/>
                        <a:t>, er </a:t>
                      </a:r>
                      <a:r>
                        <a:rPr lang="en-US" dirty="0" err="1"/>
                        <a:t>enghraifft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cynllunio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gwersi</a:t>
                      </a:r>
                      <a:r>
                        <a:rPr lang="en-US" dirty="0"/>
                        <a:t>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 err="1"/>
                        <a:t>Rhannwch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eich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ffeil</a:t>
                      </a:r>
                      <a:r>
                        <a:rPr lang="en-US" dirty="0"/>
                        <a:t> PTE </a:t>
                      </a:r>
                      <a:r>
                        <a:rPr lang="en-US" dirty="0" err="1"/>
                        <a:t>gyda</a:t>
                      </a:r>
                      <a:r>
                        <a:rPr lang="en-US" dirty="0"/>
                        <a:t> </a:t>
                      </a:r>
                      <a:r>
                        <a:rPr lang="en-US" dirty="0" err="1"/>
                        <a:t>Mentoriaid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fonitro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cynnydd</a:t>
                      </a:r>
                      <a:r>
                        <a:rPr lang="en-US" dirty="0"/>
                        <a:t>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 err="1"/>
                        <a:t>Cadw</a:t>
                      </a:r>
                      <a:r>
                        <a:rPr lang="en-US" dirty="0"/>
                        <a:t> </a:t>
                      </a:r>
                      <a:r>
                        <a:rPr lang="en-US" dirty="0" err="1"/>
                        <a:t>polisïau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dogfennau</a:t>
                      </a:r>
                      <a:r>
                        <a:rPr lang="en-US" dirty="0"/>
                        <a:t> a </a:t>
                      </a:r>
                      <a:r>
                        <a:rPr lang="en-US" dirty="0" err="1"/>
                        <a:t>llyfrynnau</a:t>
                      </a:r>
                      <a:r>
                        <a:rPr lang="en-US" dirty="0"/>
                        <a:t> </a:t>
                      </a:r>
                      <a:r>
                        <a:rPr lang="en-US" dirty="0" err="1"/>
                        <a:t>canllaw</a:t>
                      </a:r>
                      <a:r>
                        <a:rPr lang="en-US" dirty="0"/>
                        <a:t> </a:t>
                      </a:r>
                      <a:r>
                        <a:rPr lang="en-US" dirty="0" err="1"/>
                        <a:t>pwysig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solidFill>
                      <a:srgbClr val="70B7FA"/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+mn-lt"/>
                        </a:rPr>
                        <a:t>Cadwch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+mn-lt"/>
                        </a:rPr>
                        <a:t>eich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+mn-lt"/>
                        </a:rPr>
                        <a:t>dolenni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 OneDrive a PLP </a:t>
                      </a: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+mn-lt"/>
                        </a:rPr>
                        <a:t>yma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+mn-lt"/>
                        </a:rPr>
                        <a:t>ar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+mn-lt"/>
                        </a:rPr>
                        <a:t>gyfer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+mn-lt"/>
                        </a:rPr>
                        <a:t>Mentoriaid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+mn-lt"/>
                        </a:rPr>
                        <a:t>Cyrchwch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+mn-lt"/>
                        </a:rPr>
                        <a:t>eich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+mn-lt"/>
                        </a:rPr>
                        <a:t>Adroddiadau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+mn-lt"/>
                        </a:rPr>
                        <a:t>Lleoliad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, </a:t>
                      </a: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+mn-lt"/>
                        </a:rPr>
                        <a:t>Adroddiadau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+mn-lt"/>
                        </a:rPr>
                        <a:t>Arsylwadau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+mn-lt"/>
                        </a:rPr>
                        <a:t>Gwersi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 a </a:t>
                      </a: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+mn-lt"/>
                        </a:rPr>
                        <a:t>dogfennau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+mn-lt"/>
                        </a:rPr>
                        <a:t>Wrth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+mn-lt"/>
                        </a:rPr>
                        <a:t>Gefn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Gall </a:t>
                      </a: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+mn-lt"/>
                        </a:rPr>
                        <a:t>mentoriaid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+mn-lt"/>
                        </a:rPr>
                        <a:t>lawr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+mn-lt"/>
                        </a:rPr>
                        <a:t>lwytho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 </a:t>
                      </a: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+mn-lt"/>
                        </a:rPr>
                        <a:t>yr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+mn-lt"/>
                        </a:rPr>
                        <a:t>holl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+mn-lt"/>
                        </a:rPr>
                        <a:t>ddogfennau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+mn-lt"/>
                        </a:rPr>
                        <a:t>Canllaw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 a </a:t>
                      </a: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+mn-lt"/>
                        </a:rPr>
                        <a:t>thempledi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+mn-lt"/>
                        </a:rPr>
                        <a:t>adroddiadau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+mn-lt"/>
                        </a:rPr>
                        <a:t>.</a:t>
                      </a:r>
                      <a:endParaRPr lang="en-US" sz="1800" b="0" i="0" u="none" strike="noStrike" noProof="0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/>
                        <a:t>Cael </a:t>
                      </a:r>
                      <a:r>
                        <a:rPr lang="en-US" dirty="0" err="1"/>
                        <a:t>mynediad</a:t>
                      </a:r>
                      <a:r>
                        <a:rPr lang="en-US" dirty="0"/>
                        <a:t> at </a:t>
                      </a:r>
                      <a:r>
                        <a:rPr lang="en-US" dirty="0" err="1"/>
                        <a:t>eich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Pasbort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Dysgu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Proffesiynol</a:t>
                      </a:r>
                      <a:r>
                        <a:rPr lang="en-US" dirty="0"/>
                        <a:t> (PDP)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 err="1"/>
                        <a:t>Cwblhewch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eich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Templed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Profiad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Proffesiynol</a:t>
                      </a:r>
                      <a:r>
                        <a:rPr lang="en-US" dirty="0"/>
                        <a:t> (PETs)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/>
                        <a:t>Lan </a:t>
                      </a:r>
                      <a:r>
                        <a:rPr lang="en-US" dirty="0" err="1"/>
                        <a:t>lwythwch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eich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tystiolaeth</a:t>
                      </a:r>
                      <a:r>
                        <a:rPr lang="en-US" dirty="0"/>
                        <a:t> 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 err="1"/>
                        <a:t>Cwblhewch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eich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presenoldeb</a:t>
                      </a:r>
                      <a:r>
                        <a:rPr lang="en-US" dirty="0"/>
                        <a:t> PAP.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 err="1"/>
                        <a:t>Cwblhewch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eich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templedi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Myfyrdod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Wythnosol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38100">
                      <a:solidFill>
                        <a:schemeClr val="tx1"/>
                      </a:solidFill>
                    </a:ln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7606426"/>
                  </a:ext>
                </a:extLst>
              </a:tr>
              <a:tr h="2229786"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US" dirty="0" err="1"/>
                        <a:t>Mynediad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drwy</a:t>
                      </a:r>
                      <a:r>
                        <a:rPr lang="en-US" dirty="0"/>
                        <a:t>: 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US" dirty="0" err="1"/>
                        <a:t>MyDayUWTSD</a:t>
                      </a:r>
                      <a:r>
                        <a:rPr lang="en-US" dirty="0"/>
                        <a:t> – Hwb</a:t>
                      </a:r>
                    </a:p>
                    <a:p>
                      <a:pPr marL="0" lvl="0" indent="0">
                        <a:buNone/>
                      </a:pPr>
                      <a:endParaRPr lang="en-US" dirty="0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B w="57150">
                      <a:solidFill>
                        <a:schemeClr val="tx1"/>
                      </a:solidFill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US" dirty="0" err="1"/>
                        <a:t>Mynediad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drwy</a:t>
                      </a:r>
                      <a:r>
                        <a:rPr lang="en-US" dirty="0"/>
                        <a:t>: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US" dirty="0" err="1"/>
                        <a:t>MyDayUWTSD</a:t>
                      </a:r>
                      <a:r>
                        <a:rPr lang="en-US" dirty="0"/>
                        <a:t> – Hwb </a:t>
                      </a:r>
                    </a:p>
                    <a:p>
                      <a:pPr marL="0" lvl="0" indent="0">
                        <a:buNone/>
                      </a:pPr>
                      <a:endParaRPr lang="en-US" dirty="0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B w="57150">
                      <a:solidFill>
                        <a:schemeClr val="tx1"/>
                      </a:solidFill>
                    </a:lnB>
                    <a:solidFill>
                      <a:srgbClr val="70B7FA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US" dirty="0" err="1"/>
                        <a:t>Mynediad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drwy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: 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Teilsen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 Moodle </a:t>
                      </a: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Calibri"/>
                        </a:rPr>
                        <a:t>Rhwydwaith</a:t>
                      </a:r>
                      <a:endParaRPr lang="en-US" sz="1800" b="0" i="0" u="none" strike="noStrike" noProof="0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B w="57150">
                      <a:solidFill>
                        <a:schemeClr val="tx1"/>
                      </a:solidFill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US" dirty="0" err="1"/>
                        <a:t>Mynediad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drwy</a:t>
                      </a:r>
                      <a:r>
                        <a:rPr lang="en-US" dirty="0"/>
                        <a:t>: 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US" sz="1600" dirty="0" err="1"/>
                        <a:t>Bydd</a:t>
                      </a:r>
                      <a:r>
                        <a:rPr lang="en-US" sz="1600" dirty="0"/>
                        <a:t> CGA yn </a:t>
                      </a:r>
                      <a:r>
                        <a:rPr lang="en-US" sz="1600" dirty="0" err="1"/>
                        <a:t>anfon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eich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manylion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mewngofnodi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personol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drwy</a:t>
                      </a:r>
                      <a:r>
                        <a:rPr lang="en-US" sz="1600" dirty="0"/>
                        <a:t> e-</a:t>
                      </a:r>
                      <a:r>
                        <a:rPr lang="en-US" sz="1600" dirty="0" err="1"/>
                        <a:t>bost</a:t>
                      </a:r>
                      <a:endParaRPr lang="en-US" sz="1600" dirty="0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38100">
                      <a:solidFill>
                        <a:schemeClr val="tx1"/>
                      </a:solidFill>
                    </a:lnR>
                    <a:lnB w="38100">
                      <a:solidFill>
                        <a:schemeClr val="tx1"/>
                      </a:solidFill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8347228"/>
                  </a:ext>
                </a:extLst>
              </a:tr>
            </a:tbl>
          </a:graphicData>
        </a:graphic>
      </p:graphicFrame>
      <p:pic>
        <p:nvPicPr>
          <p:cNvPr id="13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BCFBA60F-65B2-0D6B-758B-AD87A3150E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4430" y="278769"/>
            <a:ext cx="580846" cy="334849"/>
          </a:xfrm>
          <a:prstGeom prst="rect">
            <a:avLst/>
          </a:prstGeom>
        </p:spPr>
      </p:pic>
      <p:pic>
        <p:nvPicPr>
          <p:cNvPr id="14" name="Picture 13" descr="A blue and white logo with a hat and a blue background&#10;&#10;Description automatically generated">
            <a:extLst>
              <a:ext uri="{FF2B5EF4-FFF2-40B4-BE49-F238E27FC236}">
                <a16:creationId xmlns:a16="http://schemas.microsoft.com/office/drawing/2014/main" id="{D38B94F1-AD50-CC4F-5D4E-2444D87ADD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97148" y="253180"/>
            <a:ext cx="564777" cy="390112"/>
          </a:xfrm>
          <a:prstGeom prst="rect">
            <a:avLst/>
          </a:prstGeom>
        </p:spPr>
      </p:pic>
      <p:pic>
        <p:nvPicPr>
          <p:cNvPr id="15" name="Picture 14" descr="A logo with a white letter&#10;&#10;Description automatically generated">
            <a:extLst>
              <a:ext uri="{FF2B5EF4-FFF2-40B4-BE49-F238E27FC236}">
                <a16:creationId xmlns:a16="http://schemas.microsoft.com/office/drawing/2014/main" id="{A89D0A18-7C3C-7D13-E607-BBC9D291EA2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07999" y="254168"/>
            <a:ext cx="497849" cy="451059"/>
          </a:xfrm>
          <a:prstGeom prst="rect">
            <a:avLst/>
          </a:prstGeom>
        </p:spPr>
      </p:pic>
      <p:pic>
        <p:nvPicPr>
          <p:cNvPr id="16" name="Picture 15" descr="A logo with four colors&#10;&#10;Description automatically generated">
            <a:extLst>
              <a:ext uri="{FF2B5EF4-FFF2-40B4-BE49-F238E27FC236}">
                <a16:creationId xmlns:a16="http://schemas.microsoft.com/office/drawing/2014/main" id="{A911B16C-7F87-7A40-E390-B7790C38820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302062" y="234002"/>
            <a:ext cx="449293" cy="430244"/>
          </a:xfrm>
          <a:prstGeom prst="rect">
            <a:avLst/>
          </a:prstGeom>
        </p:spPr>
      </p:pic>
      <p:pic>
        <p:nvPicPr>
          <p:cNvPr id="18" name="Picture 17" descr="A screenshot of a computer&#10;&#10;Description automatically generated">
            <a:extLst>
              <a:ext uri="{FF2B5EF4-FFF2-40B4-BE49-F238E27FC236}">
                <a16:creationId xmlns:a16="http://schemas.microsoft.com/office/drawing/2014/main" id="{1784F3E2-FCC4-1142-7858-C44659AEC68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1148" y="5400501"/>
            <a:ext cx="1988388" cy="1224459"/>
          </a:xfrm>
          <a:prstGeom prst="rect">
            <a:avLst/>
          </a:prstGeom>
        </p:spPr>
      </p:pic>
      <p:pic>
        <p:nvPicPr>
          <p:cNvPr id="20" name="Picture 19" descr="A screenshot of a computer&#10;&#10;Description automatically generated">
            <a:extLst>
              <a:ext uri="{FF2B5EF4-FFF2-40B4-BE49-F238E27FC236}">
                <a16:creationId xmlns:a16="http://schemas.microsoft.com/office/drawing/2014/main" id="{7DCB1D53-1927-7464-FB74-AC2C9BE17DF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1664" y="5420079"/>
            <a:ext cx="2038710" cy="1253215"/>
          </a:xfrm>
          <a:prstGeom prst="rect">
            <a:avLst/>
          </a:prstGeom>
        </p:spPr>
      </p:pic>
      <p:pic>
        <p:nvPicPr>
          <p:cNvPr id="21" name="Picture 20" descr="A screenshot of a computer&#10;&#10;Description automatically generated">
            <a:extLst>
              <a:ext uri="{FF2B5EF4-FFF2-40B4-BE49-F238E27FC236}">
                <a16:creationId xmlns:a16="http://schemas.microsoft.com/office/drawing/2014/main" id="{2001CD6E-F19E-572C-9A4E-51F1F4E237B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1308" y="5420079"/>
            <a:ext cx="2053087" cy="1330699"/>
          </a:xfrm>
          <a:prstGeom prst="rect">
            <a:avLst/>
          </a:prstGeom>
        </p:spPr>
      </p:pic>
      <p:pic>
        <p:nvPicPr>
          <p:cNvPr id="22" name="Picture 21" descr="A screenshot of a computer&#10;&#10;Description automatically generated">
            <a:extLst>
              <a:ext uri="{FF2B5EF4-FFF2-40B4-BE49-F238E27FC236}">
                <a16:creationId xmlns:a16="http://schemas.microsoft.com/office/drawing/2014/main" id="{34FE1DAE-FD0C-0E7C-594C-4D90AA4C8D1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575255" y="5650404"/>
            <a:ext cx="1858993" cy="1100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055570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6F813-2152-B5B1-2D75-AA777F36E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0342" y="1365006"/>
            <a:ext cx="5306541" cy="1347974"/>
          </a:xfrm>
        </p:spPr>
        <p:txBody>
          <a:bodyPr>
            <a:noAutofit/>
          </a:bodyPr>
          <a:lstStyle/>
          <a:p>
            <a:r>
              <a:rPr lang="en-US" sz="5400">
                <a:ea typeface="+mj-lt"/>
                <a:cs typeface="+mj-lt"/>
              </a:rPr>
              <a:t>Amser </a:t>
            </a:r>
            <a:r>
              <a:rPr lang="en-US" sz="5400" err="1">
                <a:ea typeface="+mj-lt"/>
                <a:cs typeface="+mj-lt"/>
              </a:rPr>
              <a:t>ar</a:t>
            </a:r>
            <a:r>
              <a:rPr lang="en-US" sz="5400">
                <a:ea typeface="+mj-lt"/>
                <a:cs typeface="+mj-lt"/>
              </a:rPr>
              <a:t> </a:t>
            </a:r>
            <a:r>
              <a:rPr lang="en-US" sz="5400" err="1">
                <a:ea typeface="+mj-lt"/>
                <a:cs typeface="+mj-lt"/>
              </a:rPr>
              <a:t>gyfer</a:t>
            </a:r>
            <a:r>
              <a:rPr lang="en-US" sz="5400">
                <a:ea typeface="+mj-lt"/>
                <a:cs typeface="+mj-lt"/>
              </a:rPr>
              <a:t> </a:t>
            </a:r>
            <a:r>
              <a:rPr lang="en-US" sz="5400" err="1">
                <a:ea typeface="+mj-lt"/>
                <a:cs typeface="+mj-lt"/>
              </a:rPr>
              <a:t>cwestiynau</a:t>
            </a:r>
            <a:br>
              <a:rPr lang="en-US"/>
            </a:br>
            <a:br>
              <a:rPr lang="en-US" sz="5400"/>
            </a:br>
            <a:r>
              <a:rPr lang="en-US" sz="5400"/>
              <a:t>Time for questions</a:t>
            </a:r>
            <a:br>
              <a:rPr lang="en-US" sz="5400"/>
            </a:br>
            <a:br>
              <a:rPr lang="en-US" sz="5400"/>
            </a:br>
            <a:br>
              <a:rPr lang="en-US" sz="5400"/>
            </a:br>
            <a:endParaRPr lang="en-US" sz="5400"/>
          </a:p>
        </p:txBody>
      </p:sp>
      <p:pic>
        <p:nvPicPr>
          <p:cNvPr id="4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43B773CC-509E-3769-9614-087153EDBA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09231" y="322625"/>
            <a:ext cx="4244659" cy="5954638"/>
          </a:xfrm>
        </p:spPr>
      </p:pic>
    </p:spTree>
    <p:extLst>
      <p:ext uri="{BB962C8B-B14F-4D97-AF65-F5344CB8AC3E}">
        <p14:creationId xmlns:p14="http://schemas.microsoft.com/office/powerpoint/2010/main" val="400078544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D76FA-50DD-B363-5346-248EF9C882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833" y="-76489"/>
            <a:ext cx="11481847" cy="959473"/>
          </a:xfrm>
        </p:spPr>
        <p:txBody>
          <a:bodyPr>
            <a:normAutofit/>
          </a:bodyPr>
          <a:lstStyle/>
          <a:p>
            <a:r>
              <a:rPr lang="en-US" sz="3600" dirty="0" err="1">
                <a:solidFill>
                  <a:srgbClr val="00B050"/>
                </a:solidFill>
                <a:latin typeface="Arial"/>
                <a:cs typeface="Arial"/>
              </a:rPr>
              <a:t>Rhestr</a:t>
            </a:r>
            <a:r>
              <a:rPr lang="en-US" sz="3600" dirty="0">
                <a:solidFill>
                  <a:srgbClr val="00B050"/>
                </a:solidFill>
                <a:latin typeface="Arial"/>
                <a:cs typeface="Arial"/>
              </a:rPr>
              <a:t> </a:t>
            </a:r>
            <a:r>
              <a:rPr lang="en-US" sz="3600" dirty="0" err="1">
                <a:solidFill>
                  <a:srgbClr val="00B050"/>
                </a:solidFill>
                <a:latin typeface="Arial"/>
                <a:cs typeface="Arial"/>
              </a:rPr>
              <a:t>Gyfeiriadau</a:t>
            </a:r>
            <a:endParaRPr lang="en-US" dirty="0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61AC2B-B40E-38DE-7174-E0DD7C49C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42205"/>
            <a:ext cx="11481847" cy="394022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Char char="•"/>
            </a:pPr>
            <a:r>
              <a:rPr lang="en-US" sz="1800" dirty="0">
                <a:latin typeface="Arial"/>
                <a:cs typeface="Arial"/>
              </a:rPr>
              <a:t>Kolb, D A. (1984). </a:t>
            </a:r>
            <a:r>
              <a:rPr lang="en-US" sz="1800" i="1" dirty="0">
                <a:latin typeface="Arial"/>
                <a:cs typeface="Arial"/>
              </a:rPr>
              <a:t>Experiential Learning</a:t>
            </a:r>
            <a:r>
              <a:rPr lang="en-US" sz="1800" dirty="0">
                <a:latin typeface="Arial"/>
                <a:cs typeface="Arial"/>
              </a:rPr>
              <a:t> </a:t>
            </a:r>
            <a:r>
              <a:rPr lang="en-US" sz="1800" i="1" dirty="0">
                <a:latin typeface="Arial"/>
                <a:cs typeface="Arial"/>
              </a:rPr>
              <a:t>: Experience as the source of knowledge and learning.</a:t>
            </a:r>
            <a:r>
              <a:rPr lang="en-US" sz="1800" dirty="0">
                <a:latin typeface="Arial"/>
                <a:cs typeface="Arial"/>
              </a:rPr>
              <a:t> Englewood Cliffs, N.J: Prentice Hall.</a:t>
            </a:r>
          </a:p>
        </p:txBody>
      </p:sp>
    </p:spTree>
    <p:extLst>
      <p:ext uri="{BB962C8B-B14F-4D97-AF65-F5344CB8AC3E}">
        <p14:creationId xmlns:p14="http://schemas.microsoft.com/office/powerpoint/2010/main" val="172572439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F4308FEB-06BD-4A57-BDAB-A1634002DDA5}"/>
    </a:ext>
  </a:extLst>
</a:theme>
</file>

<file path=ppt/theme/theme4.xml><?xml version="1.0" encoding="utf-8"?>
<a:theme xmlns:a="http://schemas.openxmlformats.org/drawingml/2006/main" name="Office Theme">
  <a:themeElements>
    <a:clrScheme name="Custom 9">
      <a:dk1>
        <a:srgbClr val="034A90"/>
      </a:dk1>
      <a:lt1>
        <a:sysClr val="window" lastClr="FFFFFF"/>
      </a:lt1>
      <a:dk2>
        <a:srgbClr val="F8F200"/>
      </a:dk2>
      <a:lt2>
        <a:srgbClr val="E7E6E6"/>
      </a:lt2>
      <a:accent1>
        <a:srgbClr val="034A90"/>
      </a:accent1>
      <a:accent2>
        <a:srgbClr val="92D050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30">
      <a:majorFont>
        <a:latin typeface="Kristen ITC"/>
        <a:ea typeface=""/>
        <a:cs typeface=""/>
      </a:majorFont>
      <a:minorFont>
        <a:latin typeface="Quire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hrofa_Powerpoint_2021mod" id="{9E4920CA-16C7-4333-ABA8-9AD2737C5A7B}" vid="{AB3D51F7-4C39-4F65-8837-90B1A8F64722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9" ma:contentTypeDescription="Create a new document." ma:contentTypeScope="" ma:versionID="e19cb442c17a8ed7500c7c0e729ab9e5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baa092df4bcbb8cdb0b52ad70a04b8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TaxCatchAll xmlns="8ee9550b-f5f4-4dde-bce5-39f4ba45c2f1" xsi:nil="true"/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4DB5880-C91B-4316-AFC0-02D581E69DFB}">
  <ds:schemaRefs>
    <ds:schemaRef ds:uri="8ee9550b-f5f4-4dde-bce5-39f4ba45c2f1"/>
    <ds:schemaRef ds:uri="92c24619-d6d5-42cf-b618-23d930ad9f2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CA03319B-1C80-4451-A526-AF441528DDFD}">
  <ds:schemaRefs>
    <ds:schemaRef ds:uri="8ee9550b-f5f4-4dde-bce5-39f4ba45c2f1"/>
    <ds:schemaRef ds:uri="92c24619-d6d5-42cf-b618-23d930ad9f20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A2592906-C29A-43F7-95DB-29644562424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108</TotalTime>
  <Words>1503</Words>
  <Application>Microsoft Office PowerPoint</Application>
  <PresentationFormat>Widescreen</PresentationFormat>
  <Paragraphs>201</Paragraphs>
  <Slides>26</Slides>
  <Notes>21</Notes>
  <HiddenSlides>1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26</vt:i4>
      </vt:variant>
    </vt:vector>
  </HeadingPairs>
  <TitlesOfParts>
    <vt:vector size="38" baseType="lpstr">
      <vt:lpstr>Arial</vt:lpstr>
      <vt:lpstr>Calibri</vt:lpstr>
      <vt:lpstr>Calibri Light</vt:lpstr>
      <vt:lpstr>Kristen ITC</vt:lpstr>
      <vt:lpstr>Open Sans</vt:lpstr>
      <vt:lpstr>Quire Sans</vt:lpstr>
      <vt:lpstr>Wingdings</vt:lpstr>
      <vt:lpstr>UWTSD 200_Subtitle 3</vt:lpstr>
      <vt:lpstr>UWTSD 200_Text 1</vt:lpstr>
      <vt:lpstr>UWTSD 200_Title Page 3</vt:lpstr>
      <vt:lpstr>Office Theme</vt:lpstr>
      <vt:lpstr>Custom Design</vt:lpstr>
      <vt:lpstr>PowerPoint Presentation</vt:lpstr>
      <vt:lpstr>LLWYBR SAC/QTS PATHWAY   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Tasg 2: Labelwch eich Athro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                       OneDrive </vt:lpstr>
      <vt:lpstr>             OneDrive </vt:lpstr>
      <vt:lpstr>             OneDrive </vt:lpstr>
      <vt:lpstr>PowerPoint Presentation</vt:lpstr>
      <vt:lpstr>PowerPoint Presentation</vt:lpstr>
      <vt:lpstr>PowerPoint Presentation</vt:lpstr>
      <vt:lpstr>PowerPoint Presentation</vt:lpstr>
      <vt:lpstr>Amser ar gyfer cwestiynau  Time for questions   </vt:lpstr>
      <vt:lpstr>Rhestr Gyfeiriadau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Linda Davies</dc:creator>
  <cp:lastModifiedBy>Linda Davies</cp:lastModifiedBy>
  <cp:revision>51</cp:revision>
  <dcterms:created xsi:type="dcterms:W3CDTF">2022-09-27T13:10:38Z</dcterms:created>
  <dcterms:modified xsi:type="dcterms:W3CDTF">2023-11-09T00:53:06Z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