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9" r:id="rId2"/>
    <p:sldId id="267" r:id="rId3"/>
    <p:sldId id="269" r:id="rId4"/>
    <p:sldId id="272" r:id="rId5"/>
    <p:sldId id="275" r:id="rId6"/>
    <p:sldId id="273" r:id="rId7"/>
    <p:sldId id="270" r:id="rId8"/>
    <p:sldId id="280" r:id="rId9"/>
    <p:sldId id="277" r:id="rId10"/>
    <p:sldId id="278" r:id="rId11"/>
    <p:sldId id="281" r:id="rId12"/>
    <p:sldId id="282" r:id="rId13"/>
    <p:sldId id="283" r:id="rId14"/>
    <p:sldId id="285" r:id="rId15"/>
    <p:sldId id="284" r:id="rId16"/>
    <p:sldId id="287" r:id="rId17"/>
    <p:sldId id="266" r:id="rId18"/>
    <p:sldId id="288" r:id="rId19"/>
    <p:sldId id="289" r:id="rId20"/>
    <p:sldId id="290" r:id="rId21"/>
    <p:sldId id="262" r:id="rId22"/>
    <p:sldId id="291" r:id="rId23"/>
    <p:sldId id="292" r:id="rId24"/>
    <p:sldId id="293"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EDD28D-4E4C-44C7-AA50-0A088FCB6E8F}" v="311" dt="2023-07-10T09:35:47.254"/>
    <p1510:client id="{17844712-4593-5A7A-21D0-DD1F904C7BA8}" v="1068" dt="2023-07-19T10:30:34.251"/>
    <p1510:client id="{2216D29D-0920-961A-216F-BAA01890D2DA}" v="56" dt="2023-07-12T13:40:20.623"/>
    <p1510:client id="{4F7FF4F6-5160-33CE-911B-A07A857A4385}" v="36" dt="2023-07-16T18:42:38.608"/>
    <p1510:client id="{A9141F41-AD2E-9134-6D62-7DAF4661ADE4}" v="6" dt="2023-07-11T22:42:40.905"/>
    <p1510:client id="{CBAAB702-23F4-96A7-EDE8-D79D59091D5D}" v="24" dt="2023-07-17T08:43:57.634"/>
    <p1510:client id="{FD2B1AF3-991F-9D06-0152-1A50FAFC1433}" v="143" dt="2023-07-18T19:39:24.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4273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3570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2924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5653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16985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3741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71554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53184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576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4991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0519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535908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mirates.com/uk/english/experience/dining/first-class/" TargetMode="External"/><Relationship Id="rId7" Type="http://schemas.openxmlformats.org/officeDocument/2006/relationships/hyperlink" Target="https://www.google.com/url?sa=i&amp;url=https%3A%2F%2Fwww.talisma.com%2F8-distinguished-merits-of-crm-software-solutions-for-businesses%2F&amp;psig=AOvVaw19krDC4v1oqLOAlqQGLIW2&amp;ust=1689802992426000&amp;source=images&amp;cd=vfe&amp;opi=89978449&amp;ved=0CBAQjRxqFwoTCMj70fGcmYADFQAAAAAdAAAAABA7" TargetMode="External"/><Relationship Id="rId2" Type="http://schemas.openxmlformats.org/officeDocument/2006/relationships/hyperlink" Target="https://www.travelnewsasia.com/news22/184-EmiratesNFTs.shtml" TargetMode="External"/><Relationship Id="rId1" Type="http://schemas.openxmlformats.org/officeDocument/2006/relationships/slideLayout" Target="../slideLayouts/slideLayout2.xml"/><Relationship Id="rId6" Type="http://schemas.openxmlformats.org/officeDocument/2006/relationships/hyperlink" Target="https://www.google.com/url?sa=i&amp;url=https%3A%2F%2Fwww.rewardexpert.com%2Fblog%2Femirates-skywards-program-review%2F&amp;psig=AOvVaw3_LQWieMTHtlK2CFFobEBB&amp;ust=1689800524759000&amp;source=images&amp;cd=vfe&amp;opi=89978449&amp;ved=0CBAQjRxqFwoTCPDmuNmTmYADFQAAAAAdAAAAABAx" TargetMode="External"/><Relationship Id="rId5" Type="http://schemas.openxmlformats.org/officeDocument/2006/relationships/hyperlink" Target="https://www.google.com/url?sa=i&amp;url=https%3A%2F%2Fwww.emirates.com%2Fmedia-centre%2Femirates-skywards-extends-support-offers-flexibility-to-members%2F&amp;psig=AOvVaw3_LQWieMTHtlK2CFFobEBB&amp;ust=1689800524759000&amp;source=images&amp;cd=vfe&amp;opi=89978449&amp;ved=0CBAQjRxqFwoTCPDmuNmTmYADFQAAAAAdAAAAABAE" TargetMode="External"/><Relationship Id="rId4" Type="http://schemas.openxmlformats.org/officeDocument/2006/relationships/hyperlink" Target="https://www.google.com/url?sa=i&amp;url=https%3A%2F%2Fc.ekstatic.net%2Fecl%2Fdocuments%2Fannual-report%2F2021-2022.pdf&amp;psig=AOvVaw1L-tgnBQrr9niGNsyiOd1Q&amp;ust=1689796278449000&amp;source=images&amp;cd=vfe&amp;opi=89978449&amp;ved=0CBAQjRxqFwoTCKjviPGDmYADFQAAAAAdAAAAABA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ibm.com/downloads/cas/WLJ7LVP4" TargetMode="External"/><Relationship Id="rId7" Type="http://schemas.openxmlformats.org/officeDocument/2006/relationships/hyperlink" Target="https://www.businesstraveller.com/features/how-sustainable-is-emirates/" TargetMode="External"/><Relationship Id="rId2" Type="http://schemas.openxmlformats.org/officeDocument/2006/relationships/hyperlink" Target="https://www.emirates.com/uk/english/about-us/our-%20planet/#:~:text=We%20are%20committed%20to%20reducing,we%20consume%20water%20%20and%20power" TargetMode="External"/><Relationship Id="rId1" Type="http://schemas.openxmlformats.org/officeDocument/2006/relationships/slideLayout" Target="../slideLayouts/slideLayout2.xml"/><Relationship Id="rId6" Type="http://schemas.openxmlformats.org/officeDocument/2006/relationships/hyperlink" Target="https://amsterdamyeah.com/klm-or-emirates-which-is-better/" TargetMode="External"/><Relationship Id="rId5" Type="http://schemas.openxmlformats.org/officeDocument/2006/relationships/hyperlink" Target="https://www.leafscore.com/blog/most-sustainable-airlines-flying-out-of-jfk-and-lax/#klm" TargetMode="External"/><Relationship Id="rId4" Type="http://schemas.openxmlformats.org/officeDocument/2006/relationships/hyperlink" Target="https://8billiontrees.com/carbon-offsets-credits/flights-airline-travel/emirate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journals.sagepub.com/doi/10.1509/jmkg.2005.69.4.155" TargetMode="External"/><Relationship Id="rId13" Type="http://schemas.openxmlformats.org/officeDocument/2006/relationships/hyperlink" Target="https://aktiasolutions.com/wp-content/uploads/2018/08/631161-deming-smile-teams-quote.png" TargetMode="External"/><Relationship Id="rId3" Type="http://schemas.openxmlformats.org/officeDocument/2006/relationships/hyperlink" Target="https://www.emirates.com/uk/english/experience/dining/first-class/" TargetMode="External"/><Relationship Id="rId7" Type="http://schemas.openxmlformats.org/officeDocument/2006/relationships/hyperlink" Target="https://cdn1.qualitygurus.com/wp-content/uploads/2020/08/Juran-Top-Management.jpg" TargetMode="External"/><Relationship Id="rId12" Type="http://schemas.openxmlformats.org/officeDocument/2006/relationships/hyperlink" Target="https://irgst.org/sitepics/blog/Quality%20Gurus.jpg" TargetMode="External"/><Relationship Id="rId2" Type="http://schemas.openxmlformats.org/officeDocument/2006/relationships/hyperlink" Target="https://www.travelnewsasia.com/news22/184-EmiratesNFTs.shtml" TargetMode="External"/><Relationship Id="rId1" Type="http://schemas.openxmlformats.org/officeDocument/2006/relationships/slideLayout" Target="../slideLayouts/slideLayout2.xml"/><Relationship Id="rId6" Type="http://schemas.openxmlformats.org/officeDocument/2006/relationships/hyperlink" Target="https://i.ytimg.com/vi/VvecS79PO7A/maxresdefault.jpg" TargetMode="External"/><Relationship Id="rId11" Type="http://schemas.openxmlformats.org/officeDocument/2006/relationships/hyperlink" Target="https://ivypanda.com/essays/fly-emirates-customer-relationship-management/" TargetMode="External"/><Relationship Id="rId5" Type="http://schemas.openxmlformats.org/officeDocument/2006/relationships/hyperlink" Target="https://www.youtube.com/watch?v=VvecS79PO7A" TargetMode="External"/><Relationship Id="rId10" Type="http://schemas.openxmlformats.org/officeDocument/2006/relationships/hyperlink" Target="https://www.gapconsulting.co.uk/Downloads/WhatisCRM.pdf" TargetMode="External"/><Relationship Id="rId4" Type="http://schemas.openxmlformats.org/officeDocument/2006/relationships/hyperlink" Target="https://www.ibm.com/downloads/cas/WLJ7LVP4" TargetMode="External"/><Relationship Id="rId9" Type="http://schemas.openxmlformats.org/officeDocument/2006/relationships/hyperlink" Target="https://doi.org/10.1509/jmkg.2005.69.4.155"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aktiasolutions.com/management-3-0-demings-14-points-for-lean-management/" TargetMode="External"/><Relationship Id="rId7" Type="http://schemas.openxmlformats.org/officeDocument/2006/relationships/hyperlink" Target="https://www.feedough.com/deming-cycle-pdca-cycle/" TargetMode="External"/><Relationship Id="rId2" Type="http://schemas.openxmlformats.org/officeDocument/2006/relationships/hyperlink" Target="https://q.health.org.uk/blog-post/the-meaning-of-quality-and-the-juran-trilogy/#:~:text=The%20universal%20processes%20of%20managing,to%20as%20the%20Juran%20Trilogy" TargetMode="External"/><Relationship Id="rId1" Type="http://schemas.openxmlformats.org/officeDocument/2006/relationships/slideLayout" Target="../slideLayouts/slideLayout2.xml"/><Relationship Id="rId6" Type="http://schemas.openxmlformats.org/officeDocument/2006/relationships/hyperlink" Target="https://www.voyaskincare.com/blogs/news/voya-renews-partnership-with-emirates-airlines" TargetMode="External"/><Relationship Id="rId5" Type="http://schemas.openxmlformats.org/officeDocument/2006/relationships/hyperlink" Target="https://www.emirates.com/au/english/skywards/membership-tiers/#:~:text=As%20a%20Silver%20member%20you,Dubai%20and%20so%20much%20more" TargetMode="External"/><Relationship Id="rId4" Type="http://schemas.openxmlformats.org/officeDocument/2006/relationships/hyperlink" Target="https://www.benchmarksixsigma.com/forum/topic/39289-demings-14-points-vs-crosbys-14-steps/#:~:text=Crosby%E2%80%99s%2014%20points%20to%20quality,zero%20defects%2C%20training%20of%20supervis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8C9B-0824-F954-D148-D35AFA7EA3CD}"/>
              </a:ext>
            </a:extLst>
          </p:cNvPr>
          <p:cNvSpPr>
            <a:spLocks noGrp="1"/>
          </p:cNvSpPr>
          <p:nvPr>
            <p:ph type="title"/>
          </p:nvPr>
        </p:nvSpPr>
        <p:spPr>
          <a:xfrm>
            <a:off x="838200" y="365125"/>
            <a:ext cx="10515600" cy="4589223"/>
          </a:xfrm>
        </p:spPr>
        <p:txBody>
          <a:bodyPr>
            <a:normAutofit/>
          </a:bodyPr>
          <a:lstStyle/>
          <a:p>
            <a:pPr>
              <a:spcBef>
                <a:spcPts val="1000"/>
              </a:spcBef>
            </a:pPr>
            <a:r>
              <a:rPr lang="en-GB" sz="2500">
                <a:latin typeface="Arial"/>
                <a:cs typeface="Arial"/>
              </a:rPr>
              <a:t>           Customer Relationships Management &amp; Emerging Themes                                                  BMSW5103_BIRM</a:t>
            </a:r>
            <a:endParaRPr lang="en-US" sz="2500">
              <a:latin typeface="Arial"/>
              <a:cs typeface="Arial"/>
            </a:endParaRPr>
          </a:p>
          <a:p>
            <a:pPr>
              <a:spcBef>
                <a:spcPts val="1000"/>
              </a:spcBef>
            </a:pPr>
            <a:r>
              <a:rPr lang="en-GB" sz="2500">
                <a:latin typeface="Arial"/>
                <a:cs typeface="Arial"/>
              </a:rPr>
              <a:t>                                            Olu Adegbite</a:t>
            </a:r>
            <a:endParaRPr lang="en-US" sz="2500">
              <a:latin typeface="Arial"/>
              <a:cs typeface="Arial"/>
            </a:endParaRPr>
          </a:p>
          <a:p>
            <a:pPr>
              <a:spcBef>
                <a:spcPts val="1000"/>
              </a:spcBef>
            </a:pPr>
            <a:r>
              <a:rPr lang="en-GB" sz="2500">
                <a:latin typeface="Arial"/>
                <a:cs typeface="Arial"/>
              </a:rPr>
              <a:t>                                  Charlene Johnson 2131892</a:t>
            </a:r>
            <a:endParaRPr lang="en-US" sz="2500">
              <a:latin typeface="Arial"/>
              <a:cs typeface="Arial"/>
            </a:endParaRPr>
          </a:p>
          <a:p>
            <a:pPr>
              <a:spcBef>
                <a:spcPts val="1000"/>
              </a:spcBef>
            </a:pPr>
            <a:r>
              <a:rPr lang="en-GB" sz="2500">
                <a:latin typeface="Arial"/>
                <a:cs typeface="Arial"/>
              </a:rPr>
              <a:t>                                               July 2023</a:t>
            </a:r>
            <a:endParaRPr lang="en-US" sz="2500">
              <a:latin typeface="Arial"/>
              <a:cs typeface="Arial"/>
            </a:endParaRPr>
          </a:p>
          <a:p>
            <a:endParaRPr lang="en-GB">
              <a:cs typeface="Calibri Light"/>
            </a:endParaRPr>
          </a:p>
        </p:txBody>
      </p:sp>
      <p:pic>
        <p:nvPicPr>
          <p:cNvPr id="4" name="Picture 4" descr="A blue and white sign&#10;&#10;Description automatically generated">
            <a:extLst>
              <a:ext uri="{FF2B5EF4-FFF2-40B4-BE49-F238E27FC236}">
                <a16:creationId xmlns:a16="http://schemas.microsoft.com/office/drawing/2014/main" id="{97DC66AB-EEC7-61AE-C452-121903CC1099}"/>
              </a:ext>
            </a:extLst>
          </p:cNvPr>
          <p:cNvPicPr>
            <a:picLocks noGrp="1" noChangeAspect="1"/>
          </p:cNvPicPr>
          <p:nvPr>
            <p:ph idx="1"/>
          </p:nvPr>
        </p:nvPicPr>
        <p:blipFill>
          <a:blip r:embed="rId2"/>
          <a:stretch>
            <a:fillRect/>
          </a:stretch>
        </p:blipFill>
        <p:spPr>
          <a:xfrm>
            <a:off x="1481317" y="5185090"/>
            <a:ext cx="8481742" cy="1543050"/>
          </a:xfrm>
        </p:spPr>
      </p:pic>
    </p:spTree>
    <p:extLst>
      <p:ext uri="{BB962C8B-B14F-4D97-AF65-F5344CB8AC3E}">
        <p14:creationId xmlns:p14="http://schemas.microsoft.com/office/powerpoint/2010/main" val="232000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E16B-CB94-A358-E0F3-BFDF64A26731}"/>
              </a:ext>
            </a:extLst>
          </p:cNvPr>
          <p:cNvSpPr>
            <a:spLocks noGrp="1"/>
          </p:cNvSpPr>
          <p:nvPr>
            <p:ph type="title"/>
          </p:nvPr>
        </p:nvSpPr>
        <p:spPr>
          <a:xfrm>
            <a:off x="838200" y="365125"/>
            <a:ext cx="10515600" cy="750721"/>
          </a:xfrm>
        </p:spPr>
        <p:txBody>
          <a:bodyPr/>
          <a:lstStyle/>
          <a:p>
            <a:r>
              <a:rPr lang="en-GB" sz="3200" dirty="0">
                <a:latin typeface="Arial Nova"/>
                <a:cs typeface="Calibri Light"/>
              </a:rPr>
              <a:t>Table of Content</a:t>
            </a:r>
            <a:r>
              <a:rPr lang="en-GB" dirty="0">
                <a:cs typeface="Calibri Light"/>
              </a:rPr>
              <a:t> </a:t>
            </a:r>
          </a:p>
        </p:txBody>
      </p:sp>
      <p:sp>
        <p:nvSpPr>
          <p:cNvPr id="3" name="Content Placeholder 2">
            <a:extLst>
              <a:ext uri="{FF2B5EF4-FFF2-40B4-BE49-F238E27FC236}">
                <a16:creationId xmlns:a16="http://schemas.microsoft.com/office/drawing/2014/main" id="{805B6961-5C4E-1AC6-EE2C-EA07069EE42E}"/>
              </a:ext>
            </a:extLst>
          </p:cNvPr>
          <p:cNvSpPr>
            <a:spLocks noGrp="1"/>
          </p:cNvSpPr>
          <p:nvPr>
            <p:ph idx="1"/>
          </p:nvPr>
        </p:nvSpPr>
        <p:spPr/>
        <p:txBody>
          <a:bodyPr vert="horz" lIns="91440" tIns="45720" rIns="91440" bIns="45720" rtlCol="0" anchor="t">
            <a:noAutofit/>
          </a:bodyPr>
          <a:lstStyle/>
          <a:p>
            <a:r>
              <a:rPr lang="en-GB" sz="1800" dirty="0">
                <a:latin typeface="Arial Nova"/>
                <a:ea typeface="+mn-lt"/>
                <a:cs typeface="+mn-lt"/>
              </a:rPr>
              <a:t>Introduction.......................................................................................................... Slide3</a:t>
            </a:r>
          </a:p>
          <a:p>
            <a:r>
              <a:rPr lang="en-GB" sz="1800">
                <a:latin typeface="Arial Nova"/>
                <a:ea typeface="+mn-lt"/>
                <a:cs typeface="+mn-lt"/>
              </a:rPr>
              <a:t>Ethics &amp; Sustainability......................................................................................... Slide4-6</a:t>
            </a:r>
          </a:p>
          <a:p>
            <a:r>
              <a:rPr lang="en-GB" sz="1800">
                <a:latin typeface="Arial Nova"/>
                <a:ea typeface="+mn-lt"/>
                <a:cs typeface="+mn-lt"/>
              </a:rPr>
              <a:t>Table Comparison................................................................................................ Slide7</a:t>
            </a:r>
          </a:p>
          <a:p>
            <a:r>
              <a:rPr lang="en-GB" sz="1800">
                <a:latin typeface="Arial Nova"/>
                <a:ea typeface="+mn-lt"/>
                <a:cs typeface="+mn-lt"/>
              </a:rPr>
              <a:t>Emirates Customer care..................................................................................... Slide8-9</a:t>
            </a:r>
          </a:p>
          <a:p>
            <a:r>
              <a:rPr lang="en-GB" sz="1800">
                <a:latin typeface="Arial Nova"/>
                <a:ea typeface="+mn-lt"/>
                <a:cs typeface="+mn-lt"/>
              </a:rPr>
              <a:t>The meaning of CRM.......................................................................................... Slide10-11</a:t>
            </a:r>
          </a:p>
          <a:p>
            <a:r>
              <a:rPr lang="en-GB" sz="1800">
                <a:latin typeface="Arial Nova"/>
                <a:ea typeface="+mn-lt"/>
                <a:cs typeface="+mn-lt"/>
              </a:rPr>
              <a:t>Joseph Juran Theory........................................................................................... Sllide12</a:t>
            </a:r>
          </a:p>
          <a:p>
            <a:r>
              <a:rPr lang="en-GB" sz="1800">
                <a:latin typeface="Arial Nova"/>
                <a:ea typeface="+mn-lt"/>
                <a:cs typeface="+mn-lt"/>
              </a:rPr>
              <a:t>Philip Crosby Theory........................................................................................... Slide13-14</a:t>
            </a:r>
          </a:p>
          <a:p>
            <a:r>
              <a:rPr lang="en-GB" sz="1800">
                <a:latin typeface="Arial Nova"/>
                <a:ea typeface="+mn-lt"/>
                <a:cs typeface="+mn-lt"/>
              </a:rPr>
              <a:t>Ewards Demings Theory..................................................................................... Slide15-16</a:t>
            </a:r>
          </a:p>
          <a:p>
            <a:r>
              <a:rPr lang="en-GB" sz="1800" dirty="0">
                <a:latin typeface="Arial Nova"/>
                <a:ea typeface="+mn-lt"/>
                <a:cs typeface="+mn-lt"/>
              </a:rPr>
              <a:t>Emirates Management........................................................................................ Slide17</a:t>
            </a:r>
          </a:p>
          <a:p>
            <a:r>
              <a:rPr lang="en-GB" sz="1800" dirty="0">
                <a:latin typeface="Arial Nova"/>
                <a:ea typeface="+mn-lt"/>
                <a:cs typeface="+mn-lt"/>
              </a:rPr>
              <a:t>Conclusion............................................................................................................ Slide18-19</a:t>
            </a:r>
          </a:p>
          <a:p>
            <a:r>
              <a:rPr lang="en-GB" sz="1800" dirty="0">
                <a:latin typeface="Arial Nova"/>
                <a:ea typeface="+mn-lt"/>
                <a:cs typeface="+mn-lt"/>
              </a:rPr>
              <a:t>Recommendation................................................................................................. Slide20</a:t>
            </a:r>
          </a:p>
          <a:p>
            <a:r>
              <a:rPr lang="en-GB" sz="1800" dirty="0">
                <a:latin typeface="Arial Nova"/>
                <a:ea typeface="+mn-lt"/>
                <a:cs typeface="+mn-lt"/>
              </a:rPr>
              <a:t>References............................................................................................................ Slide21-24</a:t>
            </a:r>
          </a:p>
          <a:p>
            <a:endParaRPr lang="en-GB" sz="1800" dirty="0">
              <a:latin typeface="Arial Nova"/>
              <a:cs typeface="Calibri"/>
            </a:endParaRPr>
          </a:p>
        </p:txBody>
      </p:sp>
    </p:spTree>
    <p:extLst>
      <p:ext uri="{BB962C8B-B14F-4D97-AF65-F5344CB8AC3E}">
        <p14:creationId xmlns:p14="http://schemas.microsoft.com/office/powerpoint/2010/main" val="1137637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952B4-B171-23F5-C94B-718400253D48}"/>
              </a:ext>
            </a:extLst>
          </p:cNvPr>
          <p:cNvSpPr>
            <a:spLocks noGrp="1"/>
          </p:cNvSpPr>
          <p:nvPr>
            <p:ph type="title"/>
          </p:nvPr>
        </p:nvSpPr>
        <p:spPr>
          <a:xfrm>
            <a:off x="803776" y="660654"/>
            <a:ext cx="6190412" cy="622211"/>
          </a:xfrm>
        </p:spPr>
        <p:txBody>
          <a:bodyPr anchor="b">
            <a:normAutofit/>
          </a:bodyPr>
          <a:lstStyle/>
          <a:p>
            <a:r>
              <a:rPr lang="en-GB" sz="3200">
                <a:latin typeface="Arial Nova"/>
                <a:cs typeface="Calibri Light"/>
              </a:rPr>
              <a:t>Introduction</a:t>
            </a:r>
            <a:endParaRPr lang="en-GB" sz="3200">
              <a:latin typeface="Arial Nova"/>
            </a:endParaRPr>
          </a:p>
        </p:txBody>
      </p:sp>
      <p:sp>
        <p:nvSpPr>
          <p:cNvPr id="3" name="Content Placeholder 2">
            <a:extLst>
              <a:ext uri="{FF2B5EF4-FFF2-40B4-BE49-F238E27FC236}">
                <a16:creationId xmlns:a16="http://schemas.microsoft.com/office/drawing/2014/main" id="{3E9EC49E-588D-7529-25B4-A4094884C565}"/>
              </a:ext>
            </a:extLst>
          </p:cNvPr>
          <p:cNvSpPr>
            <a:spLocks noGrp="1"/>
          </p:cNvSpPr>
          <p:nvPr>
            <p:ph idx="1"/>
          </p:nvPr>
        </p:nvSpPr>
        <p:spPr>
          <a:xfrm>
            <a:off x="703134" y="1707896"/>
            <a:ext cx="6190412" cy="3344459"/>
          </a:xfrm>
        </p:spPr>
        <p:txBody>
          <a:bodyPr vert="horz" lIns="91440" tIns="45720" rIns="91440" bIns="45720" rtlCol="0" anchor="t">
            <a:noAutofit/>
          </a:bodyPr>
          <a:lstStyle/>
          <a:p>
            <a:r>
              <a:rPr lang="en-GB" sz="1800">
                <a:solidFill>
                  <a:schemeClr val="tx1">
                    <a:alpha val="80000"/>
                  </a:schemeClr>
                </a:solidFill>
                <a:latin typeface="Arial Nova"/>
                <a:ea typeface="+mn-lt"/>
                <a:cs typeface="+mn-lt"/>
              </a:rPr>
              <a:t>This report will analysis the customer relationship management (CRM) of Emirates and the importance of achieving quality for a sustainable market, this report will examine the three quality models and theories to assist the airline and to examine if the quality theories are being implemented by the company at present.</a:t>
            </a:r>
          </a:p>
          <a:p>
            <a:r>
              <a:rPr lang="en-GB" sz="1800">
                <a:solidFill>
                  <a:schemeClr val="tx1">
                    <a:alpha val="80000"/>
                  </a:schemeClr>
                </a:solidFill>
                <a:latin typeface="Arial Nova"/>
                <a:ea typeface="+mn-lt"/>
                <a:cs typeface="+mn-lt"/>
              </a:rPr>
              <a:t>United Arab Emirates Airline (UAE) is in the middle east and is one of the largest airlines in Dubi and one of the country's two flag carriers. The airline has continuous flights more than 140 destinations in 78 countries from Dubai International Airport (DXB). </a:t>
            </a:r>
          </a:p>
          <a:p>
            <a:r>
              <a:rPr lang="en-GB" sz="1800">
                <a:solidFill>
                  <a:schemeClr val="tx1">
                    <a:alpha val="80000"/>
                  </a:schemeClr>
                </a:solidFill>
                <a:latin typeface="Arial Nova"/>
                <a:ea typeface="+mn-lt"/>
                <a:cs typeface="+mn-lt"/>
              </a:rPr>
              <a:t>It is one of just a few airlines that flies to six continents. The purpose of this report is to enhance the best practices in customer relationship management, to investigate the ethical and sustainability, the airline customer service and customer review, a recommendation is also included in this report.</a:t>
            </a:r>
            <a:endParaRPr lang="en-GB" sz="1800">
              <a:solidFill>
                <a:schemeClr val="tx1">
                  <a:alpha val="80000"/>
                </a:schemeClr>
              </a:solidFill>
              <a:latin typeface="Arial Nova"/>
            </a:endParaRPr>
          </a:p>
          <a:p>
            <a:endParaRPr lang="en-GB" sz="1800">
              <a:solidFill>
                <a:schemeClr val="tx1">
                  <a:alpha val="80000"/>
                </a:schemeClr>
              </a:solidFill>
              <a:latin typeface="Arial Nova"/>
              <a:cs typeface="Calibri"/>
            </a:endParaRPr>
          </a:p>
        </p:txBody>
      </p:sp>
      <p:pic>
        <p:nvPicPr>
          <p:cNvPr id="4" name="Picture 4" descr="A close-up of an airplane&#10;&#10;Description automatically generated">
            <a:extLst>
              <a:ext uri="{FF2B5EF4-FFF2-40B4-BE49-F238E27FC236}">
                <a16:creationId xmlns:a16="http://schemas.microsoft.com/office/drawing/2014/main" id="{4A80CE0E-E8E9-AE17-6215-BD5B8F0C178A}"/>
              </a:ext>
            </a:extLst>
          </p:cNvPr>
          <p:cNvPicPr>
            <a:picLocks noChangeAspect="1"/>
          </p:cNvPicPr>
          <p:nvPr/>
        </p:nvPicPr>
        <p:blipFill rotWithShape="1">
          <a:blip r:embed="rId2"/>
          <a:srcRect l="14594" r="56406"/>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Tree>
    <p:extLst>
      <p:ext uri="{BB962C8B-B14F-4D97-AF65-F5344CB8AC3E}">
        <p14:creationId xmlns:p14="http://schemas.microsoft.com/office/powerpoint/2010/main" val="3709918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10">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12">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C2F492E9-5530-31B7-DDA1-79962C5C85E7}"/>
              </a:ext>
            </a:extLst>
          </p:cNvPr>
          <p:cNvSpPr>
            <a:spLocks noGrp="1"/>
          </p:cNvSpPr>
          <p:nvPr>
            <p:ph type="title"/>
          </p:nvPr>
        </p:nvSpPr>
        <p:spPr>
          <a:xfrm>
            <a:off x="838200" y="365125"/>
            <a:ext cx="10515600" cy="419286"/>
          </a:xfrm>
        </p:spPr>
        <p:txBody>
          <a:bodyPr vert="horz" lIns="91440" tIns="45720" rIns="91440" bIns="45720" rtlCol="0" anchor="ctr">
            <a:normAutofit fontScale="90000"/>
          </a:bodyPr>
          <a:lstStyle/>
          <a:p>
            <a:r>
              <a:rPr lang="en-US" sz="3200" u="sng" kern="1200">
                <a:latin typeface="Arial Nova"/>
              </a:rPr>
              <a:t>Ethics &amp; Sustainability </a:t>
            </a:r>
            <a:endParaRPr lang="en-US" sz="3200" kern="1200">
              <a:latin typeface="Arial Nova"/>
            </a:endParaRPr>
          </a:p>
        </p:txBody>
      </p:sp>
      <p:sp>
        <p:nvSpPr>
          <p:cNvPr id="3" name="Content Placeholder 2">
            <a:extLst>
              <a:ext uri="{FF2B5EF4-FFF2-40B4-BE49-F238E27FC236}">
                <a16:creationId xmlns:a16="http://schemas.microsoft.com/office/drawing/2014/main" id="{26D5E222-20A4-64D1-5052-9D6D0B5D7204}"/>
              </a:ext>
            </a:extLst>
          </p:cNvPr>
          <p:cNvSpPr>
            <a:spLocks noGrp="1"/>
          </p:cNvSpPr>
          <p:nvPr>
            <p:ph sz="half" idx="1"/>
          </p:nvPr>
        </p:nvSpPr>
        <p:spPr>
          <a:xfrm>
            <a:off x="529002" y="1033703"/>
            <a:ext cx="4664515" cy="3917107"/>
          </a:xfrm>
        </p:spPr>
        <p:txBody>
          <a:bodyPr vert="horz" lIns="91440" tIns="45720" rIns="91440" bIns="45720" rtlCol="0" anchor="t">
            <a:noAutofit/>
          </a:bodyPr>
          <a:lstStyle/>
          <a:p>
            <a:pPr marL="205740" indent="-205740" defTabSz="822960">
              <a:spcBef>
                <a:spcPts val="900"/>
              </a:spcBef>
            </a:pPr>
            <a:r>
              <a:rPr lang="en-GB" sz="1800" kern="1200">
                <a:latin typeface="Arial Nova"/>
                <a:ea typeface="+mn-lt"/>
                <a:cs typeface="+mn-lt"/>
              </a:rPr>
              <a:t>The meaning of sustainability in a company is the company’s strategy to minimise negative environmental impacts from their operations in a specific market. Emirates Airlines is committed to environmental stewardship which focusses on three areas:</a:t>
            </a:r>
          </a:p>
          <a:p>
            <a:pPr marL="205740" indent="-205740" defTabSz="822960">
              <a:spcBef>
                <a:spcPts val="900"/>
              </a:spcBef>
            </a:pPr>
            <a:r>
              <a:rPr lang="en-GB" sz="1800" kern="1200">
                <a:latin typeface="Arial Nova"/>
                <a:ea typeface="Verdana"/>
              </a:rPr>
              <a:t>Reducing emissions</a:t>
            </a:r>
          </a:p>
          <a:p>
            <a:pPr marL="205740" indent="-205740" defTabSz="822960">
              <a:spcBef>
                <a:spcPts val="900"/>
              </a:spcBef>
            </a:pPr>
            <a:r>
              <a:rPr lang="en-GB" sz="1800" kern="1200">
                <a:latin typeface="Arial Nova"/>
                <a:ea typeface="Verdana"/>
              </a:rPr>
              <a:t>Consuming responsibility</a:t>
            </a:r>
          </a:p>
          <a:p>
            <a:pPr marL="205740" indent="-205740" defTabSz="822960">
              <a:spcBef>
                <a:spcPts val="900"/>
              </a:spcBef>
            </a:pPr>
            <a:r>
              <a:rPr lang="en-GB" sz="1800" kern="1200">
                <a:latin typeface="Arial Nova"/>
                <a:ea typeface="Verdana"/>
              </a:rPr>
              <a:t>Preserving wildlife and habitats</a:t>
            </a:r>
          </a:p>
          <a:p>
            <a:endParaRPr lang="en-GB" sz="1800">
              <a:latin typeface="Arial Nova"/>
              <a:cs typeface="Calibri"/>
            </a:endParaRPr>
          </a:p>
        </p:txBody>
      </p:sp>
      <p:sp>
        <p:nvSpPr>
          <p:cNvPr id="4" name="Content Placeholder 3">
            <a:extLst>
              <a:ext uri="{FF2B5EF4-FFF2-40B4-BE49-F238E27FC236}">
                <a16:creationId xmlns:a16="http://schemas.microsoft.com/office/drawing/2014/main" id="{FC1C8EAC-3E41-AF58-5030-6EAFF70D258F}"/>
              </a:ext>
            </a:extLst>
          </p:cNvPr>
          <p:cNvSpPr>
            <a:spLocks noGrp="1"/>
          </p:cNvSpPr>
          <p:nvPr>
            <p:ph sz="half" idx="2"/>
          </p:nvPr>
        </p:nvSpPr>
        <p:spPr>
          <a:xfrm>
            <a:off x="6164595" y="889930"/>
            <a:ext cx="4664515" cy="5038540"/>
          </a:xfrm>
        </p:spPr>
        <p:txBody>
          <a:bodyPr vert="horz" lIns="91440" tIns="45720" rIns="91440" bIns="45720" rtlCol="0" anchor="t">
            <a:noAutofit/>
          </a:bodyPr>
          <a:lstStyle/>
          <a:p>
            <a:pPr marL="205740" indent="-205740" defTabSz="822960">
              <a:spcBef>
                <a:spcPts val="900"/>
              </a:spcBef>
            </a:pPr>
            <a:r>
              <a:rPr lang="en-GB" sz="1800" kern="1200">
                <a:latin typeface="Arial Nova"/>
                <a:ea typeface="+mn-ea"/>
                <a:cs typeface="Arial"/>
              </a:rPr>
              <a:t>The successful Airline are implementing environmental assessment and comprehensive environmental management system that covers emirates flight operations. The airline also has a fuel efficiency programme to reduce unnecessary fuel burn through the use of a fuel monitoring system, flexible route planning with air navigation partners, air traffic management to develop efficient routes and aircraft weight management to reduce aircraft weight (and thereby fuel burn), (Otley, 2022)</a:t>
            </a:r>
            <a:endParaRPr lang="en-US" sz="1800" kern="1200">
              <a:latin typeface="Arial Nova"/>
              <a:cs typeface="Arial"/>
            </a:endParaRPr>
          </a:p>
          <a:p>
            <a:pPr marL="205740" indent="-205740" defTabSz="822960">
              <a:spcBef>
                <a:spcPts val="900"/>
              </a:spcBef>
            </a:pPr>
            <a:r>
              <a:rPr lang="en-GB" sz="1800" kern="1200">
                <a:latin typeface="Arial Nova"/>
                <a:ea typeface="+mn-ea"/>
                <a:cs typeface="Arial"/>
              </a:rPr>
              <a:t>However, some flights are easier to offset than others. “The Air Transport Action Group (ATAG) reports that 80% of CO2 emissions in come from flights that are longer than 1,500 Kilometre's (about 932 miles)”. (Murphy, 2023).</a:t>
            </a:r>
            <a:endParaRPr lang="en-US" sz="1800" kern="1200">
              <a:latin typeface="Arial Nova"/>
              <a:cs typeface="Arial"/>
            </a:endParaRPr>
          </a:p>
          <a:p>
            <a:endParaRPr lang="en-GB" sz="1800">
              <a:latin typeface="Arial Nova"/>
              <a:cs typeface="Calibri"/>
            </a:endParaRPr>
          </a:p>
        </p:txBody>
      </p:sp>
      <p:pic>
        <p:nvPicPr>
          <p:cNvPr id="5" name="Picture 5" descr="A large airplane on a tarmac&#10;&#10;Description automatically generated">
            <a:extLst>
              <a:ext uri="{FF2B5EF4-FFF2-40B4-BE49-F238E27FC236}">
                <a16:creationId xmlns:a16="http://schemas.microsoft.com/office/drawing/2014/main" id="{5CB31772-5304-A28D-56BE-D86CDABFCA1D}"/>
              </a:ext>
            </a:extLst>
          </p:cNvPr>
          <p:cNvPicPr>
            <a:picLocks noChangeAspect="1"/>
          </p:cNvPicPr>
          <p:nvPr/>
        </p:nvPicPr>
        <p:blipFill>
          <a:blip r:embed="rId2"/>
          <a:stretch>
            <a:fillRect/>
          </a:stretch>
        </p:blipFill>
        <p:spPr>
          <a:xfrm>
            <a:off x="1361122" y="4853015"/>
            <a:ext cx="4312948" cy="1319185"/>
          </a:xfrm>
          <a:prstGeom prst="rect">
            <a:avLst/>
          </a:prstGeom>
        </p:spPr>
      </p:pic>
    </p:spTree>
    <p:extLst>
      <p:ext uri="{BB962C8B-B14F-4D97-AF65-F5344CB8AC3E}">
        <p14:creationId xmlns:p14="http://schemas.microsoft.com/office/powerpoint/2010/main" val="3650951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46900-66D6-1BDA-02DC-F57413B66935}"/>
              </a:ext>
            </a:extLst>
          </p:cNvPr>
          <p:cNvSpPr>
            <a:spLocks noGrp="1"/>
          </p:cNvSpPr>
          <p:nvPr>
            <p:ph type="title"/>
          </p:nvPr>
        </p:nvSpPr>
        <p:spPr>
          <a:xfrm>
            <a:off x="766313" y="221351"/>
            <a:ext cx="10515600" cy="707336"/>
          </a:xfrm>
        </p:spPr>
        <p:txBody>
          <a:bodyPr>
            <a:normAutofit/>
          </a:bodyPr>
          <a:lstStyle/>
          <a:p>
            <a:r>
              <a:rPr lang="en-US" sz="3200" u="sng">
                <a:latin typeface="Arial Nova"/>
                <a:ea typeface="+mj-lt"/>
                <a:cs typeface="+mj-lt"/>
              </a:rPr>
              <a:t>Ethics &amp; Sustainability </a:t>
            </a:r>
            <a:endParaRPr lang="en-GB" sz="3200">
              <a:latin typeface="Arial Nova"/>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233498F4-41BC-78F6-D9DE-6D1D688141B9}"/>
              </a:ext>
            </a:extLst>
          </p:cNvPr>
          <p:cNvSpPr>
            <a:spLocks noGrp="1"/>
          </p:cNvSpPr>
          <p:nvPr>
            <p:ph sz="half" idx="1"/>
          </p:nvPr>
        </p:nvSpPr>
        <p:spPr>
          <a:xfrm>
            <a:off x="766313" y="934229"/>
            <a:ext cx="5181600" cy="4998319"/>
          </a:xfrm>
        </p:spPr>
        <p:txBody>
          <a:bodyPr vert="horz" lIns="91440" tIns="45720" rIns="91440" bIns="45720" rtlCol="0" anchor="t">
            <a:normAutofit/>
          </a:bodyPr>
          <a:lstStyle/>
          <a:p>
            <a:r>
              <a:rPr lang="en-GB" sz="1800">
                <a:latin typeface="Arial Nova"/>
                <a:cs typeface="Arial"/>
              </a:rPr>
              <a:t>In efforts to reduce food waste the airline uses technology to monitor what customers order on board. The data collected ensures emirates a good prediction so the airline can optimise the amount and type of food waste. The airline aims to reduce food waste by 60 to 70%.</a:t>
            </a:r>
            <a:endParaRPr lang="en-US" sz="1800">
              <a:latin typeface="Arial Nova"/>
              <a:cs typeface="Arial"/>
            </a:endParaRPr>
          </a:p>
          <a:p>
            <a:r>
              <a:rPr lang="en-GB" sz="1800">
                <a:latin typeface="Arial Nova"/>
                <a:cs typeface="Arial"/>
              </a:rPr>
              <a:t>Emirates have Economy class blankets which are woven into thread and made into blankets from 28 recycled 300ml plastic bottles </a:t>
            </a:r>
            <a:endParaRPr lang="en-US" sz="1800">
              <a:latin typeface="Arial Nova"/>
              <a:cs typeface="Arial"/>
            </a:endParaRPr>
          </a:p>
          <a:p>
            <a:endParaRPr lang="en-GB" sz="1800">
              <a:latin typeface="Arial Nova"/>
              <a:cs typeface="Calibri"/>
            </a:endParaRPr>
          </a:p>
        </p:txBody>
      </p:sp>
      <p:sp>
        <p:nvSpPr>
          <p:cNvPr id="4" name="Content Placeholder 3">
            <a:extLst>
              <a:ext uri="{FF2B5EF4-FFF2-40B4-BE49-F238E27FC236}">
                <a16:creationId xmlns:a16="http://schemas.microsoft.com/office/drawing/2014/main" id="{BD09E362-3EB7-93ED-7AC4-70DAB8DA4643}"/>
              </a:ext>
            </a:extLst>
          </p:cNvPr>
          <p:cNvSpPr>
            <a:spLocks noGrp="1"/>
          </p:cNvSpPr>
          <p:nvPr>
            <p:ph sz="half" idx="2"/>
          </p:nvPr>
        </p:nvSpPr>
        <p:spPr>
          <a:xfrm>
            <a:off x="6387860" y="1494946"/>
            <a:ext cx="5181600" cy="4998319"/>
          </a:xfrm>
        </p:spPr>
        <p:txBody>
          <a:bodyPr vert="horz" lIns="91440" tIns="45720" rIns="91440" bIns="45720" rtlCol="0" anchor="t">
            <a:noAutofit/>
          </a:bodyPr>
          <a:lstStyle/>
          <a:p>
            <a:r>
              <a:rPr lang="en-GB" sz="1800">
                <a:latin typeface="Arial Nova"/>
                <a:cs typeface="Arial"/>
              </a:rPr>
              <a:t>The airline has a partnership with the Irish Luxury Organic brand called Voya. Voya has a certified organic status, the Sligo based company will supply the airline with many ranges of products which will be in the spa, showers and lounge areas include:</a:t>
            </a:r>
            <a:endParaRPr lang="en-US" sz="1800">
              <a:latin typeface="Arial Nova"/>
              <a:cs typeface="Arial"/>
            </a:endParaRPr>
          </a:p>
          <a:p>
            <a:r>
              <a:rPr lang="en-GB" sz="1800">
                <a:latin typeface="Arial Nova"/>
                <a:cs typeface="Arial"/>
              </a:rPr>
              <a:t> hand and body creams</a:t>
            </a:r>
            <a:endParaRPr lang="en-US" sz="1800">
              <a:latin typeface="Arial Nova"/>
              <a:cs typeface="Arial"/>
            </a:endParaRPr>
          </a:p>
          <a:p>
            <a:r>
              <a:rPr lang="en-GB" sz="1800">
                <a:latin typeface="Arial Nova"/>
                <a:cs typeface="Arial"/>
              </a:rPr>
              <a:t> Shampoo &amp; conditioner </a:t>
            </a:r>
            <a:endParaRPr lang="en-US" sz="1800">
              <a:latin typeface="Arial Nova"/>
              <a:cs typeface="Arial"/>
            </a:endParaRPr>
          </a:p>
          <a:p>
            <a:r>
              <a:rPr lang="en-GB" sz="1800">
                <a:latin typeface="Arial Nova"/>
                <a:cs typeface="Arial"/>
              </a:rPr>
              <a:t>Body and hand wash</a:t>
            </a:r>
            <a:endParaRPr lang="en-US" sz="1800">
              <a:latin typeface="Arial Nova"/>
              <a:cs typeface="Arial"/>
            </a:endParaRPr>
          </a:p>
          <a:p>
            <a:r>
              <a:rPr lang="en-GB" sz="1800">
                <a:latin typeface="Arial Nova"/>
                <a:cs typeface="Arial"/>
              </a:rPr>
              <a:t>Voya has personally designed the organic range for Emirates, the products are made from hand-harvested seaweed which has been known to have beneficial health properties, the airline ethical standards are important, and Voya only use sustainable and conservative harvesting practices to prevent damage to the coastline of Sligo.</a:t>
            </a:r>
            <a:endParaRPr lang="en-US" sz="1800">
              <a:latin typeface="Arial Nova"/>
              <a:cs typeface="Arial"/>
            </a:endParaRPr>
          </a:p>
          <a:p>
            <a:endParaRPr lang="en-GB" sz="1800">
              <a:latin typeface="Arial Nova"/>
              <a:cs typeface="Calibri"/>
            </a:endParaRPr>
          </a:p>
          <a:p>
            <a:endParaRPr lang="en-GB" sz="1800">
              <a:latin typeface="Arial Nova"/>
              <a:cs typeface="Calibri"/>
            </a:endParaRPr>
          </a:p>
        </p:txBody>
      </p:sp>
      <p:pic>
        <p:nvPicPr>
          <p:cNvPr id="6" name="Picture 5" descr="A group of bottles of liquid&#10;&#10;Description automatically generated">
            <a:extLst>
              <a:ext uri="{FF2B5EF4-FFF2-40B4-BE49-F238E27FC236}">
                <a16:creationId xmlns:a16="http://schemas.microsoft.com/office/drawing/2014/main" id="{8D5C6DFE-CBDB-0C54-7471-CD9F4EBA4DA6}"/>
              </a:ext>
            </a:extLst>
          </p:cNvPr>
          <p:cNvPicPr>
            <a:picLocks noChangeAspect="1"/>
          </p:cNvPicPr>
          <p:nvPr/>
        </p:nvPicPr>
        <p:blipFill>
          <a:blip r:embed="rId2"/>
          <a:stretch>
            <a:fillRect/>
          </a:stretch>
        </p:blipFill>
        <p:spPr>
          <a:xfrm>
            <a:off x="1110021" y="4215982"/>
            <a:ext cx="4465428" cy="2279170"/>
          </a:xfrm>
          <a:prstGeom prst="rect">
            <a:avLst/>
          </a:prstGeom>
        </p:spPr>
      </p:pic>
    </p:spTree>
    <p:extLst>
      <p:ext uri="{BB962C8B-B14F-4D97-AF65-F5344CB8AC3E}">
        <p14:creationId xmlns:p14="http://schemas.microsoft.com/office/powerpoint/2010/main" val="1364660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C9F6F-A85A-7F2A-B396-2222628B5ABB}"/>
              </a:ext>
            </a:extLst>
          </p:cNvPr>
          <p:cNvSpPr>
            <a:spLocks noGrp="1"/>
          </p:cNvSpPr>
          <p:nvPr>
            <p:ph type="title"/>
          </p:nvPr>
        </p:nvSpPr>
        <p:spPr>
          <a:xfrm>
            <a:off x="5755598" y="1138036"/>
            <a:ext cx="5598202" cy="1402470"/>
          </a:xfrm>
        </p:spPr>
        <p:txBody>
          <a:bodyPr vert="horz" lIns="91440" tIns="45720" rIns="91440" bIns="45720" rtlCol="0" anchor="t">
            <a:normAutofit/>
          </a:bodyPr>
          <a:lstStyle/>
          <a:p>
            <a:r>
              <a:rPr lang="en-US" sz="3200" u="sng" kern="1200">
                <a:solidFill>
                  <a:schemeClr val="tx1"/>
                </a:solidFill>
                <a:latin typeface="+mj-lt"/>
                <a:ea typeface="+mj-ea"/>
                <a:cs typeface="+mj-cs"/>
              </a:rPr>
              <a:t>Ethics &amp; Sustainability </a:t>
            </a:r>
            <a:endParaRPr lang="en-US" sz="3200" kern="1200">
              <a:solidFill>
                <a:schemeClr val="tx1"/>
              </a:solidFill>
              <a:latin typeface="+mj-lt"/>
              <a:ea typeface="+mj-ea"/>
              <a:cs typeface="+mj-cs"/>
            </a:endParaRPr>
          </a:p>
          <a:p>
            <a:endParaRPr lang="en-US" sz="3200" kern="1200">
              <a:solidFill>
                <a:schemeClr val="tx1"/>
              </a:solidFill>
              <a:latin typeface="+mj-lt"/>
              <a:ea typeface="+mj-ea"/>
              <a:cs typeface="+mj-cs"/>
            </a:endParaRPr>
          </a:p>
        </p:txBody>
      </p:sp>
      <p:pic>
        <p:nvPicPr>
          <p:cNvPr id="5" name="Picture 5" descr="Airplanes on the runway&#10;&#10;Description automatically generated">
            <a:extLst>
              <a:ext uri="{FF2B5EF4-FFF2-40B4-BE49-F238E27FC236}">
                <a16:creationId xmlns:a16="http://schemas.microsoft.com/office/drawing/2014/main" id="{71773718-535C-F414-BF8B-FAEFEC743C5D}"/>
              </a:ext>
            </a:extLst>
          </p:cNvPr>
          <p:cNvPicPr>
            <a:picLocks noGrp="1" noChangeAspect="1"/>
          </p:cNvPicPr>
          <p:nvPr>
            <p:ph sz="half" idx="2"/>
          </p:nvPr>
        </p:nvPicPr>
        <p:blipFill rotWithShape="1">
          <a:blip r:embed="rId2"/>
          <a:srcRect l="20487" r="15872" b="-2"/>
          <a:stretch/>
        </p:blipFill>
        <p:spPr>
          <a:xfrm>
            <a:off x="742122" y="1432115"/>
            <a:ext cx="4365438" cy="4132915"/>
          </a:xfrm>
          <a:prstGeom prst="rect">
            <a:avLst/>
          </a:prstGeom>
        </p:spPr>
      </p:pic>
      <p:cxnSp>
        <p:nvCxnSpPr>
          <p:cNvPr id="39" name="Straight Connector 1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D488D8-39A8-B84D-1223-C50DB78C8E78}"/>
              </a:ext>
            </a:extLst>
          </p:cNvPr>
          <p:cNvSpPr>
            <a:spLocks noGrp="1"/>
          </p:cNvSpPr>
          <p:nvPr>
            <p:ph sz="half" idx="1"/>
          </p:nvPr>
        </p:nvSpPr>
        <p:spPr>
          <a:xfrm>
            <a:off x="5755598" y="1846686"/>
            <a:ext cx="5444382" cy="4295697"/>
          </a:xfrm>
        </p:spPr>
        <p:txBody>
          <a:bodyPr vert="horz" lIns="91440" tIns="45720" rIns="91440" bIns="45720" rtlCol="0" anchor="t">
            <a:noAutofit/>
          </a:bodyPr>
          <a:lstStyle/>
          <a:p>
            <a:r>
              <a:rPr lang="en-US" sz="1800">
                <a:latin typeface="Arial Nova"/>
              </a:rPr>
              <a:t>The Airline’s environmental policy has been in effect since the 15th of July 2018, although the airline supports the four pillar strategies to minimize the emissions, more efforts need to be done in order to minimize the environmental burden air travel imposes on our plant. (Murphy,2023), for example Royal Dutch Airlines (KLM) has the lowest carbon emissions. From 2008 KLM has had a plan to guarantee the airline is more sustainable. “The company’s carbon reduction has a set goal of reducing its total carbon footprint by 15% in 2030 compared to 2005, KLM is also in the top three of the Airline category of the Dow Jones Sustainability Index for the past 15 years'” (Noyes, 2023).</a:t>
            </a:r>
          </a:p>
        </p:txBody>
      </p:sp>
    </p:spTree>
    <p:extLst>
      <p:ext uri="{BB962C8B-B14F-4D97-AF65-F5344CB8AC3E}">
        <p14:creationId xmlns:p14="http://schemas.microsoft.com/office/powerpoint/2010/main" val="4017207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screenshot of a computer&#10;&#10;Description automatically generated">
            <a:extLst>
              <a:ext uri="{FF2B5EF4-FFF2-40B4-BE49-F238E27FC236}">
                <a16:creationId xmlns:a16="http://schemas.microsoft.com/office/drawing/2014/main" id="{5C17085C-7365-8342-4695-997FC87D7E40}"/>
              </a:ext>
            </a:extLst>
          </p:cNvPr>
          <p:cNvPicPr>
            <a:picLocks noGrp="1" noChangeAspect="1"/>
          </p:cNvPicPr>
          <p:nvPr>
            <p:ph idx="1"/>
          </p:nvPr>
        </p:nvPicPr>
        <p:blipFill rotWithShape="1">
          <a:blip r:embed="rId2"/>
          <a:srcRect r="4" b="-2"/>
          <a:stretch/>
        </p:blipFill>
        <p:spPr>
          <a:xfrm>
            <a:off x="2" y="10"/>
            <a:ext cx="12191271" cy="6857989"/>
          </a:xfrm>
          <a:custGeom>
            <a:avLst/>
            <a:gdLst/>
            <a:ahLst/>
            <a:cxnLst/>
            <a:rect l="l" t="t" r="r" b="b"/>
            <a:pathLst>
              <a:path w="12191271" h="6850048">
                <a:moveTo>
                  <a:pt x="636938" y="0"/>
                </a:moveTo>
                <a:lnTo>
                  <a:pt x="12191271" y="0"/>
                </a:lnTo>
                <a:lnTo>
                  <a:pt x="12191271" y="34"/>
                </a:lnTo>
                <a:lnTo>
                  <a:pt x="12188836" y="26696"/>
                </a:lnTo>
                <a:cubicBezTo>
                  <a:pt x="12159738" y="43228"/>
                  <a:pt x="12151834" y="118002"/>
                  <a:pt x="12131136" y="168244"/>
                </a:cubicBezTo>
                <a:cubicBezTo>
                  <a:pt x="12124808" y="199505"/>
                  <a:pt x="12149886" y="254732"/>
                  <a:pt x="12134482" y="260696"/>
                </a:cubicBezTo>
                <a:cubicBezTo>
                  <a:pt x="12141738" y="278745"/>
                  <a:pt x="12126232" y="287417"/>
                  <a:pt x="12123358" y="303160"/>
                </a:cubicBezTo>
                <a:cubicBezTo>
                  <a:pt x="12127622" y="318147"/>
                  <a:pt x="12122174" y="322795"/>
                  <a:pt x="12119930" y="334153"/>
                </a:cubicBezTo>
                <a:cubicBezTo>
                  <a:pt x="12122824" y="340739"/>
                  <a:pt x="12121652" y="350621"/>
                  <a:pt x="12117292" y="352523"/>
                </a:cubicBezTo>
                <a:cubicBezTo>
                  <a:pt x="12108502" y="344302"/>
                  <a:pt x="12109672" y="380554"/>
                  <a:pt x="12103022" y="380764"/>
                </a:cubicBezTo>
                <a:cubicBezTo>
                  <a:pt x="12099682" y="400323"/>
                  <a:pt x="12099092" y="490383"/>
                  <a:pt x="12087384" y="501357"/>
                </a:cubicBezTo>
                <a:cubicBezTo>
                  <a:pt x="12078470" y="540103"/>
                  <a:pt x="12088892" y="604695"/>
                  <a:pt x="12086884" y="621818"/>
                </a:cubicBezTo>
                <a:cubicBezTo>
                  <a:pt x="12103872" y="645808"/>
                  <a:pt x="12046274" y="710838"/>
                  <a:pt x="12037912" y="783603"/>
                </a:cubicBezTo>
                <a:cubicBezTo>
                  <a:pt x="12038728" y="794128"/>
                  <a:pt x="12038178" y="799388"/>
                  <a:pt x="12033652" y="800460"/>
                </a:cubicBezTo>
                <a:cubicBezTo>
                  <a:pt x="12030680" y="822866"/>
                  <a:pt x="12018000" y="839465"/>
                  <a:pt x="12021616" y="857543"/>
                </a:cubicBezTo>
                <a:cubicBezTo>
                  <a:pt x="12012916" y="850673"/>
                  <a:pt x="12020790" y="891755"/>
                  <a:pt x="12011726" y="892266"/>
                </a:cubicBezTo>
                <a:cubicBezTo>
                  <a:pt x="12007210" y="905052"/>
                  <a:pt x="11997872" y="927582"/>
                  <a:pt x="11994512" y="934260"/>
                </a:cubicBezTo>
                <a:lnTo>
                  <a:pt x="11991560" y="932336"/>
                </a:lnTo>
                <a:lnTo>
                  <a:pt x="11990514" y="940487"/>
                </a:lnTo>
                <a:lnTo>
                  <a:pt x="11988602" y="958836"/>
                </a:lnTo>
                <a:cubicBezTo>
                  <a:pt x="11985966" y="966456"/>
                  <a:pt x="11975758" y="977088"/>
                  <a:pt x="11974700" y="986207"/>
                </a:cubicBezTo>
                <a:cubicBezTo>
                  <a:pt x="11970938" y="1004735"/>
                  <a:pt x="11977876" y="1007075"/>
                  <a:pt x="11982258" y="1013556"/>
                </a:cubicBezTo>
                <a:cubicBezTo>
                  <a:pt x="11981214" y="1026451"/>
                  <a:pt x="11971950" y="1050442"/>
                  <a:pt x="11968448" y="1063580"/>
                </a:cubicBezTo>
                <a:cubicBezTo>
                  <a:pt x="11964708" y="1069989"/>
                  <a:pt x="11969836" y="1093522"/>
                  <a:pt x="11961240" y="1092388"/>
                </a:cubicBezTo>
                <a:cubicBezTo>
                  <a:pt x="11960426" y="1105603"/>
                  <a:pt x="11958786" y="1112923"/>
                  <a:pt x="11957400" y="1120089"/>
                </a:cubicBezTo>
                <a:lnTo>
                  <a:pt x="11952458" y="1136369"/>
                </a:lnTo>
                <a:cubicBezTo>
                  <a:pt x="11950090" y="1140925"/>
                  <a:pt x="11948538" y="1146011"/>
                  <a:pt x="11948726" y="1152132"/>
                </a:cubicBezTo>
                <a:lnTo>
                  <a:pt x="11949742" y="1158140"/>
                </a:lnTo>
                <a:lnTo>
                  <a:pt x="11948154" y="1158608"/>
                </a:lnTo>
                <a:cubicBezTo>
                  <a:pt x="11945686" y="1158803"/>
                  <a:pt x="11928734" y="1161056"/>
                  <a:pt x="11927260" y="1180442"/>
                </a:cubicBezTo>
                <a:cubicBezTo>
                  <a:pt x="11921496" y="1192709"/>
                  <a:pt x="11919204" y="1203402"/>
                  <a:pt x="11915994" y="1221353"/>
                </a:cubicBezTo>
                <a:cubicBezTo>
                  <a:pt x="11915516" y="1232713"/>
                  <a:pt x="11926308" y="1235102"/>
                  <a:pt x="11924388" y="1248604"/>
                </a:cubicBezTo>
                <a:cubicBezTo>
                  <a:pt x="11911346" y="1301115"/>
                  <a:pt x="11929638" y="1279167"/>
                  <a:pt x="11916648" y="1307095"/>
                </a:cubicBezTo>
                <a:cubicBezTo>
                  <a:pt x="11915436" y="1312439"/>
                  <a:pt x="11915606" y="1317191"/>
                  <a:pt x="11916360" y="1321583"/>
                </a:cubicBezTo>
                <a:lnTo>
                  <a:pt x="11918132" y="1328373"/>
                </a:lnTo>
                <a:lnTo>
                  <a:pt x="11911374" y="1349635"/>
                </a:lnTo>
                <a:cubicBezTo>
                  <a:pt x="11908688" y="1360345"/>
                  <a:pt x="11906470" y="1371840"/>
                  <a:pt x="11904778" y="1383852"/>
                </a:cubicBezTo>
                <a:cubicBezTo>
                  <a:pt x="11907652" y="1387748"/>
                  <a:pt x="11902226" y="1395665"/>
                  <a:pt x="11900890" y="1399838"/>
                </a:cubicBezTo>
                <a:cubicBezTo>
                  <a:pt x="11902940" y="1400643"/>
                  <a:pt x="11902928" y="1410976"/>
                  <a:pt x="11900874" y="1413889"/>
                </a:cubicBezTo>
                <a:cubicBezTo>
                  <a:pt x="11886092" y="1485537"/>
                  <a:pt x="11909474" y="1450776"/>
                  <a:pt x="11893500" y="1491153"/>
                </a:cubicBezTo>
                <a:cubicBezTo>
                  <a:pt x="11892154" y="1498399"/>
                  <a:pt x="11892622" y="1504376"/>
                  <a:pt x="11893858" y="1509677"/>
                </a:cubicBezTo>
                <a:lnTo>
                  <a:pt x="11897264" y="1519651"/>
                </a:lnTo>
                <a:lnTo>
                  <a:pt x="11895090" y="1525679"/>
                </a:lnTo>
                <a:cubicBezTo>
                  <a:pt x="11892484" y="1550498"/>
                  <a:pt x="11896104" y="1559433"/>
                  <a:pt x="11890274" y="1572282"/>
                </a:cubicBezTo>
                <a:cubicBezTo>
                  <a:pt x="11897250" y="1597020"/>
                  <a:pt x="11889764" y="1586796"/>
                  <a:pt x="11886744" y="1602539"/>
                </a:cubicBezTo>
                <a:cubicBezTo>
                  <a:pt x="11883642" y="1614697"/>
                  <a:pt x="11882502" y="1589859"/>
                  <a:pt x="11880728" y="1602238"/>
                </a:cubicBezTo>
                <a:cubicBezTo>
                  <a:pt x="11881720" y="1616707"/>
                  <a:pt x="11874476" y="1613372"/>
                  <a:pt x="11875940" y="1628576"/>
                </a:cubicBezTo>
                <a:cubicBezTo>
                  <a:pt x="11881788" y="1627172"/>
                  <a:pt x="11872080" y="1656092"/>
                  <a:pt x="11876794" y="1658841"/>
                </a:cubicBezTo>
                <a:lnTo>
                  <a:pt x="11876694" y="1659046"/>
                </a:lnTo>
                <a:cubicBezTo>
                  <a:pt x="11866634" y="1667627"/>
                  <a:pt x="11851866" y="1763404"/>
                  <a:pt x="11841806" y="1771984"/>
                </a:cubicBezTo>
                <a:cubicBezTo>
                  <a:pt x="11810410" y="1824881"/>
                  <a:pt x="11780100" y="1952023"/>
                  <a:pt x="11765636" y="2016516"/>
                </a:cubicBezTo>
                <a:cubicBezTo>
                  <a:pt x="11751172" y="2081009"/>
                  <a:pt x="11756430" y="2114985"/>
                  <a:pt x="11755018" y="2158942"/>
                </a:cubicBezTo>
                <a:lnTo>
                  <a:pt x="11756288" y="2240371"/>
                </a:lnTo>
                <a:lnTo>
                  <a:pt x="11751858" y="2253578"/>
                </a:lnTo>
                <a:cubicBezTo>
                  <a:pt x="11750642" y="2255242"/>
                  <a:pt x="11750294" y="2257858"/>
                  <a:pt x="11752262" y="2273603"/>
                </a:cubicBezTo>
                <a:cubicBezTo>
                  <a:pt x="11740738" y="2308149"/>
                  <a:pt x="11737736" y="2368195"/>
                  <a:pt x="11722998" y="2393147"/>
                </a:cubicBezTo>
                <a:cubicBezTo>
                  <a:pt x="11727870" y="2391170"/>
                  <a:pt x="11729790" y="2408227"/>
                  <a:pt x="11726462" y="2418325"/>
                </a:cubicBezTo>
                <a:cubicBezTo>
                  <a:pt x="11745428" y="2412080"/>
                  <a:pt x="11706204" y="2455637"/>
                  <a:pt x="11717312" y="2469703"/>
                </a:cubicBezTo>
                <a:cubicBezTo>
                  <a:pt x="11706060" y="2466046"/>
                  <a:pt x="11682162" y="2507996"/>
                  <a:pt x="11689052" y="2534428"/>
                </a:cubicBezTo>
                <a:cubicBezTo>
                  <a:pt x="11683298" y="2568704"/>
                  <a:pt x="11671550" y="2590146"/>
                  <a:pt x="11671572" y="2628315"/>
                </a:cubicBezTo>
                <a:cubicBezTo>
                  <a:pt x="11669958" y="2628904"/>
                  <a:pt x="11668516" y="2630315"/>
                  <a:pt x="11667202" y="2632291"/>
                </a:cubicBezTo>
                <a:lnTo>
                  <a:pt x="11663792" y="2639275"/>
                </a:lnTo>
                <a:lnTo>
                  <a:pt x="11663828" y="2640882"/>
                </a:lnTo>
                <a:cubicBezTo>
                  <a:pt x="11663260" y="2646928"/>
                  <a:pt x="11662318" y="2649787"/>
                  <a:pt x="11661216" y="2651232"/>
                </a:cubicBezTo>
                <a:lnTo>
                  <a:pt x="11659736" y="2651998"/>
                </a:lnTo>
                <a:lnTo>
                  <a:pt x="11657658" y="2658628"/>
                </a:lnTo>
                <a:lnTo>
                  <a:pt x="11652798" y="2670425"/>
                </a:lnTo>
                <a:lnTo>
                  <a:pt x="11652608" y="2673819"/>
                </a:lnTo>
                <a:lnTo>
                  <a:pt x="11646398" y="2693461"/>
                </a:lnTo>
                <a:lnTo>
                  <a:pt x="11646654" y="2694295"/>
                </a:lnTo>
                <a:cubicBezTo>
                  <a:pt x="11647086" y="2696613"/>
                  <a:pt x="11647138" y="2699170"/>
                  <a:pt x="11646396" y="2702293"/>
                </a:cubicBezTo>
                <a:cubicBezTo>
                  <a:pt x="11652536" y="2705759"/>
                  <a:pt x="11647852" y="2707391"/>
                  <a:pt x="11645122" y="2716295"/>
                </a:cubicBezTo>
                <a:cubicBezTo>
                  <a:pt x="11654048" y="2723663"/>
                  <a:pt x="11643268" y="2743972"/>
                  <a:pt x="11646406" y="2755554"/>
                </a:cubicBezTo>
                <a:cubicBezTo>
                  <a:pt x="11644200" y="2761932"/>
                  <a:pt x="11642026" y="2768809"/>
                  <a:pt x="11639970" y="2776095"/>
                </a:cubicBezTo>
                <a:lnTo>
                  <a:pt x="11638858" y="2780546"/>
                </a:lnTo>
                <a:lnTo>
                  <a:pt x="11638912" y="2780766"/>
                </a:lnTo>
                <a:cubicBezTo>
                  <a:pt x="11638832" y="2782014"/>
                  <a:pt x="11638528" y="2783583"/>
                  <a:pt x="11637890" y="2785722"/>
                </a:cubicBezTo>
                <a:lnTo>
                  <a:pt x="11636832" y="2788662"/>
                </a:lnTo>
                <a:lnTo>
                  <a:pt x="11634674" y="2797295"/>
                </a:lnTo>
                <a:lnTo>
                  <a:pt x="11634434" y="2801139"/>
                </a:lnTo>
                <a:cubicBezTo>
                  <a:pt x="11635286" y="2816294"/>
                  <a:pt x="11647702" y="2823339"/>
                  <a:pt x="11638528" y="2839295"/>
                </a:cubicBezTo>
                <a:cubicBezTo>
                  <a:pt x="11636094" y="2865138"/>
                  <a:pt x="11641034" y="2884181"/>
                  <a:pt x="11634070" y="2906237"/>
                </a:cubicBezTo>
                <a:cubicBezTo>
                  <a:pt x="11631818" y="2930445"/>
                  <a:pt x="11632514" y="2952380"/>
                  <a:pt x="11628506" y="2972091"/>
                </a:cubicBezTo>
                <a:cubicBezTo>
                  <a:pt x="11629844" y="2981191"/>
                  <a:pt x="11625508" y="2988486"/>
                  <a:pt x="11625932" y="2995729"/>
                </a:cubicBezTo>
                <a:cubicBezTo>
                  <a:pt x="11626358" y="3002972"/>
                  <a:pt x="11636102" y="3002605"/>
                  <a:pt x="11631060" y="3015551"/>
                </a:cubicBezTo>
                <a:cubicBezTo>
                  <a:pt x="11639036" y="3026970"/>
                  <a:pt x="11634852" y="3046550"/>
                  <a:pt x="11634862" y="3052653"/>
                </a:cubicBezTo>
                <a:lnTo>
                  <a:pt x="11638472" y="3085161"/>
                </a:lnTo>
                <a:lnTo>
                  <a:pt x="11617590" y="3113393"/>
                </a:lnTo>
                <a:cubicBezTo>
                  <a:pt x="11621846" y="3121866"/>
                  <a:pt x="11613122" y="3148828"/>
                  <a:pt x="11622718" y="3149063"/>
                </a:cubicBezTo>
                <a:cubicBezTo>
                  <a:pt x="11620874" y="3159401"/>
                  <a:pt x="11616380" y="3164407"/>
                  <a:pt x="11622820" y="3163072"/>
                </a:cubicBezTo>
                <a:cubicBezTo>
                  <a:pt x="11622276" y="3170605"/>
                  <a:pt x="11620826" y="3184783"/>
                  <a:pt x="11619438" y="3194257"/>
                </a:cubicBezTo>
                <a:lnTo>
                  <a:pt x="11614494" y="3219915"/>
                </a:lnTo>
                <a:lnTo>
                  <a:pt x="11613098" y="3221731"/>
                </a:lnTo>
                <a:cubicBezTo>
                  <a:pt x="11612634" y="3224213"/>
                  <a:pt x="11612392" y="3231115"/>
                  <a:pt x="11611708" y="3234801"/>
                </a:cubicBezTo>
                <a:lnTo>
                  <a:pt x="11609006" y="3243851"/>
                </a:lnTo>
                <a:cubicBezTo>
                  <a:pt x="11607894" y="3246676"/>
                  <a:pt x="11606598" y="3249062"/>
                  <a:pt x="11605054" y="3250812"/>
                </a:cubicBezTo>
                <a:cubicBezTo>
                  <a:pt x="11608816" y="3286401"/>
                  <a:pt x="11599242" y="3315146"/>
                  <a:pt x="11596882" y="3351401"/>
                </a:cubicBezTo>
                <a:cubicBezTo>
                  <a:pt x="11606320" y="3370932"/>
                  <a:pt x="11574486" y="3407777"/>
                  <a:pt x="11562942" y="3412738"/>
                </a:cubicBezTo>
                <a:cubicBezTo>
                  <a:pt x="11558508" y="3443835"/>
                  <a:pt x="11567878" y="3479425"/>
                  <a:pt x="11562930" y="3515212"/>
                </a:cubicBezTo>
                <a:lnTo>
                  <a:pt x="11545452" y="3647527"/>
                </a:lnTo>
                <a:cubicBezTo>
                  <a:pt x="11538634" y="3726778"/>
                  <a:pt x="11536610" y="3789073"/>
                  <a:pt x="11537114" y="3864465"/>
                </a:cubicBezTo>
                <a:cubicBezTo>
                  <a:pt x="11537618" y="3939858"/>
                  <a:pt x="11535598" y="4034053"/>
                  <a:pt x="11548476" y="4099881"/>
                </a:cubicBezTo>
                <a:lnTo>
                  <a:pt x="11552432" y="4165133"/>
                </a:lnTo>
                <a:lnTo>
                  <a:pt x="11552732" y="4173457"/>
                </a:lnTo>
                <a:cubicBezTo>
                  <a:pt x="11546540" y="4200651"/>
                  <a:pt x="11557802" y="4228513"/>
                  <a:pt x="11553200" y="4250383"/>
                </a:cubicBezTo>
                <a:cubicBezTo>
                  <a:pt x="11552922" y="4256452"/>
                  <a:pt x="11553192" y="4261667"/>
                  <a:pt x="11553798" y="4266324"/>
                </a:cubicBezTo>
                <a:lnTo>
                  <a:pt x="11556298" y="4278290"/>
                </a:lnTo>
                <a:lnTo>
                  <a:pt x="11558608" y="4279552"/>
                </a:lnTo>
                <a:lnTo>
                  <a:pt x="11559256" y="4288041"/>
                </a:lnTo>
                <a:lnTo>
                  <a:pt x="11559842" y="4289935"/>
                </a:lnTo>
                <a:cubicBezTo>
                  <a:pt x="11559766" y="4297619"/>
                  <a:pt x="11558376" y="4321255"/>
                  <a:pt x="11558794" y="4334153"/>
                </a:cubicBezTo>
                <a:cubicBezTo>
                  <a:pt x="11561310" y="4357137"/>
                  <a:pt x="11552162" y="4349289"/>
                  <a:pt x="11562346" y="4367326"/>
                </a:cubicBezTo>
                <a:cubicBezTo>
                  <a:pt x="11559750" y="4411719"/>
                  <a:pt x="11572402" y="4426587"/>
                  <a:pt x="11564954" y="4468612"/>
                </a:cubicBezTo>
                <a:cubicBezTo>
                  <a:pt x="11563988" y="4505670"/>
                  <a:pt x="11581512" y="4533280"/>
                  <a:pt x="11580786" y="4546196"/>
                </a:cubicBezTo>
                <a:cubicBezTo>
                  <a:pt x="11581754" y="4580683"/>
                  <a:pt x="11563866" y="4624484"/>
                  <a:pt x="11563432" y="4665534"/>
                </a:cubicBezTo>
                <a:cubicBezTo>
                  <a:pt x="11565794" y="4700759"/>
                  <a:pt x="11560190" y="4735452"/>
                  <a:pt x="11568406" y="4764690"/>
                </a:cubicBezTo>
                <a:cubicBezTo>
                  <a:pt x="11567130" y="4767647"/>
                  <a:pt x="11566180" y="4770968"/>
                  <a:pt x="11565462" y="4774527"/>
                </a:cubicBezTo>
                <a:lnTo>
                  <a:pt x="11564000" y="4785178"/>
                </a:lnTo>
                <a:lnTo>
                  <a:pt x="11564328" y="4798347"/>
                </a:lnTo>
                <a:lnTo>
                  <a:pt x="11563206" y="4801234"/>
                </a:lnTo>
                <a:lnTo>
                  <a:pt x="11561136" y="4826142"/>
                </a:lnTo>
                <a:lnTo>
                  <a:pt x="11561700" y="4829040"/>
                </a:lnTo>
                <a:lnTo>
                  <a:pt x="11560522" y="4853748"/>
                </a:lnTo>
                <a:lnTo>
                  <a:pt x="11560924" y="4853991"/>
                </a:lnTo>
                <a:cubicBezTo>
                  <a:pt x="11561796" y="4855098"/>
                  <a:pt x="11562390" y="4856978"/>
                  <a:pt x="11562416" y="4860528"/>
                </a:cubicBezTo>
                <a:cubicBezTo>
                  <a:pt x="11568496" y="4853650"/>
                  <a:pt x="11564776" y="4862172"/>
                  <a:pt x="11564316" y="4873245"/>
                </a:cubicBezTo>
                <a:lnTo>
                  <a:pt x="11572682" y="4927107"/>
                </a:lnTo>
                <a:lnTo>
                  <a:pt x="11572672" y="4932248"/>
                </a:lnTo>
                <a:cubicBezTo>
                  <a:pt x="11572704" y="4932275"/>
                  <a:pt x="11572734" y="4932305"/>
                  <a:pt x="11572766" y="4932333"/>
                </a:cubicBezTo>
                <a:cubicBezTo>
                  <a:pt x="11572964" y="4933414"/>
                  <a:pt x="11573036" y="4935090"/>
                  <a:pt x="11572942" y="4937721"/>
                </a:cubicBezTo>
                <a:lnTo>
                  <a:pt x="11577402" y="4975055"/>
                </a:lnTo>
                <a:cubicBezTo>
                  <a:pt x="11574168" y="4991322"/>
                  <a:pt x="11579054" y="4994280"/>
                  <a:pt x="11580860" y="5016279"/>
                </a:cubicBezTo>
                <a:cubicBezTo>
                  <a:pt x="11577794" y="5025639"/>
                  <a:pt x="11578930" y="5033009"/>
                  <a:pt x="11581396" y="5040153"/>
                </a:cubicBezTo>
                <a:cubicBezTo>
                  <a:pt x="11580034" y="5061698"/>
                  <a:pt x="11583522" y="5081146"/>
                  <a:pt x="11584442" y="5105259"/>
                </a:cubicBezTo>
                <a:cubicBezTo>
                  <a:pt x="11580512" y="5131545"/>
                  <a:pt x="11587750" y="5144617"/>
                  <a:pt x="11588702" y="5170388"/>
                </a:cubicBezTo>
                <a:cubicBezTo>
                  <a:pt x="11581846" y="5193034"/>
                  <a:pt x="11594798" y="5188571"/>
                  <a:pt x="11597568" y="5201681"/>
                </a:cubicBezTo>
                <a:lnTo>
                  <a:pt x="11596842" y="5215195"/>
                </a:lnTo>
                <a:lnTo>
                  <a:pt x="11596192" y="5218814"/>
                </a:lnTo>
                <a:cubicBezTo>
                  <a:pt x="11595848" y="5221331"/>
                  <a:pt x="11595754" y="5223032"/>
                  <a:pt x="11595836" y="5224243"/>
                </a:cubicBezTo>
                <a:lnTo>
                  <a:pt x="11595408" y="5229443"/>
                </a:lnTo>
                <a:cubicBezTo>
                  <a:pt x="11594346" y="5237912"/>
                  <a:pt x="11593122" y="5246108"/>
                  <a:pt x="11591796" y="5253878"/>
                </a:cubicBezTo>
                <a:cubicBezTo>
                  <a:pt x="11596328" y="5261714"/>
                  <a:pt x="11588472" y="5289750"/>
                  <a:pt x="11598078" y="5288650"/>
                </a:cubicBezTo>
                <a:cubicBezTo>
                  <a:pt x="11596572" y="5299191"/>
                  <a:pt x="11592238" y="5304794"/>
                  <a:pt x="11598640" y="5302571"/>
                </a:cubicBezTo>
                <a:cubicBezTo>
                  <a:pt x="11598320" y="5306080"/>
                  <a:pt x="11598696" y="5308372"/>
                  <a:pt x="11599412" y="5310113"/>
                </a:cubicBezTo>
                <a:lnTo>
                  <a:pt x="11599768" y="5310652"/>
                </a:lnTo>
                <a:lnTo>
                  <a:pt x="11593310" y="5352392"/>
                </a:lnTo>
                <a:lnTo>
                  <a:pt x="11592144" y="5360280"/>
                </a:lnTo>
                <a:lnTo>
                  <a:pt x="11589598" y="5374040"/>
                </a:lnTo>
                <a:lnTo>
                  <a:pt x="11589840" y="5375477"/>
                </a:lnTo>
                <a:lnTo>
                  <a:pt x="11587428" y="5384856"/>
                </a:lnTo>
                <a:cubicBezTo>
                  <a:pt x="11586404" y="5387820"/>
                  <a:pt x="11585186" y="5390375"/>
                  <a:pt x="11583696" y="5392331"/>
                </a:cubicBezTo>
                <a:cubicBezTo>
                  <a:pt x="11588614" y="5427214"/>
                  <a:pt x="11579964" y="5457140"/>
                  <a:pt x="11578774" y="5493537"/>
                </a:cubicBezTo>
                <a:cubicBezTo>
                  <a:pt x="11574386" y="5533576"/>
                  <a:pt x="11562428" y="5590359"/>
                  <a:pt x="11557362" y="5632561"/>
                </a:cubicBezTo>
                <a:lnTo>
                  <a:pt x="11548380" y="5746753"/>
                </a:lnTo>
                <a:cubicBezTo>
                  <a:pt x="11556238" y="5772089"/>
                  <a:pt x="11550878" y="5798350"/>
                  <a:pt x="11551024" y="5822826"/>
                </a:cubicBezTo>
                <a:cubicBezTo>
                  <a:pt x="11542796" y="5814291"/>
                  <a:pt x="11553924" y="5853157"/>
                  <a:pt x="11544052" y="5852276"/>
                </a:cubicBezTo>
                <a:cubicBezTo>
                  <a:pt x="11544390" y="5856758"/>
                  <a:pt x="11545032" y="5861128"/>
                  <a:pt x="11545748" y="5865520"/>
                </a:cubicBezTo>
                <a:lnTo>
                  <a:pt x="11546116" y="5867822"/>
                </a:lnTo>
                <a:lnTo>
                  <a:pt x="11545906" y="5876651"/>
                </a:lnTo>
                <a:lnTo>
                  <a:pt x="11547962" y="5879618"/>
                </a:lnTo>
                <a:lnTo>
                  <a:pt x="11549160" y="5893249"/>
                </a:lnTo>
                <a:cubicBezTo>
                  <a:pt x="11549282" y="5898280"/>
                  <a:pt x="11549030" y="5903609"/>
                  <a:pt x="11548180" y="5909369"/>
                </a:cubicBezTo>
                <a:cubicBezTo>
                  <a:pt x="11541720" y="5927436"/>
                  <a:pt x="11549640" y="5963239"/>
                  <a:pt x="11541162" y="5985355"/>
                </a:cubicBezTo>
                <a:cubicBezTo>
                  <a:pt x="11538794" y="5993983"/>
                  <a:pt x="11531140" y="6003419"/>
                  <a:pt x="11533408" y="6010880"/>
                </a:cubicBezTo>
                <a:cubicBezTo>
                  <a:pt x="11533384" y="6032967"/>
                  <a:pt x="11540672" y="6093692"/>
                  <a:pt x="11541022" y="6117880"/>
                </a:cubicBezTo>
                <a:cubicBezTo>
                  <a:pt x="11536010" y="6127417"/>
                  <a:pt x="11542236" y="6147591"/>
                  <a:pt x="11540416" y="6176296"/>
                </a:cubicBezTo>
                <a:cubicBezTo>
                  <a:pt x="11533696" y="6193575"/>
                  <a:pt x="11520672" y="6223706"/>
                  <a:pt x="11515330" y="6241549"/>
                </a:cubicBezTo>
                <a:cubicBezTo>
                  <a:pt x="11509988" y="6259393"/>
                  <a:pt x="11506830" y="6256209"/>
                  <a:pt x="11508360" y="6283356"/>
                </a:cubicBezTo>
                <a:cubicBezTo>
                  <a:pt x="11496758" y="6317094"/>
                  <a:pt x="11506504" y="6340085"/>
                  <a:pt x="11502164" y="6370897"/>
                </a:cubicBezTo>
                <a:cubicBezTo>
                  <a:pt x="11498220" y="6406078"/>
                  <a:pt x="11505228" y="6378276"/>
                  <a:pt x="11493420" y="6419907"/>
                </a:cubicBezTo>
                <a:cubicBezTo>
                  <a:pt x="11496498" y="6425815"/>
                  <a:pt x="11498672" y="6444204"/>
                  <a:pt x="11496258" y="6453162"/>
                </a:cubicBezTo>
                <a:cubicBezTo>
                  <a:pt x="11496982" y="6471523"/>
                  <a:pt x="11512650" y="6498528"/>
                  <a:pt x="11512334" y="6514298"/>
                </a:cubicBezTo>
                <a:cubicBezTo>
                  <a:pt x="11512200" y="6527176"/>
                  <a:pt x="11507906" y="6505466"/>
                  <a:pt x="11506458" y="6519308"/>
                </a:cubicBezTo>
                <a:cubicBezTo>
                  <a:pt x="11505546" y="6536357"/>
                  <a:pt x="11496970" y="6533583"/>
                  <a:pt x="11506912" y="6550074"/>
                </a:cubicBezTo>
                <a:cubicBezTo>
                  <a:pt x="11502902" y="6566946"/>
                  <a:pt x="11507560" y="6571936"/>
                  <a:pt x="11508214" y="6596919"/>
                </a:cubicBezTo>
                <a:cubicBezTo>
                  <a:pt x="11504722" y="6606203"/>
                  <a:pt x="11505462" y="6614758"/>
                  <a:pt x="11507524" y="6623534"/>
                </a:cubicBezTo>
                <a:cubicBezTo>
                  <a:pt x="11505086" y="6646907"/>
                  <a:pt x="11507528" y="6669655"/>
                  <a:pt x="11507206" y="6696669"/>
                </a:cubicBezTo>
                <a:cubicBezTo>
                  <a:pt x="11501998" y="6724388"/>
                  <a:pt x="11508454" y="6741397"/>
                  <a:pt x="11508078" y="6770256"/>
                </a:cubicBezTo>
                <a:cubicBezTo>
                  <a:pt x="11509260" y="6790406"/>
                  <a:pt x="11512798" y="6819910"/>
                  <a:pt x="11515012" y="6840678"/>
                </a:cubicBezTo>
                <a:lnTo>
                  <a:pt x="11515906" y="6850048"/>
                </a:lnTo>
                <a:lnTo>
                  <a:pt x="0" y="6850048"/>
                </a:lnTo>
                <a:lnTo>
                  <a:pt x="0" y="6150255"/>
                </a:lnTo>
                <a:lnTo>
                  <a:pt x="17548" y="6079421"/>
                </a:lnTo>
                <a:cubicBezTo>
                  <a:pt x="24104" y="6016456"/>
                  <a:pt x="27371" y="6035306"/>
                  <a:pt x="27043" y="5985942"/>
                </a:cubicBezTo>
                <a:cubicBezTo>
                  <a:pt x="26678" y="5981021"/>
                  <a:pt x="35914" y="5971603"/>
                  <a:pt x="33624" y="5952542"/>
                </a:cubicBezTo>
                <a:cubicBezTo>
                  <a:pt x="37578" y="5922372"/>
                  <a:pt x="48696" y="5939028"/>
                  <a:pt x="52357" y="5900385"/>
                </a:cubicBezTo>
                <a:cubicBezTo>
                  <a:pt x="55799" y="5903958"/>
                  <a:pt x="54094" y="5866099"/>
                  <a:pt x="66315" y="5862451"/>
                </a:cubicBezTo>
                <a:cubicBezTo>
                  <a:pt x="70207" y="5846033"/>
                  <a:pt x="73489" y="5820812"/>
                  <a:pt x="75710" y="5801878"/>
                </a:cubicBezTo>
                <a:cubicBezTo>
                  <a:pt x="81695" y="5773510"/>
                  <a:pt x="88149" y="5759388"/>
                  <a:pt x="92413" y="5755196"/>
                </a:cubicBezTo>
                <a:cubicBezTo>
                  <a:pt x="99183" y="5726796"/>
                  <a:pt x="100401" y="5729867"/>
                  <a:pt x="114766" y="5692575"/>
                </a:cubicBezTo>
                <a:cubicBezTo>
                  <a:pt x="109606" y="5670690"/>
                  <a:pt x="120766" y="5651885"/>
                  <a:pt x="130959" y="5642725"/>
                </a:cubicBezTo>
                <a:cubicBezTo>
                  <a:pt x="140615" y="5617952"/>
                  <a:pt x="163671" y="5564143"/>
                  <a:pt x="166724" y="5528753"/>
                </a:cubicBezTo>
                <a:cubicBezTo>
                  <a:pt x="165990" y="5474631"/>
                  <a:pt x="177327" y="5489775"/>
                  <a:pt x="185947" y="5465696"/>
                </a:cubicBezTo>
                <a:cubicBezTo>
                  <a:pt x="196662" y="5446952"/>
                  <a:pt x="187411" y="5449560"/>
                  <a:pt x="200956" y="5429999"/>
                </a:cubicBezTo>
                <a:lnTo>
                  <a:pt x="216668" y="5393769"/>
                </a:lnTo>
                <a:lnTo>
                  <a:pt x="241271" y="5350074"/>
                </a:lnTo>
                <a:lnTo>
                  <a:pt x="248034" y="5340072"/>
                </a:lnTo>
                <a:cubicBezTo>
                  <a:pt x="248058" y="5334942"/>
                  <a:pt x="248479" y="5331687"/>
                  <a:pt x="249221" y="5329608"/>
                </a:cubicBezTo>
                <a:cubicBezTo>
                  <a:pt x="249320" y="5329557"/>
                  <a:pt x="249420" y="5329504"/>
                  <a:pt x="249519" y="5329453"/>
                </a:cubicBezTo>
                <a:lnTo>
                  <a:pt x="252498" y="5314689"/>
                </a:lnTo>
                <a:cubicBezTo>
                  <a:pt x="252864" y="5297574"/>
                  <a:pt x="278981" y="5263235"/>
                  <a:pt x="278285" y="5246981"/>
                </a:cubicBezTo>
                <a:cubicBezTo>
                  <a:pt x="294835" y="5239806"/>
                  <a:pt x="267309" y="5243000"/>
                  <a:pt x="282334" y="5215649"/>
                </a:cubicBezTo>
                <a:cubicBezTo>
                  <a:pt x="284338" y="5203457"/>
                  <a:pt x="286369" y="5198331"/>
                  <a:pt x="287909" y="5188115"/>
                </a:cubicBezTo>
                <a:cubicBezTo>
                  <a:pt x="288332" y="5187974"/>
                  <a:pt x="291148" y="5154493"/>
                  <a:pt x="291570" y="5154352"/>
                </a:cubicBezTo>
                <a:lnTo>
                  <a:pt x="295687" y="5129949"/>
                </a:lnTo>
                <a:lnTo>
                  <a:pt x="297770" y="5124375"/>
                </a:lnTo>
                <a:lnTo>
                  <a:pt x="294552" y="5091886"/>
                </a:lnTo>
                <a:lnTo>
                  <a:pt x="294372" y="5075666"/>
                </a:lnTo>
                <a:lnTo>
                  <a:pt x="291261" y="5069914"/>
                </a:lnTo>
                <a:cubicBezTo>
                  <a:pt x="289602" y="5064348"/>
                  <a:pt x="289412" y="5057213"/>
                  <a:pt x="292549" y="5046565"/>
                </a:cubicBezTo>
                <a:lnTo>
                  <a:pt x="293850" y="5044324"/>
                </a:lnTo>
                <a:lnTo>
                  <a:pt x="288225" y="5011521"/>
                </a:lnTo>
                <a:cubicBezTo>
                  <a:pt x="286438" y="5004509"/>
                  <a:pt x="295879" y="4976501"/>
                  <a:pt x="292304" y="4970595"/>
                </a:cubicBezTo>
                <a:cubicBezTo>
                  <a:pt x="297173" y="4914689"/>
                  <a:pt x="280545" y="4880484"/>
                  <a:pt x="292037" y="4812226"/>
                </a:cubicBezTo>
                <a:cubicBezTo>
                  <a:pt x="296651" y="4766534"/>
                  <a:pt x="296553" y="4740857"/>
                  <a:pt x="300183" y="4711370"/>
                </a:cubicBezTo>
                <a:cubicBezTo>
                  <a:pt x="303813" y="4681883"/>
                  <a:pt x="310253" y="4654301"/>
                  <a:pt x="313819" y="4635304"/>
                </a:cubicBezTo>
                <a:cubicBezTo>
                  <a:pt x="317385" y="4616307"/>
                  <a:pt x="319059" y="4621434"/>
                  <a:pt x="321580" y="4597389"/>
                </a:cubicBezTo>
                <a:cubicBezTo>
                  <a:pt x="324100" y="4573344"/>
                  <a:pt x="322182" y="4514378"/>
                  <a:pt x="328942" y="4491032"/>
                </a:cubicBezTo>
                <a:cubicBezTo>
                  <a:pt x="328254" y="4465815"/>
                  <a:pt x="339350" y="4462516"/>
                  <a:pt x="338027" y="4448739"/>
                </a:cubicBezTo>
                <a:cubicBezTo>
                  <a:pt x="354594" y="4377504"/>
                  <a:pt x="351648" y="4318161"/>
                  <a:pt x="348965" y="4231470"/>
                </a:cubicBezTo>
                <a:cubicBezTo>
                  <a:pt x="353874" y="4174323"/>
                  <a:pt x="356666" y="4175355"/>
                  <a:pt x="359496" y="4150308"/>
                </a:cubicBezTo>
                <a:cubicBezTo>
                  <a:pt x="362339" y="4142663"/>
                  <a:pt x="352449" y="4138872"/>
                  <a:pt x="356364" y="4131985"/>
                </a:cubicBezTo>
                <a:lnTo>
                  <a:pt x="361593" y="4096619"/>
                </a:lnTo>
                <a:lnTo>
                  <a:pt x="371792" y="4070654"/>
                </a:lnTo>
                <a:lnTo>
                  <a:pt x="378262" y="4046249"/>
                </a:lnTo>
                <a:lnTo>
                  <a:pt x="381009" y="4016915"/>
                </a:lnTo>
                <a:cubicBezTo>
                  <a:pt x="383439" y="4007929"/>
                  <a:pt x="391279" y="4007340"/>
                  <a:pt x="391151" y="3995496"/>
                </a:cubicBezTo>
                <a:cubicBezTo>
                  <a:pt x="396353" y="3959536"/>
                  <a:pt x="400862" y="3894766"/>
                  <a:pt x="406592" y="3845871"/>
                </a:cubicBezTo>
                <a:cubicBezTo>
                  <a:pt x="403177" y="3821649"/>
                  <a:pt x="409717" y="3786911"/>
                  <a:pt x="419462" y="3776866"/>
                </a:cubicBezTo>
                <a:cubicBezTo>
                  <a:pt x="422173" y="3764871"/>
                  <a:pt x="422222" y="3735955"/>
                  <a:pt x="420303" y="3724288"/>
                </a:cubicBezTo>
                <a:cubicBezTo>
                  <a:pt x="420584" y="3713932"/>
                  <a:pt x="424293" y="3712054"/>
                  <a:pt x="425736" y="3698294"/>
                </a:cubicBezTo>
                <a:cubicBezTo>
                  <a:pt x="429134" y="3683275"/>
                  <a:pt x="445239" y="3650699"/>
                  <a:pt x="450275" y="3636556"/>
                </a:cubicBezTo>
                <a:cubicBezTo>
                  <a:pt x="455311" y="3622413"/>
                  <a:pt x="450096" y="3636797"/>
                  <a:pt x="455950" y="3613438"/>
                </a:cubicBezTo>
                <a:cubicBezTo>
                  <a:pt x="457946" y="3605104"/>
                  <a:pt x="465726" y="3606849"/>
                  <a:pt x="469436" y="3588931"/>
                </a:cubicBezTo>
                <a:cubicBezTo>
                  <a:pt x="473148" y="3571012"/>
                  <a:pt x="477437" y="3530877"/>
                  <a:pt x="478216" y="3505927"/>
                </a:cubicBezTo>
                <a:cubicBezTo>
                  <a:pt x="465624" y="3478053"/>
                  <a:pt x="482767" y="3487820"/>
                  <a:pt x="466921" y="3436850"/>
                </a:cubicBezTo>
                <a:cubicBezTo>
                  <a:pt x="468947" y="3435539"/>
                  <a:pt x="468075" y="3414710"/>
                  <a:pt x="469431" y="3393361"/>
                </a:cubicBezTo>
                <a:cubicBezTo>
                  <a:pt x="470787" y="3372012"/>
                  <a:pt x="482148" y="3326552"/>
                  <a:pt x="475054" y="3308755"/>
                </a:cubicBezTo>
                <a:lnTo>
                  <a:pt x="474310" y="3151747"/>
                </a:lnTo>
                <a:lnTo>
                  <a:pt x="486215" y="3061618"/>
                </a:lnTo>
                <a:cubicBezTo>
                  <a:pt x="488121" y="3030278"/>
                  <a:pt x="496811" y="3025014"/>
                  <a:pt x="493402" y="3004882"/>
                </a:cubicBezTo>
                <a:cubicBezTo>
                  <a:pt x="495599" y="2970945"/>
                  <a:pt x="511735" y="2992431"/>
                  <a:pt x="498742" y="2953275"/>
                </a:cubicBezTo>
                <a:cubicBezTo>
                  <a:pt x="512558" y="2963977"/>
                  <a:pt x="494995" y="2934875"/>
                  <a:pt x="506118" y="2914739"/>
                </a:cubicBezTo>
                <a:cubicBezTo>
                  <a:pt x="497917" y="2886497"/>
                  <a:pt x="508247" y="2857462"/>
                  <a:pt x="509450" y="2840319"/>
                </a:cubicBezTo>
                <a:cubicBezTo>
                  <a:pt x="510653" y="2823176"/>
                  <a:pt x="514436" y="2836441"/>
                  <a:pt x="513337" y="2811881"/>
                </a:cubicBezTo>
                <a:lnTo>
                  <a:pt x="518905" y="2777197"/>
                </a:lnTo>
                <a:cubicBezTo>
                  <a:pt x="514307" y="2779008"/>
                  <a:pt x="515662" y="2773990"/>
                  <a:pt x="516381" y="2760229"/>
                </a:cubicBezTo>
                <a:lnTo>
                  <a:pt x="512284" y="2723271"/>
                </a:lnTo>
                <a:lnTo>
                  <a:pt x="516417" y="2697909"/>
                </a:lnTo>
                <a:cubicBezTo>
                  <a:pt x="516277" y="2694509"/>
                  <a:pt x="511777" y="2670333"/>
                  <a:pt x="508245" y="2670818"/>
                </a:cubicBezTo>
                <a:cubicBezTo>
                  <a:pt x="523059" y="2644368"/>
                  <a:pt x="513753" y="2641721"/>
                  <a:pt x="509977" y="2614598"/>
                </a:cubicBezTo>
                <a:cubicBezTo>
                  <a:pt x="511368" y="2591343"/>
                  <a:pt x="511836" y="2611388"/>
                  <a:pt x="513586" y="2555192"/>
                </a:cubicBezTo>
                <a:cubicBezTo>
                  <a:pt x="529849" y="2533316"/>
                  <a:pt x="501799" y="2549042"/>
                  <a:pt x="524573" y="2506102"/>
                </a:cubicBezTo>
                <a:cubicBezTo>
                  <a:pt x="522798" y="2504000"/>
                  <a:pt x="524426" y="2477490"/>
                  <a:pt x="526211" y="2463615"/>
                </a:cubicBezTo>
                <a:cubicBezTo>
                  <a:pt x="527997" y="2449740"/>
                  <a:pt x="525821" y="2437204"/>
                  <a:pt x="535288" y="2422849"/>
                </a:cubicBezTo>
                <a:cubicBezTo>
                  <a:pt x="538200" y="2412361"/>
                  <a:pt x="533938" y="2431104"/>
                  <a:pt x="538894" y="2398306"/>
                </a:cubicBezTo>
                <a:cubicBezTo>
                  <a:pt x="543849" y="2365508"/>
                  <a:pt x="560628" y="2258604"/>
                  <a:pt x="565019" y="2226060"/>
                </a:cubicBezTo>
                <a:cubicBezTo>
                  <a:pt x="569411" y="2193516"/>
                  <a:pt x="571990" y="2216405"/>
                  <a:pt x="572425" y="2203044"/>
                </a:cubicBezTo>
                <a:cubicBezTo>
                  <a:pt x="572861" y="2189683"/>
                  <a:pt x="565754" y="2160914"/>
                  <a:pt x="567634" y="2145894"/>
                </a:cubicBezTo>
                <a:cubicBezTo>
                  <a:pt x="569552" y="2127038"/>
                  <a:pt x="576895" y="2124242"/>
                  <a:pt x="576524" y="2112924"/>
                </a:cubicBezTo>
                <a:cubicBezTo>
                  <a:pt x="566248" y="2102460"/>
                  <a:pt x="566361" y="2091349"/>
                  <a:pt x="572593" y="2073223"/>
                </a:cubicBezTo>
                <a:cubicBezTo>
                  <a:pt x="575393" y="2039410"/>
                  <a:pt x="564822" y="2039383"/>
                  <a:pt x="566346" y="2006730"/>
                </a:cubicBezTo>
                <a:cubicBezTo>
                  <a:pt x="565764" y="1992401"/>
                  <a:pt x="569077" y="1984735"/>
                  <a:pt x="565784" y="1960829"/>
                </a:cubicBezTo>
                <a:cubicBezTo>
                  <a:pt x="566486" y="1943808"/>
                  <a:pt x="568252" y="1909609"/>
                  <a:pt x="557910" y="1886564"/>
                </a:cubicBezTo>
                <a:cubicBezTo>
                  <a:pt x="556594" y="1861569"/>
                  <a:pt x="556127" y="1879721"/>
                  <a:pt x="558732" y="1852441"/>
                </a:cubicBezTo>
                <a:cubicBezTo>
                  <a:pt x="559253" y="1819115"/>
                  <a:pt x="552986" y="1805243"/>
                  <a:pt x="554477" y="1785985"/>
                </a:cubicBezTo>
                <a:cubicBezTo>
                  <a:pt x="550197" y="1773445"/>
                  <a:pt x="555297" y="1787647"/>
                  <a:pt x="549925" y="1739449"/>
                </a:cubicBezTo>
                <a:cubicBezTo>
                  <a:pt x="559439" y="1720347"/>
                  <a:pt x="546428" y="1704007"/>
                  <a:pt x="548478" y="1687662"/>
                </a:cubicBezTo>
                <a:cubicBezTo>
                  <a:pt x="547438" y="1661740"/>
                  <a:pt x="547552" y="1598028"/>
                  <a:pt x="546079" y="1574394"/>
                </a:cubicBezTo>
                <a:cubicBezTo>
                  <a:pt x="544606" y="1550760"/>
                  <a:pt x="542413" y="1575916"/>
                  <a:pt x="539645" y="1545855"/>
                </a:cubicBezTo>
                <a:cubicBezTo>
                  <a:pt x="551965" y="1490487"/>
                  <a:pt x="529792" y="1459589"/>
                  <a:pt x="527078" y="1403551"/>
                </a:cubicBezTo>
                <a:cubicBezTo>
                  <a:pt x="509907" y="1369534"/>
                  <a:pt x="527744" y="1345427"/>
                  <a:pt x="514603" y="1308232"/>
                </a:cubicBezTo>
                <a:cubicBezTo>
                  <a:pt x="510585" y="1283061"/>
                  <a:pt x="514424" y="1279405"/>
                  <a:pt x="512548" y="1265228"/>
                </a:cubicBezTo>
                <a:cubicBezTo>
                  <a:pt x="510672" y="1251051"/>
                  <a:pt x="506150" y="1235061"/>
                  <a:pt x="503347" y="1223169"/>
                </a:cubicBezTo>
                <a:cubicBezTo>
                  <a:pt x="507006" y="1216804"/>
                  <a:pt x="500559" y="1167333"/>
                  <a:pt x="495727" y="1168475"/>
                </a:cubicBezTo>
                <a:cubicBezTo>
                  <a:pt x="497383" y="1161125"/>
                  <a:pt x="503792" y="1140806"/>
                  <a:pt x="496141" y="1138512"/>
                </a:cubicBezTo>
                <a:cubicBezTo>
                  <a:pt x="496060" y="1100984"/>
                  <a:pt x="494987" y="1079901"/>
                  <a:pt x="505184" y="1047073"/>
                </a:cubicBezTo>
                <a:cubicBezTo>
                  <a:pt x="508983" y="1023742"/>
                  <a:pt x="506944" y="1040037"/>
                  <a:pt x="509355" y="1025516"/>
                </a:cubicBezTo>
                <a:cubicBezTo>
                  <a:pt x="511766" y="1010995"/>
                  <a:pt x="507447" y="986805"/>
                  <a:pt x="506873" y="963123"/>
                </a:cubicBezTo>
                <a:cubicBezTo>
                  <a:pt x="507006" y="939112"/>
                  <a:pt x="511112" y="911137"/>
                  <a:pt x="512548" y="893356"/>
                </a:cubicBezTo>
                <a:cubicBezTo>
                  <a:pt x="513984" y="875575"/>
                  <a:pt x="513640" y="871333"/>
                  <a:pt x="515492" y="856438"/>
                </a:cubicBezTo>
                <a:cubicBezTo>
                  <a:pt x="512022" y="831582"/>
                  <a:pt x="513851" y="810695"/>
                  <a:pt x="521269" y="792080"/>
                </a:cubicBezTo>
                <a:cubicBezTo>
                  <a:pt x="523173" y="777595"/>
                  <a:pt x="527507" y="785019"/>
                  <a:pt x="529314" y="774293"/>
                </a:cubicBezTo>
                <a:cubicBezTo>
                  <a:pt x="531122" y="763567"/>
                  <a:pt x="522950" y="756728"/>
                  <a:pt x="524928" y="727723"/>
                </a:cubicBezTo>
                <a:cubicBezTo>
                  <a:pt x="525327" y="717404"/>
                  <a:pt x="532992" y="717749"/>
                  <a:pt x="534104" y="695712"/>
                </a:cubicBezTo>
                <a:cubicBezTo>
                  <a:pt x="535215" y="673675"/>
                  <a:pt x="540000" y="585070"/>
                  <a:pt x="541179" y="552638"/>
                </a:cubicBezTo>
                <a:cubicBezTo>
                  <a:pt x="542357" y="520206"/>
                  <a:pt x="539121" y="533336"/>
                  <a:pt x="538784" y="517789"/>
                </a:cubicBezTo>
                <a:cubicBezTo>
                  <a:pt x="538447" y="502242"/>
                  <a:pt x="529995" y="483849"/>
                  <a:pt x="539155" y="459355"/>
                </a:cubicBezTo>
                <a:cubicBezTo>
                  <a:pt x="534282" y="441033"/>
                  <a:pt x="545465" y="440562"/>
                  <a:pt x="548350" y="420246"/>
                </a:cubicBezTo>
                <a:cubicBezTo>
                  <a:pt x="552432" y="409037"/>
                  <a:pt x="551248" y="395007"/>
                  <a:pt x="554063" y="385753"/>
                </a:cubicBezTo>
                <a:cubicBezTo>
                  <a:pt x="556878" y="376499"/>
                  <a:pt x="557385" y="369183"/>
                  <a:pt x="560450" y="362337"/>
                </a:cubicBezTo>
                <a:cubicBezTo>
                  <a:pt x="563515" y="355491"/>
                  <a:pt x="569657" y="353410"/>
                  <a:pt x="572451" y="344679"/>
                </a:cubicBezTo>
                <a:cubicBezTo>
                  <a:pt x="575246" y="335948"/>
                  <a:pt x="580164" y="322294"/>
                  <a:pt x="582006" y="312331"/>
                </a:cubicBezTo>
                <a:cubicBezTo>
                  <a:pt x="583847" y="302368"/>
                  <a:pt x="580997" y="303880"/>
                  <a:pt x="583503" y="284899"/>
                </a:cubicBezTo>
                <a:cubicBezTo>
                  <a:pt x="588855" y="253960"/>
                  <a:pt x="592732" y="226097"/>
                  <a:pt x="592254" y="191300"/>
                </a:cubicBezTo>
                <a:cubicBezTo>
                  <a:pt x="602017" y="184777"/>
                  <a:pt x="597586" y="174390"/>
                  <a:pt x="592419" y="160499"/>
                </a:cubicBezTo>
                <a:cubicBezTo>
                  <a:pt x="599540" y="134531"/>
                  <a:pt x="605057" y="90673"/>
                  <a:pt x="620978" y="46251"/>
                </a:cubicBezTo>
                <a:cubicBezTo>
                  <a:pt x="630736" y="27343"/>
                  <a:pt x="632412" y="23169"/>
                  <a:pt x="635098" y="9619"/>
                </a:cubicBezTo>
                <a:close/>
              </a:path>
            </a:pathLst>
          </a:custGeom>
        </p:spPr>
      </p:pic>
      <p:sp>
        <p:nvSpPr>
          <p:cNvPr id="5" name="TextBox 4">
            <a:extLst>
              <a:ext uri="{FF2B5EF4-FFF2-40B4-BE49-F238E27FC236}">
                <a16:creationId xmlns:a16="http://schemas.microsoft.com/office/drawing/2014/main" id="{10A0CD25-5236-A099-7732-59AB1C64F4A3}"/>
              </a:ext>
            </a:extLst>
          </p:cNvPr>
          <p:cNvSpPr txBox="1"/>
          <p:nvPr/>
        </p:nvSpPr>
        <p:spPr>
          <a:xfrm>
            <a:off x="4264324"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356869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erson standing in a circle with several people in chairs&#10;&#10;Description automatically generated">
            <a:extLst>
              <a:ext uri="{FF2B5EF4-FFF2-40B4-BE49-F238E27FC236}">
                <a16:creationId xmlns:a16="http://schemas.microsoft.com/office/drawing/2014/main" id="{B0BF1556-9A81-5163-507A-96424C723FD9}"/>
              </a:ext>
            </a:extLst>
          </p:cNvPr>
          <p:cNvPicPr>
            <a:picLocks noGrp="1" noChangeAspect="1"/>
          </p:cNvPicPr>
          <p:nvPr>
            <p:ph sz="half" idx="1"/>
          </p:nvPr>
        </p:nvPicPr>
        <p:blipFill rotWithShape="1">
          <a:blip r:embed="rId2"/>
          <a:srcRect l="9558" r="11131"/>
          <a:stretch/>
        </p:blipFill>
        <p:spPr>
          <a:xfrm>
            <a:off x="2522356" y="10"/>
            <a:ext cx="9669642" cy="6857990"/>
          </a:xfrm>
          <a:prstGeom prst="rect">
            <a:avLst/>
          </a:prstGeom>
        </p:spPr>
      </p:pic>
      <p:sp>
        <p:nvSpPr>
          <p:cNvPr id="9"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8CFC7-0D8B-6768-9180-0BAAAC69BCE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Emirates customer care</a:t>
            </a:r>
          </a:p>
        </p:txBody>
      </p:sp>
      <p:sp>
        <p:nvSpPr>
          <p:cNvPr id="4" name="Content Placeholder 3">
            <a:extLst>
              <a:ext uri="{FF2B5EF4-FFF2-40B4-BE49-F238E27FC236}">
                <a16:creationId xmlns:a16="http://schemas.microsoft.com/office/drawing/2014/main" id="{96631B07-D9AD-D957-E011-27616A76E31B}"/>
              </a:ext>
            </a:extLst>
          </p:cNvPr>
          <p:cNvSpPr>
            <a:spLocks noGrp="1"/>
          </p:cNvSpPr>
          <p:nvPr>
            <p:ph sz="half" idx="2"/>
          </p:nvPr>
        </p:nvSpPr>
        <p:spPr>
          <a:xfrm>
            <a:off x="838200" y="2434201"/>
            <a:ext cx="3822189" cy="3742762"/>
          </a:xfrm>
        </p:spPr>
        <p:txBody>
          <a:bodyPr vert="horz" lIns="91440" tIns="45720" rIns="91440" bIns="45720" rtlCol="0" anchor="t">
            <a:normAutofit/>
          </a:bodyPr>
          <a:lstStyle/>
          <a:p>
            <a:r>
              <a:rPr lang="en-US" sz="2000">
                <a:latin typeface="Arial Nova"/>
              </a:rPr>
              <a:t>Emirates pioneered web virtual reality (VR) technology, the airline customers can experience a 3D, 360-degree view of the cabin interior customers can inspect their seats before checking in with the 3D seat map.</a:t>
            </a:r>
          </a:p>
          <a:p>
            <a:endParaRPr lang="en-US" sz="2000"/>
          </a:p>
        </p:txBody>
      </p:sp>
      <p:sp>
        <p:nvSpPr>
          <p:cNvPr id="6" name="TextBox 5">
            <a:extLst>
              <a:ext uri="{FF2B5EF4-FFF2-40B4-BE49-F238E27FC236}">
                <a16:creationId xmlns:a16="http://schemas.microsoft.com/office/drawing/2014/main" id="{432D73D8-A46F-9181-ECE7-6543454B4D1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901193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4E5D-3202-1C94-5EAF-52E1B54CA92F}"/>
              </a:ext>
            </a:extLst>
          </p:cNvPr>
          <p:cNvSpPr>
            <a:spLocks noGrp="1"/>
          </p:cNvSpPr>
          <p:nvPr>
            <p:ph type="title"/>
          </p:nvPr>
        </p:nvSpPr>
        <p:spPr>
          <a:xfrm>
            <a:off x="838200" y="365125"/>
            <a:ext cx="10515600" cy="707337"/>
          </a:xfrm>
        </p:spPr>
        <p:txBody>
          <a:bodyPr>
            <a:normAutofit/>
          </a:bodyPr>
          <a:lstStyle/>
          <a:p>
            <a:r>
              <a:rPr lang="en-GB" sz="3200">
                <a:latin typeface="Arial Nova"/>
                <a:cs typeface="Calibri Light"/>
              </a:rPr>
              <a:t>Emirates Customer Care</a:t>
            </a:r>
            <a:endParaRPr lang="en-GB" sz="3200">
              <a:latin typeface="Arial Nova"/>
            </a:endParaRPr>
          </a:p>
        </p:txBody>
      </p:sp>
      <p:sp>
        <p:nvSpPr>
          <p:cNvPr id="3" name="Content Placeholder 2">
            <a:extLst>
              <a:ext uri="{FF2B5EF4-FFF2-40B4-BE49-F238E27FC236}">
                <a16:creationId xmlns:a16="http://schemas.microsoft.com/office/drawing/2014/main" id="{42685792-31FD-2D9B-955A-03D337EA6B56}"/>
              </a:ext>
            </a:extLst>
          </p:cNvPr>
          <p:cNvSpPr>
            <a:spLocks noGrp="1"/>
          </p:cNvSpPr>
          <p:nvPr>
            <p:ph sz="half" idx="1"/>
          </p:nvPr>
        </p:nvSpPr>
        <p:spPr>
          <a:xfrm>
            <a:off x="838200" y="1322418"/>
            <a:ext cx="5181600" cy="4351338"/>
          </a:xfrm>
        </p:spPr>
        <p:txBody>
          <a:bodyPr vert="horz" lIns="91440" tIns="45720" rIns="91440" bIns="45720" rtlCol="0" anchor="t">
            <a:normAutofit/>
          </a:bodyPr>
          <a:lstStyle/>
          <a:p>
            <a:r>
              <a:rPr lang="en-GB" sz="1800">
                <a:latin typeface="Arial Nova"/>
                <a:ea typeface="+mn-lt"/>
                <a:cs typeface="+mn-lt"/>
              </a:rPr>
              <a:t>Emirates offers Skywards. Customers can earn miles or tier miles which includes </a:t>
            </a:r>
          </a:p>
          <a:p>
            <a:r>
              <a:rPr lang="en-GB" sz="1800">
                <a:latin typeface="Arial Nova"/>
                <a:ea typeface="+mn-lt"/>
                <a:cs typeface="+mn-lt"/>
              </a:rPr>
              <a:t>Bonus miles</a:t>
            </a:r>
          </a:p>
          <a:p>
            <a:r>
              <a:rPr lang="en-GB" sz="1800">
                <a:latin typeface="Arial Nova"/>
                <a:ea typeface="+mn-lt"/>
                <a:cs typeface="+mn-lt"/>
              </a:rPr>
              <a:t>20kg baggage allowance</a:t>
            </a:r>
          </a:p>
          <a:p>
            <a:r>
              <a:rPr lang="en-GB" sz="1800">
                <a:latin typeface="Arial Nova"/>
                <a:ea typeface="+mn-lt"/>
                <a:cs typeface="+mn-lt"/>
              </a:rPr>
              <a:t>Priority baggage delivery</a:t>
            </a:r>
          </a:p>
          <a:p>
            <a:r>
              <a:rPr lang="en-GB" sz="1800">
                <a:latin typeface="Arial Nova"/>
                <a:ea typeface="+mn-lt"/>
                <a:cs typeface="+mn-lt"/>
              </a:rPr>
              <a:t>Discount on car hire</a:t>
            </a:r>
          </a:p>
          <a:p>
            <a:r>
              <a:rPr lang="en-GB" sz="1800">
                <a:latin typeface="Arial Nova"/>
                <a:ea typeface="+mn-lt"/>
                <a:cs typeface="+mn-lt"/>
              </a:rPr>
              <a:t>Discount on tours</a:t>
            </a:r>
          </a:p>
          <a:p>
            <a:r>
              <a:rPr lang="en-GB" sz="1800">
                <a:latin typeface="Arial Nova"/>
                <a:ea typeface="+mn-lt"/>
                <a:cs typeface="+mn-lt"/>
              </a:rPr>
              <a:t>Discount on hotels &amp; activities</a:t>
            </a:r>
          </a:p>
          <a:p>
            <a:r>
              <a:rPr lang="en-GB" sz="1800">
                <a:latin typeface="Arial Nova"/>
                <a:ea typeface="+mn-lt"/>
                <a:cs typeface="+mn-lt"/>
              </a:rPr>
              <a:t>Earn skyward miles on bookings</a:t>
            </a:r>
          </a:p>
          <a:p>
            <a:endParaRPr lang="en-GB" sz="1600">
              <a:latin typeface="Arial Nova"/>
              <a:ea typeface="+mn-lt"/>
              <a:cs typeface="+mn-lt"/>
            </a:endParaRPr>
          </a:p>
        </p:txBody>
      </p:sp>
      <p:sp>
        <p:nvSpPr>
          <p:cNvPr id="4" name="Content Placeholder 3">
            <a:extLst>
              <a:ext uri="{FF2B5EF4-FFF2-40B4-BE49-F238E27FC236}">
                <a16:creationId xmlns:a16="http://schemas.microsoft.com/office/drawing/2014/main" id="{F16DB8DF-A051-0707-AF71-1045ECE319A4}"/>
              </a:ext>
            </a:extLst>
          </p:cNvPr>
          <p:cNvSpPr>
            <a:spLocks noGrp="1"/>
          </p:cNvSpPr>
          <p:nvPr>
            <p:ph sz="half" idx="2"/>
          </p:nvPr>
        </p:nvSpPr>
        <p:spPr>
          <a:xfrm>
            <a:off x="6172200" y="1193021"/>
            <a:ext cx="5181600" cy="4351338"/>
          </a:xfrm>
        </p:spPr>
        <p:txBody>
          <a:bodyPr vert="horz" lIns="91440" tIns="45720" rIns="91440" bIns="45720" rtlCol="0" anchor="t">
            <a:normAutofit/>
          </a:bodyPr>
          <a:lstStyle/>
          <a:p>
            <a:r>
              <a:rPr lang="en-GB" sz="1800">
                <a:latin typeface="Arial Nova"/>
                <a:cs typeface="Calibri"/>
              </a:rPr>
              <a:t>Emirates have four tier memberships the blue tier which include instant upgrade using skywards miles at the check in or on board the flight. The sliver members have access to the blue tier and 30% bonus miles and business class lounge access and many more. The gold members have access to the blue and silver membership and 75% bonus skyward miles with seat selection, the platinum members have access to a 100% bonus and access to all the above memberships.</a:t>
            </a:r>
            <a:endParaRPr lang="en-US" sz="1800">
              <a:latin typeface="Arial Nova"/>
              <a:cs typeface="Calibri"/>
            </a:endParaRPr>
          </a:p>
          <a:p>
            <a:r>
              <a:rPr lang="en-GB" sz="1800">
                <a:latin typeface="Arial Nova"/>
                <a:cs typeface="Calibri"/>
              </a:rPr>
              <a:t>Below is and brief description of (CRM)</a:t>
            </a:r>
            <a:endParaRPr lang="en-US" sz="1800">
              <a:latin typeface="Arial Nova"/>
              <a:cs typeface="Calibri"/>
            </a:endParaRPr>
          </a:p>
          <a:p>
            <a:endParaRPr lang="en-GB" sz="1800">
              <a:latin typeface="Arial Nova"/>
              <a:cs typeface="Calibri"/>
            </a:endParaRPr>
          </a:p>
          <a:p>
            <a:endParaRPr lang="en-GB">
              <a:cs typeface="Calibri"/>
            </a:endParaRPr>
          </a:p>
        </p:txBody>
      </p:sp>
      <p:pic>
        <p:nvPicPr>
          <p:cNvPr id="5" name="Picture 5" descr="A group of silver blue gold and silver coins&#10;&#10;Description automatically generated">
            <a:extLst>
              <a:ext uri="{FF2B5EF4-FFF2-40B4-BE49-F238E27FC236}">
                <a16:creationId xmlns:a16="http://schemas.microsoft.com/office/drawing/2014/main" id="{D13BB90C-0282-3E10-7F69-01788404F4C3}"/>
              </a:ext>
            </a:extLst>
          </p:cNvPr>
          <p:cNvPicPr>
            <a:picLocks noChangeAspect="1"/>
          </p:cNvPicPr>
          <p:nvPr/>
        </p:nvPicPr>
        <p:blipFill>
          <a:blip r:embed="rId2"/>
          <a:stretch>
            <a:fillRect/>
          </a:stretch>
        </p:blipFill>
        <p:spPr>
          <a:xfrm>
            <a:off x="1061453" y="4791736"/>
            <a:ext cx="2743199" cy="1231582"/>
          </a:xfrm>
          <a:prstGeom prst="rect">
            <a:avLst/>
          </a:prstGeom>
        </p:spPr>
      </p:pic>
      <p:pic>
        <p:nvPicPr>
          <p:cNvPr id="9" name="Picture 6" descr="A blue and white cloud with red text&#10;&#10;Description automatically generated">
            <a:extLst>
              <a:ext uri="{FF2B5EF4-FFF2-40B4-BE49-F238E27FC236}">
                <a16:creationId xmlns:a16="http://schemas.microsoft.com/office/drawing/2014/main" id="{873ED721-8DFD-0453-7315-64EA3DAB2D57}"/>
              </a:ext>
            </a:extLst>
          </p:cNvPr>
          <p:cNvPicPr>
            <a:picLocks noChangeAspect="1"/>
          </p:cNvPicPr>
          <p:nvPr/>
        </p:nvPicPr>
        <p:blipFill rotWithShape="1">
          <a:blip r:embed="rId3"/>
          <a:srcRect t="18632" r="-1433" b="-847"/>
          <a:stretch/>
        </p:blipFill>
        <p:spPr>
          <a:xfrm>
            <a:off x="6208292" y="4791736"/>
            <a:ext cx="4924967" cy="1298008"/>
          </a:xfrm>
          <a:prstGeom prst="rect">
            <a:avLst/>
          </a:prstGeom>
        </p:spPr>
      </p:pic>
    </p:spTree>
    <p:extLst>
      <p:ext uri="{BB962C8B-B14F-4D97-AF65-F5344CB8AC3E}">
        <p14:creationId xmlns:p14="http://schemas.microsoft.com/office/powerpoint/2010/main" val="1828059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E410-ADA7-075B-7063-C9052BB9BF5A}"/>
              </a:ext>
            </a:extLst>
          </p:cNvPr>
          <p:cNvSpPr>
            <a:spLocks noGrp="1"/>
          </p:cNvSpPr>
          <p:nvPr>
            <p:ph type="title"/>
          </p:nvPr>
        </p:nvSpPr>
        <p:spPr>
          <a:xfrm>
            <a:off x="838200" y="365125"/>
            <a:ext cx="10515600" cy="723985"/>
          </a:xfrm>
        </p:spPr>
        <p:txBody>
          <a:bodyPr>
            <a:normAutofit/>
          </a:bodyPr>
          <a:lstStyle/>
          <a:p>
            <a:r>
              <a:rPr lang="en-GB" sz="2000" u="sng">
                <a:latin typeface="Arial Nova"/>
                <a:ea typeface="+mj-lt"/>
                <a:cs typeface="+mj-lt"/>
              </a:rPr>
              <a:t>Customer Relationship Management</a:t>
            </a:r>
            <a:endParaRPr lang="en-US" sz="2000">
              <a:latin typeface="Arial Nova"/>
              <a:ea typeface="+mj-lt"/>
              <a:cs typeface="+mj-lt"/>
            </a:endParaRPr>
          </a:p>
        </p:txBody>
      </p:sp>
      <p:sp>
        <p:nvSpPr>
          <p:cNvPr id="3" name="Content Placeholder 2">
            <a:extLst>
              <a:ext uri="{FF2B5EF4-FFF2-40B4-BE49-F238E27FC236}">
                <a16:creationId xmlns:a16="http://schemas.microsoft.com/office/drawing/2014/main" id="{4869F5B1-7223-042A-20F6-8026C4CD32EF}"/>
              </a:ext>
            </a:extLst>
          </p:cNvPr>
          <p:cNvSpPr>
            <a:spLocks noGrp="1"/>
          </p:cNvSpPr>
          <p:nvPr>
            <p:ph sz="half" idx="1"/>
          </p:nvPr>
        </p:nvSpPr>
        <p:spPr>
          <a:xfrm>
            <a:off x="798095" y="1357730"/>
            <a:ext cx="5181600" cy="4351338"/>
          </a:xfrm>
        </p:spPr>
        <p:txBody>
          <a:bodyPr vert="horz" lIns="91440" tIns="45720" rIns="91440" bIns="45720" rtlCol="0" anchor="t">
            <a:normAutofit/>
          </a:bodyPr>
          <a:lstStyle/>
          <a:p>
            <a:r>
              <a:rPr lang="en-GB" sz="1800">
                <a:latin typeface="Arial Nova"/>
                <a:ea typeface="+mn-lt"/>
                <a:cs typeface="+mn-lt"/>
              </a:rPr>
              <a:t>Customer Relationship Management also known as (CRM) is a system approach with a set of tools used by businesses and organisations to manage and analyse interactions with present customers and potential customers. “(CRM) is the outcome of the continuing evolution and integration of marketing ideas and newly available data, technologies, and organizational forms” (</a:t>
            </a:r>
            <a:r>
              <a:rPr lang="en-GB" sz="1800" err="1">
                <a:latin typeface="Arial Nova"/>
                <a:ea typeface="+mn-lt"/>
                <a:cs typeface="+mn-lt"/>
              </a:rPr>
              <a:t>Bouiding</a:t>
            </a:r>
            <a:r>
              <a:rPr lang="en-GB" sz="1800">
                <a:latin typeface="Arial Nova"/>
                <a:ea typeface="+mn-lt"/>
                <a:cs typeface="+mn-lt"/>
              </a:rPr>
              <a:t> et al., 2005). (CRM) focuses on the enhancement of customer loyalty, the satisfaction of customers and constructively managing customer relationships.</a:t>
            </a:r>
          </a:p>
          <a:p>
            <a:endParaRPr lang="en-GB" sz="1600">
              <a:latin typeface="Arial Nova"/>
              <a:cs typeface="Calibri"/>
            </a:endParaRPr>
          </a:p>
          <a:p>
            <a:endParaRPr lang="en-GB" sz="1600">
              <a:latin typeface="Arial Nova"/>
              <a:cs typeface="Calibri"/>
            </a:endParaRPr>
          </a:p>
          <a:p>
            <a:endParaRPr lang="en-GB" sz="1600">
              <a:latin typeface="Arial Nova"/>
              <a:cs typeface="Calibri"/>
            </a:endParaRPr>
          </a:p>
        </p:txBody>
      </p:sp>
      <p:sp>
        <p:nvSpPr>
          <p:cNvPr id="4" name="Content Placeholder 3">
            <a:extLst>
              <a:ext uri="{FF2B5EF4-FFF2-40B4-BE49-F238E27FC236}">
                <a16:creationId xmlns:a16="http://schemas.microsoft.com/office/drawing/2014/main" id="{D06AE50C-C22D-D7A8-0B3B-23BC2D485F0A}"/>
              </a:ext>
            </a:extLst>
          </p:cNvPr>
          <p:cNvSpPr>
            <a:spLocks noGrp="1"/>
          </p:cNvSpPr>
          <p:nvPr>
            <p:ph sz="half" idx="2"/>
          </p:nvPr>
        </p:nvSpPr>
        <p:spPr>
          <a:xfrm>
            <a:off x="6172200" y="308184"/>
            <a:ext cx="5181600" cy="5868779"/>
          </a:xfrm>
        </p:spPr>
        <p:txBody>
          <a:bodyPr vert="horz" lIns="91440" tIns="45720" rIns="91440" bIns="45720" rtlCol="0" anchor="t">
            <a:normAutofit/>
          </a:bodyPr>
          <a:lstStyle/>
          <a:p>
            <a:endParaRPr lang="en-GB" sz="1600">
              <a:latin typeface="Arial Nova"/>
              <a:ea typeface="+mn-lt"/>
              <a:cs typeface="+mn-lt"/>
            </a:endParaRPr>
          </a:p>
          <a:p>
            <a:r>
              <a:rPr lang="en-GB" sz="1800">
                <a:latin typeface="Arial Nova"/>
                <a:ea typeface="+mn-lt"/>
                <a:cs typeface="Arial"/>
              </a:rPr>
              <a:t>(CRM) systems are software applications which consolidate and manage customer data, which is customers contact details, customers purchase history, customer choices and their communication history, (CRM) permits businesses to keep track and oversea customer interactions through channels like:</a:t>
            </a:r>
          </a:p>
          <a:p>
            <a:r>
              <a:rPr lang="en-GB" sz="1800">
                <a:latin typeface="Arial Nova"/>
                <a:ea typeface="+mn-lt"/>
                <a:cs typeface="+mn-lt"/>
              </a:rPr>
              <a:t>Phone calls</a:t>
            </a:r>
            <a:endParaRPr lang="en-GB" sz="1800">
              <a:latin typeface="Arial Nova"/>
              <a:cs typeface="Calibri"/>
            </a:endParaRPr>
          </a:p>
          <a:p>
            <a:r>
              <a:rPr lang="en-GB" sz="1800">
                <a:latin typeface="Arial Nova"/>
                <a:ea typeface="+mn-lt"/>
                <a:cs typeface="+mn-lt"/>
              </a:rPr>
              <a:t>Emails</a:t>
            </a:r>
          </a:p>
          <a:p>
            <a:r>
              <a:rPr lang="en-GB" sz="1800">
                <a:latin typeface="Arial Nova"/>
                <a:ea typeface="+mn-lt"/>
                <a:cs typeface="+mn-lt"/>
              </a:rPr>
              <a:t>Social media</a:t>
            </a:r>
          </a:p>
          <a:p>
            <a:r>
              <a:rPr lang="en-GB" sz="1800">
                <a:latin typeface="Arial Nova"/>
                <a:ea typeface="+mn-lt"/>
                <a:cs typeface="+mn-lt"/>
              </a:rPr>
              <a:t>Physical interactions</a:t>
            </a:r>
          </a:p>
          <a:p>
            <a:endParaRPr lang="en-GB" sz="1600">
              <a:latin typeface="Arial Nova"/>
              <a:cs typeface="Calibri"/>
            </a:endParaRPr>
          </a:p>
          <a:p>
            <a:endParaRPr lang="en-GB" sz="1600">
              <a:latin typeface="Arial Nova"/>
              <a:cs typeface="Calibri"/>
            </a:endParaRPr>
          </a:p>
        </p:txBody>
      </p:sp>
      <p:pic>
        <p:nvPicPr>
          <p:cNvPr id="7" name="Picture 7">
            <a:extLst>
              <a:ext uri="{FF2B5EF4-FFF2-40B4-BE49-F238E27FC236}">
                <a16:creationId xmlns:a16="http://schemas.microsoft.com/office/drawing/2014/main" id="{8058C02B-638A-AC46-3E8C-6C70F2DCC46F}"/>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839418" y="4612255"/>
            <a:ext cx="6811991" cy="2205487"/>
          </a:xfrm>
          <a:prstGeom prst="rect">
            <a:avLst/>
          </a:prstGeom>
        </p:spPr>
      </p:pic>
    </p:spTree>
    <p:extLst>
      <p:ext uri="{BB962C8B-B14F-4D97-AF65-F5344CB8AC3E}">
        <p14:creationId xmlns:p14="http://schemas.microsoft.com/office/powerpoint/2010/main" val="868625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94A3-0D40-D40A-E41E-8316D18FEF39}"/>
              </a:ext>
            </a:extLst>
          </p:cNvPr>
          <p:cNvSpPr>
            <a:spLocks noGrp="1"/>
          </p:cNvSpPr>
          <p:nvPr>
            <p:ph type="title"/>
          </p:nvPr>
        </p:nvSpPr>
        <p:spPr>
          <a:xfrm>
            <a:off x="838200" y="365125"/>
            <a:ext cx="10515600" cy="710616"/>
          </a:xfrm>
        </p:spPr>
        <p:txBody>
          <a:bodyPr/>
          <a:lstStyle/>
          <a:p>
            <a:r>
              <a:rPr lang="en-GB" sz="2000" u="sng">
                <a:latin typeface="Arial Nova"/>
                <a:ea typeface="+mj-lt"/>
                <a:cs typeface="+mj-lt"/>
              </a:rPr>
              <a:t>Customer Relationship Management</a:t>
            </a:r>
            <a:endParaRPr lang="en-GB" sz="2000">
              <a:latin typeface="Arial Nova"/>
              <a:ea typeface="+mj-lt"/>
              <a:cs typeface="+mj-lt"/>
            </a:endParaRPr>
          </a:p>
          <a:p>
            <a:endParaRPr lang="en-GB" sz="2000">
              <a:latin typeface="Arial Nova"/>
              <a:cs typeface="Calibri Light"/>
            </a:endParaRPr>
          </a:p>
        </p:txBody>
      </p:sp>
      <p:sp>
        <p:nvSpPr>
          <p:cNvPr id="3" name="Content Placeholder 2">
            <a:extLst>
              <a:ext uri="{FF2B5EF4-FFF2-40B4-BE49-F238E27FC236}">
                <a16:creationId xmlns:a16="http://schemas.microsoft.com/office/drawing/2014/main" id="{E2B3DAF7-F415-64E9-D7C1-E676135B30F9}"/>
              </a:ext>
            </a:extLst>
          </p:cNvPr>
          <p:cNvSpPr>
            <a:spLocks noGrp="1"/>
          </p:cNvSpPr>
          <p:nvPr>
            <p:ph sz="half" idx="1"/>
          </p:nvPr>
        </p:nvSpPr>
        <p:spPr>
          <a:xfrm>
            <a:off x="838200" y="970047"/>
            <a:ext cx="5181600" cy="5206916"/>
          </a:xfrm>
        </p:spPr>
        <p:txBody>
          <a:bodyPr vert="horz" lIns="91440" tIns="45720" rIns="91440" bIns="45720" rtlCol="0" anchor="t">
            <a:noAutofit/>
          </a:bodyPr>
          <a:lstStyle/>
          <a:p>
            <a:r>
              <a:rPr lang="en-GB" sz="1400" dirty="0">
                <a:latin typeface="Arial Nova"/>
                <a:cs typeface="Calibri"/>
              </a:rPr>
              <a:t>Emirates (CRM) system has a range of advantages from assessing customer requirements creating a unified service that will target the requirement needs of the airlines clients. The key advantage of Emirate (CRM) system is the increase in the yearly revenue and the number of loyal customers. The airline keeps track of the customers profiles which have received previous air transport services by the company, “the CRM team could come up with innovative strategies for determining the target demographic for widening the customer base.” (</a:t>
            </a:r>
            <a:r>
              <a:rPr lang="en-GB" sz="1400" dirty="0" err="1">
                <a:latin typeface="Arial Nova"/>
                <a:cs typeface="Calibri"/>
              </a:rPr>
              <a:t>IvyPanda</a:t>
            </a:r>
            <a:r>
              <a:rPr lang="en-GB" sz="1400" dirty="0">
                <a:latin typeface="Arial Nova"/>
                <a:cs typeface="Calibri"/>
              </a:rPr>
              <a:t>, 2020)</a:t>
            </a:r>
            <a:endParaRPr lang="en-US" sz="1400" dirty="0">
              <a:latin typeface="Arial Nova"/>
              <a:cs typeface="Calibri"/>
            </a:endParaRPr>
          </a:p>
          <a:p>
            <a:r>
              <a:rPr lang="en-GB" sz="1400">
                <a:latin typeface="Arial Nova"/>
                <a:cs typeface="Calibri"/>
              </a:rPr>
              <a:t> However,“Because of the need to transmit information both </a:t>
            </a:r>
            <a:r>
              <a:rPr lang="en-GB" sz="1400" dirty="0">
                <a:latin typeface="Arial Nova"/>
                <a:cs typeface="Calibri"/>
              </a:rPr>
              <a:t>within the organisation itself and externally to customers and suppliers, every function is likely to be affected by a CRM project. This means that every department should have a representative involved in planning and, where necessary, rolling out a major CRM project.” (Rodgers, 2000, P.22). </a:t>
            </a:r>
            <a:endParaRPr lang="en-US" sz="1400" dirty="0">
              <a:latin typeface="Arial Nova"/>
              <a:cs typeface="Calibri"/>
            </a:endParaRPr>
          </a:p>
          <a:p>
            <a:r>
              <a:rPr lang="en-GB" sz="1400" dirty="0">
                <a:latin typeface="Arial Nova"/>
                <a:cs typeface="Calibri"/>
              </a:rPr>
              <a:t>below is a brief description of the three quality model theories by Joseph Juran, Phillp Crosby and Dr W Edward Deming and how their quality models can help improve Emirates airline.</a:t>
            </a:r>
            <a:endParaRPr lang="en-US" sz="1400" dirty="0">
              <a:latin typeface="Arial Nova"/>
              <a:cs typeface="Calibri"/>
            </a:endParaRPr>
          </a:p>
          <a:p>
            <a:endParaRPr lang="en-GB">
              <a:cs typeface="Calibri"/>
            </a:endParaRPr>
          </a:p>
        </p:txBody>
      </p:sp>
      <p:sp>
        <p:nvSpPr>
          <p:cNvPr id="4" name="Content Placeholder 3">
            <a:extLst>
              <a:ext uri="{FF2B5EF4-FFF2-40B4-BE49-F238E27FC236}">
                <a16:creationId xmlns:a16="http://schemas.microsoft.com/office/drawing/2014/main" id="{9C6E503A-D680-7098-FCBE-67EA99A398A8}"/>
              </a:ext>
            </a:extLst>
          </p:cNvPr>
          <p:cNvSpPr>
            <a:spLocks noGrp="1"/>
          </p:cNvSpPr>
          <p:nvPr>
            <p:ph sz="half" idx="2"/>
          </p:nvPr>
        </p:nvSpPr>
        <p:spPr>
          <a:xfrm>
            <a:off x="6172200" y="970046"/>
            <a:ext cx="5181600" cy="4351338"/>
          </a:xfrm>
        </p:spPr>
        <p:txBody>
          <a:bodyPr vert="horz" lIns="91440" tIns="45720" rIns="91440" bIns="45720" rtlCol="0" anchor="t">
            <a:normAutofit/>
          </a:bodyPr>
          <a:lstStyle/>
          <a:p>
            <a:r>
              <a:rPr lang="en-GB" sz="1600">
                <a:latin typeface="Arial Nova"/>
                <a:cs typeface="Arial"/>
              </a:rPr>
              <a:t> How ever “Because of the need to transmit information both within the organisation itself and externally to customers and suppliers, every function is likely to be affected by a CRM project. This means that every department should have a representative involved in planning and, where necessary, rolling out a major CRM project.” (Rodgers, 2000, P.22). </a:t>
            </a:r>
            <a:endParaRPr lang="en-US" sz="1600">
              <a:latin typeface="Arial Nova"/>
              <a:cs typeface="Arial"/>
            </a:endParaRPr>
          </a:p>
          <a:p>
            <a:r>
              <a:rPr lang="en-GB" sz="1600">
                <a:latin typeface="Arial Nova"/>
                <a:cs typeface="Arial"/>
              </a:rPr>
              <a:t>below is a brief description of the three quality model theories by Joseph Juran, Phillp Crosby and Dr W Edward Deming and how their quality models can help improve Emirates airline.</a:t>
            </a:r>
            <a:endParaRPr lang="en-US" sz="1600">
              <a:latin typeface="Arial Nova"/>
              <a:cs typeface="Arial"/>
            </a:endParaRPr>
          </a:p>
          <a:p>
            <a:endParaRPr lang="en-GB">
              <a:cs typeface="Calibri"/>
            </a:endParaRPr>
          </a:p>
          <a:p>
            <a:endParaRPr lang="en-GB">
              <a:cs typeface="Calibri"/>
            </a:endParaRPr>
          </a:p>
        </p:txBody>
      </p:sp>
    </p:spTree>
    <p:extLst>
      <p:ext uri="{BB962C8B-B14F-4D97-AF65-F5344CB8AC3E}">
        <p14:creationId xmlns:p14="http://schemas.microsoft.com/office/powerpoint/2010/main" val="507707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066F-060B-1606-A16C-038DACD4361E}"/>
              </a:ext>
            </a:extLst>
          </p:cNvPr>
          <p:cNvSpPr>
            <a:spLocks noGrp="1"/>
          </p:cNvSpPr>
          <p:nvPr>
            <p:ph type="title"/>
          </p:nvPr>
        </p:nvSpPr>
        <p:spPr>
          <a:xfrm>
            <a:off x="838200" y="365125"/>
            <a:ext cx="10515600" cy="692960"/>
          </a:xfrm>
        </p:spPr>
        <p:txBody>
          <a:bodyPr>
            <a:normAutofit/>
          </a:bodyPr>
          <a:lstStyle/>
          <a:p>
            <a:r>
              <a:rPr lang="en-GB" sz="3200" u="sng">
                <a:latin typeface="Arial Nova"/>
                <a:ea typeface="+mj-lt"/>
                <a:cs typeface="+mj-lt"/>
              </a:rPr>
              <a:t>Joseph Juran Theory </a:t>
            </a:r>
            <a:endParaRPr lang="en-GB" sz="3200">
              <a:latin typeface="Arial Nova"/>
              <a:ea typeface="+mj-lt"/>
              <a:cs typeface="+mj-lt"/>
            </a:endParaRPr>
          </a:p>
        </p:txBody>
      </p:sp>
      <p:sp>
        <p:nvSpPr>
          <p:cNvPr id="3" name="Content Placeholder 2">
            <a:extLst>
              <a:ext uri="{FF2B5EF4-FFF2-40B4-BE49-F238E27FC236}">
                <a16:creationId xmlns:a16="http://schemas.microsoft.com/office/drawing/2014/main" id="{AA69DE53-C330-DF34-0096-9F3CE1FDDBFF}"/>
              </a:ext>
            </a:extLst>
          </p:cNvPr>
          <p:cNvSpPr>
            <a:spLocks noGrp="1"/>
          </p:cNvSpPr>
          <p:nvPr>
            <p:ph sz="half" idx="1"/>
          </p:nvPr>
        </p:nvSpPr>
        <p:spPr/>
        <p:txBody>
          <a:bodyPr vert="horz" lIns="91440" tIns="45720" rIns="91440" bIns="45720" rtlCol="0" anchor="t">
            <a:noAutofit/>
          </a:bodyPr>
          <a:lstStyle/>
          <a:p>
            <a:r>
              <a:rPr lang="en-GB" sz="1600">
                <a:latin typeface="Arial Nova"/>
                <a:ea typeface="+mn-lt"/>
                <a:cs typeface="+mn-lt"/>
              </a:rPr>
              <a:t>The Juran trilogy is the universal processes of managing quality which consists of: </a:t>
            </a:r>
          </a:p>
          <a:p>
            <a:r>
              <a:rPr lang="en-GB" sz="1600">
                <a:latin typeface="Arial Nova"/>
                <a:ea typeface="+mn-lt"/>
                <a:cs typeface="+mn-lt"/>
              </a:rPr>
              <a:t>Quality planning</a:t>
            </a:r>
          </a:p>
          <a:p>
            <a:r>
              <a:rPr lang="en-GB" sz="1600">
                <a:latin typeface="Arial Nova"/>
                <a:ea typeface="+mn-lt"/>
                <a:cs typeface="+mn-lt"/>
              </a:rPr>
              <a:t>Quality improvement</a:t>
            </a:r>
          </a:p>
          <a:p>
            <a:r>
              <a:rPr lang="en-GB" sz="1600">
                <a:latin typeface="Arial Nova"/>
                <a:ea typeface="+mn-lt"/>
                <a:cs typeface="+mn-lt"/>
              </a:rPr>
              <a:t>Quality control</a:t>
            </a:r>
          </a:p>
          <a:p>
            <a:r>
              <a:rPr lang="en-GB" sz="1600">
                <a:latin typeface="Arial Nova"/>
                <a:ea typeface="+mn-lt"/>
                <a:cs typeface="+mn-lt"/>
              </a:rPr>
              <a:t>The planning is establishing the quality goals and the process control to transfer plans to the operating forces, Emirates can benefit from the planning process to enhance their CRM. The quality control is evaluating the performance which the airline can and has implement to compare performance with quality and goals. Juran quality improvement stage is to prove the need and create the infrastructure. Provide the team with resources training and motivation to find the causes and create remedies</a:t>
            </a:r>
          </a:p>
          <a:p>
            <a:r>
              <a:rPr lang="en-GB" sz="1600">
                <a:latin typeface="Arial Nova"/>
                <a:ea typeface="+mn-lt"/>
                <a:cs typeface="+mn-lt"/>
              </a:rPr>
              <a:t>“Quality means those features of products or services which meet customers' needs and thereby supply customer satisfaction” (Rose, 2023).</a:t>
            </a:r>
          </a:p>
          <a:p>
            <a:endParaRPr lang="en-GB" sz="1600">
              <a:latin typeface="Arial Nova"/>
              <a:cs typeface="Calibri"/>
            </a:endParaRPr>
          </a:p>
        </p:txBody>
      </p:sp>
      <p:pic>
        <p:nvPicPr>
          <p:cNvPr id="5" name="Picture 5" descr="A person with a blue square&#10;&#10;Description automatically generated">
            <a:extLst>
              <a:ext uri="{FF2B5EF4-FFF2-40B4-BE49-F238E27FC236}">
                <a16:creationId xmlns:a16="http://schemas.microsoft.com/office/drawing/2014/main" id="{C61EB794-4C96-F123-2765-A0244846C185}"/>
              </a:ext>
            </a:extLst>
          </p:cNvPr>
          <p:cNvPicPr>
            <a:picLocks noGrp="1" noChangeAspect="1"/>
          </p:cNvPicPr>
          <p:nvPr>
            <p:ph sz="half" idx="2"/>
          </p:nvPr>
        </p:nvPicPr>
        <p:blipFill>
          <a:blip r:embed="rId2"/>
          <a:stretch>
            <a:fillRect/>
          </a:stretch>
        </p:blipFill>
        <p:spPr>
          <a:xfrm>
            <a:off x="6172200" y="2503100"/>
            <a:ext cx="5181600" cy="2996388"/>
          </a:xfrm>
        </p:spPr>
      </p:pic>
    </p:spTree>
    <p:extLst>
      <p:ext uri="{BB962C8B-B14F-4D97-AF65-F5344CB8AC3E}">
        <p14:creationId xmlns:p14="http://schemas.microsoft.com/office/powerpoint/2010/main" val="3808102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F516-B6BE-4C7A-FBC2-252C7A1C7D7A}"/>
              </a:ext>
            </a:extLst>
          </p:cNvPr>
          <p:cNvSpPr>
            <a:spLocks noGrp="1"/>
          </p:cNvSpPr>
          <p:nvPr>
            <p:ph type="title"/>
          </p:nvPr>
        </p:nvSpPr>
        <p:spPr>
          <a:xfrm>
            <a:off x="838200" y="365125"/>
            <a:ext cx="10515600" cy="592318"/>
          </a:xfrm>
        </p:spPr>
        <p:txBody>
          <a:bodyPr>
            <a:normAutofit/>
          </a:bodyPr>
          <a:lstStyle/>
          <a:p>
            <a:r>
              <a:rPr lang="en-GB" sz="3200" u="sng">
                <a:latin typeface="Arial Nova"/>
                <a:ea typeface="+mj-lt"/>
                <a:cs typeface="+mj-lt"/>
              </a:rPr>
              <a:t>Philip Crosby theory </a:t>
            </a:r>
            <a:endParaRPr lang="en-GB" sz="3200">
              <a:latin typeface="Arial Nova"/>
              <a:ea typeface="+mj-lt"/>
              <a:cs typeface="+mj-lt"/>
            </a:endParaRPr>
          </a:p>
        </p:txBody>
      </p:sp>
      <p:sp>
        <p:nvSpPr>
          <p:cNvPr id="3" name="Content Placeholder 2">
            <a:extLst>
              <a:ext uri="{FF2B5EF4-FFF2-40B4-BE49-F238E27FC236}">
                <a16:creationId xmlns:a16="http://schemas.microsoft.com/office/drawing/2014/main" id="{4EADD0CD-5E8D-FB9E-03A7-0B20ACCC6F05}"/>
              </a:ext>
            </a:extLst>
          </p:cNvPr>
          <p:cNvSpPr>
            <a:spLocks noGrp="1"/>
          </p:cNvSpPr>
          <p:nvPr>
            <p:ph sz="half" idx="1"/>
          </p:nvPr>
        </p:nvSpPr>
        <p:spPr>
          <a:xfrm>
            <a:off x="838200" y="1250531"/>
            <a:ext cx="5181600" cy="4351338"/>
          </a:xfrm>
        </p:spPr>
        <p:txBody>
          <a:bodyPr vert="horz" lIns="91440" tIns="45720" rIns="91440" bIns="45720" rtlCol="0" anchor="t">
            <a:normAutofit/>
          </a:bodyPr>
          <a:lstStyle/>
          <a:p>
            <a:r>
              <a:rPr lang="en-GB" sz="2000">
                <a:latin typeface="Arial Nova"/>
                <a:ea typeface="+mn-lt"/>
                <a:cs typeface="+mn-lt"/>
              </a:rPr>
              <a:t>Philip Crosby 14 points to quality improvement were long term commitments to quality by management, cross-departmental quality teams, identification of potential and current areas of problem, evaluation of the cost of quality, being proactive and quick response to correcting problems, focusing on zero defects, and training of supervisors, the communication between workers and supervisors, recognition and control of quality. Crosby orientation of quality is motivation. (Colins, 2022)</a:t>
            </a:r>
          </a:p>
        </p:txBody>
      </p:sp>
      <p:pic>
        <p:nvPicPr>
          <p:cNvPr id="5" name="Picture 5" descr="A person in a suit and tie&#10;&#10;Description automatically generated">
            <a:extLst>
              <a:ext uri="{FF2B5EF4-FFF2-40B4-BE49-F238E27FC236}">
                <a16:creationId xmlns:a16="http://schemas.microsoft.com/office/drawing/2014/main" id="{61E7E4F3-9B71-2A39-D876-D9141A8CD20D}"/>
              </a:ext>
            </a:extLst>
          </p:cNvPr>
          <p:cNvPicPr>
            <a:picLocks noGrp="1" noChangeAspect="1"/>
          </p:cNvPicPr>
          <p:nvPr>
            <p:ph sz="half" idx="2"/>
          </p:nvPr>
        </p:nvPicPr>
        <p:blipFill>
          <a:blip r:embed="rId2"/>
          <a:stretch>
            <a:fillRect/>
          </a:stretch>
        </p:blipFill>
        <p:spPr>
          <a:xfrm>
            <a:off x="6172200" y="1408349"/>
            <a:ext cx="5181600" cy="4294493"/>
          </a:xfrm>
        </p:spPr>
      </p:pic>
    </p:spTree>
    <p:extLst>
      <p:ext uri="{BB962C8B-B14F-4D97-AF65-F5344CB8AC3E}">
        <p14:creationId xmlns:p14="http://schemas.microsoft.com/office/powerpoint/2010/main" val="624564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8522-D548-9AAE-3BA7-E74797CD29F4}"/>
              </a:ext>
            </a:extLst>
          </p:cNvPr>
          <p:cNvSpPr>
            <a:spLocks noGrp="1"/>
          </p:cNvSpPr>
          <p:nvPr>
            <p:ph type="title"/>
          </p:nvPr>
        </p:nvSpPr>
        <p:spPr>
          <a:xfrm>
            <a:off x="466722" y="586855"/>
            <a:ext cx="3201366" cy="3387497"/>
          </a:xfrm>
        </p:spPr>
        <p:txBody>
          <a:bodyPr anchor="b">
            <a:normAutofit/>
          </a:bodyPr>
          <a:lstStyle/>
          <a:p>
            <a:pPr algn="r"/>
            <a:r>
              <a:rPr lang="en-GB" sz="4000" u="sng">
                <a:solidFill>
                  <a:srgbClr val="FFFFFF"/>
                </a:solidFill>
                <a:ea typeface="+mj-lt"/>
                <a:cs typeface="+mj-lt"/>
              </a:rPr>
              <a:t>Philip Crosby theory </a:t>
            </a:r>
            <a:endParaRPr lang="en-GB" sz="4000">
              <a:solidFill>
                <a:srgbClr val="FFFFFF"/>
              </a:solidFill>
              <a:ea typeface="+mj-lt"/>
              <a:cs typeface="+mj-lt"/>
            </a:endParaRPr>
          </a:p>
          <a:p>
            <a:pPr algn="r"/>
            <a:endParaRPr lang="en-GB" sz="4000">
              <a:solidFill>
                <a:srgbClr val="FFFFFF"/>
              </a:solidFill>
              <a:cs typeface="Calibri Light"/>
            </a:endParaRPr>
          </a:p>
        </p:txBody>
      </p:sp>
      <p:sp>
        <p:nvSpPr>
          <p:cNvPr id="3" name="Content Placeholder 2">
            <a:extLst>
              <a:ext uri="{FF2B5EF4-FFF2-40B4-BE49-F238E27FC236}">
                <a16:creationId xmlns:a16="http://schemas.microsoft.com/office/drawing/2014/main" id="{CFEB212D-4920-1221-6419-3E9E8380F4EF}"/>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latin typeface="Arial Nova"/>
                <a:ea typeface="+mn-lt"/>
                <a:cs typeface="+mn-lt"/>
              </a:rPr>
              <a:t>Crosby believes the approach to focus on organizations and team building approaches and while Demings has no strong implementation processes and no accurate start, while Crosby might have a better prescriptive with defined obvious starting points with clear steps and the continuous improved mindset in order for organizations to accomplish constant enhancement in all areas, and Emirate can use this same principle by receiving feedback, audits, reports and motivating staff to find more opportunities for growth and improvements. One of the concepts of Crosby's theory is the zero defect, the airline can enhance its CRM by putting the customer at the centre of its operations ensuring an error-free system Emirate can strive in areas such as in-flight or boarding service, cancelations communication there are many ways in which Emirate can build better satisfaction for customers and employees and gain trust and loyalty.</a:t>
            </a:r>
          </a:p>
        </p:txBody>
      </p:sp>
    </p:spTree>
    <p:extLst>
      <p:ext uri="{BB962C8B-B14F-4D97-AF65-F5344CB8AC3E}">
        <p14:creationId xmlns:p14="http://schemas.microsoft.com/office/powerpoint/2010/main" val="2202724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erson wearing glasses and a suit&#10;&#10;Description automatically generated">
            <a:extLst>
              <a:ext uri="{FF2B5EF4-FFF2-40B4-BE49-F238E27FC236}">
                <a16:creationId xmlns:a16="http://schemas.microsoft.com/office/drawing/2014/main" id="{C1F30FC3-924B-7DBA-74B7-F0CBA35D1E4F}"/>
              </a:ext>
            </a:extLst>
          </p:cNvPr>
          <p:cNvPicPr>
            <a:picLocks noGrp="1" noChangeAspect="1"/>
          </p:cNvPicPr>
          <p:nvPr>
            <p:ph sz="half" idx="2"/>
          </p:nvPr>
        </p:nvPicPr>
        <p:blipFill rotWithShape="1">
          <a:blip r:embed="rId2"/>
          <a:srcRect l="7294"/>
          <a:stretch/>
        </p:blipFill>
        <p:spPr>
          <a:xfrm>
            <a:off x="2522356"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5DBA3-2EAA-F603-950D-AC60354D4B65}"/>
              </a:ext>
            </a:extLst>
          </p:cNvPr>
          <p:cNvSpPr>
            <a:spLocks noGrp="1"/>
          </p:cNvSpPr>
          <p:nvPr>
            <p:ph type="title"/>
          </p:nvPr>
        </p:nvSpPr>
        <p:spPr>
          <a:xfrm>
            <a:off x="838200" y="365125"/>
            <a:ext cx="3822189" cy="1339196"/>
          </a:xfrm>
        </p:spPr>
        <p:txBody>
          <a:bodyPr vert="horz" lIns="91440" tIns="45720" rIns="91440" bIns="45720" rtlCol="0" anchor="ctr">
            <a:normAutofit/>
          </a:bodyPr>
          <a:lstStyle/>
          <a:p>
            <a:r>
              <a:rPr lang="en-US" sz="3200" u="sng">
                <a:latin typeface="Arial Nova"/>
              </a:rPr>
              <a:t>Edwards Deming theory </a:t>
            </a:r>
            <a:endParaRPr lang="en-US" sz="3200">
              <a:latin typeface="Arial Nova"/>
            </a:endParaRPr>
          </a:p>
        </p:txBody>
      </p:sp>
      <p:sp>
        <p:nvSpPr>
          <p:cNvPr id="3" name="Content Placeholder 2">
            <a:extLst>
              <a:ext uri="{FF2B5EF4-FFF2-40B4-BE49-F238E27FC236}">
                <a16:creationId xmlns:a16="http://schemas.microsoft.com/office/drawing/2014/main" id="{C14EBC43-6FE6-C866-9E85-64A955A19704}"/>
              </a:ext>
            </a:extLst>
          </p:cNvPr>
          <p:cNvSpPr>
            <a:spLocks noGrp="1"/>
          </p:cNvSpPr>
          <p:nvPr>
            <p:ph sz="half" idx="1"/>
          </p:nvPr>
        </p:nvSpPr>
        <p:spPr>
          <a:xfrm>
            <a:off x="910087" y="2060390"/>
            <a:ext cx="3822189" cy="3742762"/>
          </a:xfrm>
        </p:spPr>
        <p:txBody>
          <a:bodyPr vert="horz" lIns="91440" tIns="45720" rIns="91440" bIns="45720" rtlCol="0" anchor="t">
            <a:noAutofit/>
          </a:bodyPr>
          <a:lstStyle/>
          <a:p>
            <a:r>
              <a:rPr lang="en-US" sz="2000">
                <a:latin typeface="Arial Nova"/>
              </a:rPr>
              <a:t>Demings's is known as (The father of Quality Control) the theory consists of fourteen points for lean management, “the principles of management transformation and how to apply them” (Chiva, 2018), Demings has created the PDCA Cycle which means:</a:t>
            </a:r>
          </a:p>
          <a:p>
            <a:r>
              <a:rPr lang="en-US" sz="2000">
                <a:latin typeface="Arial Nova"/>
              </a:rPr>
              <a:t>Plan </a:t>
            </a:r>
          </a:p>
          <a:p>
            <a:r>
              <a:rPr lang="en-US" sz="2000">
                <a:latin typeface="Arial Nova"/>
              </a:rPr>
              <a:t>Do</a:t>
            </a:r>
          </a:p>
          <a:p>
            <a:r>
              <a:rPr lang="en-US" sz="2000">
                <a:latin typeface="Arial Nova"/>
              </a:rPr>
              <a:t>Check</a:t>
            </a:r>
          </a:p>
          <a:p>
            <a:r>
              <a:rPr lang="en-US" sz="2000">
                <a:latin typeface="Arial Nova"/>
              </a:rPr>
              <a:t>Act</a:t>
            </a:r>
          </a:p>
          <a:p>
            <a:endParaRPr lang="en-US" sz="1900"/>
          </a:p>
        </p:txBody>
      </p:sp>
    </p:spTree>
    <p:extLst>
      <p:ext uri="{BB962C8B-B14F-4D97-AF65-F5344CB8AC3E}">
        <p14:creationId xmlns:p14="http://schemas.microsoft.com/office/powerpoint/2010/main" val="120132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C0858-CE78-9473-8171-247FF401505E}"/>
              </a:ext>
            </a:extLst>
          </p:cNvPr>
          <p:cNvSpPr>
            <a:spLocks noGrp="1"/>
          </p:cNvSpPr>
          <p:nvPr>
            <p:ph type="title"/>
          </p:nvPr>
        </p:nvSpPr>
        <p:spPr>
          <a:xfrm>
            <a:off x="6700694" y="264483"/>
            <a:ext cx="4840010" cy="1807305"/>
          </a:xfrm>
        </p:spPr>
        <p:txBody>
          <a:bodyPr>
            <a:normAutofit/>
          </a:bodyPr>
          <a:lstStyle/>
          <a:p>
            <a:r>
              <a:rPr lang="en-GB" sz="3200" u="sng">
                <a:latin typeface="Arial Nova"/>
                <a:ea typeface="+mj-lt"/>
                <a:cs typeface="+mj-lt"/>
              </a:rPr>
              <a:t>Edwards Deming theory</a:t>
            </a:r>
            <a:endParaRPr lang="en-GB" sz="3200">
              <a:latin typeface="Arial Nova"/>
              <a:ea typeface="+mj-lt"/>
              <a:cs typeface="+mj-lt"/>
            </a:endParaRPr>
          </a:p>
          <a:p>
            <a:endParaRPr lang="en-GB" sz="3200">
              <a:latin typeface="Arial Nova"/>
              <a:cs typeface="Calibri Light"/>
            </a:endParaRPr>
          </a:p>
        </p:txBody>
      </p:sp>
      <p:pic>
        <p:nvPicPr>
          <p:cNvPr id="4" name="Picture 4" descr="A person wearing glasses and a black and white photo&#10;&#10;Description automatically generated">
            <a:extLst>
              <a:ext uri="{FF2B5EF4-FFF2-40B4-BE49-F238E27FC236}">
                <a16:creationId xmlns:a16="http://schemas.microsoft.com/office/drawing/2014/main" id="{6DEC59D0-7C6E-814C-3676-A498AF190A54}"/>
              </a:ext>
            </a:extLst>
          </p:cNvPr>
          <p:cNvPicPr>
            <a:picLocks noChangeAspect="1"/>
          </p:cNvPicPr>
          <p:nvPr/>
        </p:nvPicPr>
        <p:blipFill rotWithShape="1">
          <a:blip r:embed="rId2"/>
          <a:srcRect l="52119" r="2618"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444BDB9-A8AE-D7DE-05EB-C49DFC0713EE}"/>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1900">
                <a:latin typeface="Arial Nova"/>
                <a:cs typeface="Arial"/>
              </a:rPr>
              <a:t>Emirates can focus on long-term profitability the main goal is to stay in business and create more jobs. The airline’s management can benefit from Demings's theory as delays, mistakes, and “poor service is no longer acceptable in business”. (Chive, 2018) Although the Juran and Crosby is beneficial to Emirates and could be implemented for better service and customer satisfaction it is evident that the airline uses the hierarchy model of Demings (TQM).</a:t>
            </a:r>
          </a:p>
          <a:p>
            <a:endParaRPr lang="en-GB" sz="1900">
              <a:latin typeface="Arial Nova"/>
              <a:cs typeface="Calibri"/>
            </a:endParaRPr>
          </a:p>
        </p:txBody>
      </p:sp>
    </p:spTree>
    <p:extLst>
      <p:ext uri="{BB962C8B-B14F-4D97-AF65-F5344CB8AC3E}">
        <p14:creationId xmlns:p14="http://schemas.microsoft.com/office/powerpoint/2010/main" val="28316023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Title 1">
            <a:extLst>
              <a:ext uri="{FF2B5EF4-FFF2-40B4-BE49-F238E27FC236}">
                <a16:creationId xmlns:a16="http://schemas.microsoft.com/office/drawing/2014/main" id="{18894363-9999-697A-80E0-A7FC60C2F77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endParaRPr lang="en-US" sz="3600">
              <a:solidFill>
                <a:schemeClr val="tx1">
                  <a:lumMod val="85000"/>
                  <a:lumOff val="15000"/>
                </a:schemeClr>
              </a:solidFill>
            </a:endParaRPr>
          </a:p>
        </p:txBody>
      </p:sp>
      <p:pic>
        <p:nvPicPr>
          <p:cNvPr id="4" name="Picture 4" descr="A screenshot of a computer&#10;&#10;Description automatically generated">
            <a:extLst>
              <a:ext uri="{FF2B5EF4-FFF2-40B4-BE49-F238E27FC236}">
                <a16:creationId xmlns:a16="http://schemas.microsoft.com/office/drawing/2014/main" id="{6A7C4228-E83F-EF6E-D7E8-9C846FE21992}"/>
              </a:ext>
            </a:extLst>
          </p:cNvPr>
          <p:cNvPicPr>
            <a:picLocks noGrp="1" noChangeAspect="1"/>
          </p:cNvPicPr>
          <p:nvPr>
            <p:ph idx="1"/>
          </p:nvPr>
        </p:nvPicPr>
        <p:blipFill rotWithShape="1">
          <a:blip r:embed="rId2"/>
          <a:srcRect b="4255"/>
          <a:stretch/>
        </p:blipFill>
        <p:spPr>
          <a:xfrm>
            <a:off x="20" y="10"/>
            <a:ext cx="12191980" cy="6857990"/>
          </a:xfrm>
          <a:prstGeom prst="rect">
            <a:avLst/>
          </a:prstGeom>
        </p:spPr>
      </p:pic>
      <p:sp>
        <p:nvSpPr>
          <p:cNvPr id="5" name="TextBox 4">
            <a:extLst>
              <a:ext uri="{FF2B5EF4-FFF2-40B4-BE49-F238E27FC236}">
                <a16:creationId xmlns:a16="http://schemas.microsoft.com/office/drawing/2014/main" id="{69B1B18E-FACC-FE90-DC48-443D27D953E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1385381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5A803-C623-6887-C866-0BE1C120BB20}"/>
              </a:ext>
            </a:extLst>
          </p:cNvPr>
          <p:cNvSpPr>
            <a:spLocks noGrp="1"/>
          </p:cNvSpPr>
          <p:nvPr>
            <p:ph type="title"/>
          </p:nvPr>
        </p:nvSpPr>
        <p:spPr>
          <a:xfrm>
            <a:off x="76200" y="5691"/>
            <a:ext cx="10515600" cy="1325563"/>
          </a:xfrm>
        </p:spPr>
        <p:txBody>
          <a:bodyPr/>
          <a:lstStyle/>
          <a:p>
            <a:r>
              <a:rPr lang="en-GB">
                <a:cs typeface="Calibri Light"/>
              </a:rPr>
              <a:t>Conclusion</a:t>
            </a:r>
            <a:endParaRPr lang="en-GB"/>
          </a:p>
        </p:txBody>
      </p:sp>
      <p:sp>
        <p:nvSpPr>
          <p:cNvPr id="3" name="Content Placeholder 2">
            <a:extLst>
              <a:ext uri="{FF2B5EF4-FFF2-40B4-BE49-F238E27FC236}">
                <a16:creationId xmlns:a16="http://schemas.microsoft.com/office/drawing/2014/main" id="{F1470DFF-73DF-9684-6CBF-64E938140D66}"/>
              </a:ext>
            </a:extLst>
          </p:cNvPr>
          <p:cNvSpPr>
            <a:spLocks noGrp="1"/>
          </p:cNvSpPr>
          <p:nvPr>
            <p:ph idx="1"/>
          </p:nvPr>
        </p:nvSpPr>
        <p:spPr>
          <a:xfrm>
            <a:off x="579408" y="1020493"/>
            <a:ext cx="10515600" cy="7528733"/>
          </a:xfrm>
        </p:spPr>
        <p:txBody>
          <a:bodyPr vert="horz" lIns="91440" tIns="45720" rIns="91440" bIns="45720" rtlCol="0" anchor="t">
            <a:noAutofit/>
          </a:bodyPr>
          <a:lstStyle/>
          <a:p>
            <a:r>
              <a:rPr lang="en-GB" sz="1600">
                <a:latin typeface="Arial Nova"/>
                <a:ea typeface="+mn-lt"/>
                <a:cs typeface="+mn-lt"/>
              </a:rPr>
              <a:t> I</a:t>
            </a:r>
            <a:r>
              <a:rPr lang="en-GB" sz="2000">
                <a:latin typeface="Arial Nova"/>
                <a:ea typeface="+mn-lt"/>
                <a:cs typeface="+mn-lt"/>
              </a:rPr>
              <a:t>n conclusion this report has covered a considerable ground, this report begins with the Ethics and Sustainability of the airline and the reducing of emissions, the environmentally friendly approaches. There is a comparison table below which describes the differences between Emirates airline and KLM airlines. The Ethics of the airline is further on explained and the measures taken. Emirates value their approach to the environment and try to find ways to reduce waste and adapt to recycled products, the advancement of the airline technology and the creation of Emirates new NETs virtual reality products are also explained. The report shows the meaning of customer relationship management, and the advantages emirates has to improve their (CRM), and in closing the three quality theories by Joseph Juran called (the Juran Trilogy) quality planning, quality improvement, and quality control. Philip Crosby theory, which is the fourteen points to quality improvement, the Edward Demings theory has also fourteen points to better management. Demings also created the PDCA Cycle Plan-Do-Check-Act which Emirates is currently using is included in this reported and finally a conclusion and a recommendation. “94% of problems in business are systems driven and only 6% are people driven” (Demings,1993).</a:t>
            </a:r>
          </a:p>
        </p:txBody>
      </p:sp>
    </p:spTree>
    <p:extLst>
      <p:ext uri="{BB962C8B-B14F-4D97-AF65-F5344CB8AC3E}">
        <p14:creationId xmlns:p14="http://schemas.microsoft.com/office/powerpoint/2010/main" val="2231140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A9FD9-680B-DE6F-CB9D-51EA798D01B8}"/>
              </a:ext>
            </a:extLst>
          </p:cNvPr>
          <p:cNvSpPr>
            <a:spLocks noGrp="1"/>
          </p:cNvSpPr>
          <p:nvPr>
            <p:ph type="title"/>
          </p:nvPr>
        </p:nvSpPr>
        <p:spPr>
          <a:xfrm>
            <a:off x="838201" y="365125"/>
            <a:ext cx="5251316" cy="1016551"/>
          </a:xfrm>
        </p:spPr>
        <p:txBody>
          <a:bodyPr>
            <a:normAutofit/>
          </a:bodyPr>
          <a:lstStyle/>
          <a:p>
            <a:r>
              <a:rPr lang="en-GB">
                <a:cs typeface="Calibri Light"/>
              </a:rPr>
              <a:t>Conclusion</a:t>
            </a:r>
            <a:endParaRPr lang="en-GB"/>
          </a:p>
        </p:txBody>
      </p:sp>
      <p:sp>
        <p:nvSpPr>
          <p:cNvPr id="3" name="Content Placeholder 2">
            <a:extLst>
              <a:ext uri="{FF2B5EF4-FFF2-40B4-BE49-F238E27FC236}">
                <a16:creationId xmlns:a16="http://schemas.microsoft.com/office/drawing/2014/main" id="{8812BF4A-BFEE-A2C3-76C1-AA0BE2B96E6F}"/>
              </a:ext>
            </a:extLst>
          </p:cNvPr>
          <p:cNvSpPr>
            <a:spLocks noGrp="1"/>
          </p:cNvSpPr>
          <p:nvPr>
            <p:ph idx="1"/>
          </p:nvPr>
        </p:nvSpPr>
        <p:spPr>
          <a:xfrm>
            <a:off x="838200" y="1312505"/>
            <a:ext cx="4619621" cy="3843666"/>
          </a:xfrm>
        </p:spPr>
        <p:txBody>
          <a:bodyPr vert="horz" lIns="91440" tIns="45720" rIns="91440" bIns="45720" rtlCol="0" anchor="t">
            <a:noAutofit/>
          </a:bodyPr>
          <a:lstStyle/>
          <a:p>
            <a:r>
              <a:rPr lang="en-GB" sz="1600">
                <a:latin typeface="Arial Nova"/>
                <a:ea typeface="+mn-lt"/>
                <a:cs typeface="+mn-lt"/>
              </a:rPr>
              <a:t> The Ethics of the airline is further on explained and the measures taken. Emirates value their approach to the environment and try to find ways to reduce waste and adapt to recycled products, the advancement of the airline technology and the creation of Emirates new NETs virtual reality products are also explained. The report shows the meaning of customer relationship management, and the advantages emirates has to improve their (CRM), and in closing the three quality theories by Joseph Juran called (the Juran Trilogy) quality planning, quality improvement, and quality control. Philip Crosby theory, which is the fourteen points to quality improvement, the Edward Demings theory has also fourteen points to better management. Demings also created the PDCA Cycle Plan-Do-Check-Act which Emirates is currently using is included in this reported and finally a conclusion and a recommendation. “94% of problems in business are systems driven and only 6% are people driven” (Demings,1993).</a:t>
            </a:r>
          </a:p>
          <a:p>
            <a:endParaRPr lang="en-GB" sz="1600">
              <a:latin typeface="Arial Nova"/>
              <a:cs typeface="Calibri"/>
            </a:endParaRPr>
          </a:p>
        </p:txBody>
      </p:sp>
      <p:pic>
        <p:nvPicPr>
          <p:cNvPr id="12" name="Picture 4" descr="Graph on document with pen">
            <a:extLst>
              <a:ext uri="{FF2B5EF4-FFF2-40B4-BE49-F238E27FC236}">
                <a16:creationId xmlns:a16="http://schemas.microsoft.com/office/drawing/2014/main" id="{C536E247-8A48-C919-6B5D-103B52391BBE}"/>
              </a:ext>
            </a:extLst>
          </p:cNvPr>
          <p:cNvPicPr>
            <a:picLocks noChangeAspect="1"/>
          </p:cNvPicPr>
          <p:nvPr/>
        </p:nvPicPr>
        <p:blipFill rotWithShape="1">
          <a:blip r:embed="rId2"/>
          <a:srcRect l="28050" r="1399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60994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0D75C-66DA-D0CC-B648-9C28C5898BD4}"/>
              </a:ext>
            </a:extLst>
          </p:cNvPr>
          <p:cNvSpPr>
            <a:spLocks noGrp="1"/>
          </p:cNvSpPr>
          <p:nvPr>
            <p:ph type="title"/>
          </p:nvPr>
        </p:nvSpPr>
        <p:spPr>
          <a:xfrm>
            <a:off x="304717" y="105672"/>
            <a:ext cx="6002110" cy="1495425"/>
          </a:xfrm>
        </p:spPr>
        <p:txBody>
          <a:bodyPr>
            <a:normAutofit/>
          </a:bodyPr>
          <a:lstStyle/>
          <a:p>
            <a:r>
              <a:rPr lang="en-GB" sz="4000">
                <a:cs typeface="Calibri Light"/>
              </a:rPr>
              <a:t>Recommendation</a:t>
            </a:r>
            <a:endParaRPr lang="en-GB" sz="4000"/>
          </a:p>
        </p:txBody>
      </p:sp>
      <p:sp>
        <p:nvSpPr>
          <p:cNvPr id="3" name="Content Placeholder 2">
            <a:extLst>
              <a:ext uri="{FF2B5EF4-FFF2-40B4-BE49-F238E27FC236}">
                <a16:creationId xmlns:a16="http://schemas.microsoft.com/office/drawing/2014/main" id="{9DD20AC4-80C7-7C11-5516-110E46980B01}"/>
              </a:ext>
            </a:extLst>
          </p:cNvPr>
          <p:cNvSpPr>
            <a:spLocks noGrp="1"/>
          </p:cNvSpPr>
          <p:nvPr>
            <p:ph idx="1"/>
          </p:nvPr>
        </p:nvSpPr>
        <p:spPr>
          <a:xfrm>
            <a:off x="606642" y="1513671"/>
            <a:ext cx="6002110" cy="3729034"/>
          </a:xfrm>
        </p:spPr>
        <p:txBody>
          <a:bodyPr vert="horz" lIns="91440" tIns="45720" rIns="91440" bIns="45720" rtlCol="0">
            <a:normAutofit/>
          </a:bodyPr>
          <a:lstStyle/>
          <a:p>
            <a:r>
              <a:rPr lang="en-GB" sz="1900">
                <a:latin typeface="Arial Nova"/>
                <a:ea typeface="+mn-lt"/>
                <a:cs typeface="+mn-lt"/>
              </a:rPr>
              <a:t>Emirates can create a new loyalty reward for every time you fly, and this reward is split into half, when the customer has received a certain level of points they can use the other half to donate to charity to help with school projects and education tools for children in poor countries the customer will feel like they're making a difference each time they fly and instead of the fly rewards used all on flights, baggage allowance and other means, customers can still have their fine dining with the air experience and donate a portion of their rewards to charity Emirates can create their own charity portal it could be named (Emirates Education rewards).</a:t>
            </a:r>
          </a:p>
        </p:txBody>
      </p:sp>
      <p:pic>
        <p:nvPicPr>
          <p:cNvPr id="21" name="Picture 4" descr="Plant growing in a concrete crack">
            <a:extLst>
              <a:ext uri="{FF2B5EF4-FFF2-40B4-BE49-F238E27FC236}">
                <a16:creationId xmlns:a16="http://schemas.microsoft.com/office/drawing/2014/main" id="{A48C1400-21B0-67F6-ADA0-1F9B9C78166D}"/>
              </a:ext>
            </a:extLst>
          </p:cNvPr>
          <p:cNvPicPr>
            <a:picLocks noChangeAspect="1"/>
          </p:cNvPicPr>
          <p:nvPr/>
        </p:nvPicPr>
        <p:blipFill rotWithShape="1">
          <a:blip r:embed="rId2"/>
          <a:srcRect l="16528" r="34878" b="-1"/>
          <a:stretch/>
        </p:blipFill>
        <p:spPr>
          <a:xfrm>
            <a:off x="7199440" y="10"/>
            <a:ext cx="4992560" cy="6857990"/>
          </a:xfrm>
          <a:prstGeom prst="rect">
            <a:avLst/>
          </a:prstGeom>
          <a:effectLst/>
        </p:spPr>
      </p:pic>
    </p:spTree>
    <p:extLst>
      <p:ext uri="{BB962C8B-B14F-4D97-AF65-F5344CB8AC3E}">
        <p14:creationId xmlns:p14="http://schemas.microsoft.com/office/powerpoint/2010/main" val="2819346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9A7E-46CA-70A9-6843-F0F577EA96F4}"/>
              </a:ext>
            </a:extLst>
          </p:cNvPr>
          <p:cNvSpPr>
            <a:spLocks noGrp="1"/>
          </p:cNvSpPr>
          <p:nvPr>
            <p:ph type="title"/>
          </p:nvPr>
        </p:nvSpPr>
        <p:spPr>
          <a:xfrm>
            <a:off x="838200" y="365125"/>
            <a:ext cx="10515600" cy="592318"/>
          </a:xfrm>
        </p:spPr>
        <p:txBody>
          <a:bodyPr>
            <a:normAutofit fontScale="90000"/>
          </a:bodyPr>
          <a:lstStyle/>
          <a:p>
            <a:r>
              <a:rPr lang="en-GB">
                <a:cs typeface="Calibri Light"/>
              </a:rPr>
              <a:t>Picture References</a:t>
            </a:r>
            <a:endParaRPr lang="en-GB"/>
          </a:p>
        </p:txBody>
      </p:sp>
      <p:sp>
        <p:nvSpPr>
          <p:cNvPr id="3" name="Content Placeholder 2">
            <a:extLst>
              <a:ext uri="{FF2B5EF4-FFF2-40B4-BE49-F238E27FC236}">
                <a16:creationId xmlns:a16="http://schemas.microsoft.com/office/drawing/2014/main" id="{240A090D-1168-D7B2-20BC-B32B8C4D6B19}"/>
              </a:ext>
            </a:extLst>
          </p:cNvPr>
          <p:cNvSpPr>
            <a:spLocks noGrp="1"/>
          </p:cNvSpPr>
          <p:nvPr>
            <p:ph idx="1"/>
          </p:nvPr>
        </p:nvSpPr>
        <p:spPr>
          <a:xfrm>
            <a:off x="838200" y="1164267"/>
            <a:ext cx="10515600" cy="4351338"/>
          </a:xfrm>
        </p:spPr>
        <p:txBody>
          <a:bodyPr vert="horz" lIns="91440" tIns="45720" rIns="91440" bIns="45720" rtlCol="0" anchor="t">
            <a:noAutofit/>
          </a:bodyPr>
          <a:lstStyle/>
          <a:p>
            <a:r>
              <a:rPr lang="en-GB" sz="1600">
                <a:latin typeface="Arial Nova"/>
                <a:ea typeface="+mn-lt"/>
                <a:cs typeface="+mn-lt"/>
                <a:hlinkClick r:id="rId2"/>
              </a:rPr>
              <a:t>https://www.travelnewsasia.com/news22/184-EmiratesNFTs.shtml</a:t>
            </a:r>
            <a:endParaRPr lang="en-GB" sz="1600">
              <a:latin typeface="Arial Nova"/>
              <a:ea typeface="+mn-lt"/>
              <a:cs typeface="+mn-lt"/>
            </a:endParaRPr>
          </a:p>
          <a:p>
            <a:r>
              <a:rPr lang="en-GB" sz="1600">
                <a:latin typeface="Arial Nova"/>
                <a:ea typeface="+mn-lt"/>
                <a:cs typeface="+mn-lt"/>
                <a:hlinkClick r:id="rId3"/>
              </a:rPr>
              <a:t>https://www.emirates.com/uk/english/experience/dining/first-class/</a:t>
            </a:r>
            <a:endParaRPr lang="en-GB" sz="1600">
              <a:latin typeface="Arial Nova"/>
              <a:ea typeface="+mn-lt"/>
              <a:cs typeface="+mn-lt"/>
            </a:endParaRPr>
          </a:p>
          <a:p>
            <a:r>
              <a:rPr lang="en-GB" sz="1600">
                <a:latin typeface="Arial Nova"/>
                <a:ea typeface="+mn-lt"/>
                <a:cs typeface="+mn-lt"/>
                <a:hlinkClick r:id="rId4"/>
              </a:rPr>
              <a:t>https://www.google.com/url?sa=i&amp;url=https%3A%2F%2Fc.ekstatic.net%2Fecl%2Fdocuments%2Fannual-report%2F2021-2022.pdf&amp;psig=AOvVaw1L-tgnBQrr9niGNsyiOd1Q&amp;ust=1689796278449000&amp;source=images&amp;cd=vfe&amp;opi=89978449&amp;ved=0CBAQjRxqFwoTCKjviPGDmYADFQAAAAAdAAAAABAF</a:t>
            </a:r>
            <a:endParaRPr lang="en-GB" sz="1600">
              <a:latin typeface="Arial Nova"/>
              <a:ea typeface="Calibri"/>
              <a:cs typeface="Calibri"/>
            </a:endParaRPr>
          </a:p>
          <a:p>
            <a:r>
              <a:rPr lang="en-GB" sz="1600">
                <a:latin typeface="Arial Nova"/>
                <a:ea typeface="+mn-lt"/>
                <a:cs typeface="+mn-lt"/>
                <a:hlinkClick r:id="rId5"/>
              </a:rPr>
              <a:t>https://www.google.com/url?sa=i&amp;url=https%3A%2F%2Fwww.emirates.com%2Fmedia-centre%2Femirates-skywards-extends-support-offers-flexibility-to-members%2F&amp;psig=AOvVaw3_LQWieMTHtlK2CFFobEBB&amp;ust=1689800524759000&amp;source=images&amp;cd=vfe&amp;opi=89978449&amp;ved=0CBAQjRxqFwoTCPDmuNmTmYADFQAAAAAdAAAAABAE</a:t>
            </a:r>
            <a:endParaRPr lang="en-GB" sz="1600">
              <a:latin typeface="Arial Nova"/>
              <a:ea typeface="Calibri"/>
              <a:cs typeface="Calibri"/>
            </a:endParaRPr>
          </a:p>
          <a:p>
            <a:r>
              <a:rPr lang="en-GB" sz="1600">
                <a:latin typeface="Arial Nova"/>
                <a:ea typeface="+mn-lt"/>
                <a:cs typeface="+mn-lt"/>
                <a:hlinkClick r:id="rId6"/>
              </a:rPr>
              <a:t>https://www.google.com/url?sa=i&amp;url=https%3A%2F%2Fwww.rewardexpert.com%2Fblog%2Femirates-skywards-program-review%2F&amp;psig=AOvVaw3_LQWieMTHtlK2CFFobEBB&amp;ust=1689800524759000&amp;source=images&amp;cd=vfe&amp;opi=89978449&amp;ved=0CBAQjRxqFwoTCPDmuNmTmYADFQAAAAAdAAAAABAx</a:t>
            </a:r>
            <a:endParaRPr lang="en-GB" sz="1600">
              <a:latin typeface="Arial Nova"/>
              <a:ea typeface="Calibri"/>
              <a:cs typeface="Calibri"/>
            </a:endParaRPr>
          </a:p>
          <a:p>
            <a:r>
              <a:rPr lang="en-GB" sz="1600">
                <a:latin typeface="Arial Nova"/>
                <a:ea typeface="+mn-lt"/>
                <a:cs typeface="+mn-lt"/>
                <a:hlinkClick r:id="rId7"/>
              </a:rPr>
              <a:t>https://www.google.com/url?sa=i&amp;url=https%3A%2F%2Fwww.talisma.com%2F8-distinguished-merits-of-crm-software-solutions-for-businesses%2F&amp;psig=AOvVaw19krDC4v1oqLOAlqQGLIW2&amp;ust=1689802992426000&amp;source=images&amp;cd=vfe&amp;opi=89978449&amp;ved=0CBAQjRxqFwoTCMj70fGcmYADFQAAAAAdAAAAABA7</a:t>
            </a:r>
            <a:endParaRPr lang="en-GB" sz="1600">
              <a:latin typeface="Arial Nova"/>
              <a:ea typeface="Calibri"/>
              <a:cs typeface="Calibri"/>
            </a:endParaRPr>
          </a:p>
          <a:p>
            <a:endParaRPr lang="en-GB" sz="1600">
              <a:latin typeface="Arial Nova"/>
              <a:ea typeface="Calibri"/>
              <a:cs typeface="Calibri"/>
            </a:endParaRPr>
          </a:p>
          <a:p>
            <a:endParaRPr lang="en-GB" sz="1600">
              <a:latin typeface="Arial Nova"/>
              <a:ea typeface="Calibri"/>
              <a:cs typeface="Calibri"/>
            </a:endParaRPr>
          </a:p>
          <a:p>
            <a:endParaRPr lang="en-GB" sz="1800">
              <a:latin typeface="Calibri"/>
              <a:ea typeface="Calibri"/>
              <a:cs typeface="Calibri"/>
            </a:endParaRPr>
          </a:p>
          <a:p>
            <a:endParaRPr lang="en-GB" sz="1800">
              <a:latin typeface="Calibri"/>
              <a:ea typeface="Calibri"/>
              <a:cs typeface="Calibri"/>
            </a:endParaRPr>
          </a:p>
          <a:p>
            <a:endParaRPr lang="en-GB" sz="1800">
              <a:latin typeface="Calibri"/>
              <a:ea typeface="Calibri"/>
              <a:cs typeface="Calibri"/>
            </a:endParaRPr>
          </a:p>
        </p:txBody>
      </p:sp>
    </p:spTree>
    <p:extLst>
      <p:ext uri="{BB962C8B-B14F-4D97-AF65-F5344CB8AC3E}">
        <p14:creationId xmlns:p14="http://schemas.microsoft.com/office/powerpoint/2010/main" val="3914958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B1E6A-67D3-1482-9B21-EFD0AA491EF3}"/>
              </a:ext>
            </a:extLst>
          </p:cNvPr>
          <p:cNvSpPr>
            <a:spLocks noGrp="1"/>
          </p:cNvSpPr>
          <p:nvPr>
            <p:ph type="title"/>
          </p:nvPr>
        </p:nvSpPr>
        <p:spPr>
          <a:xfrm>
            <a:off x="838200" y="365125"/>
            <a:ext cx="10515600" cy="592318"/>
          </a:xfrm>
        </p:spPr>
        <p:txBody>
          <a:bodyPr>
            <a:normAutofit fontScale="90000"/>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0795CE4B-C53A-AB1C-EEE7-A9EB4B7C67FF}"/>
              </a:ext>
            </a:extLst>
          </p:cNvPr>
          <p:cNvSpPr>
            <a:spLocks noGrp="1"/>
          </p:cNvSpPr>
          <p:nvPr>
            <p:ph idx="1"/>
          </p:nvPr>
        </p:nvSpPr>
        <p:spPr>
          <a:xfrm>
            <a:off x="838200" y="1164267"/>
            <a:ext cx="10515600" cy="5012696"/>
          </a:xfrm>
        </p:spPr>
        <p:txBody>
          <a:bodyPr vert="horz" lIns="91440" tIns="45720" rIns="91440" bIns="45720" rtlCol="0" anchor="t">
            <a:normAutofit/>
          </a:bodyPr>
          <a:lstStyle/>
          <a:p>
            <a:pPr>
              <a:buNone/>
            </a:pPr>
            <a:r>
              <a:rPr lang="en-GB" sz="1800" i="1">
                <a:latin typeface="Arial Nova"/>
                <a:ea typeface="+mn-lt"/>
                <a:cs typeface="+mn-lt"/>
              </a:rPr>
              <a:t>Our planet: About Us: Emirates United Kingdom</a:t>
            </a:r>
            <a:r>
              <a:rPr lang="en-GB" sz="1800">
                <a:latin typeface="Arial Nova"/>
                <a:ea typeface="+mn-lt"/>
                <a:cs typeface="+mn-lt"/>
              </a:rPr>
              <a:t> (no date) </a:t>
            </a:r>
            <a:r>
              <a:rPr lang="en-GB" sz="1800" i="1">
                <a:latin typeface="Arial Nova"/>
                <a:ea typeface="+mn-lt"/>
                <a:cs typeface="+mn-lt"/>
              </a:rPr>
              <a:t>United Kingdom</a:t>
            </a:r>
            <a:r>
              <a:rPr lang="en-GB" sz="1800">
                <a:latin typeface="Arial Nova"/>
                <a:ea typeface="+mn-lt"/>
                <a:cs typeface="+mn-lt"/>
              </a:rPr>
              <a:t>. Available at: </a:t>
            </a:r>
            <a:r>
              <a:rPr lang="en-GB" sz="1800" u="sng">
                <a:solidFill>
                  <a:srgbClr val="0563C1"/>
                </a:solidFill>
                <a:latin typeface="Arial Nova"/>
                <a:ea typeface="+mn-lt"/>
                <a:cs typeface="+mn-lt"/>
                <a:hlinkClick r:id="rId2"/>
              </a:rPr>
              <a:t>https://www.emirates.com/uk/english/about-us/our- planet/#:~:text=We%20are%20committed%20to%20reducing,we%20consume%20water%20 and%20power</a:t>
            </a:r>
            <a:r>
              <a:rPr lang="en-GB" sz="1800">
                <a:latin typeface="Arial Nova"/>
                <a:ea typeface="+mn-lt"/>
                <a:cs typeface="+mn-lt"/>
              </a:rPr>
              <a:t>. (Accessed: 01 July 2023).</a:t>
            </a:r>
          </a:p>
          <a:p>
            <a:pPr>
              <a:buNone/>
            </a:pPr>
            <a:r>
              <a:rPr lang="en-GB" sz="1800">
                <a:solidFill>
                  <a:srgbClr val="161616"/>
                </a:solidFill>
                <a:latin typeface="Arial Nova"/>
                <a:ea typeface="+mn-lt"/>
                <a:cs typeface="+mn-lt"/>
              </a:rPr>
              <a:t>“</a:t>
            </a:r>
            <a:r>
              <a:rPr lang="en-GB" sz="1800" u="sng">
                <a:solidFill>
                  <a:srgbClr val="0563C1"/>
                </a:solidFill>
                <a:latin typeface="Arial Nova"/>
                <a:ea typeface="+mn-lt"/>
                <a:cs typeface="+mn-lt"/>
                <a:hlinkClick r:id="rId3"/>
              </a:rPr>
              <a:t>Sustainability at a turning point</a:t>
            </a:r>
            <a:r>
              <a:rPr lang="en-GB" sz="1800">
                <a:solidFill>
                  <a:srgbClr val="161616"/>
                </a:solidFill>
                <a:latin typeface="Arial Nova"/>
                <a:ea typeface="+mn-lt"/>
                <a:cs typeface="+mn-lt"/>
              </a:rPr>
              <a:t>” (PDF, 190 KB) IBM Institute for Business Value, May 2021</a:t>
            </a:r>
          </a:p>
          <a:p>
            <a:pPr>
              <a:buNone/>
            </a:pPr>
            <a:r>
              <a:rPr lang="en-GB" sz="1800">
                <a:latin typeface="Arial Nova"/>
                <a:ea typeface="+mn-lt"/>
                <a:cs typeface="+mn-lt"/>
              </a:rPr>
              <a:t>Murphy, J. (2023) </a:t>
            </a:r>
            <a:r>
              <a:rPr lang="en-GB" sz="1800" i="1">
                <a:latin typeface="Arial Nova"/>
                <a:ea typeface="+mn-lt"/>
                <a:cs typeface="+mn-lt"/>
              </a:rPr>
              <a:t>Emirates flights: Carbon neutral air travel now possible with carbon offsets</a:t>
            </a:r>
            <a:r>
              <a:rPr lang="en-GB" sz="1800">
                <a:latin typeface="Arial Nova"/>
                <a:ea typeface="+mn-lt"/>
                <a:cs typeface="+mn-lt"/>
              </a:rPr>
              <a:t>, </a:t>
            </a:r>
            <a:r>
              <a:rPr lang="en-GB" sz="1800" i="1">
                <a:latin typeface="Arial Nova"/>
                <a:ea typeface="+mn-lt"/>
                <a:cs typeface="+mn-lt"/>
              </a:rPr>
              <a:t>8 Billion Trees: Carbon Offset Projects &amp; Ecological Footprint Calculators</a:t>
            </a:r>
            <a:r>
              <a:rPr lang="en-GB" sz="1800">
                <a:latin typeface="Arial Nova"/>
                <a:ea typeface="+mn-lt"/>
                <a:cs typeface="+mn-lt"/>
              </a:rPr>
              <a:t>. Available at: </a:t>
            </a:r>
            <a:r>
              <a:rPr lang="en-GB" sz="1800" u="sng">
                <a:solidFill>
                  <a:srgbClr val="0563C1"/>
                </a:solidFill>
                <a:latin typeface="Arial Nova"/>
                <a:ea typeface="+mn-lt"/>
                <a:cs typeface="+mn-lt"/>
                <a:hlinkClick r:id="rId4"/>
              </a:rPr>
              <a:t>https://8billiontrees.com/carbon-offsets-credits/flights-airline-travel/emirates/</a:t>
            </a:r>
            <a:r>
              <a:rPr lang="en-GB" sz="1800">
                <a:latin typeface="Arial Nova"/>
                <a:ea typeface="+mn-lt"/>
                <a:cs typeface="+mn-lt"/>
              </a:rPr>
              <a:t> (Accessed: 06 July 2023).</a:t>
            </a:r>
          </a:p>
          <a:p>
            <a:pPr>
              <a:buNone/>
            </a:pPr>
            <a:r>
              <a:rPr lang="en-GB" sz="1800">
                <a:latin typeface="Arial Nova"/>
                <a:ea typeface="+mn-lt"/>
                <a:cs typeface="+mn-lt"/>
              </a:rPr>
              <a:t>Noyes, L. (no date) ‘The 6 Most Sustainable Airlines for Flying Green in 2023’. Available at: </a:t>
            </a:r>
            <a:r>
              <a:rPr lang="en-GB" sz="1800" u="sng">
                <a:solidFill>
                  <a:srgbClr val="0563C1"/>
                </a:solidFill>
                <a:latin typeface="Arial Nova"/>
                <a:ea typeface="+mn-lt"/>
                <a:cs typeface="+mn-lt"/>
                <a:hlinkClick r:id="rId5"/>
              </a:rPr>
              <a:t>https://www.leafscore.com/blog/most-sustainable-airlines-flying-out-of-jfk-and-lax/#klm</a:t>
            </a:r>
            <a:r>
              <a:rPr lang="en-GB" sz="1800">
                <a:latin typeface="Arial Nova"/>
                <a:ea typeface="+mn-lt"/>
                <a:cs typeface="+mn-lt"/>
              </a:rPr>
              <a:t> (Accessed: 2023).</a:t>
            </a:r>
          </a:p>
          <a:p>
            <a:pPr>
              <a:buNone/>
            </a:pPr>
            <a:r>
              <a:rPr lang="en-GB" sz="1800" i="1">
                <a:latin typeface="Arial Nova"/>
                <a:ea typeface="+mn-lt"/>
                <a:cs typeface="+mn-lt"/>
              </a:rPr>
              <a:t>KLM or Emirates: Which is better? ⭐ ✈ ⇒ Airlines &amp; Flights</a:t>
            </a:r>
            <a:r>
              <a:rPr lang="en-GB" sz="1800">
                <a:latin typeface="Arial Nova"/>
                <a:ea typeface="+mn-lt"/>
                <a:cs typeface="+mn-lt"/>
              </a:rPr>
              <a:t> (2022) </a:t>
            </a:r>
            <a:r>
              <a:rPr lang="en-GB" sz="1800" i="1">
                <a:latin typeface="Arial Nova"/>
                <a:ea typeface="+mn-lt"/>
                <a:cs typeface="+mn-lt"/>
              </a:rPr>
              <a:t>AmsterdamYEAH.com</a:t>
            </a:r>
            <a:r>
              <a:rPr lang="en-GB" sz="1800">
                <a:latin typeface="Arial Nova"/>
                <a:ea typeface="+mn-lt"/>
                <a:cs typeface="+mn-lt"/>
              </a:rPr>
              <a:t>. Available at: </a:t>
            </a:r>
            <a:r>
              <a:rPr lang="en-GB" sz="1800" u="sng">
                <a:solidFill>
                  <a:srgbClr val="0563C1"/>
                </a:solidFill>
                <a:latin typeface="Arial Nova"/>
                <a:ea typeface="+mn-lt"/>
                <a:cs typeface="+mn-lt"/>
                <a:hlinkClick r:id="rId6"/>
              </a:rPr>
              <a:t>https://amsterdamyeah.com/klm-or-emirates-which-is-better/</a:t>
            </a:r>
            <a:r>
              <a:rPr lang="en-GB" sz="1800">
                <a:latin typeface="Arial Nova"/>
                <a:ea typeface="+mn-lt"/>
                <a:cs typeface="+mn-lt"/>
              </a:rPr>
              <a:t> (Accessed: 10 July 2023).</a:t>
            </a:r>
          </a:p>
          <a:p>
            <a:pPr>
              <a:buNone/>
            </a:pPr>
            <a:r>
              <a:rPr lang="en-GB" sz="1800">
                <a:latin typeface="Arial Nova"/>
                <a:ea typeface="+mn-lt"/>
                <a:cs typeface="+mn-lt"/>
              </a:rPr>
              <a:t>Otley, T. (2022) </a:t>
            </a:r>
            <a:r>
              <a:rPr lang="en-GB" sz="1800" i="1">
                <a:latin typeface="Arial Nova"/>
                <a:ea typeface="+mn-lt"/>
                <a:cs typeface="+mn-lt"/>
              </a:rPr>
              <a:t>How sustainable is Emirates?</a:t>
            </a:r>
            <a:r>
              <a:rPr lang="en-GB" sz="1800">
                <a:latin typeface="Arial Nova"/>
                <a:ea typeface="+mn-lt"/>
                <a:cs typeface="+mn-lt"/>
              </a:rPr>
              <a:t>, </a:t>
            </a:r>
            <a:r>
              <a:rPr lang="en-GB" sz="1800" i="1">
                <a:latin typeface="Arial Nova"/>
                <a:ea typeface="+mn-lt"/>
                <a:cs typeface="+mn-lt"/>
              </a:rPr>
              <a:t>Business Traveller</a:t>
            </a:r>
            <a:r>
              <a:rPr lang="en-GB" sz="1800">
                <a:latin typeface="Arial Nova"/>
                <a:ea typeface="+mn-lt"/>
                <a:cs typeface="+mn-lt"/>
              </a:rPr>
              <a:t>. Available at: </a:t>
            </a:r>
            <a:r>
              <a:rPr lang="en-GB" sz="1800" u="sng">
                <a:solidFill>
                  <a:srgbClr val="0563C1"/>
                </a:solidFill>
                <a:latin typeface="Arial Nova"/>
                <a:ea typeface="+mn-lt"/>
                <a:cs typeface="+mn-lt"/>
                <a:hlinkClick r:id="rId7"/>
              </a:rPr>
              <a:t>https://www.businesstraveller.com/features/how-sustainable-is-emirates/</a:t>
            </a:r>
            <a:r>
              <a:rPr lang="en-GB" sz="1800">
                <a:latin typeface="Arial Nova"/>
                <a:ea typeface="+mn-lt"/>
                <a:cs typeface="+mn-lt"/>
              </a:rPr>
              <a:t> (Accessed: 10 July 2023</a:t>
            </a:r>
            <a:r>
              <a:rPr lang="en-GB" sz="1800">
                <a:ea typeface="+mn-lt"/>
                <a:cs typeface="+mn-lt"/>
              </a:rPr>
              <a:t>).</a:t>
            </a:r>
          </a:p>
          <a:p>
            <a:pPr marL="0" indent="0">
              <a:buNone/>
            </a:pPr>
            <a:endParaRPr lang="en-GB" sz="1800" i="1">
              <a:cs typeface="Calibri"/>
            </a:endParaRPr>
          </a:p>
        </p:txBody>
      </p:sp>
    </p:spTree>
    <p:extLst>
      <p:ext uri="{BB962C8B-B14F-4D97-AF65-F5344CB8AC3E}">
        <p14:creationId xmlns:p14="http://schemas.microsoft.com/office/powerpoint/2010/main" val="4244289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66874-86EF-5FFF-51BB-9F22E0570968}"/>
              </a:ext>
            </a:extLst>
          </p:cNvPr>
          <p:cNvSpPr>
            <a:spLocks noGrp="1"/>
          </p:cNvSpPr>
          <p:nvPr>
            <p:ph type="title"/>
          </p:nvPr>
        </p:nvSpPr>
        <p:spPr>
          <a:xfrm>
            <a:off x="838200" y="365125"/>
            <a:ext cx="10515600" cy="592318"/>
          </a:xfrm>
        </p:spPr>
        <p:txBody>
          <a:bodyPr>
            <a:normAutofit fontScale="90000"/>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16448811-05E2-A017-525E-7B579FDA18A4}"/>
              </a:ext>
            </a:extLst>
          </p:cNvPr>
          <p:cNvSpPr>
            <a:spLocks noGrp="1"/>
          </p:cNvSpPr>
          <p:nvPr>
            <p:ph idx="1"/>
          </p:nvPr>
        </p:nvSpPr>
        <p:spPr>
          <a:xfrm>
            <a:off x="838200" y="962984"/>
            <a:ext cx="10515600" cy="5213979"/>
          </a:xfrm>
        </p:spPr>
        <p:txBody>
          <a:bodyPr vert="horz" lIns="91440" tIns="45720" rIns="91440" bIns="45720" rtlCol="0" anchor="t">
            <a:noAutofit/>
          </a:bodyPr>
          <a:lstStyle/>
          <a:p>
            <a:r>
              <a:rPr lang="en-GB" sz="1600" u="sng">
                <a:solidFill>
                  <a:srgbClr val="0563C1"/>
                </a:solidFill>
                <a:latin typeface="Arial Nova"/>
                <a:ea typeface="+mn-lt"/>
                <a:cs typeface="+mn-lt"/>
                <a:hlinkClick r:id="rId2"/>
              </a:rPr>
              <a:t>https://www.travelnewsasia.com/news22/184-EmiratesNFTs.shtml</a:t>
            </a:r>
            <a:endParaRPr lang="en-GB" sz="1600">
              <a:latin typeface="Arial Nova"/>
              <a:ea typeface="+mn-lt"/>
              <a:cs typeface="+mn-lt"/>
            </a:endParaRPr>
          </a:p>
          <a:p>
            <a:r>
              <a:rPr lang="en-GB" sz="1600" u="sng">
                <a:solidFill>
                  <a:srgbClr val="0563C1"/>
                </a:solidFill>
                <a:latin typeface="Arial Nova"/>
                <a:ea typeface="+mn-lt"/>
                <a:cs typeface="+mn-lt"/>
                <a:hlinkClick r:id="rId3"/>
              </a:rPr>
              <a:t>https://www.emirates.com/uk/english/experience/dining/first-class/</a:t>
            </a:r>
            <a:endParaRPr lang="en-GB" sz="1600">
              <a:solidFill>
                <a:srgbClr val="161616"/>
              </a:solidFill>
              <a:latin typeface="Arial Nova"/>
              <a:ea typeface="+mn-lt"/>
              <a:cs typeface="+mn-lt"/>
            </a:endParaRPr>
          </a:p>
          <a:p>
            <a:r>
              <a:rPr lang="en-GB" sz="1600">
                <a:solidFill>
                  <a:srgbClr val="161616"/>
                </a:solidFill>
                <a:latin typeface="Arial Nova"/>
                <a:ea typeface="+mn-lt"/>
                <a:cs typeface="+mn-lt"/>
              </a:rPr>
              <a:t>“</a:t>
            </a:r>
            <a:r>
              <a:rPr lang="en-GB" sz="1600" u="sng">
                <a:solidFill>
                  <a:srgbClr val="0563C1"/>
                </a:solidFill>
                <a:latin typeface="Arial Nova"/>
                <a:ea typeface="+mn-lt"/>
                <a:cs typeface="+mn-lt"/>
                <a:hlinkClick r:id="rId4"/>
              </a:rPr>
              <a:t>Sustainability at a turning point</a:t>
            </a:r>
            <a:r>
              <a:rPr lang="en-GB" sz="1600">
                <a:solidFill>
                  <a:srgbClr val="161616"/>
                </a:solidFill>
                <a:latin typeface="Arial Nova"/>
                <a:ea typeface="+mn-lt"/>
                <a:cs typeface="+mn-lt"/>
              </a:rPr>
              <a:t>” (PDF, 190 KB) IBM Institute for Business Value, May 2021</a:t>
            </a:r>
          </a:p>
          <a:p>
            <a:r>
              <a:rPr lang="en-GB" sz="1600" u="sng">
                <a:solidFill>
                  <a:srgbClr val="0563C1"/>
                </a:solidFill>
                <a:latin typeface="Arial Nova"/>
                <a:ea typeface="+mn-lt"/>
                <a:cs typeface="+mn-lt"/>
                <a:hlinkClick r:id="rId5"/>
              </a:rPr>
              <a:t>Emirates logo, symbol | history and evolution</a:t>
            </a:r>
            <a:endParaRPr lang="en-GB" sz="1600">
              <a:latin typeface="Arial Nova"/>
              <a:ea typeface="+mn-lt"/>
              <a:cs typeface="+mn-lt"/>
            </a:endParaRPr>
          </a:p>
          <a:p>
            <a:r>
              <a:rPr lang="en-GB" sz="1600" u="sng">
                <a:solidFill>
                  <a:srgbClr val="0563C1"/>
                </a:solidFill>
                <a:latin typeface="Arial Nova"/>
                <a:ea typeface="+mn-lt"/>
                <a:cs typeface="+mn-lt"/>
                <a:hlinkClick r:id="rId6"/>
              </a:rPr>
              <a:t>https://i.ytimg.com/vi/VvecS79PO7A/maxresdefault.jpg</a:t>
            </a:r>
            <a:endParaRPr lang="en-GB" sz="1600">
              <a:latin typeface="Arial Nova"/>
              <a:ea typeface="+mn-lt"/>
              <a:cs typeface="+mn-lt"/>
            </a:endParaRPr>
          </a:p>
          <a:p>
            <a:r>
              <a:rPr lang="en-GB" sz="1600" u="sng">
                <a:solidFill>
                  <a:srgbClr val="0563C1"/>
                </a:solidFill>
                <a:latin typeface="Arial Nova"/>
                <a:ea typeface="+mn-lt"/>
                <a:cs typeface="+mn-lt"/>
                <a:hlinkClick r:id="rId7"/>
              </a:rPr>
              <a:t>https://cdn1.qualitygurus.com/wp-content/uploads/2020/08/Juran-Top-Management.jpg</a:t>
            </a:r>
            <a:endParaRPr lang="en-GB" sz="1600">
              <a:latin typeface="Arial Nova"/>
              <a:ea typeface="+mn-lt"/>
              <a:cs typeface="+mn-lt"/>
            </a:endParaRPr>
          </a:p>
          <a:p>
            <a:r>
              <a:rPr lang="en-GB" sz="1600" err="1">
                <a:latin typeface="Arial Nova"/>
                <a:ea typeface="+mn-lt"/>
                <a:cs typeface="+mn-lt"/>
              </a:rPr>
              <a:t>Bouiding</a:t>
            </a:r>
            <a:r>
              <a:rPr lang="en-GB" sz="1600">
                <a:latin typeface="Arial Nova"/>
                <a:ea typeface="+mn-lt"/>
                <a:cs typeface="+mn-lt"/>
              </a:rPr>
              <a:t>, W. </a:t>
            </a:r>
            <a:r>
              <a:rPr lang="en-GB" sz="1600" i="1">
                <a:latin typeface="Arial Nova"/>
                <a:ea typeface="+mn-lt"/>
                <a:cs typeface="+mn-lt"/>
              </a:rPr>
              <a:t>et al.</a:t>
            </a:r>
            <a:r>
              <a:rPr lang="en-GB" sz="1600">
                <a:latin typeface="Arial Nova"/>
                <a:ea typeface="+mn-lt"/>
                <a:cs typeface="+mn-lt"/>
              </a:rPr>
              <a:t> (2005) </a:t>
            </a:r>
            <a:r>
              <a:rPr lang="en-GB" sz="1600" i="1">
                <a:latin typeface="Arial Nova"/>
                <a:ea typeface="+mn-lt"/>
                <a:cs typeface="+mn-lt"/>
              </a:rPr>
              <a:t>A customer relationship management roadmap: What is ... - sage journals</a:t>
            </a:r>
            <a:r>
              <a:rPr lang="en-GB" sz="1600">
                <a:latin typeface="Arial Nova"/>
                <a:ea typeface="+mn-lt"/>
                <a:cs typeface="+mn-lt"/>
              </a:rPr>
              <a:t>, </a:t>
            </a:r>
            <a:r>
              <a:rPr lang="en-GB" sz="1600" i="1">
                <a:latin typeface="Arial Nova"/>
                <a:ea typeface="+mn-lt"/>
                <a:cs typeface="+mn-lt"/>
              </a:rPr>
              <a:t>A Customer Relationship Management Roadmap: What is known, Potential Pitfalls, and where to go. journal of marketing  </a:t>
            </a:r>
            <a:r>
              <a:rPr lang="en-GB" sz="1600">
                <a:latin typeface="Arial Nova"/>
                <a:ea typeface="+mn-lt"/>
                <a:cs typeface="+mn-lt"/>
              </a:rPr>
              <a:t>. Available at: </a:t>
            </a:r>
            <a:r>
              <a:rPr lang="en-GB" sz="1600" u="sng">
                <a:solidFill>
                  <a:srgbClr val="0563C1"/>
                </a:solidFill>
                <a:latin typeface="Arial Nova"/>
                <a:ea typeface="+mn-lt"/>
                <a:cs typeface="+mn-lt"/>
                <a:hlinkClick r:id="rId8"/>
              </a:rPr>
              <a:t>https://journals.sagepub.com/doi/10.1509/jmkg.2005.69.4.155</a:t>
            </a:r>
            <a:r>
              <a:rPr lang="en-GB" sz="1600">
                <a:latin typeface="Arial Nova"/>
                <a:ea typeface="+mn-lt"/>
                <a:cs typeface="+mn-lt"/>
              </a:rPr>
              <a:t> (Accessed: 16 July 2023). </a:t>
            </a:r>
            <a:r>
              <a:rPr lang="en-GB" sz="1600" u="sng">
                <a:solidFill>
                  <a:srgbClr val="0563C1"/>
                </a:solidFill>
                <a:latin typeface="Arial Nova"/>
                <a:ea typeface="+mn-lt"/>
                <a:cs typeface="+mn-lt"/>
                <a:hlinkClick r:id="rId9"/>
              </a:rPr>
              <a:t>https://doi.org/10.1509/jmkg.2005.69.4.155</a:t>
            </a:r>
            <a:endParaRPr lang="en-GB" sz="1600">
              <a:latin typeface="Arial Nova"/>
              <a:ea typeface="+mn-lt"/>
              <a:cs typeface="+mn-lt"/>
            </a:endParaRPr>
          </a:p>
          <a:p>
            <a:r>
              <a:rPr lang="en-GB" sz="1600">
                <a:latin typeface="Arial Nova"/>
                <a:ea typeface="+mn-lt"/>
                <a:cs typeface="+mn-lt"/>
              </a:rPr>
              <a:t>Rodgers, K. and Howlett D. What is CRM?. </a:t>
            </a:r>
            <a:r>
              <a:rPr lang="en-GB" sz="1600" err="1">
                <a:latin typeface="Arial Nova"/>
                <a:ea typeface="+mn-lt"/>
                <a:cs typeface="+mn-lt"/>
              </a:rPr>
              <a:t>Berkshir</a:t>
            </a:r>
            <a:r>
              <a:rPr lang="en-GB" sz="1600">
                <a:latin typeface="Arial Nova"/>
                <a:ea typeface="+mn-lt"/>
                <a:cs typeface="+mn-lt"/>
              </a:rPr>
              <a:t>, UK: </a:t>
            </a:r>
            <a:r>
              <a:rPr lang="en-GB" sz="1600" err="1">
                <a:latin typeface="Arial Nova"/>
                <a:ea typeface="+mn-lt"/>
                <a:cs typeface="+mn-lt"/>
              </a:rPr>
              <a:t>GoldMine</a:t>
            </a:r>
            <a:r>
              <a:rPr lang="en-GB" sz="1600">
                <a:latin typeface="Arial Nova"/>
                <a:ea typeface="+mn-lt"/>
                <a:cs typeface="+mn-lt"/>
              </a:rPr>
              <a:t> Software Ltd. 2000. Available at: </a:t>
            </a:r>
            <a:r>
              <a:rPr lang="en-GB" sz="1600" u="sng">
                <a:solidFill>
                  <a:srgbClr val="0563C1"/>
                </a:solidFill>
                <a:latin typeface="Arial Nova"/>
                <a:ea typeface="+mn-lt"/>
                <a:cs typeface="+mn-lt"/>
                <a:hlinkClick r:id="rId10"/>
              </a:rPr>
              <a:t>https://www.gapconsulting.co.uk/Downloads/WhatisCRM.pdf</a:t>
            </a:r>
            <a:endParaRPr lang="en-GB" sz="1600" u="sng">
              <a:solidFill>
                <a:srgbClr val="0563C1"/>
              </a:solidFill>
              <a:latin typeface="Arial Nova"/>
              <a:ea typeface="+mn-lt"/>
              <a:cs typeface="+mn-lt"/>
            </a:endParaRPr>
          </a:p>
          <a:p>
            <a:r>
              <a:rPr lang="en-GB" sz="1600" i="1" err="1">
                <a:solidFill>
                  <a:srgbClr val="000000"/>
                </a:solidFill>
                <a:latin typeface="Arial Nova"/>
                <a:cs typeface="Arial"/>
              </a:rPr>
              <a:t>IvyPanda</a:t>
            </a:r>
            <a:r>
              <a:rPr lang="en-GB" sz="1600">
                <a:solidFill>
                  <a:srgbClr val="000000"/>
                </a:solidFill>
                <a:latin typeface="Arial Nova"/>
                <a:cs typeface="Arial"/>
              </a:rPr>
              <a:t>. (2020) 'Fly Emirates: Customer Relationship Management'. 3 September. (Accessed: 16 July 2023)</a:t>
            </a:r>
            <a:r>
              <a:rPr lang="en-GB" sz="1600">
                <a:solidFill>
                  <a:srgbClr val="84878C"/>
                </a:solidFill>
                <a:latin typeface="Arial Nova"/>
                <a:cs typeface="Arial"/>
              </a:rPr>
              <a:t>. </a:t>
            </a:r>
            <a:r>
              <a:rPr lang="en-GB" sz="1600" u="sng">
                <a:solidFill>
                  <a:srgbClr val="0563C1"/>
                </a:solidFill>
                <a:latin typeface="Arial Nova"/>
                <a:cs typeface="Arial"/>
                <a:hlinkClick r:id="rId11"/>
              </a:rPr>
              <a:t>https://ivypanda.com/essays/fly-emirates-customer-relationship-management/</a:t>
            </a:r>
            <a:endParaRPr lang="en-GB" sz="1600">
              <a:solidFill>
                <a:srgbClr val="000000"/>
              </a:solidFill>
              <a:latin typeface="Arial Nova"/>
              <a:cs typeface="Arial"/>
            </a:endParaRPr>
          </a:p>
          <a:p>
            <a:endParaRPr lang="en-GB" sz="1600">
              <a:solidFill>
                <a:srgbClr val="000000"/>
              </a:solidFill>
              <a:latin typeface="Arial Nova"/>
              <a:cs typeface="Arial"/>
            </a:endParaRPr>
          </a:p>
          <a:p>
            <a:r>
              <a:rPr lang="en-GB" sz="1600" u="sng">
                <a:solidFill>
                  <a:srgbClr val="0563C1"/>
                </a:solidFill>
                <a:latin typeface="Arial Nova"/>
                <a:cs typeface="Arial"/>
                <a:hlinkClick r:id="rId12"/>
              </a:rPr>
              <a:t>https://irgst.org/sitepics/blog/Quality%20Gurus.jpg</a:t>
            </a:r>
            <a:endParaRPr lang="en-GB" sz="1600">
              <a:solidFill>
                <a:srgbClr val="000000"/>
              </a:solidFill>
              <a:latin typeface="Arial Nova"/>
              <a:cs typeface="Arial"/>
            </a:endParaRPr>
          </a:p>
          <a:p>
            <a:r>
              <a:rPr lang="en-GB" sz="1600" u="sng">
                <a:solidFill>
                  <a:srgbClr val="0563C1"/>
                </a:solidFill>
                <a:latin typeface="Arial Nova"/>
                <a:cs typeface="Arial"/>
                <a:hlinkClick r:id="rId13"/>
              </a:rPr>
              <a:t>https://aktiasolutions.com/wp-content/uploads/2018/08/631161-deming-smile-teams-quote.png</a:t>
            </a:r>
            <a:endParaRPr lang="en-GB" sz="1600">
              <a:solidFill>
                <a:srgbClr val="000000"/>
              </a:solidFill>
              <a:latin typeface="Arial Nova"/>
              <a:cs typeface="Arial"/>
            </a:endParaRPr>
          </a:p>
          <a:p>
            <a:endParaRPr lang="en-GB" sz="1200" u="sng">
              <a:solidFill>
                <a:srgbClr val="0563C1"/>
              </a:solidFill>
              <a:cs typeface="Calibri"/>
            </a:endParaRPr>
          </a:p>
          <a:p>
            <a:endParaRPr lang="en-GB">
              <a:cs typeface="Calibri"/>
            </a:endParaRPr>
          </a:p>
        </p:txBody>
      </p:sp>
    </p:spTree>
    <p:extLst>
      <p:ext uri="{BB962C8B-B14F-4D97-AF65-F5344CB8AC3E}">
        <p14:creationId xmlns:p14="http://schemas.microsoft.com/office/powerpoint/2010/main" val="20624806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6371-258D-4485-5707-AD566B210A61}"/>
              </a:ext>
            </a:extLst>
          </p:cNvPr>
          <p:cNvSpPr>
            <a:spLocks noGrp="1"/>
          </p:cNvSpPr>
          <p:nvPr>
            <p:ph type="title"/>
          </p:nvPr>
        </p:nvSpPr>
        <p:spPr>
          <a:xfrm>
            <a:off x="838200" y="365125"/>
            <a:ext cx="10515600" cy="592318"/>
          </a:xfrm>
        </p:spPr>
        <p:txBody>
          <a:bodyPr>
            <a:normAutofit fontScale="90000"/>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0D595ADF-D47C-7F9B-0F86-5A2CA50806DB}"/>
              </a:ext>
            </a:extLst>
          </p:cNvPr>
          <p:cNvSpPr>
            <a:spLocks noGrp="1"/>
          </p:cNvSpPr>
          <p:nvPr>
            <p:ph idx="1"/>
          </p:nvPr>
        </p:nvSpPr>
        <p:spPr>
          <a:xfrm>
            <a:off x="838200" y="1178644"/>
            <a:ext cx="10515600" cy="4351338"/>
          </a:xfrm>
        </p:spPr>
        <p:txBody>
          <a:bodyPr vert="horz" lIns="91440" tIns="45720" rIns="91440" bIns="45720" rtlCol="0" anchor="t">
            <a:noAutofit/>
          </a:bodyPr>
          <a:lstStyle/>
          <a:p>
            <a:endParaRPr lang="en-GB" sz="1200">
              <a:latin typeface="Arial Nova"/>
              <a:ea typeface="+mn-lt"/>
              <a:cs typeface="+mn-lt"/>
            </a:endParaRPr>
          </a:p>
          <a:p>
            <a:r>
              <a:rPr lang="en-GB" sz="1600">
                <a:latin typeface="Arial Nova"/>
                <a:ea typeface="+mn-lt"/>
                <a:cs typeface="+mn-lt"/>
              </a:rPr>
              <a:t>R</a:t>
            </a:r>
            <a:r>
              <a:rPr lang="en-GB" sz="1600">
                <a:ea typeface="+mn-lt"/>
                <a:cs typeface="+mn-lt"/>
              </a:rPr>
              <a:t>ose, T.J. (2023) ‘The Meaning of Quality and the </a:t>
            </a:r>
            <a:r>
              <a:rPr lang="en-GB" sz="1600" err="1">
                <a:ea typeface="+mn-lt"/>
                <a:cs typeface="+mn-lt"/>
              </a:rPr>
              <a:t>juran</a:t>
            </a:r>
            <a:r>
              <a:rPr lang="en-GB" sz="1600">
                <a:ea typeface="+mn-lt"/>
                <a:cs typeface="+mn-lt"/>
              </a:rPr>
              <a:t> trilogy’, </a:t>
            </a:r>
            <a:r>
              <a:rPr lang="en-GB" sz="1600" i="1">
                <a:ea typeface="+mn-lt"/>
                <a:cs typeface="+mn-lt"/>
              </a:rPr>
              <a:t>The Meaning of Quality and the Juran trilogy</a:t>
            </a:r>
            <a:r>
              <a:rPr lang="en-GB" sz="1600">
                <a:ea typeface="+mn-lt"/>
                <a:cs typeface="+mn-lt"/>
              </a:rPr>
              <a:t>, 26 January. Available at: </a:t>
            </a:r>
            <a:r>
              <a:rPr lang="en-GB" sz="1600" u="sng">
                <a:solidFill>
                  <a:srgbClr val="0563C1"/>
                </a:solidFill>
                <a:ea typeface="+mn-lt"/>
                <a:cs typeface="+mn-lt"/>
                <a:hlinkClick r:id="rId2"/>
              </a:rPr>
              <a:t>https://q.health.org.uk/blog-post/the-meaning-of-quality-and-the-juran-trilogy/#:~:text=The%20universal%20processes%20of%20managing,to%20as%20the%20Juran%20Trilogy</a:t>
            </a:r>
            <a:r>
              <a:rPr lang="en-GB" sz="1600">
                <a:ea typeface="+mn-lt"/>
                <a:cs typeface="+mn-lt"/>
              </a:rPr>
              <a:t>. (Accessed: 16 July 2023).</a:t>
            </a:r>
          </a:p>
          <a:p>
            <a:endParaRPr lang="en-GB" sz="1600">
              <a:ea typeface="+mn-lt"/>
              <a:cs typeface="+mn-lt"/>
            </a:endParaRPr>
          </a:p>
          <a:p>
            <a:r>
              <a:rPr lang="en-GB" sz="1600">
                <a:ea typeface="+mn-lt"/>
                <a:cs typeface="+mn-lt"/>
              </a:rPr>
              <a:t>Chive, G. (2018) </a:t>
            </a:r>
            <a:r>
              <a:rPr lang="en-GB" sz="1600" i="1">
                <a:ea typeface="+mn-lt"/>
                <a:cs typeface="+mn-lt"/>
              </a:rPr>
              <a:t>Deming’s 14 points for lean Management</a:t>
            </a:r>
            <a:r>
              <a:rPr lang="en-GB" sz="1600">
                <a:ea typeface="+mn-lt"/>
                <a:cs typeface="+mn-lt"/>
              </a:rPr>
              <a:t>, 16 November. Available at: </a:t>
            </a:r>
            <a:r>
              <a:rPr lang="en-GB" sz="1600" u="sng">
                <a:solidFill>
                  <a:srgbClr val="0563C1"/>
                </a:solidFill>
                <a:ea typeface="+mn-lt"/>
                <a:cs typeface="+mn-lt"/>
                <a:hlinkClick r:id="rId3"/>
              </a:rPr>
              <a:t>https://aktiasolutions.com/management-3-0-demings-14-points-for-lean-management/</a:t>
            </a:r>
            <a:r>
              <a:rPr lang="en-GB" sz="1600">
                <a:ea typeface="+mn-lt"/>
                <a:cs typeface="+mn-lt"/>
              </a:rPr>
              <a:t> (Accessed: 2023).</a:t>
            </a:r>
          </a:p>
          <a:p>
            <a:endParaRPr lang="en-GB" sz="1600">
              <a:ea typeface="+mn-lt"/>
              <a:cs typeface="+mn-lt"/>
            </a:endParaRPr>
          </a:p>
          <a:p>
            <a:r>
              <a:rPr lang="en-GB" sz="1600">
                <a:ea typeface="+mn-lt"/>
                <a:cs typeface="+mn-lt"/>
              </a:rPr>
              <a:t>Colins, J. (2022) </a:t>
            </a:r>
            <a:r>
              <a:rPr lang="en-GB" sz="1600" i="1">
                <a:ea typeface="+mn-lt"/>
                <a:cs typeface="+mn-lt"/>
              </a:rPr>
              <a:t>Deming’s 14 point vs </a:t>
            </a:r>
            <a:r>
              <a:rPr lang="en-GB" sz="1600" i="1" err="1">
                <a:ea typeface="+mn-lt"/>
                <a:cs typeface="+mn-lt"/>
              </a:rPr>
              <a:t>crosby’s</a:t>
            </a:r>
            <a:r>
              <a:rPr lang="en-GB" sz="1600" i="1">
                <a:ea typeface="+mn-lt"/>
                <a:cs typeface="+mn-lt"/>
              </a:rPr>
              <a:t> 14 steps</a:t>
            </a:r>
            <a:r>
              <a:rPr lang="en-GB" sz="1600">
                <a:ea typeface="+mn-lt"/>
                <a:cs typeface="+mn-lt"/>
              </a:rPr>
              <a:t>, 3 January. Available at: </a:t>
            </a:r>
            <a:r>
              <a:rPr lang="en-GB" sz="1600" u="sng">
                <a:solidFill>
                  <a:srgbClr val="0563C1"/>
                </a:solidFill>
                <a:ea typeface="+mn-lt"/>
                <a:cs typeface="+mn-lt"/>
                <a:hlinkClick r:id="rId4"/>
              </a:rPr>
              <a:t>https://www.benchmarksixsigma.com/forum/topic/39289-demings-14-points-vs-crosbys-14-steps/#:~:text=Crosby’s%2014%20points%20to%20quality,zero%20defects%2C%20training%20of%20supervisors</a:t>
            </a:r>
            <a:r>
              <a:rPr lang="en-GB" sz="1600">
                <a:ea typeface="+mn-lt"/>
                <a:cs typeface="+mn-lt"/>
              </a:rPr>
              <a:t> (Accessed: 16 July 2023).</a:t>
            </a:r>
          </a:p>
          <a:p>
            <a:endParaRPr lang="en-GB" sz="1600">
              <a:ea typeface="+mn-lt"/>
              <a:cs typeface="+mn-lt"/>
            </a:endParaRPr>
          </a:p>
          <a:p>
            <a:r>
              <a:rPr lang="en-GB" sz="1600">
                <a:ea typeface="+mn-lt"/>
                <a:cs typeface="+mn-lt"/>
              </a:rPr>
              <a:t>Emirates Membership tiers</a:t>
            </a:r>
          </a:p>
          <a:p>
            <a:r>
              <a:rPr lang="en-GB" sz="1600" u="sng">
                <a:solidFill>
                  <a:srgbClr val="0563C1"/>
                </a:solidFill>
                <a:ea typeface="+mn-lt"/>
                <a:cs typeface="+mn-lt"/>
                <a:hlinkClick r:id="rId5"/>
              </a:rPr>
              <a:t>https://www.emirates.com/au/english/skywards/membership-tiers/#:~:text=As%20a%20Silver%20member%20you,Dubai%20and%20so%20much%20more</a:t>
            </a:r>
            <a:r>
              <a:rPr lang="en-GB" sz="1600">
                <a:ea typeface="+mn-lt"/>
                <a:cs typeface="+mn-lt"/>
              </a:rPr>
              <a:t>. (Accessed: 16 July 2023).</a:t>
            </a:r>
          </a:p>
          <a:p>
            <a:r>
              <a:rPr lang="en-GB" sz="1600" u="sng">
                <a:solidFill>
                  <a:srgbClr val="0563C1"/>
                </a:solidFill>
                <a:ea typeface="+mn-lt"/>
                <a:cs typeface="+mn-lt"/>
                <a:hlinkClick r:id="rId6"/>
              </a:rPr>
              <a:t>https://www.voyaskincare.com/blogs/news/voya-renews-partnership-with-emirates-airlines</a:t>
            </a:r>
            <a:r>
              <a:rPr lang="en-GB" sz="1600">
                <a:ea typeface="+mn-lt"/>
                <a:cs typeface="+mn-lt"/>
              </a:rPr>
              <a:t> (Accessed:17 July 2023).</a:t>
            </a:r>
          </a:p>
          <a:p>
            <a:r>
              <a:rPr lang="en-GB" sz="1600">
                <a:ea typeface="+mn-lt"/>
                <a:cs typeface="+mn-lt"/>
              </a:rPr>
              <a:t>Sivakumar, B. (2023) </a:t>
            </a:r>
            <a:r>
              <a:rPr lang="en-GB" sz="1600" i="1">
                <a:ea typeface="+mn-lt"/>
                <a:cs typeface="+mn-lt"/>
              </a:rPr>
              <a:t>Deming Cycle Plan-Do-Check-Act (PDCA) Cycle Explained</a:t>
            </a:r>
            <a:r>
              <a:rPr lang="en-GB" sz="1600">
                <a:ea typeface="+mn-lt"/>
                <a:cs typeface="+mn-lt"/>
              </a:rPr>
              <a:t>, 25 April. Available at: </a:t>
            </a:r>
            <a:r>
              <a:rPr lang="en-GB" sz="1600" u="sng">
                <a:solidFill>
                  <a:srgbClr val="0563C1"/>
                </a:solidFill>
                <a:ea typeface="+mn-lt"/>
                <a:cs typeface="+mn-lt"/>
                <a:hlinkClick r:id="rId7"/>
              </a:rPr>
              <a:t>https://www.feedough.com/deming-cycle-pdca-cycle/</a:t>
            </a:r>
            <a:r>
              <a:rPr lang="en-GB" sz="1600">
                <a:ea typeface="+mn-lt"/>
                <a:cs typeface="+mn-lt"/>
              </a:rPr>
              <a:t> (Accessed: 17 July 2023).</a:t>
            </a:r>
          </a:p>
          <a:p>
            <a:endParaRPr lang="en-GB" sz="1600">
              <a:cs typeface="Calibri"/>
            </a:endParaRPr>
          </a:p>
        </p:txBody>
      </p:sp>
    </p:spTree>
    <p:extLst>
      <p:ext uri="{BB962C8B-B14F-4D97-AF65-F5344CB8AC3E}">
        <p14:creationId xmlns:p14="http://schemas.microsoft.com/office/powerpoint/2010/main" val="17259906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           Customer Relationships Management &amp; Emerging Themes                                                  BMSW5103_BIRM                                             Olu Adegbite                                   Charlene Johnson 2131892                                                July 2023 </vt:lpstr>
      <vt:lpstr>Table of Content </vt:lpstr>
      <vt:lpstr>Introduction</vt:lpstr>
      <vt:lpstr>Ethics &amp; Sustainability </vt:lpstr>
      <vt:lpstr>Ethics &amp; Sustainability  </vt:lpstr>
      <vt:lpstr>Ethics &amp; Sustainability  </vt:lpstr>
      <vt:lpstr>PowerPoint Presentation</vt:lpstr>
      <vt:lpstr>Emirates customer care</vt:lpstr>
      <vt:lpstr>Emirates Customer Care</vt:lpstr>
      <vt:lpstr>Customer Relationship Management</vt:lpstr>
      <vt:lpstr>Customer Relationship Management </vt:lpstr>
      <vt:lpstr>Joseph Juran Theory </vt:lpstr>
      <vt:lpstr>Philip Crosby theory </vt:lpstr>
      <vt:lpstr>Philip Crosby theory  </vt:lpstr>
      <vt:lpstr>Edwards Deming theory </vt:lpstr>
      <vt:lpstr>Edwards Deming theory </vt:lpstr>
      <vt:lpstr>PowerPoint Presentation</vt:lpstr>
      <vt:lpstr>Conclusion</vt:lpstr>
      <vt:lpstr>Conclusion</vt:lpstr>
      <vt:lpstr>Recommendation</vt:lpstr>
      <vt:lpstr>Picture 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65</cp:revision>
  <dcterms:created xsi:type="dcterms:W3CDTF">2023-07-10T08:44:19Z</dcterms:created>
  <dcterms:modified xsi:type="dcterms:W3CDTF">2023-07-19T10:32:09Z</dcterms:modified>
</cp:coreProperties>
</file>