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7"/>
  </p:notesMasterIdLst>
  <p:sldIdLst>
    <p:sldId id="256" r:id="rId2"/>
    <p:sldId id="260" r:id="rId3"/>
    <p:sldId id="261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86" r:id="rId12"/>
    <p:sldId id="285" r:id="rId13"/>
    <p:sldId id="270" r:id="rId14"/>
    <p:sldId id="274" r:id="rId15"/>
    <p:sldId id="27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84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A7659-ED0A-42A5-8877-9AD71BF06166}" type="datetimeFigureOut">
              <a:rPr lang="en-GB" smtClean="0"/>
              <a:t>18/11/2015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075B18-E01E-4A14-992C-9C76306D9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199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75B18-E01E-4A14-992C-9C76306D978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74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18/11/2015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18/11/2015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18/11/2015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18/11/2015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91275D-F663-4405-8FA8-D037D09A52F7}" type="datetimeFigureOut">
              <a:rPr lang="en-GB" smtClean="0"/>
              <a:t>18/11/2015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18/11/2015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18/11/2015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18/11/2015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18/11/2015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18/11/2015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18/11/2015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E91275D-F663-4405-8FA8-D037D09A52F7}" type="datetimeFigureOut">
              <a:rPr lang="en-GB" smtClean="0"/>
              <a:t>18/11/2015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484784"/>
            <a:ext cx="8458200" cy="195508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SBUS5120</a:t>
            </a: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Management Ethics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Corporate Social Responsibility</a:t>
            </a:r>
            <a:endParaRPr lang="en-GB" sz="3200" dirty="0"/>
          </a:p>
        </p:txBody>
      </p:sp>
      <p:pic>
        <p:nvPicPr>
          <p:cNvPr id="4" name="Picture 5" descr="TSD_logo20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25" y="4572000"/>
            <a:ext cx="288925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97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0" y="0"/>
            <a:ext cx="9144000" cy="6858000"/>
          </a:xfrm>
          <a:solidFill>
            <a:schemeClr val="tx2"/>
          </a:solidFill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2000" dirty="0" smtClean="0"/>
          </a:p>
          <a:p>
            <a:pPr marL="109728" indent="0" algn="ctr">
              <a:buNone/>
            </a:pPr>
            <a:r>
              <a:rPr lang="en-US" sz="6000" b="1" dirty="0" smtClean="0">
                <a:solidFill>
                  <a:schemeClr val="bg1"/>
                </a:solidFill>
                <a:latin typeface="Calibri" panose="020F0502020204030204" pitchFamily="34" charset="0"/>
              </a:rPr>
              <a:t>We make a living by what we get,</a:t>
            </a:r>
          </a:p>
          <a:p>
            <a:pPr marL="109728" indent="0" algn="ctr">
              <a:buNone/>
            </a:pPr>
            <a:r>
              <a:rPr lang="en-GB" sz="6000" b="1" dirty="0" smtClean="0">
                <a:solidFill>
                  <a:schemeClr val="bg1"/>
                </a:solidFill>
                <a:latin typeface="Calibri" panose="020F0502020204030204" pitchFamily="34" charset="0"/>
              </a:rPr>
              <a:t>But we make a life by what we give</a:t>
            </a:r>
          </a:p>
          <a:p>
            <a:pPr marL="109728" indent="0" algn="ctr">
              <a:buNone/>
            </a:pPr>
            <a:endParaRPr lang="en-GB" sz="4400" b="1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marL="109728" indent="0" algn="ctr">
              <a:buNone/>
            </a:pPr>
            <a:r>
              <a:rPr lang="en-GB" sz="4400" b="1" dirty="0" smtClean="0">
                <a:solidFill>
                  <a:schemeClr val="bg1"/>
                </a:solidFill>
                <a:latin typeface="Calibri" panose="020F0502020204030204" pitchFamily="34" charset="0"/>
              </a:rPr>
              <a:t>Winston Churchill</a:t>
            </a:r>
            <a:endParaRPr lang="en-US" sz="4400" b="1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marL="109728" indent="0" algn="ctr">
              <a:buNone/>
            </a:pPr>
            <a:endParaRPr lang="en-US" sz="4400" b="1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sz="2000" b="1" dirty="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endParaRPr lang="en-GB" sz="2000" b="1" dirty="0" smtClean="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endParaRPr lang="en-GB" sz="20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6146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7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457200" y="692696"/>
            <a:ext cx="8229600" cy="588184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en-US" b="1" dirty="0" smtClean="0">
              <a:latin typeface="Comic Sans MS" pitchFamily="66" charset="0"/>
            </a:endParaRPr>
          </a:p>
          <a:p>
            <a:pPr marL="109728" indent="0">
              <a:buNone/>
            </a:pPr>
            <a:endParaRPr lang="en-US" dirty="0"/>
          </a:p>
          <a:p>
            <a:pPr lvl="1"/>
            <a:r>
              <a:rPr lang="en-US" sz="3200" b="1" dirty="0" smtClean="0">
                <a:latin typeface="Calibri" panose="020F0502020204030204" pitchFamily="34" charset="0"/>
              </a:rPr>
              <a:t>Business has </a:t>
            </a:r>
            <a:r>
              <a:rPr lang="en-US" sz="3200" b="1" dirty="0">
                <a:latin typeface="Calibri" panose="020F0502020204030204" pitchFamily="34" charset="0"/>
              </a:rPr>
              <a:t>social obligations above and beyond making a profit</a:t>
            </a:r>
            <a:r>
              <a:rPr lang="en-US" sz="3200" b="1" dirty="0" smtClean="0">
                <a:latin typeface="Calibri" panose="020F0502020204030204" pitchFamily="34" charset="0"/>
              </a:rPr>
              <a:t>.</a:t>
            </a:r>
          </a:p>
          <a:p>
            <a:pPr marL="411480" lvl="1" indent="0">
              <a:buNone/>
            </a:pPr>
            <a:endParaRPr lang="en-US" sz="3200" b="1" dirty="0">
              <a:latin typeface="Calibri" panose="020F0502020204030204" pitchFamily="34" charset="0"/>
            </a:endParaRPr>
          </a:p>
          <a:p>
            <a:pPr lvl="1"/>
            <a:r>
              <a:rPr lang="en-US" sz="3200" b="1" dirty="0">
                <a:latin typeface="Calibri" panose="020F0502020204030204" pitchFamily="34" charset="0"/>
              </a:rPr>
              <a:t>Business has an obligation to constituent groups in society other than </a:t>
            </a:r>
            <a:r>
              <a:rPr lang="en-US" sz="3200" b="1" dirty="0" smtClean="0">
                <a:latin typeface="Calibri" panose="020F0502020204030204" pitchFamily="34" charset="0"/>
              </a:rPr>
              <a:t>shareholders </a:t>
            </a:r>
            <a:r>
              <a:rPr lang="en-US" sz="3200" b="1" dirty="0">
                <a:latin typeface="Calibri" panose="020F0502020204030204" pitchFamily="34" charset="0"/>
              </a:rPr>
              <a:t>and beyond that prescribed by law</a:t>
            </a:r>
            <a:r>
              <a:rPr lang="en-US" sz="3200" b="1" dirty="0" smtClean="0">
                <a:latin typeface="Calibri" panose="020F0502020204030204" pitchFamily="34" charset="0"/>
              </a:rPr>
              <a:t>.</a:t>
            </a:r>
          </a:p>
          <a:p>
            <a:pPr marL="411480" lvl="1" indent="0">
              <a:buNone/>
            </a:pPr>
            <a:endParaRPr lang="en-GB" sz="3200" b="1" dirty="0">
              <a:latin typeface="Calibri" panose="020F0502020204030204" pitchFamily="34" charset="0"/>
            </a:endParaRPr>
          </a:p>
          <a:p>
            <a:pPr marL="411480" lvl="1" indent="0">
              <a:buNone/>
            </a:pPr>
            <a:r>
              <a:rPr lang="en-GB" sz="3200" b="1" dirty="0" smtClean="0">
                <a:solidFill>
                  <a:schemeClr val="accent3"/>
                </a:solidFill>
                <a:latin typeface="Calibri" panose="020F0502020204030204" pitchFamily="34" charset="0"/>
              </a:rPr>
              <a:t>How far do you agree?</a:t>
            </a:r>
            <a:endParaRPr lang="en-US" sz="3200" b="1" dirty="0">
              <a:solidFill>
                <a:schemeClr val="accent3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800805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7467600" cy="785818"/>
          </a:xfrm>
        </p:spPr>
        <p:txBody>
          <a:bodyPr>
            <a:normAutofit/>
          </a:bodyPr>
          <a:lstStyle/>
          <a:p>
            <a:r>
              <a:rPr lang="en-US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Some Definitions</a:t>
            </a:r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28596" y="1357298"/>
            <a:ext cx="7467600" cy="4873752"/>
          </a:xfrm>
        </p:spPr>
        <p:txBody>
          <a:bodyPr>
            <a:normAutofit/>
          </a:bodyPr>
          <a:lstStyle/>
          <a:p>
            <a:pPr marL="342900" indent="-342900">
              <a:buNone/>
            </a:pPr>
            <a:r>
              <a:rPr lang="en-US" sz="1600" b="1" dirty="0" smtClean="0">
                <a:solidFill>
                  <a:srgbClr val="0000E5"/>
                </a:solidFill>
              </a:rPr>
              <a:t> </a:t>
            </a:r>
            <a:endParaRPr lang="en-US" sz="1600" b="1" dirty="0" smtClean="0"/>
          </a:p>
          <a:p>
            <a:pPr marL="342900" indent="-342900">
              <a:buNone/>
            </a:pPr>
            <a:r>
              <a:rPr lang="en-US" sz="2400" b="1" dirty="0" smtClean="0">
                <a:solidFill>
                  <a:schemeClr val="accent2"/>
                </a:solidFill>
                <a:latin typeface="Calibri" panose="020F0502020204030204" pitchFamily="34" charset="0"/>
              </a:rPr>
              <a:t>CSR </a:t>
            </a:r>
            <a:r>
              <a:rPr lang="en-US" sz="2400" b="1" dirty="0" smtClean="0">
                <a:solidFill>
                  <a:schemeClr val="accent2"/>
                </a:solidFill>
                <a:latin typeface="Calibri" panose="020F0502020204030204" pitchFamily="34" charset="0"/>
              </a:rPr>
              <a:t>is “a concept whereby companies integrate </a:t>
            </a:r>
            <a:r>
              <a:rPr lang="en-US" sz="2400" b="1" dirty="0" smtClean="0">
                <a:solidFill>
                  <a:schemeClr val="accent2"/>
                </a:solidFill>
                <a:latin typeface="Calibri" panose="020F0502020204030204" pitchFamily="34" charset="0"/>
              </a:rPr>
              <a:t>social</a:t>
            </a:r>
          </a:p>
          <a:p>
            <a:pPr marL="342900" indent="-342900">
              <a:buNone/>
            </a:pPr>
            <a:r>
              <a:rPr lang="en-US" sz="2400" b="1" dirty="0" smtClean="0">
                <a:solidFill>
                  <a:schemeClr val="accent2"/>
                </a:solidFill>
                <a:latin typeface="Calibri" panose="020F0502020204030204" pitchFamily="34" charset="0"/>
              </a:rPr>
              <a:t>and  </a:t>
            </a:r>
            <a:r>
              <a:rPr lang="en-US" sz="2400" b="1" dirty="0" smtClean="0">
                <a:solidFill>
                  <a:schemeClr val="accent2"/>
                </a:solidFill>
                <a:latin typeface="Calibri" panose="020F0502020204030204" pitchFamily="34" charset="0"/>
              </a:rPr>
              <a:t>environmental concerns in their business </a:t>
            </a:r>
            <a:r>
              <a:rPr lang="en-US" sz="2400" b="1" dirty="0" smtClean="0">
                <a:solidFill>
                  <a:schemeClr val="accent2"/>
                </a:solidFill>
                <a:latin typeface="Calibri" panose="020F0502020204030204" pitchFamily="34" charset="0"/>
              </a:rPr>
              <a:t>operations</a:t>
            </a:r>
          </a:p>
          <a:p>
            <a:pPr marL="342900" indent="-342900">
              <a:buNone/>
            </a:pPr>
            <a:r>
              <a:rPr lang="en-US" sz="2400" b="1" dirty="0" smtClean="0">
                <a:solidFill>
                  <a:schemeClr val="accent2"/>
                </a:solidFill>
                <a:latin typeface="Calibri" panose="020F0502020204030204" pitchFamily="34" charset="0"/>
              </a:rPr>
              <a:t>and </a:t>
            </a:r>
            <a:r>
              <a:rPr lang="en-US" sz="2400" b="1" dirty="0" smtClean="0">
                <a:solidFill>
                  <a:schemeClr val="accent2"/>
                </a:solidFill>
                <a:latin typeface="Calibri" panose="020F0502020204030204" pitchFamily="34" charset="0"/>
              </a:rPr>
              <a:t>in their interaction with their stakeholders </a:t>
            </a:r>
            <a:r>
              <a:rPr lang="en-US" sz="2400" b="1" u="sng" dirty="0" smtClean="0">
                <a:solidFill>
                  <a:schemeClr val="accent2"/>
                </a:solidFill>
                <a:latin typeface="Calibri" panose="020F0502020204030204" pitchFamily="34" charset="0"/>
              </a:rPr>
              <a:t>on </a:t>
            </a:r>
            <a:r>
              <a:rPr lang="en-US" sz="2400" b="1" u="sng" dirty="0" smtClean="0">
                <a:solidFill>
                  <a:schemeClr val="accent2"/>
                </a:solidFill>
                <a:latin typeface="Calibri" panose="020F0502020204030204" pitchFamily="34" charset="0"/>
              </a:rPr>
              <a:t>a</a:t>
            </a:r>
          </a:p>
          <a:p>
            <a:pPr marL="342900" indent="-342900">
              <a:buNone/>
            </a:pPr>
            <a:r>
              <a:rPr lang="en-US" sz="2400" b="1" u="sng" dirty="0" smtClean="0">
                <a:solidFill>
                  <a:schemeClr val="accent2"/>
                </a:solidFill>
                <a:latin typeface="Calibri" panose="020F0502020204030204" pitchFamily="34" charset="0"/>
              </a:rPr>
              <a:t>voluntary </a:t>
            </a:r>
            <a:r>
              <a:rPr lang="en-US" sz="2400" b="1" u="sng" dirty="0" smtClean="0">
                <a:solidFill>
                  <a:schemeClr val="accent2"/>
                </a:solidFill>
                <a:latin typeface="Calibri" panose="020F0502020204030204" pitchFamily="34" charset="0"/>
              </a:rPr>
              <a:t>basis</a:t>
            </a:r>
            <a:r>
              <a:rPr lang="en-US" sz="2400" b="1" dirty="0" smtClean="0">
                <a:solidFill>
                  <a:schemeClr val="accent2"/>
                </a:solidFill>
                <a:latin typeface="Calibri" panose="020F0502020204030204" pitchFamily="34" charset="0"/>
              </a:rPr>
              <a:t>” </a:t>
            </a:r>
            <a:endParaRPr lang="en-US" sz="2400" b="1" dirty="0" smtClean="0">
              <a:solidFill>
                <a:schemeClr val="accent2"/>
              </a:solidFill>
              <a:latin typeface="Calibri" panose="020F0502020204030204" pitchFamily="34" charset="0"/>
            </a:endParaRPr>
          </a:p>
          <a:p>
            <a:pPr marL="342900" indent="-342900">
              <a:buNone/>
            </a:pPr>
            <a:r>
              <a:rPr lang="en-US" sz="2000" b="1" dirty="0" smtClean="0">
                <a:solidFill>
                  <a:schemeClr val="accent2"/>
                </a:solidFill>
                <a:latin typeface="Calibri" panose="020F0502020204030204" pitchFamily="34" charset="0"/>
              </a:rPr>
              <a:t>(</a:t>
            </a:r>
            <a:r>
              <a:rPr lang="en-US" sz="2000" b="1" dirty="0" smtClean="0">
                <a:solidFill>
                  <a:schemeClr val="accent2"/>
                </a:solidFill>
                <a:latin typeface="Calibri" panose="020F0502020204030204" pitchFamily="34" charset="0"/>
              </a:rPr>
              <a:t>European Commission . MEMO/09/109 issued on 16/03/2009) </a:t>
            </a:r>
          </a:p>
          <a:p>
            <a:pPr marL="0" indent="0">
              <a:buNone/>
            </a:pPr>
            <a:endParaRPr lang="en-US" sz="2200" b="1" dirty="0" smtClean="0">
              <a:solidFill>
                <a:schemeClr val="accent2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US" sz="2200" dirty="0" smtClean="0">
              <a:solidFill>
                <a:schemeClr val="accent2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200" b="1" dirty="0" smtClean="0">
                <a:solidFill>
                  <a:schemeClr val="accent1"/>
                </a:solidFill>
                <a:latin typeface="Calibri" panose="020F0502020204030204" pitchFamily="34" charset="0"/>
              </a:rPr>
              <a:t>CSR </a:t>
            </a:r>
            <a:r>
              <a:rPr lang="en-US" sz="2200" b="1" dirty="0" smtClean="0">
                <a:solidFill>
                  <a:schemeClr val="accent1"/>
                </a:solidFill>
                <a:latin typeface="Calibri" panose="020F0502020204030204" pitchFamily="34" charset="0"/>
              </a:rPr>
              <a:t>is always about </a:t>
            </a:r>
            <a:r>
              <a:rPr lang="en-US" sz="2200" b="1" u="sng" dirty="0" smtClean="0">
                <a:solidFill>
                  <a:schemeClr val="accent1"/>
                </a:solidFill>
                <a:latin typeface="Calibri" panose="020F0502020204030204" pitchFamily="34" charset="0"/>
              </a:rPr>
              <a:t>going beyond the </a:t>
            </a:r>
            <a:r>
              <a:rPr lang="en-US" sz="2200" b="1" u="sng" dirty="0" smtClean="0">
                <a:solidFill>
                  <a:schemeClr val="accent1"/>
                </a:solidFill>
                <a:latin typeface="Calibri" panose="020F0502020204030204" pitchFamily="34" charset="0"/>
              </a:rPr>
              <a:t>law</a:t>
            </a:r>
            <a:r>
              <a:rPr lang="en-US" sz="2200" b="1" dirty="0" smtClean="0">
                <a:solidFill>
                  <a:schemeClr val="accent1"/>
                </a:solidFill>
                <a:latin typeface="Calibri" panose="020F0502020204030204" pitchFamily="34" charset="0"/>
              </a:rPr>
              <a:t> </a:t>
            </a:r>
            <a:endParaRPr lang="en-US" sz="2200" b="1" dirty="0" smtClean="0">
              <a:solidFill>
                <a:schemeClr val="accent1"/>
              </a:solidFill>
              <a:latin typeface="Calibri" panose="020F0502020204030204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endParaRPr lang="en-US" sz="2200" b="1" dirty="0" smtClean="0">
              <a:solidFill>
                <a:schemeClr val="accent2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200" b="1" u="sng" dirty="0" smtClean="0">
                <a:solidFill>
                  <a:schemeClr val="accent3"/>
                </a:solidFill>
                <a:latin typeface="Calibri" panose="020F0502020204030204" pitchFamily="34" charset="0"/>
              </a:rPr>
              <a:t>CSR </a:t>
            </a:r>
            <a:r>
              <a:rPr lang="en-US" sz="2200" b="1" u="sng" dirty="0" smtClean="0">
                <a:solidFill>
                  <a:schemeClr val="accent3"/>
                </a:solidFill>
                <a:latin typeface="Calibri" panose="020F0502020204030204" pitchFamily="34" charset="0"/>
              </a:rPr>
              <a:t>is a win-win scenario</a:t>
            </a:r>
            <a:r>
              <a:rPr lang="en-US" sz="2200" b="1" dirty="0" smtClean="0">
                <a:solidFill>
                  <a:schemeClr val="accent3"/>
                </a:solidFill>
                <a:latin typeface="Calibri" panose="020F0502020204030204" pitchFamily="34" charset="0"/>
              </a:rPr>
              <a:t>, whereby companies increase their profitability and  society benefits at the same </a:t>
            </a:r>
            <a:r>
              <a:rPr lang="en-US" sz="2200" b="1" dirty="0" smtClean="0">
                <a:solidFill>
                  <a:schemeClr val="accent3"/>
                </a:solidFill>
                <a:latin typeface="Calibri" panose="020F0502020204030204" pitchFamily="34" charset="0"/>
              </a:rPr>
              <a:t>time </a:t>
            </a:r>
            <a:endParaRPr lang="en-US" sz="2200" b="1" dirty="0" smtClean="0">
              <a:solidFill>
                <a:schemeClr val="accent3"/>
              </a:solidFill>
              <a:latin typeface="Calibri" panose="020F0502020204030204" pitchFamily="34" charset="0"/>
            </a:endParaRPr>
          </a:p>
          <a:p>
            <a:pPr marL="342900" indent="-342900"/>
            <a:endParaRPr lang="en-US" sz="2200" b="1" dirty="0" smtClean="0">
              <a:latin typeface="Comic Sans MS" pitchFamily="66" charset="0"/>
              <a:sym typeface="Wingdings" pitchFamily="2" charset="2"/>
            </a:endParaRPr>
          </a:p>
          <a:p>
            <a:pPr marL="342900" indent="-342900">
              <a:buFont typeface="Wingdings" pitchFamily="2" charset="2"/>
              <a:buChar char="à"/>
              <a:defRPr/>
            </a:pPr>
            <a:endParaRPr lang="en-US" sz="2000" b="1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1771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28596" y="764704"/>
            <a:ext cx="7467600" cy="5466346"/>
          </a:xfrm>
        </p:spPr>
        <p:txBody>
          <a:bodyPr>
            <a:normAutofit/>
          </a:bodyPr>
          <a:lstStyle/>
          <a:p>
            <a:pPr marL="342900" indent="-342900">
              <a:buNone/>
            </a:pPr>
            <a:r>
              <a:rPr lang="en-US" sz="1600" b="1" dirty="0" smtClean="0">
                <a:solidFill>
                  <a:srgbClr val="0000E5"/>
                </a:solidFill>
              </a:rPr>
              <a:t> </a:t>
            </a:r>
            <a:endParaRPr lang="en-US" sz="1600" b="1" dirty="0" smtClean="0"/>
          </a:p>
          <a:p>
            <a:pPr marL="342900" indent="-342900"/>
            <a:endParaRPr lang="en-US" sz="2000" b="1" dirty="0" smtClean="0">
              <a:latin typeface="Comic Sans MS" pitchFamily="66" charset="0"/>
            </a:endParaRPr>
          </a:p>
          <a:p>
            <a:pPr marL="342900" indent="-342900">
              <a:buNone/>
            </a:pPr>
            <a:r>
              <a:rPr lang="en-US" sz="2000" b="1" dirty="0" smtClean="0">
                <a:solidFill>
                  <a:srgbClr val="9933FF"/>
                </a:solidFill>
                <a:latin typeface="Comic Sans MS" pitchFamily="66" charset="0"/>
              </a:rPr>
              <a:t>	</a:t>
            </a:r>
            <a:r>
              <a:rPr lang="en-US" sz="2400" b="1" dirty="0" smtClean="0">
                <a:solidFill>
                  <a:srgbClr val="7030A0"/>
                </a:solidFill>
                <a:latin typeface="Calibri" panose="020F0502020204030204" pitchFamily="34" charset="0"/>
              </a:rPr>
              <a:t>CSR should be seen as the way that firms – working </a:t>
            </a:r>
          </a:p>
          <a:p>
            <a:pPr marL="342900" indent="-342900">
              <a:buNone/>
            </a:pPr>
            <a:r>
              <a:rPr lang="en-US" sz="2400" b="1" dirty="0" smtClean="0">
                <a:solidFill>
                  <a:srgbClr val="7030A0"/>
                </a:solidFill>
                <a:latin typeface="Calibri" panose="020F0502020204030204" pitchFamily="34" charset="0"/>
              </a:rPr>
              <a:t>	with those most affected by their decisions (often </a:t>
            </a:r>
          </a:p>
          <a:p>
            <a:pPr marL="342900" indent="-342900">
              <a:buNone/>
            </a:pPr>
            <a:r>
              <a:rPr lang="en-US" sz="2400" b="1" dirty="0" smtClean="0">
                <a:solidFill>
                  <a:srgbClr val="7030A0"/>
                </a:solidFill>
                <a:latin typeface="Calibri" panose="020F0502020204030204" pitchFamily="34" charset="0"/>
              </a:rPr>
              <a:t>	called “stakeholders”) – can </a:t>
            </a:r>
            <a:r>
              <a:rPr lang="en-US" sz="2400" b="1" u="sng" dirty="0" smtClean="0">
                <a:solidFill>
                  <a:srgbClr val="7030A0"/>
                </a:solidFill>
                <a:latin typeface="Calibri" panose="020F0502020204030204" pitchFamily="34" charset="0"/>
              </a:rPr>
              <a:t>develop innovative and economically viable products, processes and services within core business processes</a:t>
            </a:r>
            <a:r>
              <a:rPr lang="en-US" sz="2400" b="1" dirty="0" smtClean="0">
                <a:solidFill>
                  <a:srgbClr val="7030A0"/>
                </a:solidFill>
                <a:latin typeface="Calibri" panose="020F0502020204030204" pitchFamily="34" charset="0"/>
              </a:rPr>
              <a:t>, resulting in improved environmental protection and social conditions ... </a:t>
            </a:r>
          </a:p>
          <a:p>
            <a:pPr marL="342900" indent="-342900">
              <a:buNone/>
            </a:pPr>
            <a:endParaRPr lang="en-US" sz="2400" b="1" dirty="0" smtClean="0">
              <a:solidFill>
                <a:srgbClr val="9933FF"/>
              </a:solidFill>
              <a:latin typeface="Calibri" panose="020F0502020204030204" pitchFamily="34" charset="0"/>
            </a:endParaRPr>
          </a:p>
          <a:p>
            <a:pPr marL="342900" indent="-342900">
              <a:buNone/>
            </a:pPr>
            <a:r>
              <a:rPr lang="en-US" sz="2400" b="1" dirty="0" smtClean="0">
                <a:solidFill>
                  <a:srgbClr val="9933FF"/>
                </a:solidFill>
                <a:latin typeface="Calibri" panose="020F0502020204030204" pitchFamily="34" charset="0"/>
              </a:rPr>
              <a:t>	</a:t>
            </a:r>
            <a:r>
              <a:rPr lang="en-US" sz="2400" b="1" dirty="0" smtClean="0">
                <a:solidFill>
                  <a:srgbClr val="0000E5"/>
                </a:solidFill>
                <a:latin typeface="Calibri" panose="020F0502020204030204" pitchFamily="34" charset="0"/>
              </a:rPr>
              <a:t>International </a:t>
            </a:r>
            <a:r>
              <a:rPr lang="en-US" sz="2400" b="1" dirty="0" smtClean="0">
                <a:solidFill>
                  <a:srgbClr val="0000E5"/>
                </a:solidFill>
                <a:latin typeface="Calibri" panose="020F0502020204030204" pitchFamily="34" charset="0"/>
              </a:rPr>
              <a:t>Institute for Sustainable Development (IISD</a:t>
            </a:r>
            <a:r>
              <a:rPr lang="en-US" sz="2400" b="1" dirty="0" smtClean="0">
                <a:solidFill>
                  <a:srgbClr val="0000E5"/>
                </a:solidFill>
                <a:latin typeface="Calibri" panose="020F0502020204030204" pitchFamily="34" charset="0"/>
              </a:rPr>
              <a:t>)</a:t>
            </a:r>
            <a:endParaRPr lang="en-US" sz="2400" b="1" dirty="0" smtClean="0">
              <a:solidFill>
                <a:srgbClr val="0000E5"/>
              </a:solidFill>
              <a:latin typeface="Calibri" panose="020F0502020204030204" pitchFamily="34" charset="0"/>
            </a:endParaRPr>
          </a:p>
          <a:p>
            <a:pPr marL="342900" indent="-342900"/>
            <a:endParaRPr lang="en-US" sz="2000" dirty="0" smtClean="0">
              <a:solidFill>
                <a:srgbClr val="9933FF"/>
              </a:solidFill>
              <a:latin typeface="Comic Sans MS" pitchFamily="66" charset="0"/>
            </a:endParaRPr>
          </a:p>
          <a:p>
            <a:pPr marL="342900" indent="-342900"/>
            <a:endParaRPr lang="en-US" sz="2000" b="1" dirty="0" smtClean="0">
              <a:latin typeface="Comic Sans MS" pitchFamily="66" charset="0"/>
              <a:sym typeface="Wingdings" pitchFamily="2" charset="2"/>
            </a:endParaRPr>
          </a:p>
          <a:p>
            <a:pPr marL="342900" indent="-342900">
              <a:buFont typeface="Wingdings" pitchFamily="2" charset="2"/>
              <a:buChar char="à"/>
              <a:defRPr/>
            </a:pPr>
            <a:endParaRPr lang="en-US" sz="2000" b="1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7493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8" name="Rectangle 8"/>
          <p:cNvSpPr>
            <a:spLocks noGrp="1" noChangeArrowheads="1"/>
          </p:cNvSpPr>
          <p:nvPr>
            <p:ph type="title"/>
          </p:nvPr>
        </p:nvSpPr>
        <p:spPr>
          <a:xfrm>
            <a:off x="467544" y="764704"/>
            <a:ext cx="7924800" cy="1066801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solidFill>
                  <a:schemeClr val="accent1"/>
                </a:solidFill>
                <a:latin typeface="Calibri" panose="020F0502020204030204" pitchFamily="34" charset="0"/>
              </a:rPr>
              <a:t>What Does Social Responsibility Involve?</a:t>
            </a:r>
            <a:br>
              <a:rPr lang="en-US" sz="3600" b="1" dirty="0">
                <a:solidFill>
                  <a:schemeClr val="accent1"/>
                </a:solidFill>
                <a:latin typeface="Calibri" panose="020F0502020204030204" pitchFamily="34" charset="0"/>
              </a:rPr>
            </a:br>
            <a:endParaRPr lang="en-US" sz="3600" b="1" dirty="0">
              <a:solidFill>
                <a:schemeClr val="accent1"/>
              </a:solidFill>
              <a:latin typeface="Calibri" panose="020F0502020204030204" pitchFamily="34" charset="0"/>
            </a:endParaRPr>
          </a:p>
        </p:txBody>
      </p:sp>
      <p:sp>
        <p:nvSpPr>
          <p:cNvPr id="87049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457200" y="1628800"/>
            <a:ext cx="8229600" cy="4945736"/>
          </a:xfrm>
        </p:spPr>
        <p:txBody>
          <a:bodyPr/>
          <a:lstStyle/>
          <a:p>
            <a:pPr marL="109728" indent="0">
              <a:buNone/>
            </a:pPr>
            <a:endParaRPr lang="en-US" b="1" dirty="0"/>
          </a:p>
          <a:p>
            <a:pPr lvl="1"/>
            <a:r>
              <a:rPr lang="en-US" sz="2400" b="1" dirty="0">
                <a:latin typeface="Calibri" panose="020F0502020204030204" pitchFamily="34" charset="0"/>
              </a:rPr>
              <a:t>Voluntary action</a:t>
            </a:r>
          </a:p>
          <a:p>
            <a:pPr lvl="2"/>
            <a:r>
              <a:rPr lang="en-US" sz="2400" dirty="0">
                <a:latin typeface="Calibri" panose="020F0502020204030204" pitchFamily="34" charset="0"/>
              </a:rPr>
              <a:t>Action before lawsuits or other actions that are taken to force a firm to take action on a matter</a:t>
            </a:r>
            <a:r>
              <a:rPr lang="en-US" sz="2400" dirty="0" smtClean="0">
                <a:latin typeface="Calibri" panose="020F0502020204030204" pitchFamily="34" charset="0"/>
              </a:rPr>
              <a:t>.</a:t>
            </a:r>
          </a:p>
          <a:p>
            <a:pPr lvl="2"/>
            <a:endParaRPr lang="en-US" sz="2400" dirty="0">
              <a:latin typeface="Calibri" panose="020F0502020204030204" pitchFamily="34" charset="0"/>
            </a:endParaRPr>
          </a:p>
          <a:p>
            <a:pPr lvl="1"/>
            <a:r>
              <a:rPr lang="en-US" sz="2400" b="1" dirty="0">
                <a:latin typeface="Calibri" panose="020F0502020204030204" pitchFamily="34" charset="0"/>
              </a:rPr>
              <a:t>An emphasis on means, not ends</a:t>
            </a:r>
          </a:p>
          <a:p>
            <a:pPr lvl="2"/>
            <a:r>
              <a:rPr lang="en-US" sz="2400" dirty="0">
                <a:latin typeface="Calibri" panose="020F0502020204030204" pitchFamily="34" charset="0"/>
              </a:rPr>
              <a:t>How the decision to act was reached, not the decision itself.</a:t>
            </a:r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6688533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763" name="Picture 3" descr="330883_la_05_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50" y="1638300"/>
            <a:ext cx="8172450" cy="40005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7765" name="Rectangle 5"/>
          <p:cNvSpPr>
            <a:spLocks noGrp="1" noChangeArrowheads="1"/>
          </p:cNvSpPr>
          <p:nvPr>
            <p:ph type="title"/>
          </p:nvPr>
        </p:nvSpPr>
        <p:spPr>
          <a:xfrm>
            <a:off x="609600" y="152400"/>
            <a:ext cx="7924800" cy="884238"/>
          </a:xfrm>
        </p:spPr>
        <p:txBody>
          <a:bodyPr>
            <a:normAutofit/>
          </a:bodyPr>
          <a:lstStyle/>
          <a:p>
            <a:r>
              <a:rPr lang="en-US" sz="2800" dirty="0"/>
              <a:t/>
            </a:r>
            <a:br>
              <a:rPr lang="en-US" sz="2800" dirty="0"/>
            </a:br>
            <a:r>
              <a:rPr lang="en-US" sz="2400" b="1" dirty="0">
                <a:solidFill>
                  <a:schemeClr val="accent1"/>
                </a:solidFill>
                <a:latin typeface="Calibri" panose="020F0502020204030204" pitchFamily="34" charset="0"/>
              </a:rPr>
              <a:t>A Continuum of Social Responsibility Strategies</a:t>
            </a:r>
          </a:p>
        </p:txBody>
      </p:sp>
    </p:spTree>
    <p:extLst>
      <p:ext uri="{BB962C8B-B14F-4D97-AF65-F5344CB8AC3E}">
        <p14:creationId xmlns:p14="http://schemas.microsoft.com/office/powerpoint/2010/main" val="193587567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57200" y="692696"/>
            <a:ext cx="8229600" cy="588184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en-US" dirty="0"/>
          </a:p>
          <a:p>
            <a:pPr marL="109728" indent="0">
              <a:buNone/>
            </a:pPr>
            <a:r>
              <a:rPr lang="en-US" b="1" dirty="0" smtClean="0">
                <a:latin typeface="Calibri" panose="020F0502020204030204" pitchFamily="34" charset="0"/>
              </a:rPr>
              <a:t>Reactive </a:t>
            </a:r>
            <a:r>
              <a:rPr lang="en-US" b="1" dirty="0">
                <a:latin typeface="Calibri" panose="020F0502020204030204" pitchFamily="34" charset="0"/>
              </a:rPr>
              <a:t>Strategy</a:t>
            </a:r>
          </a:p>
          <a:p>
            <a:pPr lvl="1"/>
            <a:r>
              <a:rPr lang="en-US" dirty="0">
                <a:latin typeface="Calibri" panose="020F0502020204030204" pitchFamily="34" charset="0"/>
              </a:rPr>
              <a:t>Denying responsibility while striving to maintain the status quo by resisting change</a:t>
            </a:r>
            <a:r>
              <a:rPr lang="en-US" dirty="0" smtClean="0">
                <a:latin typeface="Calibri" panose="020F0502020204030204" pitchFamily="34" charset="0"/>
              </a:rPr>
              <a:t>.</a:t>
            </a:r>
          </a:p>
          <a:p>
            <a:pPr marL="109728" indent="0">
              <a:buNone/>
            </a:pPr>
            <a:endParaRPr lang="en-US" dirty="0"/>
          </a:p>
          <a:p>
            <a:pPr marL="109728" indent="0">
              <a:buNone/>
            </a:pPr>
            <a:r>
              <a:rPr lang="en-US" b="1" dirty="0" smtClean="0">
                <a:latin typeface="Calibri" panose="020F0502020204030204" pitchFamily="34" charset="0"/>
              </a:rPr>
              <a:t>Defensive </a:t>
            </a:r>
            <a:r>
              <a:rPr lang="en-US" b="1" dirty="0">
                <a:latin typeface="Calibri" panose="020F0502020204030204" pitchFamily="34" charset="0"/>
              </a:rPr>
              <a:t>Strategy</a:t>
            </a:r>
          </a:p>
          <a:p>
            <a:pPr lvl="1"/>
            <a:r>
              <a:rPr lang="en-US" dirty="0">
                <a:latin typeface="Calibri" panose="020F0502020204030204" pitchFamily="34" charset="0"/>
              </a:rPr>
              <a:t>Resisting additional social responsibilities with legal and public relations tactics</a:t>
            </a:r>
            <a:r>
              <a:rPr lang="en-US" dirty="0" smtClean="0">
                <a:latin typeface="Calibri" panose="020F0502020204030204" pitchFamily="34" charset="0"/>
              </a:rPr>
              <a:t>.</a:t>
            </a:r>
            <a:r>
              <a:rPr lang="en-US" dirty="0">
                <a:latin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7136740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1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457200" y="836712"/>
            <a:ext cx="8229600" cy="573782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US" b="1" dirty="0" smtClean="0">
                <a:latin typeface="Calibri" panose="020F0502020204030204" pitchFamily="34" charset="0"/>
              </a:rPr>
              <a:t>Accommodation </a:t>
            </a:r>
            <a:r>
              <a:rPr lang="en-US" b="1" dirty="0">
                <a:latin typeface="Calibri" panose="020F0502020204030204" pitchFamily="34" charset="0"/>
              </a:rPr>
              <a:t>Strategy</a:t>
            </a:r>
          </a:p>
          <a:p>
            <a:pPr lvl="1"/>
            <a:r>
              <a:rPr lang="en-US" dirty="0">
                <a:latin typeface="Calibri" panose="020F0502020204030204" pitchFamily="34" charset="0"/>
              </a:rPr>
              <a:t>Assuming social responsibility only in response to pressure from interest groups or the government</a:t>
            </a:r>
            <a:r>
              <a:rPr lang="en-US" dirty="0" smtClean="0">
                <a:latin typeface="Calibri" panose="020F0502020204030204" pitchFamily="34" charset="0"/>
              </a:rPr>
              <a:t>.</a:t>
            </a:r>
          </a:p>
          <a:p>
            <a:pPr lvl="1"/>
            <a:endParaRPr lang="en-US" dirty="0">
              <a:latin typeface="Calibri" panose="020F0502020204030204" pitchFamily="34" charset="0"/>
            </a:endParaRPr>
          </a:p>
          <a:p>
            <a:pPr marL="109728" indent="0">
              <a:buNone/>
            </a:pPr>
            <a:r>
              <a:rPr lang="en-US" b="1" dirty="0">
                <a:latin typeface="Calibri" panose="020F0502020204030204" pitchFamily="34" charset="0"/>
              </a:rPr>
              <a:t>Proactive </a:t>
            </a:r>
            <a:r>
              <a:rPr lang="en-US" b="1" dirty="0" smtClean="0">
                <a:latin typeface="Calibri" panose="020F0502020204030204" pitchFamily="34" charset="0"/>
              </a:rPr>
              <a:t>Strategy</a:t>
            </a:r>
            <a:endParaRPr lang="en-US" b="1" dirty="0">
              <a:latin typeface="Calibri" panose="020F0502020204030204" pitchFamily="34" charset="0"/>
            </a:endParaRPr>
          </a:p>
          <a:p>
            <a:pPr lvl="1"/>
            <a:r>
              <a:rPr lang="en-US" dirty="0">
                <a:latin typeface="Calibri" panose="020F0502020204030204" pitchFamily="34" charset="0"/>
              </a:rPr>
              <a:t>Taking the initiative in formulating and putting in place new </a:t>
            </a:r>
            <a:r>
              <a:rPr lang="en-US" dirty="0" err="1" smtClean="0">
                <a:latin typeface="Calibri" panose="020F0502020204030204" pitchFamily="34" charset="0"/>
              </a:rPr>
              <a:t>programmes</a:t>
            </a:r>
            <a:r>
              <a:rPr lang="en-US" dirty="0" smtClean="0">
                <a:latin typeface="Calibri" panose="020F0502020204030204" pitchFamily="34" charset="0"/>
              </a:rPr>
              <a:t> </a:t>
            </a:r>
            <a:r>
              <a:rPr lang="en-US" dirty="0">
                <a:latin typeface="Calibri" panose="020F0502020204030204" pitchFamily="34" charset="0"/>
              </a:rPr>
              <a:t>that serve as role models for industry.</a:t>
            </a:r>
          </a:p>
        </p:txBody>
      </p:sp>
    </p:spTree>
    <p:extLst>
      <p:ext uri="{BB962C8B-B14F-4D97-AF65-F5344CB8AC3E}">
        <p14:creationId xmlns:p14="http://schemas.microsoft.com/office/powerpoint/2010/main" val="396248808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0" name="Rectangle 6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chemeClr val="tx2"/>
          </a:solidFill>
        </p:spPr>
        <p:txBody>
          <a:bodyPr>
            <a:no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Calibri" panose="020F0502020204030204" pitchFamily="34" charset="0"/>
              </a:rPr>
              <a:t>Who Benefits from Corporate </a:t>
            </a:r>
            <a:br>
              <a:rPr lang="en-US" sz="5400" b="1" dirty="0">
                <a:solidFill>
                  <a:schemeClr val="bg1"/>
                </a:solidFill>
                <a:latin typeface="Calibri" panose="020F0502020204030204" pitchFamily="34" charset="0"/>
              </a:rPr>
            </a:br>
            <a:r>
              <a:rPr lang="en-US" sz="5400" b="1" dirty="0">
                <a:solidFill>
                  <a:schemeClr val="bg1"/>
                </a:solidFill>
                <a:latin typeface="Calibri" panose="020F0502020204030204" pitchFamily="34" charset="0"/>
              </a:rPr>
              <a:t>Social Responsibility?</a:t>
            </a:r>
          </a:p>
        </p:txBody>
      </p:sp>
    </p:spTree>
    <p:extLst>
      <p:ext uri="{BB962C8B-B14F-4D97-AF65-F5344CB8AC3E}">
        <p14:creationId xmlns:p14="http://schemas.microsoft.com/office/powerpoint/2010/main" val="324022330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44824"/>
            <a:ext cx="9144001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887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65816"/>
          </a:xfrm>
        </p:spPr>
        <p:txBody>
          <a:bodyPr/>
          <a:lstStyle/>
          <a:p>
            <a:pPr marL="109728" indent="0">
              <a:buNone/>
            </a:pPr>
            <a:r>
              <a:rPr lang="en-US" b="1" dirty="0">
                <a:solidFill>
                  <a:srgbClr val="7030A0"/>
                </a:solidFill>
                <a:latin typeface="Calibri" panose="020F0502020204030204" pitchFamily="34" charset="0"/>
              </a:rPr>
              <a:t>ALTRUISM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</a:rPr>
              <a:t>The unselfish devotion to the interests of others.</a:t>
            </a:r>
          </a:p>
          <a:p>
            <a:pPr marL="411480" lvl="1" indent="0">
              <a:buNone/>
            </a:pPr>
            <a:endParaRPr lang="en-US" dirty="0">
              <a:latin typeface="Calibri" panose="020F0502020204030204" pitchFamily="34" charset="0"/>
            </a:endParaRPr>
          </a:p>
          <a:p>
            <a:pPr marL="109728" indent="0">
              <a:buNone/>
            </a:pPr>
            <a:r>
              <a:rPr lang="en-US" b="1" dirty="0">
                <a:solidFill>
                  <a:srgbClr val="7030A0"/>
                </a:solidFill>
                <a:latin typeface="Calibri" panose="020F0502020204030204" pitchFamily="34" charset="0"/>
              </a:rPr>
              <a:t>RESEARCH FINDINGS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</a:rPr>
              <a:t>There is a </a:t>
            </a:r>
            <a:r>
              <a:rPr lang="en-US" sz="2400" b="1" dirty="0">
                <a:solidFill>
                  <a:srgbClr val="7030A0"/>
                </a:solidFill>
                <a:latin typeface="Calibri" panose="020F0502020204030204" pitchFamily="34" charset="0"/>
              </a:rPr>
              <a:t>positive correlation </a:t>
            </a:r>
            <a:r>
              <a:rPr lang="en-US" sz="2400" dirty="0">
                <a:latin typeface="Calibri" panose="020F0502020204030204" pitchFamily="34" charset="0"/>
              </a:rPr>
              <a:t>between industry leadership on a socially responsible issue (pollution control) and profitability.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</a:rPr>
              <a:t>Corporate social responsibility is a </a:t>
            </a:r>
            <a:r>
              <a:rPr lang="en-US" sz="2400" b="1" dirty="0">
                <a:solidFill>
                  <a:srgbClr val="7030A0"/>
                </a:solidFill>
                <a:latin typeface="Calibri" panose="020F0502020204030204" pitchFamily="34" charset="0"/>
              </a:rPr>
              <a:t>competitive advantage in recruiting talented people</a:t>
            </a:r>
            <a:r>
              <a:rPr lang="en-US" sz="2400" b="1" dirty="0" smtClean="0">
                <a:solidFill>
                  <a:srgbClr val="7030A0"/>
                </a:solidFill>
                <a:latin typeface="Calibri" panose="020F0502020204030204" pitchFamily="34" charset="0"/>
              </a:rPr>
              <a:t>.</a:t>
            </a:r>
          </a:p>
          <a:p>
            <a:pPr lvl="1"/>
            <a:endParaRPr lang="en-GB" b="1" dirty="0">
              <a:solidFill>
                <a:srgbClr val="7030A0"/>
              </a:solidFill>
              <a:latin typeface="Calibri" panose="020F0502020204030204" pitchFamily="34" charset="0"/>
            </a:endParaRPr>
          </a:p>
          <a:p>
            <a:pPr marL="109728" indent="0">
              <a:lnSpc>
                <a:spcPct val="90000"/>
              </a:lnSpc>
              <a:buNone/>
            </a:pPr>
            <a:r>
              <a:rPr lang="en-US" b="1" dirty="0">
                <a:solidFill>
                  <a:srgbClr val="7030A0"/>
                </a:solidFill>
                <a:latin typeface="Calibri" panose="020F0502020204030204" pitchFamily="34" charset="0"/>
              </a:rPr>
              <a:t>ENLIGHTENED SELF-INTEREST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latin typeface="Calibri" panose="020F0502020204030204" pitchFamily="34" charset="0"/>
              </a:rPr>
              <a:t>A business ultimately helps itself by helping solve social problems.</a:t>
            </a:r>
          </a:p>
          <a:p>
            <a:pPr lvl="1"/>
            <a:endParaRPr lang="en-US" b="1" dirty="0">
              <a:solidFill>
                <a:srgbClr val="7030A0"/>
              </a:solidFill>
              <a:latin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78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9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9144000" cy="6858000"/>
          </a:xfrm>
          <a:solidFill>
            <a:schemeClr val="tx2"/>
          </a:solidFill>
        </p:spPr>
        <p:txBody>
          <a:bodyPr/>
          <a:lstStyle/>
          <a:p>
            <a:pPr>
              <a:lnSpc>
                <a:spcPct val="90000"/>
              </a:lnSpc>
            </a:pPr>
            <a:endParaRPr lang="en-US" sz="1800" b="1" dirty="0" smtClean="0">
              <a:solidFill>
                <a:srgbClr val="7030A0"/>
              </a:solidFill>
            </a:endParaRPr>
          </a:p>
          <a:p>
            <a:pPr lvl="1">
              <a:lnSpc>
                <a:spcPct val="90000"/>
              </a:lnSpc>
            </a:pPr>
            <a:endParaRPr lang="en-US" dirty="0">
              <a:latin typeface="Comic Sans MS" pitchFamily="66" charset="0"/>
            </a:endParaRPr>
          </a:p>
          <a:p>
            <a:pPr marL="109728" indent="0">
              <a:lnSpc>
                <a:spcPct val="90000"/>
              </a:lnSpc>
              <a:buNone/>
            </a:pPr>
            <a:endParaRPr lang="en-US" sz="4400" dirty="0" smtClean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marL="109728" indent="0">
              <a:lnSpc>
                <a:spcPct val="90000"/>
              </a:lnSpc>
              <a:buNone/>
            </a:pPr>
            <a:endParaRPr lang="en-US" sz="44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marL="109728" indent="0">
              <a:lnSpc>
                <a:spcPct val="90000"/>
              </a:lnSpc>
              <a:buNone/>
            </a:pPr>
            <a:endParaRPr lang="en-US" sz="4400" dirty="0" smtClean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marL="109728" indent="0">
              <a:lnSpc>
                <a:spcPct val="90000"/>
              </a:lnSpc>
              <a:buNone/>
            </a:pPr>
            <a:r>
              <a:rPr lang="en-US" sz="4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What are the benefits for the </a:t>
            </a:r>
            <a:r>
              <a:rPr lang="en-US" sz="4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organisation</a:t>
            </a:r>
            <a:r>
              <a:rPr lang="en-US" sz="4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?</a:t>
            </a:r>
            <a:endParaRPr lang="en-US" sz="4400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811950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357290" y="357166"/>
            <a:ext cx="4321175" cy="720725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r>
              <a:rPr lang="en-US" sz="600" dirty="0">
                <a:solidFill>
                  <a:schemeClr val="hlink"/>
                </a:solidFill>
              </a:rPr>
              <a:t/>
            </a:r>
            <a:br>
              <a:rPr lang="en-US" sz="600" dirty="0">
                <a:solidFill>
                  <a:schemeClr val="hlink"/>
                </a:solidFill>
              </a:rPr>
            </a:br>
            <a:r>
              <a:rPr lang="en-US" sz="2200" dirty="0" smtClean="0">
                <a:solidFill>
                  <a:schemeClr val="hlink"/>
                </a:solidFill>
              </a:rPr>
              <a:t> </a:t>
            </a:r>
            <a:r>
              <a:rPr lang="en-US" sz="2000" b="1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Carroll’s </a:t>
            </a: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CSR Pyramid</a:t>
            </a:r>
          </a:p>
          <a:p>
            <a:pPr algn="ctr" eaLnBrk="0" hangingPunct="0">
              <a:defRPr/>
            </a:pPr>
            <a:endParaRPr lang="en-US" sz="2200" dirty="0">
              <a:solidFill>
                <a:schemeClr val="accent2"/>
              </a:solidFill>
            </a:endParaRPr>
          </a:p>
        </p:txBody>
      </p:sp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285860"/>
            <a:ext cx="6553200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1769432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571472" y="214290"/>
            <a:ext cx="7786742" cy="642942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r>
              <a:rPr lang="en-US" sz="600" dirty="0">
                <a:solidFill>
                  <a:schemeClr val="hlink"/>
                </a:solidFill>
              </a:rPr>
              <a:t/>
            </a:r>
            <a:br>
              <a:rPr lang="en-US" sz="600" dirty="0">
                <a:solidFill>
                  <a:schemeClr val="hlink"/>
                </a:solidFill>
              </a:rPr>
            </a:br>
            <a:endParaRPr lang="en-US" sz="600" dirty="0" smtClean="0">
              <a:solidFill>
                <a:schemeClr val="hlink"/>
              </a:solidFill>
            </a:endParaRPr>
          </a:p>
          <a:p>
            <a:pPr algn="ctr" eaLnBrk="0" hangingPunct="0">
              <a:defRPr/>
            </a:pPr>
            <a:endParaRPr lang="en-US" sz="600" b="1" dirty="0" smtClean="0">
              <a:solidFill>
                <a:schemeClr val="hlink"/>
              </a:solidFill>
              <a:latin typeface="Comic Sans MS" pitchFamily="66" charset="0"/>
              <a:sym typeface="Wingdings" pitchFamily="2" charset="2"/>
            </a:endParaRPr>
          </a:p>
          <a:p>
            <a:pPr algn="ctr" eaLnBrk="0" hangingPunct="0">
              <a:defRPr/>
            </a:pPr>
            <a:r>
              <a:rPr lang="en-US" sz="2000" b="1" dirty="0" smtClean="0">
                <a:latin typeface="Comic Sans MS" pitchFamily="66" charset="0"/>
                <a:sym typeface="Wingdings" pitchFamily="2" charset="2"/>
              </a:rPr>
              <a:t>Where should corporations be spending their CSR resources?</a:t>
            </a:r>
            <a:endParaRPr lang="en-US" sz="2000" b="1" dirty="0">
              <a:latin typeface="Comic Sans MS" pitchFamily="66" charset="0"/>
              <a:sym typeface="Wingdings" pitchFamily="2" charset="2"/>
            </a:endParaRPr>
          </a:p>
          <a:p>
            <a:pPr algn="ctr" eaLnBrk="0" hangingPunct="0">
              <a:defRPr/>
            </a:pPr>
            <a:endParaRPr lang="en-US" sz="2200" dirty="0">
              <a:solidFill>
                <a:schemeClr val="accent2"/>
              </a:solidFill>
            </a:endParaRPr>
          </a:p>
        </p:txBody>
      </p:sp>
      <p:pic>
        <p:nvPicPr>
          <p:cNvPr id="3072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052513"/>
            <a:ext cx="8785225" cy="5761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4914958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1396</TotalTime>
  <Words>311</Words>
  <Application>Microsoft Office PowerPoint</Application>
  <PresentationFormat>On-screen Show (4:3)</PresentationFormat>
  <Paragraphs>76</Paragraphs>
  <Slides>15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Urban</vt:lpstr>
      <vt:lpstr>SBUS5120 Management Ethics </vt:lpstr>
      <vt:lpstr>PowerPoint Presentation</vt:lpstr>
      <vt:lpstr>PowerPoint Presentation</vt:lpstr>
      <vt:lpstr>Some Definitions</vt:lpstr>
      <vt:lpstr>PowerPoint Presentation</vt:lpstr>
      <vt:lpstr>What Does Social Responsibility Involve? </vt:lpstr>
      <vt:lpstr> A Continuum of Social Responsibility Strategies</vt:lpstr>
      <vt:lpstr>PowerPoint Presentation</vt:lpstr>
      <vt:lpstr>PowerPoint Presentation</vt:lpstr>
      <vt:lpstr>Who Benefits from Corporate  Social Responsibility?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M3X9082 Developing Niche Markets</dc:title>
  <dc:creator>Louise Emanuel</dc:creator>
  <cp:lastModifiedBy>Administrator</cp:lastModifiedBy>
  <cp:revision>70</cp:revision>
  <dcterms:created xsi:type="dcterms:W3CDTF">2014-12-18T11:36:24Z</dcterms:created>
  <dcterms:modified xsi:type="dcterms:W3CDTF">2015-11-18T14:09:44Z</dcterms:modified>
</cp:coreProperties>
</file>