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9" r:id="rId3"/>
    <p:sldId id="265" r:id="rId4"/>
    <p:sldId id="263" r:id="rId5"/>
    <p:sldId id="266" r:id="rId6"/>
    <p:sldId id="267" r:id="rId7"/>
    <p:sldId id="268" r:id="rId8"/>
    <p:sldId id="264" r:id="rId9"/>
  </p:sldIdLst>
  <p:sldSz cx="9144000" cy="5143500" type="screen16x9"/>
  <p:notesSz cx="6858000" cy="9144000"/>
  <p:embeddedFontLst>
    <p:embeddedFont>
      <p:font typeface="Lato Hairline" panose="020F0502020204030203" pitchFamily="34" charset="77"/>
      <p:regular r:id="rId11"/>
      <p:bold r:id="rId12"/>
      <p:italic r:id="rId13"/>
      <p:boldItalic r:id="rId14"/>
    </p:embeddedFont>
    <p:embeddedFont>
      <p:font typeface="Lato Light" panose="020F0502020204030203" pitchFamily="34" charset="77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65FED9E-3B5A-453B-9E0E-EEE56DE921C7}">
  <a:tblStyle styleId="{865FED9E-3B5A-453B-9E0E-EEE56DE921C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67"/>
    <p:restoredTop sz="94651"/>
  </p:normalViewPr>
  <p:slideViewPr>
    <p:cSldViewPr snapToGrid="0" snapToObjects="1">
      <p:cViewPr>
        <p:scale>
          <a:sx n="154" d="100"/>
          <a:sy n="154" d="100"/>
        </p:scale>
        <p:origin x="-452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03198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007306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81796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paint_transparent1.png"/>
          <p:cNvPicPr preferRelativeResize="0"/>
          <p:nvPr/>
        </p:nvPicPr>
        <p:blipFill rotWithShape="1">
          <a:blip r:embed="rId3">
            <a:alphaModFix/>
          </a:blip>
          <a:srcRect l="55211"/>
          <a:stretch/>
        </p:blipFill>
        <p:spPr>
          <a:xfrm>
            <a:off x="1" y="0"/>
            <a:ext cx="4095677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208125" y="3287225"/>
            <a:ext cx="52503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Font typeface="Lato Light"/>
              <a:buNone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 descr="paint_transparent4.png"/>
          <p:cNvPicPr preferRelativeResize="0"/>
          <p:nvPr/>
        </p:nvPicPr>
        <p:blipFill rotWithShape="1">
          <a:blip r:embed="rId3">
            <a:alphaModFix/>
          </a:blip>
          <a:srcRect r="49954"/>
          <a:stretch/>
        </p:blipFill>
        <p:spPr>
          <a:xfrm>
            <a:off x="4567925" y="0"/>
            <a:ext cx="4576075" cy="514352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/>
          <p:nvPr/>
        </p:nvSpPr>
        <p:spPr>
          <a:xfrm>
            <a:off x="0" y="-150"/>
            <a:ext cx="53007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ctrTitle"/>
          </p:nvPr>
        </p:nvSpPr>
        <p:spPr>
          <a:xfrm>
            <a:off x="685800" y="2878750"/>
            <a:ext cx="39147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685800" y="4135454"/>
            <a:ext cx="39147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4" descr="paint_transparent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12"/>
            <a:ext cx="9144000" cy="5143513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19;p4"/>
          <p:cNvSpPr txBox="1">
            <a:spLocks noGrp="1"/>
          </p:cNvSpPr>
          <p:nvPr>
            <p:ph type="body" idx="1"/>
          </p:nvPr>
        </p:nvSpPr>
        <p:spPr>
          <a:xfrm>
            <a:off x="2483350" y="836125"/>
            <a:ext cx="4177200" cy="347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algn="ctr" rtl="0"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ts val="2400"/>
              <a:buChar char="×"/>
              <a:defRPr sz="2400" i="1">
                <a:solidFill>
                  <a:srgbClr val="FFFFFF"/>
                </a:solidFill>
              </a:defRPr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×"/>
              <a:defRPr sz="2400" i="1">
                <a:solidFill>
                  <a:srgbClr val="FFFFFF"/>
                </a:solidFill>
              </a:defRPr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×"/>
              <a:defRPr sz="2400" i="1">
                <a:solidFill>
                  <a:srgbClr val="FFFFFF"/>
                </a:solidFill>
              </a:defRPr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×"/>
              <a:defRPr sz="2400" i="1">
                <a:solidFill>
                  <a:srgbClr val="FFFFFF"/>
                </a:solidFill>
              </a:defRPr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○"/>
              <a:defRPr sz="2400" i="1">
                <a:solidFill>
                  <a:srgbClr val="FFFFFF"/>
                </a:solidFill>
              </a:defRPr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■"/>
              <a:defRPr sz="2400" i="1">
                <a:solidFill>
                  <a:srgbClr val="FFFFFF"/>
                </a:solidFill>
              </a:defRPr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  <a:defRPr sz="2400" i="1">
                <a:solidFill>
                  <a:srgbClr val="FFFFFF"/>
                </a:solidFill>
              </a:defRPr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○"/>
              <a:defRPr sz="2400" i="1">
                <a:solidFill>
                  <a:srgbClr val="FFFFFF"/>
                </a:solidFill>
              </a:defRPr>
            </a:lvl8pPr>
            <a:lvl9pPr marL="4114800" lvl="8" indent="-38100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■"/>
              <a:defRPr sz="2400" i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4297650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6" descr="paint_transparent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6"/>
          <p:cNvSpPr txBox="1">
            <a:spLocks noGrp="1"/>
          </p:cNvSpPr>
          <p:nvPr>
            <p:ph type="title"/>
          </p:nvPr>
        </p:nvSpPr>
        <p:spPr>
          <a:xfrm>
            <a:off x="457200" y="1348975"/>
            <a:ext cx="55113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1"/>
          </p:nvPr>
        </p:nvSpPr>
        <p:spPr>
          <a:xfrm>
            <a:off x="457200" y="2211825"/>
            <a:ext cx="2675100" cy="263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spcBef>
                <a:spcPts val="600"/>
              </a:spcBef>
              <a:spcAft>
                <a:spcPts val="0"/>
              </a:spcAft>
              <a:buSzPts val="1600"/>
              <a:buChar char="×"/>
              <a:defRPr sz="16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body" idx="2"/>
          </p:nvPr>
        </p:nvSpPr>
        <p:spPr>
          <a:xfrm>
            <a:off x="3293406" y="2211825"/>
            <a:ext cx="2675100" cy="263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spcBef>
                <a:spcPts val="600"/>
              </a:spcBef>
              <a:spcAft>
                <a:spcPts val="0"/>
              </a:spcAft>
              <a:buSzPts val="1600"/>
              <a:buChar char="×"/>
              <a:defRPr sz="16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×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7" descr="paint_transparent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457200" y="1348975"/>
            <a:ext cx="55113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489775" y="2312475"/>
            <a:ext cx="1831500" cy="26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600"/>
              </a:spcBef>
              <a:spcAft>
                <a:spcPts val="0"/>
              </a:spcAft>
              <a:buSzPts val="1200"/>
              <a:buChar char="×"/>
              <a:defRPr sz="12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2"/>
          </p:nvPr>
        </p:nvSpPr>
        <p:spPr>
          <a:xfrm>
            <a:off x="2415136" y="2312475"/>
            <a:ext cx="1831500" cy="26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600"/>
              </a:spcBef>
              <a:spcAft>
                <a:spcPts val="0"/>
              </a:spcAft>
              <a:buSzPts val="1200"/>
              <a:buChar char="×"/>
              <a:defRPr sz="12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body" idx="3"/>
          </p:nvPr>
        </p:nvSpPr>
        <p:spPr>
          <a:xfrm>
            <a:off x="4340497" y="2312475"/>
            <a:ext cx="1831500" cy="26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600"/>
              </a:spcBef>
              <a:spcAft>
                <a:spcPts val="0"/>
              </a:spcAft>
              <a:buSzPts val="1200"/>
              <a:buChar char="×"/>
              <a:defRPr sz="12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×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CCCCCC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1348975"/>
            <a:ext cx="55113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Lato Hairline"/>
              <a:buNone/>
              <a:defRPr sz="4800">
                <a:solidFill>
                  <a:schemeClr val="dk1"/>
                </a:solidFill>
                <a:latin typeface="Lato Hairline"/>
                <a:ea typeface="Lato Hairline"/>
                <a:cs typeface="Lato Hairline"/>
                <a:sym typeface="Lato Hairli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2244400"/>
            <a:ext cx="5511300" cy="260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Lato Light"/>
              <a:buChar char="×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Lato Light"/>
              <a:buChar char="×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Lato Light"/>
              <a:buChar char="×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×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○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■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●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○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 Light"/>
              <a:buChar char="■"/>
              <a:defRPr sz="1800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buNone/>
              <a:defRPr sz="1800">
                <a:solidFill>
                  <a:schemeClr val="lt1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tiff"/><Relationship Id="rId4" Type="http://schemas.openxmlformats.org/officeDocument/2006/relationships/image" Target="../media/image1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3"/>
          <p:cNvSpPr txBox="1">
            <a:spLocks noGrp="1"/>
          </p:cNvSpPr>
          <p:nvPr>
            <p:ph type="ctrTitle"/>
          </p:nvPr>
        </p:nvSpPr>
        <p:spPr>
          <a:xfrm>
            <a:off x="2124908" y="2571750"/>
            <a:ext cx="7019092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/>
            </a:br>
            <a:br>
              <a:rPr lang="en-GB" dirty="0"/>
            </a:br>
            <a:r>
              <a:rPr lang="en-GB" dirty="0"/>
              <a:t>Rhiannon Roberts</a:t>
            </a:r>
            <a:br>
              <a:rPr lang="en-GB" dirty="0"/>
            </a:b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>
            <a:spLocks noGrp="1"/>
          </p:cNvSpPr>
          <p:nvPr>
            <p:ph type="ctrTitle"/>
          </p:nvPr>
        </p:nvSpPr>
        <p:spPr>
          <a:xfrm>
            <a:off x="0" y="14831"/>
            <a:ext cx="6585439" cy="106922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Rhiannon Roberts</a:t>
            </a:r>
            <a:endParaRPr dirty="0"/>
          </a:p>
        </p:txBody>
      </p:sp>
      <p:sp>
        <p:nvSpPr>
          <p:cNvPr id="82" name="Google Shape;82;p16"/>
          <p:cNvSpPr txBox="1">
            <a:spLocks noGrp="1"/>
          </p:cNvSpPr>
          <p:nvPr>
            <p:ph type="subTitle" idx="1"/>
          </p:nvPr>
        </p:nvSpPr>
        <p:spPr>
          <a:xfrm>
            <a:off x="176345" y="1132375"/>
            <a:ext cx="4941608" cy="393487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1">
                    <a:lumMod val="50000"/>
                  </a:schemeClr>
                </a:solidFill>
              </a:rPr>
              <a:t>Mae Rhiannon yn  arlynydd  tirwedd Gymraeg. </a:t>
            </a:r>
          </a:p>
          <a:p>
            <a:pPr marL="0" lvl="0" indent="0"/>
            <a:endParaRPr lang="cy-GB" dirty="0">
              <a:solidFill>
                <a:schemeClr val="tx1">
                  <a:lumMod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1">
                    <a:lumMod val="50000"/>
                  </a:schemeClr>
                </a:solidFill>
              </a:rPr>
              <a:t>Mae’n defnyddio llawer o liwiau yn eu luniau.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y-GB" dirty="0">
              <a:solidFill>
                <a:schemeClr val="tx1">
                  <a:lumMod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1">
                    <a:lumMod val="50000"/>
                  </a:schemeClr>
                </a:solidFill>
              </a:rPr>
              <a:t>Mae llawer o eu luniau yn golygfeydd o Gymru.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endParaRPr lang="en-GB" sz="20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0" lvl="0" indent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  <p:sp>
        <p:nvSpPr>
          <p:cNvPr id="83" name="Google Shape;83;p16"/>
          <p:cNvSpPr txBox="1">
            <a:spLocks noGrp="1"/>
          </p:cNvSpPr>
          <p:nvPr>
            <p:ph type="sldNum" idx="4294967295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2C2EF4-A595-584E-A8BB-1AC5A9A95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4091" y="2524780"/>
            <a:ext cx="3493800" cy="24511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71B0BE-33FC-004F-8C81-2667D548F7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856" y="2524780"/>
            <a:ext cx="2542471" cy="25424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5CFA8E-1BEF-CD48-9ECF-3CDA2632C2CE}"/>
              </a:ext>
            </a:extLst>
          </p:cNvPr>
          <p:cNvSpPr txBox="1"/>
          <p:nvPr/>
        </p:nvSpPr>
        <p:spPr>
          <a:xfrm>
            <a:off x="2937392" y="3134295"/>
            <a:ext cx="2216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solidFill>
                  <a:schemeClr val="accent3">
                    <a:lumMod val="50000"/>
                  </a:schemeClr>
                </a:solidFill>
              </a:rPr>
              <a:t>Ydych chi yn adnabod y lefydd yn yr lluniau yma?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>
            <a:spLocks noGrp="1"/>
          </p:cNvSpPr>
          <p:nvPr>
            <p:ph type="body" idx="1"/>
          </p:nvPr>
        </p:nvSpPr>
        <p:spPr>
          <a:xfrm>
            <a:off x="2483350" y="836125"/>
            <a:ext cx="4177200" cy="347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y-GB" dirty="0"/>
              <a:t>Pa cwestiynnau gallwn ni gofyn amdan gwaith celf Rhiannon Roberts?</a:t>
            </a:r>
          </a:p>
        </p:txBody>
      </p:sp>
      <p:sp>
        <p:nvSpPr>
          <p:cNvPr id="89" name="Google Shape;89;p17"/>
          <p:cNvSpPr txBox="1">
            <a:spLocks noGrp="1"/>
          </p:cNvSpPr>
          <p:nvPr>
            <p:ph type="sldNum" idx="12"/>
          </p:nvPr>
        </p:nvSpPr>
        <p:spPr>
          <a:xfrm>
            <a:off x="4297650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2127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0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6DF9DB-906F-AF4D-A25E-77C00EEFA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7950" y="76250"/>
            <a:ext cx="3141334" cy="22984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A0B531-F02E-1D4B-B1AE-4F38AD4730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7950" y="2595043"/>
            <a:ext cx="3141334" cy="23455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D95625-00AD-C747-96BB-46C2726212A7}"/>
              </a:ext>
            </a:extLst>
          </p:cNvPr>
          <p:cNvSpPr txBox="1"/>
          <p:nvPr/>
        </p:nvSpPr>
        <p:spPr>
          <a:xfrm>
            <a:off x="1682710" y="1545140"/>
            <a:ext cx="55351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Sut wyt ti’n teimlo? 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Beth wyt ti’n gweld? 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Beth wyt ti’n hoffi? 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Beth wyt ti ddim yn hoffi?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57F78D-AA63-9140-B2BA-2F9EE4C73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715" y="87031"/>
            <a:ext cx="3101123" cy="23879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38BDED-BB72-2042-B612-E80A149553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715" y="2668525"/>
            <a:ext cx="2804717" cy="234552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>
            <a:spLocks noGrp="1"/>
          </p:cNvSpPr>
          <p:nvPr>
            <p:ph type="body" idx="1"/>
          </p:nvPr>
        </p:nvSpPr>
        <p:spPr>
          <a:xfrm>
            <a:off x="2483350" y="836125"/>
            <a:ext cx="4177200" cy="347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cy-GB" dirty="0"/>
              <a:t>Sut gallwn ni ateb y cwestiynnau yma? </a:t>
            </a:r>
          </a:p>
        </p:txBody>
      </p:sp>
      <p:sp>
        <p:nvSpPr>
          <p:cNvPr id="89" name="Google Shape;89;p17"/>
          <p:cNvSpPr txBox="1">
            <a:spLocks noGrp="1"/>
          </p:cNvSpPr>
          <p:nvPr>
            <p:ph type="sldNum" idx="12"/>
          </p:nvPr>
        </p:nvSpPr>
        <p:spPr>
          <a:xfrm>
            <a:off x="4297650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0029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0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6DF9DB-906F-AF4D-A25E-77C00EEFA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7950" y="76250"/>
            <a:ext cx="3141334" cy="22984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A0B531-F02E-1D4B-B1AE-4F38AD4730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7950" y="2595043"/>
            <a:ext cx="3141334" cy="23455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D95625-00AD-C747-96BB-46C2726212A7}"/>
              </a:ext>
            </a:extLst>
          </p:cNvPr>
          <p:cNvSpPr txBox="1"/>
          <p:nvPr/>
        </p:nvSpPr>
        <p:spPr>
          <a:xfrm>
            <a:off x="1636107" y="1337680"/>
            <a:ext cx="55351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Dwi’n teimlo’n…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Dwi’n gweld…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Dwi’n hoffi…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Dwi ddim yn hoffi…</a:t>
            </a:r>
          </a:p>
          <a:p>
            <a:pPr algn="ctr"/>
            <a:endParaRPr lang="cy-GB" sz="2000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y-GB" sz="2000" dirty="0">
                <a:solidFill>
                  <a:schemeClr val="accent3">
                    <a:lumMod val="75000"/>
                  </a:schemeClr>
                </a:solidFill>
              </a:rPr>
              <a:t>Yn fy marn i…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57F78D-AA63-9140-B2BA-2F9EE4C73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715" y="87031"/>
            <a:ext cx="3101123" cy="23879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38BDED-BB72-2042-B612-E80A149553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715" y="2668525"/>
            <a:ext cx="2804717" cy="234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05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92DE-0DE4-F84C-968F-000111FB4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3046"/>
            <a:ext cx="7885607" cy="857400"/>
          </a:xfrm>
        </p:spPr>
        <p:txBody>
          <a:bodyPr/>
          <a:lstStyle/>
          <a:p>
            <a:pPr algn="ctr"/>
            <a:r>
              <a:rPr lang="cy-GB" sz="3600" dirty="0"/>
              <a:t>Ydy chi’n gallu ymestyn eich atebion gyda cysyllteiaiu?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8A3CB2-8385-614F-9A17-BE8536EE5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252800"/>
            <a:ext cx="2675100" cy="2637900"/>
          </a:xfrm>
        </p:spPr>
        <p:txBody>
          <a:bodyPr/>
          <a:lstStyle/>
          <a:p>
            <a:r>
              <a:rPr lang="cy-GB" dirty="0"/>
              <a:t>oherwydd... </a:t>
            </a:r>
          </a:p>
          <a:p>
            <a:endParaRPr lang="cy-GB" dirty="0"/>
          </a:p>
          <a:p>
            <a:r>
              <a:rPr lang="cy-GB" dirty="0"/>
              <a:t>achos…</a:t>
            </a:r>
          </a:p>
          <a:p>
            <a:endParaRPr lang="cy-GB" dirty="0"/>
          </a:p>
          <a:p>
            <a:r>
              <a:rPr lang="en-US" dirty="0"/>
              <a:t>ac …</a:t>
            </a:r>
          </a:p>
          <a:p>
            <a:endParaRPr lang="en-US" dirty="0"/>
          </a:p>
          <a:p>
            <a:r>
              <a:rPr lang="en-US" dirty="0"/>
              <a:t>a …</a:t>
            </a:r>
          </a:p>
          <a:p>
            <a:endParaRPr lang="en-US" dirty="0"/>
          </a:p>
          <a:p>
            <a:r>
              <a:rPr lang="en-US" dirty="0"/>
              <a:t>neu…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4DAD0B-D7C0-1141-880F-FB166EA7C97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896900" y="927613"/>
            <a:ext cx="2675100" cy="2637900"/>
          </a:xfrm>
        </p:spPr>
        <p:txBody>
          <a:bodyPr/>
          <a:lstStyle/>
          <a:p>
            <a:endParaRPr lang="en-US" dirty="0"/>
          </a:p>
          <a:p>
            <a:r>
              <a:rPr lang="cy-GB" dirty="0"/>
              <a:t>ond...</a:t>
            </a:r>
          </a:p>
          <a:p>
            <a:endParaRPr lang="cy-GB" dirty="0"/>
          </a:p>
          <a:p>
            <a:r>
              <a:rPr lang="cy-GB" dirty="0"/>
              <a:t>felly...</a:t>
            </a:r>
          </a:p>
          <a:p>
            <a:endParaRPr lang="cy-GB" dirty="0"/>
          </a:p>
          <a:p>
            <a:r>
              <a:rPr lang="cy-GB" dirty="0"/>
              <a:t>ar ben hynny...</a:t>
            </a:r>
          </a:p>
          <a:p>
            <a:endParaRPr lang="cy-GB" dirty="0"/>
          </a:p>
          <a:p>
            <a:r>
              <a:rPr lang="cy-GB" dirty="0"/>
              <a:t>er engraifft... </a:t>
            </a:r>
          </a:p>
          <a:p>
            <a:endParaRPr lang="cy-GB" dirty="0"/>
          </a:p>
          <a:p>
            <a:r>
              <a:rPr lang="cy-GB" dirty="0"/>
              <a:t>beth bynnag...</a:t>
            </a:r>
          </a:p>
          <a:p>
            <a:pPr marL="127000" indent="0">
              <a:buNone/>
            </a:pPr>
            <a:endParaRPr lang="cy-GB" dirty="0"/>
          </a:p>
          <a:p>
            <a:pPr marL="127000" indent="0">
              <a:buNone/>
            </a:pPr>
            <a:endParaRPr lang="cy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E85986-E93D-F445-9B36-CB3715AFE2B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D3308AE-9864-1C4D-9D54-2D798A3DCFEA}"/>
              </a:ext>
            </a:extLst>
          </p:cNvPr>
          <p:cNvSpPr txBox="1">
            <a:spLocks/>
          </p:cNvSpPr>
          <p:nvPr/>
        </p:nvSpPr>
        <p:spPr>
          <a:xfrm>
            <a:off x="3942803" y="1252800"/>
            <a:ext cx="2675100" cy="263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Lato Light"/>
              <a:buChar char="×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Lato Light"/>
              <a:buChar char="×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Lato Light"/>
              <a:buChar char="×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×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○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■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●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○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Lato Light"/>
              <a:buChar char="■"/>
              <a:defRPr sz="1600" b="0" i="0" u="none" strike="noStrike" cap="none">
                <a:solidFill>
                  <a:schemeClr val="dk2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r>
              <a:rPr lang="cy-GB" dirty="0"/>
              <a:t>os...</a:t>
            </a:r>
          </a:p>
          <a:p>
            <a:endParaRPr lang="cy-GB" dirty="0"/>
          </a:p>
          <a:p>
            <a:r>
              <a:rPr lang="cy-GB" dirty="0"/>
              <a:t>yn ogystal a....</a:t>
            </a:r>
          </a:p>
          <a:p>
            <a:endParaRPr lang="cy-GB" dirty="0"/>
          </a:p>
          <a:p>
            <a:r>
              <a:rPr lang="cy-GB" dirty="0"/>
              <a:t>fodd bynnag...</a:t>
            </a:r>
          </a:p>
          <a:p>
            <a:endParaRPr lang="cy-GB" dirty="0"/>
          </a:p>
          <a:p>
            <a:r>
              <a:rPr lang="cy-GB" dirty="0"/>
              <a:t>heblaw hynny....</a:t>
            </a:r>
          </a:p>
          <a:p>
            <a:endParaRPr lang="cy-GB" dirty="0"/>
          </a:p>
          <a:p>
            <a:r>
              <a:rPr lang="cy-GB" dirty="0"/>
              <a:t>ar y llaw arall...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37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4B8DBEE-0B98-9B4D-B257-F5ED52A4F8C4}"/>
              </a:ext>
            </a:extLst>
          </p:cNvPr>
          <p:cNvSpPr/>
          <p:nvPr/>
        </p:nvSpPr>
        <p:spPr>
          <a:xfrm>
            <a:off x="200409" y="2234046"/>
            <a:ext cx="6483023" cy="939338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Google Shape;121;p21"/>
          <p:cNvSpPr txBox="1">
            <a:spLocks noGrp="1"/>
          </p:cNvSpPr>
          <p:nvPr>
            <p:ph type="body" idx="1"/>
          </p:nvPr>
        </p:nvSpPr>
        <p:spPr>
          <a:xfrm>
            <a:off x="200410" y="130107"/>
            <a:ext cx="6483023" cy="1815072"/>
          </a:xfrm>
          <a:prstGeom prst="rect">
            <a:avLst/>
          </a:prstGeom>
          <a:ln w="25400">
            <a:solidFill>
              <a:schemeClr val="accent4">
                <a:lumMod val="75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sz="1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4" name="Google Shape;124;p21"/>
          <p:cNvSpPr txBox="1">
            <a:spLocks noGrp="1"/>
          </p:cNvSpPr>
          <p:nvPr>
            <p:ph type="sldNum" idx="12"/>
          </p:nvPr>
        </p:nvSpPr>
        <p:spPr>
          <a:xfrm>
            <a:off x="8480584" y="46736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43B568-4F54-A845-B3E5-56E94756A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33" y="237605"/>
            <a:ext cx="2311560" cy="14824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C4AF6C-9D8C-2C48-AE73-14F80F965F3D}"/>
              </a:ext>
            </a:extLst>
          </p:cNvPr>
          <p:cNvSpPr txBox="1"/>
          <p:nvPr/>
        </p:nvSpPr>
        <p:spPr>
          <a:xfrm>
            <a:off x="2734638" y="237605"/>
            <a:ext cx="3578224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Camau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lwyddiant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: </a:t>
            </a: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Gofynwch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dau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cwestiwn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eich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partner.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Ateb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dau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cwestiwn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o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eich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4">
                    <a:lumMod val="75000"/>
                  </a:schemeClr>
                </a:solidFill>
              </a:rPr>
              <a:t>parter</a:t>
            </a: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2F0371-CDE7-B940-AC60-AE55F5366EAF}"/>
              </a:ext>
            </a:extLst>
          </p:cNvPr>
          <p:cNvSpPr txBox="1"/>
          <p:nvPr/>
        </p:nvSpPr>
        <p:spPr>
          <a:xfrm>
            <a:off x="1571105" y="2503660"/>
            <a:ext cx="39651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COFIWCH CYSYLLTERIAU!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B1ECE7-F759-3E4C-ABFE-3FF0C824C6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979" y="3404616"/>
            <a:ext cx="1963467" cy="16420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4BDDAC1-8D4F-B444-BC16-644C1E5A57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5610" y="3404616"/>
            <a:ext cx="2136620" cy="159534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Eglamour template">
  <a:themeElements>
    <a:clrScheme name="Custom 347">
      <a:dk1>
        <a:srgbClr val="434343"/>
      </a:dk1>
      <a:lt1>
        <a:srgbClr val="FFFFFF"/>
      </a:lt1>
      <a:dk2>
        <a:srgbClr val="666666"/>
      </a:dk2>
      <a:lt2>
        <a:srgbClr val="B7B7B7"/>
      </a:lt2>
      <a:accent1>
        <a:srgbClr val="5FDB72"/>
      </a:accent1>
      <a:accent2>
        <a:srgbClr val="1CCFBA"/>
      </a:accent2>
      <a:accent3>
        <a:srgbClr val="23ADDF"/>
      </a:accent3>
      <a:accent4>
        <a:srgbClr val="E650D3"/>
      </a:accent4>
      <a:accent5>
        <a:srgbClr val="8B1EA0"/>
      </a:accent5>
      <a:accent6>
        <a:srgbClr val="FFB300"/>
      </a:accent6>
      <a:hlink>
        <a:srgbClr val="4A86E8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20276</TotalTime>
  <Words>186</Words>
  <Application>Microsoft Macintosh PowerPoint</Application>
  <PresentationFormat>On-screen Show (16:9)</PresentationFormat>
  <Paragraphs>82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Lato Light</vt:lpstr>
      <vt:lpstr>Lato Hairline</vt:lpstr>
      <vt:lpstr>Eglamour template</vt:lpstr>
      <vt:lpstr>     Rhiannon Roberts </vt:lpstr>
      <vt:lpstr>Rhiannon Roberts</vt:lpstr>
      <vt:lpstr>PowerPoint Presentation</vt:lpstr>
      <vt:lpstr>PowerPoint Presentation</vt:lpstr>
      <vt:lpstr>PowerPoint Presentation</vt:lpstr>
      <vt:lpstr>PowerPoint Presentation</vt:lpstr>
      <vt:lpstr>Ydy chi’n gallu ymestyn eich atebion gyda cysyllteiaiu?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Expressive Arts Rhiannon Roberts </dc:title>
  <cp:lastModifiedBy>Lauren Prynne (1903663)</cp:lastModifiedBy>
  <cp:revision>25</cp:revision>
  <dcterms:modified xsi:type="dcterms:W3CDTF">2020-02-24T10:57:46Z</dcterms:modified>
</cp:coreProperties>
</file>