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366F5E-31B2-1C36-05CB-42FEC461021D}" v="126" dt="2026-06-21T21:51:02.521"/>
    <p1510:client id="{B1247DCD-164D-5EE9-8461-94B22518F487}" v="125" dt="2026-06-21T21:53:14.8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ydia Waters (2416674)" userId="S::2416674@student.uwtsd.ac.uk::e31bdd85-cb86-452c-a2c2-b2ed13df0b64" providerId="AD" clId="Web-{60366F5E-31B2-1C36-05CB-42FEC461021D}"/>
    <pc:docChg chg="addSld modSld addMainMaster delMainMaster">
      <pc:chgData name="Lydia Waters (2416674)" userId="S::2416674@student.uwtsd.ac.uk::e31bdd85-cb86-452c-a2c2-b2ed13df0b64" providerId="AD" clId="Web-{60366F5E-31B2-1C36-05CB-42FEC461021D}" dt="2026-06-21T21:50:03.111" v="110" actId="20577"/>
      <pc:docMkLst>
        <pc:docMk/>
      </pc:docMkLst>
      <pc:sldChg chg="addSp delSp modSp mod setBg modClrScheme chgLayout">
        <pc:chgData name="Lydia Waters (2416674)" userId="S::2416674@student.uwtsd.ac.uk::e31bdd85-cb86-452c-a2c2-b2ed13df0b64" providerId="AD" clId="Web-{60366F5E-31B2-1C36-05CB-42FEC461021D}" dt="2026-06-21T21:48:28.636" v="90" actId="1076"/>
        <pc:sldMkLst>
          <pc:docMk/>
          <pc:sldMk cId="109857222" sldId="256"/>
        </pc:sldMkLst>
        <pc:spChg chg="del">
          <ac:chgData name="Lydia Waters (2416674)" userId="S::2416674@student.uwtsd.ac.uk::e31bdd85-cb86-452c-a2c2-b2ed13df0b64" providerId="AD" clId="Web-{60366F5E-31B2-1C36-05CB-42FEC461021D}" dt="2026-06-21T20:28:36.716" v="0"/>
          <ac:spMkLst>
            <pc:docMk/>
            <pc:sldMk cId="109857222" sldId="256"/>
            <ac:spMk id="2" creationId="{00000000-0000-0000-0000-000000000000}"/>
          </ac:spMkLst>
        </pc:spChg>
        <pc:spChg chg="add mod">
          <ac:chgData name="Lydia Waters (2416674)" userId="S::2416674@student.uwtsd.ac.uk::e31bdd85-cb86-452c-a2c2-b2ed13df0b64" providerId="AD" clId="Web-{60366F5E-31B2-1C36-05CB-42FEC461021D}" dt="2026-06-21T21:43:07.005" v="33" actId="20577"/>
          <ac:spMkLst>
            <pc:docMk/>
            <pc:sldMk cId="109857222" sldId="256"/>
            <ac:spMk id="2" creationId="{49FA8513-5461-D499-FD77-907CF9642ED0}"/>
          </ac:spMkLst>
        </pc:spChg>
        <pc:spChg chg="del">
          <ac:chgData name="Lydia Waters (2416674)" userId="S::2416674@student.uwtsd.ac.uk::e31bdd85-cb86-452c-a2c2-b2ed13df0b64" providerId="AD" clId="Web-{60366F5E-31B2-1C36-05CB-42FEC461021D}" dt="2026-06-21T20:28:42.481" v="1"/>
          <ac:spMkLst>
            <pc:docMk/>
            <pc:sldMk cId="109857222" sldId="256"/>
            <ac:spMk id="3" creationId="{00000000-0000-0000-0000-000000000000}"/>
          </ac:spMkLst>
        </pc:spChg>
        <pc:spChg chg="add mod">
          <ac:chgData name="Lydia Waters (2416674)" userId="S::2416674@student.uwtsd.ac.uk::e31bdd85-cb86-452c-a2c2-b2ed13df0b64" providerId="AD" clId="Web-{60366F5E-31B2-1C36-05CB-42FEC461021D}" dt="2026-06-21T21:46:16.472" v="64" actId="14100"/>
          <ac:spMkLst>
            <pc:docMk/>
            <pc:sldMk cId="109857222" sldId="256"/>
            <ac:spMk id="3" creationId="{261B7909-3FD9-35BF-6F27-3C84360A548E}"/>
          </ac:spMkLst>
        </pc:spChg>
        <pc:spChg chg="add mod">
          <ac:chgData name="Lydia Waters (2416674)" userId="S::2416674@student.uwtsd.ac.uk::e31bdd85-cb86-452c-a2c2-b2ed13df0b64" providerId="AD" clId="Web-{60366F5E-31B2-1C36-05CB-42FEC461021D}" dt="2026-06-21T21:47:34.445" v="82" actId="1076"/>
          <ac:spMkLst>
            <pc:docMk/>
            <pc:sldMk cId="109857222" sldId="256"/>
            <ac:spMk id="5" creationId="{49121F97-19BD-4325-97C8-5C6B04EA66E6}"/>
          </ac:spMkLst>
        </pc:spChg>
        <pc:spChg chg="add del">
          <ac:chgData name="Lydia Waters (2416674)" userId="S::2416674@student.uwtsd.ac.uk::e31bdd85-cb86-452c-a2c2-b2ed13df0b64" providerId="AD" clId="Web-{60366F5E-31B2-1C36-05CB-42FEC461021D}" dt="2026-06-21T20:30:04.906" v="9"/>
          <ac:spMkLst>
            <pc:docMk/>
            <pc:sldMk cId="109857222" sldId="256"/>
            <ac:spMk id="5" creationId="{A0E473D5-EACA-29E8-AB60-B23A22F8591E}"/>
          </ac:spMkLst>
        </pc:spChg>
        <pc:spChg chg="add mod">
          <ac:chgData name="Lydia Waters (2416674)" userId="S::2416674@student.uwtsd.ac.uk::e31bdd85-cb86-452c-a2c2-b2ed13df0b64" providerId="AD" clId="Web-{60366F5E-31B2-1C36-05CB-42FEC461021D}" dt="2026-06-21T21:48:12.260" v="88" actId="1076"/>
          <ac:spMkLst>
            <pc:docMk/>
            <pc:sldMk cId="109857222" sldId="256"/>
            <ac:spMk id="6" creationId="{C3970D11-69F3-6284-4BB8-7FED4D5D7A53}"/>
          </ac:spMkLst>
        </pc:spChg>
        <pc:spChg chg="add mod">
          <ac:chgData name="Lydia Waters (2416674)" userId="S::2416674@student.uwtsd.ac.uk::e31bdd85-cb86-452c-a2c2-b2ed13df0b64" providerId="AD" clId="Web-{60366F5E-31B2-1C36-05CB-42FEC461021D}" dt="2026-06-21T21:45:39.454" v="58" actId="20577"/>
          <ac:spMkLst>
            <pc:docMk/>
            <pc:sldMk cId="109857222" sldId="256"/>
            <ac:spMk id="7" creationId="{B464565E-778B-B6E0-E8DF-7FE9140488F5}"/>
          </ac:spMkLst>
        </pc:spChg>
        <pc:spChg chg="add mod">
          <ac:chgData name="Lydia Waters (2416674)" userId="S::2416674@student.uwtsd.ac.uk::e31bdd85-cb86-452c-a2c2-b2ed13df0b64" providerId="AD" clId="Web-{60366F5E-31B2-1C36-05CB-42FEC461021D}" dt="2026-06-21T21:46:05.752" v="63" actId="20577"/>
          <ac:spMkLst>
            <pc:docMk/>
            <pc:sldMk cId="109857222" sldId="256"/>
            <ac:spMk id="8" creationId="{F96010C7-6D17-D76D-D3C6-0419943B753F}"/>
          </ac:spMkLst>
        </pc:spChg>
        <pc:spChg chg="add mod">
          <ac:chgData name="Lydia Waters (2416674)" userId="S::2416674@student.uwtsd.ac.uk::e31bdd85-cb86-452c-a2c2-b2ed13df0b64" providerId="AD" clId="Web-{60366F5E-31B2-1C36-05CB-42FEC461021D}" dt="2026-06-21T21:48:24.230" v="89" actId="1076"/>
          <ac:spMkLst>
            <pc:docMk/>
            <pc:sldMk cId="109857222" sldId="256"/>
            <ac:spMk id="10" creationId="{0B139E6B-D1A5-0434-6B32-7307C4EAA479}"/>
          </ac:spMkLst>
        </pc:spChg>
        <pc:spChg chg="add">
          <ac:chgData name="Lydia Waters (2416674)" userId="S::2416674@student.uwtsd.ac.uk::e31bdd85-cb86-452c-a2c2-b2ed13df0b64" providerId="AD" clId="Web-{60366F5E-31B2-1C36-05CB-42FEC461021D}" dt="2026-06-21T20:29:41.062" v="7"/>
          <ac:spMkLst>
            <pc:docMk/>
            <pc:sldMk cId="109857222" sldId="256"/>
            <ac:spMk id="11" creationId="{149F9F0F-FB8C-5565-247C-BDCC156B5CAF}"/>
          </ac:spMkLst>
        </pc:spChg>
        <pc:spChg chg="add del">
          <ac:chgData name="Lydia Waters (2416674)" userId="S::2416674@student.uwtsd.ac.uk::e31bdd85-cb86-452c-a2c2-b2ed13df0b64" providerId="AD" clId="Web-{60366F5E-31B2-1C36-05CB-42FEC461021D}" dt="2026-06-21T21:47:01.412" v="74"/>
          <ac:spMkLst>
            <pc:docMk/>
            <pc:sldMk cId="109857222" sldId="256"/>
            <ac:spMk id="12" creationId="{BD8E2B42-59B4-DF2E-38A0-9E40ABBCF961}"/>
          </ac:spMkLst>
        </pc:spChg>
        <pc:spChg chg="add">
          <ac:chgData name="Lydia Waters (2416674)" userId="S::2416674@student.uwtsd.ac.uk::e31bdd85-cb86-452c-a2c2-b2ed13df0b64" providerId="AD" clId="Web-{60366F5E-31B2-1C36-05CB-42FEC461021D}" dt="2026-06-21T20:29:41.062" v="7"/>
          <ac:spMkLst>
            <pc:docMk/>
            <pc:sldMk cId="109857222" sldId="256"/>
            <ac:spMk id="13" creationId="{ABA4FDDF-F59C-428B-8603-3A86D75931AB}"/>
          </ac:spMkLst>
        </pc:spChg>
        <pc:spChg chg="add mod">
          <ac:chgData name="Lydia Waters (2416674)" userId="S::2416674@student.uwtsd.ac.uk::e31bdd85-cb86-452c-a2c2-b2ed13df0b64" providerId="AD" clId="Web-{60366F5E-31B2-1C36-05CB-42FEC461021D}" dt="2026-06-21T21:48:28.636" v="90" actId="1076"/>
          <ac:spMkLst>
            <pc:docMk/>
            <pc:sldMk cId="109857222" sldId="256"/>
            <ac:spMk id="14" creationId="{2F840831-CD2C-97B6-E5A2-FE7365914DE9}"/>
          </ac:spMkLst>
        </pc:spChg>
        <pc:picChg chg="add mod">
          <ac:chgData name="Lydia Waters (2416674)" userId="S::2416674@student.uwtsd.ac.uk::e31bdd85-cb86-452c-a2c2-b2ed13df0b64" providerId="AD" clId="Web-{60366F5E-31B2-1C36-05CB-42FEC461021D}" dt="2026-06-21T20:29:41.062" v="7"/>
          <ac:picMkLst>
            <pc:docMk/>
            <pc:sldMk cId="109857222" sldId="256"/>
            <ac:picMk id="4" creationId="{2CF65CB5-1A38-653F-364E-0BE071AFD172}"/>
          </ac:picMkLst>
        </pc:picChg>
        <pc:cxnChg chg="add">
          <ac:chgData name="Lydia Waters (2416674)" userId="S::2416674@student.uwtsd.ac.uk::e31bdd85-cb86-452c-a2c2-b2ed13df0b64" providerId="AD" clId="Web-{60366F5E-31B2-1C36-05CB-42FEC461021D}" dt="2026-06-21T20:29:41.062" v="7"/>
          <ac:cxnSpMkLst>
            <pc:docMk/>
            <pc:sldMk cId="109857222" sldId="256"/>
            <ac:cxnSpMk id="9" creationId="{118E06E4-607B-144B-382B-AD3D06B1EE8C}"/>
          </ac:cxnSpMkLst>
        </pc:cxnChg>
      </pc:sldChg>
      <pc:sldChg chg="addSp delSp modSp new">
        <pc:chgData name="Lydia Waters (2416674)" userId="S::2416674@student.uwtsd.ac.uk::e31bdd85-cb86-452c-a2c2-b2ed13df0b64" providerId="AD" clId="Web-{60366F5E-31B2-1C36-05CB-42FEC461021D}" dt="2026-06-21T21:50:03.111" v="110" actId="20577"/>
        <pc:sldMkLst>
          <pc:docMk/>
          <pc:sldMk cId="2204644156" sldId="257"/>
        </pc:sldMkLst>
        <pc:spChg chg="del">
          <ac:chgData name="Lydia Waters (2416674)" userId="S::2416674@student.uwtsd.ac.uk::e31bdd85-cb86-452c-a2c2-b2ed13df0b64" providerId="AD" clId="Web-{60366F5E-31B2-1C36-05CB-42FEC461021D}" dt="2026-06-21T21:49:03.326" v="92"/>
          <ac:spMkLst>
            <pc:docMk/>
            <pc:sldMk cId="2204644156" sldId="257"/>
            <ac:spMk id="2" creationId="{CB40D69B-7F4F-D123-3FAD-E1F7AE3C7979}"/>
          </ac:spMkLst>
        </pc:spChg>
        <pc:spChg chg="del">
          <ac:chgData name="Lydia Waters (2416674)" userId="S::2416674@student.uwtsd.ac.uk::e31bdd85-cb86-452c-a2c2-b2ed13df0b64" providerId="AD" clId="Web-{60366F5E-31B2-1C36-05CB-42FEC461021D}" dt="2026-06-21T21:49:07.389" v="93"/>
          <ac:spMkLst>
            <pc:docMk/>
            <pc:sldMk cId="2204644156" sldId="257"/>
            <ac:spMk id="3" creationId="{1004F5B8-CD76-D96A-A159-6F6D54E4B50A}"/>
          </ac:spMkLst>
        </pc:spChg>
        <pc:spChg chg="add">
          <ac:chgData name="Lydia Waters (2416674)" userId="S::2416674@student.uwtsd.ac.uk::e31bdd85-cb86-452c-a2c2-b2ed13df0b64" providerId="AD" clId="Web-{60366F5E-31B2-1C36-05CB-42FEC461021D}" dt="2026-06-21T21:49:20.765" v="94"/>
          <ac:spMkLst>
            <pc:docMk/>
            <pc:sldMk cId="2204644156" sldId="257"/>
            <ac:spMk id="4" creationId="{2B016A57-BAC6-9CAC-BCF0-C0EE6E0BA65B}"/>
          </ac:spMkLst>
        </pc:spChg>
        <pc:spChg chg="add del mod">
          <ac:chgData name="Lydia Waters (2416674)" userId="S::2416674@student.uwtsd.ac.uk::e31bdd85-cb86-452c-a2c2-b2ed13df0b64" providerId="AD" clId="Web-{60366F5E-31B2-1C36-05CB-42FEC461021D}" dt="2026-06-21T21:50:03.111" v="110" actId="20577"/>
          <ac:spMkLst>
            <pc:docMk/>
            <pc:sldMk cId="2204644156" sldId="257"/>
            <ac:spMk id="5" creationId="{A4C50D48-3D53-8B9C-0934-8C93F0E66B11}"/>
          </ac:spMkLst>
        </pc:spChg>
      </pc:sldChg>
      <pc:sldMasterChg chg="del delSldLayout">
        <pc:chgData name="Lydia Waters (2416674)" userId="S::2416674@student.uwtsd.ac.uk::e31bdd85-cb86-452c-a2c2-b2ed13df0b64" providerId="AD" clId="Web-{60366F5E-31B2-1C36-05CB-42FEC461021D}" dt="2026-06-21T20:29:41.062" v="7"/>
        <pc:sldMasterMkLst>
          <pc:docMk/>
          <pc:sldMasterMk cId="2460954070" sldId="2147483660"/>
        </pc:sldMasterMkLst>
        <pc:sldLayoutChg chg="del">
          <pc:chgData name="Lydia Waters (2416674)" userId="S::2416674@student.uwtsd.ac.uk::e31bdd85-cb86-452c-a2c2-b2ed13df0b64" providerId="AD" clId="Web-{60366F5E-31B2-1C36-05CB-42FEC461021D}" dt="2026-06-21T20:29:41.062" v="7"/>
          <pc:sldLayoutMkLst>
            <pc:docMk/>
            <pc:sldMasterMk cId="2460954070" sldId="2147483660"/>
            <pc:sldLayoutMk cId="2385387890" sldId="2147483661"/>
          </pc:sldLayoutMkLst>
        </pc:sldLayoutChg>
        <pc:sldLayoutChg chg="del">
          <pc:chgData name="Lydia Waters (2416674)" userId="S::2416674@student.uwtsd.ac.uk::e31bdd85-cb86-452c-a2c2-b2ed13df0b64" providerId="AD" clId="Web-{60366F5E-31B2-1C36-05CB-42FEC461021D}" dt="2026-06-21T20:29:41.062" v="7"/>
          <pc:sldLayoutMkLst>
            <pc:docMk/>
            <pc:sldMasterMk cId="2460954070" sldId="2147483660"/>
            <pc:sldLayoutMk cId="949138452" sldId="2147483662"/>
          </pc:sldLayoutMkLst>
        </pc:sldLayoutChg>
        <pc:sldLayoutChg chg="del">
          <pc:chgData name="Lydia Waters (2416674)" userId="S::2416674@student.uwtsd.ac.uk::e31bdd85-cb86-452c-a2c2-b2ed13df0b64" providerId="AD" clId="Web-{60366F5E-31B2-1C36-05CB-42FEC461021D}" dt="2026-06-21T20:29:41.062" v="7"/>
          <pc:sldLayoutMkLst>
            <pc:docMk/>
            <pc:sldMasterMk cId="2460954070" sldId="2147483660"/>
            <pc:sldLayoutMk cId="2591524520" sldId="2147483663"/>
          </pc:sldLayoutMkLst>
        </pc:sldLayoutChg>
        <pc:sldLayoutChg chg="del">
          <pc:chgData name="Lydia Waters (2416674)" userId="S::2416674@student.uwtsd.ac.uk::e31bdd85-cb86-452c-a2c2-b2ed13df0b64" providerId="AD" clId="Web-{60366F5E-31B2-1C36-05CB-42FEC461021D}" dt="2026-06-21T20:29:41.062" v="7"/>
          <pc:sldLayoutMkLst>
            <pc:docMk/>
            <pc:sldMasterMk cId="2460954070" sldId="2147483660"/>
            <pc:sldLayoutMk cId="1203092039" sldId="2147483664"/>
          </pc:sldLayoutMkLst>
        </pc:sldLayoutChg>
        <pc:sldLayoutChg chg="del">
          <pc:chgData name="Lydia Waters (2416674)" userId="S::2416674@student.uwtsd.ac.uk::e31bdd85-cb86-452c-a2c2-b2ed13df0b64" providerId="AD" clId="Web-{60366F5E-31B2-1C36-05CB-42FEC461021D}" dt="2026-06-21T20:29:41.062" v="7"/>
          <pc:sldLayoutMkLst>
            <pc:docMk/>
            <pc:sldMasterMk cId="2460954070" sldId="2147483660"/>
            <pc:sldLayoutMk cId="3733172339" sldId="2147483665"/>
          </pc:sldLayoutMkLst>
        </pc:sldLayoutChg>
        <pc:sldLayoutChg chg="del">
          <pc:chgData name="Lydia Waters (2416674)" userId="S::2416674@student.uwtsd.ac.uk::e31bdd85-cb86-452c-a2c2-b2ed13df0b64" providerId="AD" clId="Web-{60366F5E-31B2-1C36-05CB-42FEC461021D}" dt="2026-06-21T20:29:41.062" v="7"/>
          <pc:sldLayoutMkLst>
            <pc:docMk/>
            <pc:sldMasterMk cId="2460954070" sldId="2147483660"/>
            <pc:sldLayoutMk cId="3210312558" sldId="2147483666"/>
          </pc:sldLayoutMkLst>
        </pc:sldLayoutChg>
        <pc:sldLayoutChg chg="del">
          <pc:chgData name="Lydia Waters (2416674)" userId="S::2416674@student.uwtsd.ac.uk::e31bdd85-cb86-452c-a2c2-b2ed13df0b64" providerId="AD" clId="Web-{60366F5E-31B2-1C36-05CB-42FEC461021D}" dt="2026-06-21T20:29:41.062" v="7"/>
          <pc:sldLayoutMkLst>
            <pc:docMk/>
            <pc:sldMasterMk cId="2460954070" sldId="2147483660"/>
            <pc:sldLayoutMk cId="3146388984" sldId="2147483667"/>
          </pc:sldLayoutMkLst>
        </pc:sldLayoutChg>
        <pc:sldLayoutChg chg="del">
          <pc:chgData name="Lydia Waters (2416674)" userId="S::2416674@student.uwtsd.ac.uk::e31bdd85-cb86-452c-a2c2-b2ed13df0b64" providerId="AD" clId="Web-{60366F5E-31B2-1C36-05CB-42FEC461021D}" dt="2026-06-21T20:29:41.062" v="7"/>
          <pc:sldLayoutMkLst>
            <pc:docMk/>
            <pc:sldMasterMk cId="2460954070" sldId="2147483660"/>
            <pc:sldLayoutMk cId="3171841454" sldId="2147483668"/>
          </pc:sldLayoutMkLst>
        </pc:sldLayoutChg>
        <pc:sldLayoutChg chg="del">
          <pc:chgData name="Lydia Waters (2416674)" userId="S::2416674@student.uwtsd.ac.uk::e31bdd85-cb86-452c-a2c2-b2ed13df0b64" providerId="AD" clId="Web-{60366F5E-31B2-1C36-05CB-42FEC461021D}" dt="2026-06-21T20:29:41.062" v="7"/>
          <pc:sldLayoutMkLst>
            <pc:docMk/>
            <pc:sldMasterMk cId="2460954070" sldId="2147483660"/>
            <pc:sldLayoutMk cId="1718958274" sldId="2147483669"/>
          </pc:sldLayoutMkLst>
        </pc:sldLayoutChg>
        <pc:sldLayoutChg chg="del">
          <pc:chgData name="Lydia Waters (2416674)" userId="S::2416674@student.uwtsd.ac.uk::e31bdd85-cb86-452c-a2c2-b2ed13df0b64" providerId="AD" clId="Web-{60366F5E-31B2-1C36-05CB-42FEC461021D}" dt="2026-06-21T20:29:41.062" v="7"/>
          <pc:sldLayoutMkLst>
            <pc:docMk/>
            <pc:sldMasterMk cId="2460954070" sldId="2147483660"/>
            <pc:sldLayoutMk cId="2202905451" sldId="2147483670"/>
          </pc:sldLayoutMkLst>
        </pc:sldLayoutChg>
        <pc:sldLayoutChg chg="del">
          <pc:chgData name="Lydia Waters (2416674)" userId="S::2416674@student.uwtsd.ac.uk::e31bdd85-cb86-452c-a2c2-b2ed13df0b64" providerId="AD" clId="Web-{60366F5E-31B2-1C36-05CB-42FEC461021D}" dt="2026-06-21T20:29:41.062" v="7"/>
          <pc:sldLayoutMkLst>
            <pc:docMk/>
            <pc:sldMasterMk cId="2460954070" sldId="2147483660"/>
            <pc:sldLayoutMk cId="3479445657" sldId="2147483671"/>
          </pc:sldLayoutMkLst>
        </pc:sldLayoutChg>
      </pc:sldMasterChg>
      <pc:sldMasterChg chg="add addSldLayout">
        <pc:chgData name="Lydia Waters (2416674)" userId="S::2416674@student.uwtsd.ac.uk::e31bdd85-cb86-452c-a2c2-b2ed13df0b64" providerId="AD" clId="Web-{60366F5E-31B2-1C36-05CB-42FEC461021D}" dt="2026-06-21T20:29:41.062" v="7"/>
        <pc:sldMasterMkLst>
          <pc:docMk/>
          <pc:sldMasterMk cId="3959568155" sldId="2147483672"/>
        </pc:sldMasterMkLst>
        <pc:sldLayoutChg chg="add">
          <pc:chgData name="Lydia Waters (2416674)" userId="S::2416674@student.uwtsd.ac.uk::e31bdd85-cb86-452c-a2c2-b2ed13df0b64" providerId="AD" clId="Web-{60366F5E-31B2-1C36-05CB-42FEC461021D}" dt="2026-06-21T20:29:41.062" v="7"/>
          <pc:sldLayoutMkLst>
            <pc:docMk/>
            <pc:sldMasterMk cId="3959568155" sldId="2147483672"/>
            <pc:sldLayoutMk cId="755100130" sldId="2147483673"/>
          </pc:sldLayoutMkLst>
        </pc:sldLayoutChg>
        <pc:sldLayoutChg chg="add">
          <pc:chgData name="Lydia Waters (2416674)" userId="S::2416674@student.uwtsd.ac.uk::e31bdd85-cb86-452c-a2c2-b2ed13df0b64" providerId="AD" clId="Web-{60366F5E-31B2-1C36-05CB-42FEC461021D}" dt="2026-06-21T20:29:41.062" v="7"/>
          <pc:sldLayoutMkLst>
            <pc:docMk/>
            <pc:sldMasterMk cId="3959568155" sldId="2147483672"/>
            <pc:sldLayoutMk cId="1619351532" sldId="2147483674"/>
          </pc:sldLayoutMkLst>
        </pc:sldLayoutChg>
        <pc:sldLayoutChg chg="add">
          <pc:chgData name="Lydia Waters (2416674)" userId="S::2416674@student.uwtsd.ac.uk::e31bdd85-cb86-452c-a2c2-b2ed13df0b64" providerId="AD" clId="Web-{60366F5E-31B2-1C36-05CB-42FEC461021D}" dt="2026-06-21T20:29:41.062" v="7"/>
          <pc:sldLayoutMkLst>
            <pc:docMk/>
            <pc:sldMasterMk cId="3959568155" sldId="2147483672"/>
            <pc:sldLayoutMk cId="2783455036" sldId="2147483675"/>
          </pc:sldLayoutMkLst>
        </pc:sldLayoutChg>
        <pc:sldLayoutChg chg="add">
          <pc:chgData name="Lydia Waters (2416674)" userId="S::2416674@student.uwtsd.ac.uk::e31bdd85-cb86-452c-a2c2-b2ed13df0b64" providerId="AD" clId="Web-{60366F5E-31B2-1C36-05CB-42FEC461021D}" dt="2026-06-21T20:29:41.062" v="7"/>
          <pc:sldLayoutMkLst>
            <pc:docMk/>
            <pc:sldMasterMk cId="3959568155" sldId="2147483672"/>
            <pc:sldLayoutMk cId="3760429757" sldId="2147483676"/>
          </pc:sldLayoutMkLst>
        </pc:sldLayoutChg>
        <pc:sldLayoutChg chg="add">
          <pc:chgData name="Lydia Waters (2416674)" userId="S::2416674@student.uwtsd.ac.uk::e31bdd85-cb86-452c-a2c2-b2ed13df0b64" providerId="AD" clId="Web-{60366F5E-31B2-1C36-05CB-42FEC461021D}" dt="2026-06-21T20:29:41.062" v="7"/>
          <pc:sldLayoutMkLst>
            <pc:docMk/>
            <pc:sldMasterMk cId="3959568155" sldId="2147483672"/>
            <pc:sldLayoutMk cId="4091685649" sldId="2147483677"/>
          </pc:sldLayoutMkLst>
        </pc:sldLayoutChg>
        <pc:sldLayoutChg chg="add">
          <pc:chgData name="Lydia Waters (2416674)" userId="S::2416674@student.uwtsd.ac.uk::e31bdd85-cb86-452c-a2c2-b2ed13df0b64" providerId="AD" clId="Web-{60366F5E-31B2-1C36-05CB-42FEC461021D}" dt="2026-06-21T20:29:41.062" v="7"/>
          <pc:sldLayoutMkLst>
            <pc:docMk/>
            <pc:sldMasterMk cId="3959568155" sldId="2147483672"/>
            <pc:sldLayoutMk cId="1435232376" sldId="2147483678"/>
          </pc:sldLayoutMkLst>
        </pc:sldLayoutChg>
        <pc:sldLayoutChg chg="add">
          <pc:chgData name="Lydia Waters (2416674)" userId="S::2416674@student.uwtsd.ac.uk::e31bdd85-cb86-452c-a2c2-b2ed13df0b64" providerId="AD" clId="Web-{60366F5E-31B2-1C36-05CB-42FEC461021D}" dt="2026-06-21T20:29:41.062" v="7"/>
          <pc:sldLayoutMkLst>
            <pc:docMk/>
            <pc:sldMasterMk cId="3959568155" sldId="2147483672"/>
            <pc:sldLayoutMk cId="880223878" sldId="2147483679"/>
          </pc:sldLayoutMkLst>
        </pc:sldLayoutChg>
        <pc:sldLayoutChg chg="add">
          <pc:chgData name="Lydia Waters (2416674)" userId="S::2416674@student.uwtsd.ac.uk::e31bdd85-cb86-452c-a2c2-b2ed13df0b64" providerId="AD" clId="Web-{60366F5E-31B2-1C36-05CB-42FEC461021D}" dt="2026-06-21T20:29:41.062" v="7"/>
          <pc:sldLayoutMkLst>
            <pc:docMk/>
            <pc:sldMasterMk cId="3959568155" sldId="2147483672"/>
            <pc:sldLayoutMk cId="980617701" sldId="2147483680"/>
          </pc:sldLayoutMkLst>
        </pc:sldLayoutChg>
        <pc:sldLayoutChg chg="add">
          <pc:chgData name="Lydia Waters (2416674)" userId="S::2416674@student.uwtsd.ac.uk::e31bdd85-cb86-452c-a2c2-b2ed13df0b64" providerId="AD" clId="Web-{60366F5E-31B2-1C36-05CB-42FEC461021D}" dt="2026-06-21T20:29:41.062" v="7"/>
          <pc:sldLayoutMkLst>
            <pc:docMk/>
            <pc:sldMasterMk cId="3959568155" sldId="2147483672"/>
            <pc:sldLayoutMk cId="755231528" sldId="2147483681"/>
          </pc:sldLayoutMkLst>
        </pc:sldLayoutChg>
        <pc:sldLayoutChg chg="add">
          <pc:chgData name="Lydia Waters (2416674)" userId="S::2416674@student.uwtsd.ac.uk::e31bdd85-cb86-452c-a2c2-b2ed13df0b64" providerId="AD" clId="Web-{60366F5E-31B2-1C36-05CB-42FEC461021D}" dt="2026-06-21T20:29:41.062" v="7"/>
          <pc:sldLayoutMkLst>
            <pc:docMk/>
            <pc:sldMasterMk cId="3959568155" sldId="2147483672"/>
            <pc:sldLayoutMk cId="1896897757" sldId="2147483682"/>
          </pc:sldLayoutMkLst>
        </pc:sldLayoutChg>
        <pc:sldLayoutChg chg="add">
          <pc:chgData name="Lydia Waters (2416674)" userId="S::2416674@student.uwtsd.ac.uk::e31bdd85-cb86-452c-a2c2-b2ed13df0b64" providerId="AD" clId="Web-{60366F5E-31B2-1C36-05CB-42FEC461021D}" dt="2026-06-21T20:29:41.062" v="7"/>
          <pc:sldLayoutMkLst>
            <pc:docMk/>
            <pc:sldMasterMk cId="3959568155" sldId="2147483672"/>
            <pc:sldLayoutMk cId="360167554" sldId="2147483683"/>
          </pc:sldLayoutMkLst>
        </pc:sldLayoutChg>
      </pc:sldMasterChg>
    </pc:docChg>
  </pc:docChgLst>
  <pc:docChgLst>
    <pc:chgData name="Lydia Waters (2416674)" userId="S::2416674@student.uwtsd.ac.uk::e31bdd85-cb86-452c-a2c2-b2ed13df0b64" providerId="AD" clId="Web-{B1247DCD-164D-5EE9-8461-94B22518F487}"/>
    <pc:docChg chg="modSld">
      <pc:chgData name="Lydia Waters (2416674)" userId="S::2416674@student.uwtsd.ac.uk::e31bdd85-cb86-452c-a2c2-b2ed13df0b64" providerId="AD" clId="Web-{B1247DCD-164D-5EE9-8461-94B22518F487}" dt="2026-06-21T21:53:14.830" v="63" actId="20577"/>
      <pc:docMkLst>
        <pc:docMk/>
      </pc:docMkLst>
      <pc:sldChg chg="addSp modSp">
        <pc:chgData name="Lydia Waters (2416674)" userId="S::2416674@student.uwtsd.ac.uk::e31bdd85-cb86-452c-a2c2-b2ed13df0b64" providerId="AD" clId="Web-{B1247DCD-164D-5EE9-8461-94B22518F487}" dt="2026-06-21T21:53:14.830" v="63" actId="20577"/>
        <pc:sldMkLst>
          <pc:docMk/>
          <pc:sldMk cId="109857222" sldId="256"/>
        </pc:sldMkLst>
        <pc:spChg chg="add mod">
          <ac:chgData name="Lydia Waters (2416674)" userId="S::2416674@student.uwtsd.ac.uk::e31bdd85-cb86-452c-a2c2-b2ed13df0b64" providerId="AD" clId="Web-{B1247DCD-164D-5EE9-8461-94B22518F487}" dt="2026-06-21T21:53:14.830" v="63" actId="20577"/>
          <ac:spMkLst>
            <pc:docMk/>
            <pc:sldMk cId="109857222" sldId="256"/>
            <ac:spMk id="12" creationId="{B5E57706-351D-1145-4969-53FC91EA778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6/21/2026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551001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6/21/2026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19351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6/21/2026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3455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6/21/2026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604297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6/21/2026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91685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6/21/2026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35232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6/21/2026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802238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6/21/2026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80617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6/21/2026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55231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6/21/2026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968977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6/21/2026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167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6/21/2026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956815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gov.wales/healthy-child-wales-programme-2023-html" TargetMode="External"/><Relationship Id="rId3" Type="http://schemas.openxmlformats.org/officeDocument/2006/relationships/hyperlink" Target="https://www.researchgate.net/publication/286569240_Education_and_the_Family_Passing_Success_Across_the_Generations" TargetMode="External"/><Relationship Id="rId7" Type="http://schemas.openxmlformats.org/officeDocument/2006/relationships/hyperlink" Target="https://www.gov.uk/government/publications/health-matters-obesity-and-the-food-environment/health-matters-obesity-and-the-food-environment--2" TargetMode="External"/><Relationship Id="rId12" Type="http://schemas.openxmlformats.org/officeDocument/2006/relationships/hyperlink" Target="https://www.legislation.gov.uk/ukpga/2004/31/contents" TargetMode="External"/><Relationship Id="rId2" Type="http://schemas.openxmlformats.org/officeDocument/2006/relationships/hyperlink" Target="https://www.estyn.gov.wales/system/files/2022-01/Healthy%2520and%2520Happy%2520report%2520En_0.pdf" TargetMode="External"/><Relationship Id="rId1" Type="http://schemas.openxmlformats.org/officeDocument/2006/relationships/slideLayout" Target="../slideLayouts/slideLayout2.xml"/><Relationship Id="rId6" Type="http://schemas.openxmlformats.org/officeDocument/2006/relationships/hyperlink" Target="https://doi.org/10.1037/h0054346" TargetMode="External"/><Relationship Id="rId11" Type="http://schemas.openxmlformats.org/officeDocument/2006/relationships/hyperlink" Target="https://www.who.int/about/governance/constitution" TargetMode="External"/><Relationship Id="rId5" Type="http://schemas.openxmlformats.org/officeDocument/2006/relationships/hyperlink" Target="https://www.instituteofhealthequity.org/resources-reports/marmot-review-10-years-on/the-marmot-review-10-years-on-full-report.pdf" TargetMode="External"/><Relationship Id="rId10" Type="http://schemas.openxmlformats.org/officeDocument/2006/relationships/hyperlink" Target="https://hwb.gov.wales/storage/f8f9760c-64a1-48ea-80fd-db130ad9050b/a-guide-to-curriculum-for-wales-2022.pdf" TargetMode="External"/><Relationship Id="rId4" Type="http://schemas.openxmlformats.org/officeDocument/2006/relationships/hyperlink" Target="https://www.researchgate.net/publication/51523299_How_should_we_define_health" TargetMode="External"/><Relationship Id="rId9" Type="http://schemas.openxmlformats.org/officeDocument/2006/relationships/hyperlink" Target="https://www.apa.org/pubs/journals/releases/psp-101-2-35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49F9F0F-FB8C-5565-247C-BDCC156B5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ABA4FDDF-F59C-428B-8603-3A86D759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ke Your Screen Stand Out with Free Background Images! · Pexels · Free ...">
            <a:extLst>
              <a:ext uri="{FF2B5EF4-FFF2-40B4-BE49-F238E27FC236}">
                <a16:creationId xmlns:a16="http://schemas.microsoft.com/office/drawing/2014/main" id="{2CF65CB5-1A38-653F-364E-0BE071AFD172}"/>
              </a:ext>
            </a:extLst>
          </p:cNvPr>
          <p:cNvPicPr>
            <a:picLocks noChangeAspect="1"/>
          </p:cNvPicPr>
          <p:nvPr/>
        </p:nvPicPr>
        <p:blipFill>
          <a:blip r:embed="rId2"/>
          <a:srcRect l="8524" r="7207"/>
          <a:stretch>
            <a:fillRect/>
          </a:stretch>
        </p:blipFill>
        <p:spPr>
          <a:xfrm rot="-5400000">
            <a:off x="2667007" y="-2667005"/>
            <a:ext cx="6857988" cy="12192000"/>
          </a:xfrm>
          <a:prstGeom prst="rect">
            <a:avLst/>
          </a:prstGeom>
        </p:spPr>
      </p:pic>
      <p:sp>
        <p:nvSpPr>
          <p:cNvPr id="6" name="TextBox 5">
            <a:extLst>
              <a:ext uri="{FF2B5EF4-FFF2-40B4-BE49-F238E27FC236}">
                <a16:creationId xmlns:a16="http://schemas.microsoft.com/office/drawing/2014/main" id="{C3970D11-69F3-6284-4BB8-7FED4D5D7A53}"/>
              </a:ext>
            </a:extLst>
          </p:cNvPr>
          <p:cNvSpPr txBox="1"/>
          <p:nvPr/>
        </p:nvSpPr>
        <p:spPr>
          <a:xfrm>
            <a:off x="2045274" y="278330"/>
            <a:ext cx="9141303"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1">
                <a:highlight>
                  <a:srgbClr val="FFFFFF"/>
                </a:highlight>
                <a:latin typeface="Aptos Display"/>
              </a:rPr>
              <a:t>Promoting Health and Wellbeing in Early Childhood: A Holistic Approach</a:t>
            </a:r>
            <a:endParaRPr lang="en-GB" sz="2200">
              <a:highlight>
                <a:srgbClr val="C6C6C6"/>
              </a:highlight>
              <a:latin typeface="Aptos Display"/>
            </a:endParaRPr>
          </a:p>
        </p:txBody>
      </p:sp>
      <p:sp>
        <p:nvSpPr>
          <p:cNvPr id="2" name="TextBox 1">
            <a:extLst>
              <a:ext uri="{FF2B5EF4-FFF2-40B4-BE49-F238E27FC236}">
                <a16:creationId xmlns:a16="http://schemas.microsoft.com/office/drawing/2014/main" id="{49FA8513-5461-D499-FD77-907CF9642ED0}"/>
              </a:ext>
            </a:extLst>
          </p:cNvPr>
          <p:cNvSpPr txBox="1"/>
          <p:nvPr/>
        </p:nvSpPr>
        <p:spPr>
          <a:xfrm>
            <a:off x="294409" y="710045"/>
            <a:ext cx="2758492"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 b="1">
                <a:highlight>
                  <a:srgbClr val="FFFFFF"/>
                </a:highlight>
                <a:latin typeface="Aptos Display"/>
              </a:rPr>
              <a:t>Health and Wellbeing</a:t>
            </a:r>
            <a:br>
              <a:rPr lang="en-GB" sz="600" b="1" dirty="0">
                <a:highlight>
                  <a:srgbClr val="FFFFFF"/>
                </a:highlight>
                <a:latin typeface="Aptos Display"/>
              </a:rPr>
            </a:br>
            <a:r>
              <a:rPr lang="en-GB" sz="600" b="1">
                <a:highlight>
                  <a:srgbClr val="FFFFFF"/>
                </a:highlight>
                <a:latin typeface="Aptos Display"/>
              </a:rPr>
              <a:t>Health and wellbeing are fundamental aspects of children’s development and are closely linked </a:t>
            </a:r>
            <a:r>
              <a:rPr lang="en-GB" sz="600">
                <a:highlight>
                  <a:srgbClr val="FFFFFF"/>
                </a:highlight>
                <a:latin typeface="Aptos Display"/>
              </a:rPr>
              <a:t>to their physical, emotional, social and cognitive outcomes. The World Health Organization (WHO, 1948) defines health as "a state of complete physical, mental and social wellbeing and not merely the absence of disease or infirmity". This definition highlights that health extends beyond physical illness and encompasses the wider experiences and circumstances which shape children's lives.</a:t>
            </a:r>
            <a:endParaRPr lang="en-GB" sz="600">
              <a:highlight>
                <a:srgbClr val="C6C6C6"/>
              </a:highlight>
              <a:latin typeface="Aptos Display"/>
            </a:endParaRPr>
          </a:p>
          <a:p>
            <a:r>
              <a:rPr lang="en-GB" sz="600" dirty="0">
                <a:highlight>
                  <a:srgbClr val="FFFFFF"/>
                </a:highlight>
                <a:latin typeface="Aptos Display"/>
              </a:rPr>
              <a:t>Wellbeing refers to ones ability to feel healthy, safe and capable to participate meaningfully in society. Within early childhood, wellbeing includes emotional security, positive relationships, physical health, confidence and resilience. Contemporary research supports a holistic view of health and wellbeing, recognising that a child’s outcome is influenced by interconnecting biological, social, environmental and economic factors. </a:t>
            </a:r>
            <a:endParaRPr lang="en-GB" sz="600">
              <a:highlight>
                <a:srgbClr val="C6C6C6"/>
              </a:highlight>
              <a:latin typeface="Aptos Display"/>
            </a:endParaRPr>
          </a:p>
          <a:p>
            <a:r>
              <a:rPr lang="en-GB" sz="600">
                <a:highlight>
                  <a:srgbClr val="FFFFFF"/>
                </a:highlight>
                <a:latin typeface="Aptos Display"/>
              </a:rPr>
              <a:t>However, some researchers argue that the WHO definition is overly idealistic because achieving "complete wellbeing" is difficult to measure and may be unrealistic for many individuals (Huber et al., 2011). Despite this criticism, the definition remains influential as it encourages professionals to consider the entire child not just focusing solely on illness or medical conditions. </a:t>
            </a:r>
            <a:endParaRPr lang="en-GB" sz="600">
              <a:highlight>
                <a:srgbClr val="C6C6C6"/>
              </a:highlight>
              <a:latin typeface="Aptos Display"/>
            </a:endParaRPr>
          </a:p>
          <a:p>
            <a:r>
              <a:rPr lang="en-GB" sz="600">
                <a:highlight>
                  <a:srgbClr val="FFFFFF"/>
                </a:highlight>
                <a:latin typeface="Aptos Display"/>
              </a:rPr>
              <a:t>From a practitioner's perspective, adopting a holistic understanding of health and wellbeing enables them to identify a wide range of factors that may affect children's development and to provide support that promotes positive outcomes across all areas of learning.</a:t>
            </a:r>
            <a:endParaRPr lang="en-GB" sz="600">
              <a:highlight>
                <a:srgbClr val="C6C6C6"/>
              </a:highlight>
              <a:latin typeface="Aptos Display"/>
            </a:endParaRPr>
          </a:p>
          <a:p>
            <a:pPr algn="l"/>
            <a:endParaRPr lang="en-GB" dirty="0"/>
          </a:p>
        </p:txBody>
      </p:sp>
      <p:sp>
        <p:nvSpPr>
          <p:cNvPr id="3" name="TextBox 2">
            <a:extLst>
              <a:ext uri="{FF2B5EF4-FFF2-40B4-BE49-F238E27FC236}">
                <a16:creationId xmlns:a16="http://schemas.microsoft.com/office/drawing/2014/main" id="{261B7909-3FD9-35BF-6F27-3C84360A548E}"/>
              </a:ext>
            </a:extLst>
          </p:cNvPr>
          <p:cNvSpPr txBox="1"/>
          <p:nvPr/>
        </p:nvSpPr>
        <p:spPr>
          <a:xfrm>
            <a:off x="3053882" y="707104"/>
            <a:ext cx="4321048"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 b="1">
                <a:highlight>
                  <a:srgbClr val="FFFFFF"/>
                </a:highlight>
                <a:latin typeface="Aptos Display"/>
              </a:rPr>
              <a:t>Theoretical Perspectives</a:t>
            </a:r>
            <a:endParaRPr lang="en-GB" sz="600">
              <a:highlight>
                <a:srgbClr val="C6C6C6"/>
              </a:highlight>
              <a:latin typeface="Aptos Display"/>
            </a:endParaRPr>
          </a:p>
          <a:p>
            <a:r>
              <a:rPr lang="en-GB" sz="600" b="1">
                <a:highlight>
                  <a:srgbClr val="FFFFFF"/>
                </a:highlight>
                <a:latin typeface="Aptos Display"/>
              </a:rPr>
              <a:t>Bronfenbrenner’s Ecological Systems Theory</a:t>
            </a:r>
            <a:endParaRPr lang="en-GB" sz="600">
              <a:highlight>
                <a:srgbClr val="C6C6C6"/>
              </a:highlight>
              <a:latin typeface="Aptos Display"/>
            </a:endParaRPr>
          </a:p>
          <a:p>
            <a:r>
              <a:rPr lang="en-GB" sz="600">
                <a:highlight>
                  <a:srgbClr val="FFFFFF"/>
                </a:highlight>
                <a:latin typeface="Aptos Display"/>
              </a:rPr>
              <a:t>Bronfenbrenner’s Ecological System Theory (1979) provides a useful framework for understanding children’s health and wellbeing. The theory suggests that development is influenced by a series of interconnected environmental systems. </a:t>
            </a:r>
            <a:endParaRPr lang="en-GB" sz="600">
              <a:highlight>
                <a:srgbClr val="C6C6C6"/>
              </a:highlight>
              <a:latin typeface="Aptos Display"/>
            </a:endParaRPr>
          </a:p>
          <a:p>
            <a:r>
              <a:rPr lang="en-GB" sz="600">
                <a:highlight>
                  <a:srgbClr val="FFFFFF"/>
                </a:highlight>
                <a:latin typeface="Aptos Display"/>
              </a:rPr>
              <a:t>The microsystem refers to the interactions between these settings like communication between family members, early year practitioners and peers. Positive relationships in these environments can support emotional wellbeing, healthy behaviours and secure attachments.</a:t>
            </a:r>
            <a:endParaRPr lang="en-GB" sz="600">
              <a:highlight>
                <a:srgbClr val="C6C6C6"/>
              </a:highlight>
              <a:latin typeface="Aptos Display"/>
            </a:endParaRPr>
          </a:p>
          <a:p>
            <a:r>
              <a:rPr lang="en-GB" sz="600">
                <a:highlight>
                  <a:srgbClr val="FFFFFF"/>
                </a:highlight>
                <a:latin typeface="Aptos Display"/>
              </a:rPr>
              <a:t>The mesosystems refers to the interactions between these settings, such as communication between parents and practitioners. Strong partnerships between home and educational settings can improve consistency in supporting children’s health and wellbeing but it cannot be relied upon as the only factor for improvement.</a:t>
            </a:r>
            <a:endParaRPr lang="en-GB" sz="600">
              <a:highlight>
                <a:srgbClr val="C6C6C6"/>
              </a:highlight>
              <a:latin typeface="Aptos Display"/>
            </a:endParaRPr>
          </a:p>
          <a:p>
            <a:r>
              <a:rPr lang="en-GB" sz="600" dirty="0">
                <a:highlight>
                  <a:srgbClr val="FFFFFF"/>
                </a:highlight>
                <a:latin typeface="Aptos Display"/>
              </a:rPr>
              <a:t>The </a:t>
            </a:r>
            <a:r>
              <a:rPr lang="en-GB" sz="600" dirty="0" err="1">
                <a:highlight>
                  <a:srgbClr val="FFFFFF"/>
                </a:highlight>
                <a:latin typeface="Aptos Display"/>
              </a:rPr>
              <a:t>exosystem</a:t>
            </a:r>
            <a:r>
              <a:rPr lang="en-GB" sz="600" dirty="0">
                <a:highlight>
                  <a:srgbClr val="FFFFFF"/>
                </a:highlight>
                <a:latin typeface="Aptos Display"/>
              </a:rPr>
              <a:t> includes wider influences that indirectly affect children, such as parental employment, healthcare services and community resources. For example, parental working patterns may affect family routines, nutrition and opportunities for physical activity.</a:t>
            </a:r>
            <a:endParaRPr lang="en-GB" sz="600">
              <a:highlight>
                <a:srgbClr val="C6C6C6"/>
              </a:highlight>
              <a:latin typeface="Aptos Display"/>
            </a:endParaRPr>
          </a:p>
          <a:p>
            <a:r>
              <a:rPr lang="en-GB" sz="600">
                <a:highlight>
                  <a:srgbClr val="FFFFFF"/>
                </a:highlight>
                <a:latin typeface="Aptos Display"/>
              </a:rPr>
              <a:t>The macrosystem encompasses broader social and cultural influences including government policies, economic conditions and societal attitudes towards health.</a:t>
            </a:r>
            <a:endParaRPr lang="en-GB" sz="600">
              <a:highlight>
                <a:srgbClr val="C6C6C6"/>
              </a:highlight>
              <a:latin typeface="Aptos Display"/>
            </a:endParaRPr>
          </a:p>
          <a:p>
            <a:r>
              <a:rPr lang="en-GB" sz="600">
                <a:highlight>
                  <a:srgbClr val="FFFFFF"/>
                </a:highlight>
                <a:latin typeface="Aptos Display"/>
              </a:rPr>
              <a:t>Bronfenbrenner’s theory highlights the complexity of factors influencing children’s wellbeing and demonstrates that health outcomes cannot be understood solely through individual behaviour. However, many critics argue that while the theory successfully identifies environmental influences, it does not fully explain why children respond differently to similar experiences (Tudge et al., 2009).</a:t>
            </a:r>
            <a:endParaRPr lang="en-GB" sz="600">
              <a:highlight>
                <a:srgbClr val="C6C6C6"/>
              </a:highlight>
              <a:latin typeface="Aptos Display"/>
            </a:endParaRPr>
          </a:p>
          <a:p>
            <a:r>
              <a:rPr lang="en-GB" sz="600">
                <a:highlight>
                  <a:srgbClr val="FFFFFF"/>
                </a:highlight>
                <a:latin typeface="Aptos Display"/>
              </a:rPr>
              <a:t>For practitioners, Bronfenbrenner’s theory emphasises the importance of working collaboratively with families and other professionals to create supportive environments that promote children's health and wellbeing.</a:t>
            </a:r>
            <a:endParaRPr lang="en-GB" sz="600">
              <a:highlight>
                <a:srgbClr val="C6C6C6"/>
              </a:highlight>
              <a:latin typeface="Aptos Display"/>
            </a:endParaRPr>
          </a:p>
          <a:p>
            <a:r>
              <a:rPr lang="en-GB" sz="600" b="1">
                <a:highlight>
                  <a:srgbClr val="FFFFFF"/>
                </a:highlight>
                <a:latin typeface="Aptos Display"/>
              </a:rPr>
              <a:t>Maslow’s Hierarchy of Needs </a:t>
            </a:r>
            <a:endParaRPr lang="en-GB" sz="600">
              <a:highlight>
                <a:srgbClr val="C6C6C6"/>
              </a:highlight>
              <a:latin typeface="Aptos Display"/>
            </a:endParaRPr>
          </a:p>
          <a:p>
            <a:r>
              <a:rPr lang="en-GB" sz="600">
                <a:highlight>
                  <a:srgbClr val="FFFFFF"/>
                </a:highlight>
                <a:latin typeface="Aptos Display"/>
              </a:rPr>
              <a:t>Maslow (1943) claimed that human motivation is organised into a hierarchy of needs including physiological needs, safety, belonging, esteem and self-actualisation. </a:t>
            </a:r>
            <a:endParaRPr lang="en-GB" sz="600">
              <a:highlight>
                <a:srgbClr val="C6C6C6"/>
              </a:highlight>
              <a:latin typeface="Aptos Display"/>
            </a:endParaRPr>
          </a:p>
          <a:p>
            <a:r>
              <a:rPr lang="en-GB" sz="600">
                <a:highlight>
                  <a:srgbClr val="FFFFFF"/>
                </a:highlight>
                <a:latin typeface="Aptos Display"/>
              </a:rPr>
              <a:t>The main physiological needs humans require are things like food, water, sleep and shelter, these form the fundamental foundation for health and wellbeing. Children who experience hunger, poor housing or inadequate sleep may struggle to engage fully in learning experiences and may go through disadvantages in life.</a:t>
            </a:r>
            <a:endParaRPr lang="en-GB" sz="600">
              <a:highlight>
                <a:srgbClr val="C6C6C6"/>
              </a:highlight>
              <a:latin typeface="Aptos Display"/>
            </a:endParaRPr>
          </a:p>
          <a:p>
            <a:r>
              <a:rPr lang="en-GB" sz="600">
                <a:highlight>
                  <a:srgbClr val="FFFFFF"/>
                </a:highlight>
                <a:latin typeface="Aptos Display"/>
              </a:rPr>
              <a:t>Safety needs involve protection from harm and the development of secure, predictable environments. Children who feel safe are more likely to develop confidence and emotional security.</a:t>
            </a:r>
            <a:endParaRPr lang="en-GB" sz="600">
              <a:highlight>
                <a:srgbClr val="C6C6C6"/>
              </a:highlight>
              <a:latin typeface="Aptos Display"/>
            </a:endParaRPr>
          </a:p>
          <a:p>
            <a:r>
              <a:rPr lang="en-GB" sz="600">
                <a:highlight>
                  <a:srgbClr val="FFFFFF"/>
                </a:highlight>
                <a:latin typeface="Aptos Display"/>
              </a:rPr>
              <a:t>Belonging and esteem are achieved through positive relationships, acceptance and opportunities for success. These factors contribute significantly to children's emotional wellbeing and self-confidence.</a:t>
            </a:r>
            <a:endParaRPr lang="en-GB" sz="600">
              <a:highlight>
                <a:srgbClr val="C6C6C6"/>
              </a:highlight>
              <a:latin typeface="Aptos Display"/>
            </a:endParaRPr>
          </a:p>
          <a:p>
            <a:r>
              <a:rPr lang="en-GB" sz="600">
                <a:highlight>
                  <a:srgbClr val="FFFFFF"/>
                </a:highlight>
                <a:latin typeface="Aptos Display"/>
              </a:rPr>
              <a:t>Even though Maslow’s theory remains influential, critics often argue that children's needs do not always follow a fixed sequence and that cultural differences can impact the importance placed on certain needs. Nevertheless, the theory is a useful framework to understanding the broad range of factors that contribute to children's wellbeing (Tay and Dierner, 2011)</a:t>
            </a:r>
            <a:endParaRPr lang="en-GB" sz="600">
              <a:highlight>
                <a:srgbClr val="C6C6C6"/>
              </a:highlight>
              <a:latin typeface="Aptos Display"/>
            </a:endParaRPr>
          </a:p>
          <a:p>
            <a:r>
              <a:rPr lang="en-GB" sz="600" dirty="0">
                <a:highlight>
                  <a:srgbClr val="FFFFFF"/>
                </a:highlight>
                <a:latin typeface="Aptos Display"/>
              </a:rPr>
              <a:t>Practitioners are able to apply Maslow’s theory by ensuring each child’s basic needs are met while also creating a nurturing environment which supports emotional security, belonging and self-esteem. </a:t>
            </a:r>
            <a:endParaRPr lang="en-GB" sz="600">
              <a:highlight>
                <a:srgbClr val="C6C6C6"/>
              </a:highlight>
              <a:latin typeface="Aptos Display"/>
            </a:endParaRPr>
          </a:p>
          <a:p>
            <a:r>
              <a:rPr lang="en-GB" sz="600">
                <a:highlight>
                  <a:srgbClr val="FFFFFF"/>
                </a:highlight>
                <a:latin typeface="Aptos Display"/>
              </a:rPr>
              <a:t>Practitioners can apply Maslow’s theory by ensuring children's basic needs are met while creating a nurturing environment which supports emotional security, belonging and self-esteem. </a:t>
            </a:r>
            <a:endParaRPr lang="en-GB" sz="600">
              <a:highlight>
                <a:srgbClr val="C6C6C6"/>
              </a:highlight>
              <a:latin typeface="Aptos Display"/>
            </a:endParaRPr>
          </a:p>
          <a:p>
            <a:r>
              <a:rPr lang="en-GB" sz="600" b="1">
                <a:highlight>
                  <a:srgbClr val="FFFFFF"/>
                </a:highlight>
                <a:latin typeface="Aptos Display"/>
              </a:rPr>
              <a:t>Factors Influencing Children’s Health and Wellbeing</a:t>
            </a:r>
            <a:endParaRPr lang="en-GB" sz="600">
              <a:highlight>
                <a:srgbClr val="C6C6C6"/>
              </a:highlight>
              <a:latin typeface="Aptos Display"/>
            </a:endParaRPr>
          </a:p>
          <a:p>
            <a:r>
              <a:rPr lang="en-GB" sz="600" b="1">
                <a:highlight>
                  <a:srgbClr val="FFFFFF"/>
                </a:highlight>
                <a:latin typeface="Aptos Display"/>
              </a:rPr>
              <a:t>Poverty and Socioeconomic Disadvantage</a:t>
            </a:r>
            <a:endParaRPr lang="en-GB" sz="600">
              <a:highlight>
                <a:srgbClr val="C6C6C6"/>
              </a:highlight>
              <a:latin typeface="Aptos Display"/>
            </a:endParaRPr>
          </a:p>
          <a:p>
            <a:r>
              <a:rPr lang="en-GB" sz="600">
                <a:highlight>
                  <a:srgbClr val="FFFFFF"/>
                </a:highlight>
                <a:latin typeface="Aptos Display"/>
              </a:rPr>
              <a:t>Poverty is one of the most important factors that affects the health and wellbeing of children. Research consistently shows associations between socioeconomic disadvantage and poorer health outcomes.</a:t>
            </a:r>
            <a:endParaRPr lang="en-GB" sz="600">
              <a:highlight>
                <a:srgbClr val="C6C6C6"/>
              </a:highlight>
              <a:latin typeface="Aptos Display"/>
            </a:endParaRPr>
          </a:p>
          <a:p>
            <a:r>
              <a:rPr lang="en-GB" sz="600">
                <a:highlight>
                  <a:srgbClr val="FFFFFF"/>
                </a:highlight>
                <a:latin typeface="Aptos Display"/>
              </a:rPr>
              <a:t>Children living in poverty often experience reduced access to nutritious food, overcrowded housing, limited healthcare access and fewer opportunities for enrichment activities. These factors can negatively affect physical health, educational attainment and emotional wellbeing as they do not have the means for mental of physical fuelling. (Marmot et al., 2020). </a:t>
            </a:r>
            <a:endParaRPr lang="en-GB" sz="600">
              <a:highlight>
                <a:srgbClr val="C6C6C6"/>
              </a:highlight>
              <a:latin typeface="Aptos Display"/>
            </a:endParaRPr>
          </a:p>
          <a:p>
            <a:r>
              <a:rPr lang="en-GB" sz="600">
                <a:highlight>
                  <a:srgbClr val="FFFFFF"/>
                </a:highlight>
                <a:latin typeface="Aptos Display"/>
              </a:rPr>
              <a:t>However, poverty does not inevitably determine a child’s outcomes. Protective factors such as strong family relationships, high-quality early years provision and early intervention programmes can promote resilience and improve outcomes despite adversity. (Feinstein et al, 2008). </a:t>
            </a:r>
            <a:endParaRPr lang="en-GB" sz="600">
              <a:highlight>
                <a:srgbClr val="C6C6C6"/>
              </a:highlight>
              <a:latin typeface="Aptos Display"/>
            </a:endParaRPr>
          </a:p>
          <a:p>
            <a:r>
              <a:rPr lang="en-GB" sz="600">
                <a:highlight>
                  <a:srgbClr val="FFFFFF"/>
                </a:highlight>
                <a:latin typeface="Aptos Display"/>
              </a:rPr>
              <a:t>This strongly suggests that while poverty creates significant challenges, supportive relationships and effective services can help reduce inequalities and promote positive development.</a:t>
            </a:r>
            <a:endParaRPr lang="en-GB" sz="600">
              <a:highlight>
                <a:srgbClr val="C6C6C6"/>
              </a:highlight>
              <a:latin typeface="Aptos Display"/>
            </a:endParaRPr>
          </a:p>
          <a:p>
            <a:r>
              <a:rPr lang="en-GB" sz="600">
                <a:highlight>
                  <a:srgbClr val="FFFFFF"/>
                </a:highlight>
                <a:latin typeface="Aptos Display"/>
              </a:rPr>
              <a:t>For practitioners, it is essential that they can recognise the impact poverty has when planning inclusive support and working with families experiencing disadvantage. </a:t>
            </a:r>
            <a:endParaRPr lang="en-GB" sz="600">
              <a:highlight>
                <a:srgbClr val="C6C6C6"/>
              </a:highlight>
              <a:latin typeface="Aptos Display"/>
            </a:endParaRPr>
          </a:p>
          <a:p>
            <a:endParaRPr lang="en-GB" sz="600" b="1" dirty="0">
              <a:highlight>
                <a:srgbClr val="FFFFFF"/>
              </a:highlight>
              <a:latin typeface="Aptos Display"/>
            </a:endParaRPr>
          </a:p>
          <a:p>
            <a:pPr algn="l"/>
            <a:endParaRPr lang="en-GB" dirty="0"/>
          </a:p>
        </p:txBody>
      </p:sp>
      <p:sp>
        <p:nvSpPr>
          <p:cNvPr id="5" name="TextBox 4">
            <a:extLst>
              <a:ext uri="{FF2B5EF4-FFF2-40B4-BE49-F238E27FC236}">
                <a16:creationId xmlns:a16="http://schemas.microsoft.com/office/drawing/2014/main" id="{49121F97-19BD-4325-97C8-5C6B04EA66E6}"/>
              </a:ext>
            </a:extLst>
          </p:cNvPr>
          <p:cNvSpPr txBox="1"/>
          <p:nvPr/>
        </p:nvSpPr>
        <p:spPr>
          <a:xfrm>
            <a:off x="7380024" y="842291"/>
            <a:ext cx="4426323"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 b="1">
                <a:highlight>
                  <a:srgbClr val="FFFFFF"/>
                </a:highlight>
                <a:latin typeface="Aptos Display"/>
              </a:rPr>
              <a:t>Family Environment and Attachment</a:t>
            </a:r>
            <a:endParaRPr lang="en-GB" sz="600">
              <a:latin typeface="Aptos Display"/>
            </a:endParaRPr>
          </a:p>
          <a:p>
            <a:r>
              <a:rPr lang="en-GB" sz="600">
                <a:highlight>
                  <a:srgbClr val="FFFFFF"/>
                </a:highlight>
                <a:latin typeface="Aptos Display"/>
              </a:rPr>
              <a:t>Family plays a crucial role in children's health and their wellbeing. Bowlby’s Attachment Theory (1969) emphasises the importance of secure relationships during early childhood. </a:t>
            </a:r>
            <a:endParaRPr lang="en-GB" sz="600">
              <a:latin typeface="Aptos Display"/>
            </a:endParaRPr>
          </a:p>
          <a:p>
            <a:r>
              <a:rPr lang="en-GB" sz="600">
                <a:highlight>
                  <a:srgbClr val="FFFFFF"/>
                </a:highlight>
                <a:latin typeface="Aptos Display"/>
              </a:rPr>
              <a:t>Secure attachments provide children with emotional security and support the development of resilience, self-confidence and emotional regulation. Children who have responsive and consistent caregiving are more likely to develop positive social and emotional outcomes.</a:t>
            </a:r>
            <a:endParaRPr lang="en-GB" sz="600">
              <a:latin typeface="Aptos Display"/>
            </a:endParaRPr>
          </a:p>
          <a:p>
            <a:r>
              <a:rPr lang="en-GB" sz="600" dirty="0">
                <a:highlight>
                  <a:srgbClr val="FFFFFF"/>
                </a:highlight>
                <a:latin typeface="Aptos Display"/>
              </a:rPr>
              <a:t>However, later researchers have challenged Bowlby’s emphasises on a single primary attachment figure. Contemporary perspectives recognise that children can develop multiple meaningful attachments with parents, siblings, grandparents and practitioners and that this can often be </a:t>
            </a:r>
            <a:r>
              <a:rPr lang="en-GB" sz="600" dirty="0" err="1">
                <a:highlight>
                  <a:srgbClr val="FFFFFF"/>
                </a:highlight>
                <a:latin typeface="Aptos Display"/>
              </a:rPr>
              <a:t>healthierfor</a:t>
            </a:r>
            <a:r>
              <a:rPr lang="en-GB" sz="600" dirty="0">
                <a:highlight>
                  <a:srgbClr val="FFFFFF"/>
                </a:highlight>
                <a:latin typeface="Aptos Display"/>
              </a:rPr>
              <a:t> the child if they do (Ainsworth, 1978). </a:t>
            </a:r>
            <a:endParaRPr lang="en-GB" sz="600" dirty="0">
              <a:latin typeface="Aptos Display"/>
            </a:endParaRPr>
          </a:p>
          <a:p>
            <a:r>
              <a:rPr lang="en-GB" sz="600">
                <a:highlight>
                  <a:srgbClr val="FFFFFF"/>
                </a:highlight>
                <a:latin typeface="Aptos Display"/>
              </a:rPr>
              <a:t>This broader understanding is particularly relevant within families that have more diverse family structures and childcare arrangements. </a:t>
            </a:r>
            <a:endParaRPr lang="en-GB" sz="600">
              <a:latin typeface="Aptos Display"/>
            </a:endParaRPr>
          </a:p>
          <a:p>
            <a:r>
              <a:rPr lang="en-GB" sz="600">
                <a:highlight>
                  <a:srgbClr val="FFFFFF"/>
                </a:highlight>
                <a:latin typeface="Aptos Display"/>
              </a:rPr>
              <a:t>Early years practitioners can promote positive attachment relationships through warm and responsive interactions as well as by working collaboratively with families to help support children’s emotional wellbeing. </a:t>
            </a:r>
            <a:br>
              <a:rPr lang="en-GB" sz="600" dirty="0">
                <a:highlight>
                  <a:srgbClr val="FFFFFF"/>
                </a:highlight>
                <a:latin typeface="Aptos Display"/>
              </a:rPr>
            </a:br>
            <a:r>
              <a:rPr lang="en-GB" sz="600" b="1">
                <a:highlight>
                  <a:srgbClr val="FFFFFF"/>
                </a:highlight>
                <a:latin typeface="Aptos Display"/>
              </a:rPr>
              <a:t>Physical Activity and Lifestyle</a:t>
            </a:r>
            <a:endParaRPr lang="en-GB" sz="600">
              <a:highlight>
                <a:srgbClr val="C6C6C6"/>
              </a:highlight>
              <a:latin typeface="Aptos Display"/>
            </a:endParaRPr>
          </a:p>
          <a:p>
            <a:r>
              <a:rPr lang="en-GB" sz="600">
                <a:highlight>
                  <a:srgbClr val="FFFFFF"/>
                </a:highlight>
                <a:latin typeface="Aptos Display"/>
              </a:rPr>
              <a:t>Physical activity is a key component to children's physical and mental health. Active play supports healthy growth, motor development, cardiovascular health and emotional wellbeing. </a:t>
            </a:r>
            <a:endParaRPr lang="en-GB" sz="600">
              <a:highlight>
                <a:srgbClr val="C6C6C6"/>
              </a:highlight>
              <a:latin typeface="Aptos Display"/>
            </a:endParaRPr>
          </a:p>
          <a:p>
            <a:r>
              <a:rPr lang="en-GB" sz="600">
                <a:highlight>
                  <a:srgbClr val="FFFFFF"/>
                </a:highlight>
                <a:latin typeface="Aptos Display"/>
              </a:rPr>
              <a:t>Outdoor learning environments can provide valuable opportunities for movement, exploration and risk-taking which supports both physical and cognitive development. Research also suggests that regular physical activity can reduce anxiety and improve mood (world Health Organisation, 2019). </a:t>
            </a:r>
            <a:endParaRPr lang="en-GB" sz="600">
              <a:highlight>
                <a:srgbClr val="C6C6C6"/>
              </a:highlight>
              <a:latin typeface="Aptos Display"/>
            </a:endParaRPr>
          </a:p>
          <a:p>
            <a:r>
              <a:rPr lang="en-GB" sz="600">
                <a:highlight>
                  <a:srgbClr val="FFFFFF"/>
                </a:highlight>
                <a:latin typeface="Aptos Display"/>
              </a:rPr>
              <a:t>However, access to physical activity is not obtainable for every child in the same way. Children living in deprived communities can face barriers such as limited access to safe outdoor spaces, equipment and recreational facilities (Public Health Wales, 2023).</a:t>
            </a:r>
            <a:endParaRPr lang="en-GB" sz="600">
              <a:highlight>
                <a:srgbClr val="C6C6C6"/>
              </a:highlight>
              <a:latin typeface="Aptos Display"/>
            </a:endParaRPr>
          </a:p>
          <a:p>
            <a:r>
              <a:rPr lang="en-GB" sz="600">
                <a:highlight>
                  <a:srgbClr val="FFFFFF"/>
                </a:highlight>
                <a:latin typeface="Aptos Display"/>
              </a:rPr>
              <a:t>This further highlights the importance of recognising wider social inequalities when promoting healthy lifestyle. </a:t>
            </a:r>
            <a:endParaRPr lang="en-GB" sz="600">
              <a:highlight>
                <a:srgbClr val="C6C6C6"/>
              </a:highlight>
              <a:latin typeface="Aptos Display"/>
            </a:endParaRPr>
          </a:p>
          <a:p>
            <a:r>
              <a:rPr lang="en-GB" sz="600">
                <a:highlight>
                  <a:srgbClr val="FFFFFF"/>
                </a:highlight>
                <a:latin typeface="Aptos Display"/>
              </a:rPr>
              <a:t>Practitioners play a major role in providing opportunities for active play and encouraging healthy habits through daily routines and curriculum experiences.</a:t>
            </a:r>
            <a:endParaRPr lang="en-GB" sz="600">
              <a:highlight>
                <a:srgbClr val="C6C6C6"/>
              </a:highlight>
              <a:latin typeface="Aptos Display"/>
            </a:endParaRPr>
          </a:p>
          <a:p>
            <a:r>
              <a:rPr lang="en-GB" sz="600" b="1">
                <a:highlight>
                  <a:srgbClr val="FFFFFF"/>
                </a:highlight>
                <a:latin typeface="Aptos Display"/>
              </a:rPr>
              <a:t>Nutrition and Healthy Eating</a:t>
            </a:r>
            <a:endParaRPr lang="en-GB" sz="600">
              <a:highlight>
                <a:srgbClr val="C6C6C6"/>
              </a:highlight>
              <a:latin typeface="Aptos Display"/>
            </a:endParaRPr>
          </a:p>
          <a:p>
            <a:r>
              <a:rPr lang="en-GB" sz="600">
                <a:highlight>
                  <a:srgbClr val="FFFFFF"/>
                </a:highlight>
                <a:latin typeface="Aptos Display"/>
              </a:rPr>
              <a:t>Good nutrition is essential for children's growth, development and wellbeing. A healthy diet will support physical health, cognitive development and concentration, meanwhile poor nutrition is associated with obesity, dental decay and other health concerns which can affect how a child develops and learns (Public Health Wales 2019). </a:t>
            </a:r>
            <a:endParaRPr lang="en-GB" sz="600">
              <a:highlight>
                <a:srgbClr val="C6C6C6"/>
              </a:highlight>
              <a:latin typeface="Aptos Display"/>
            </a:endParaRPr>
          </a:p>
          <a:p>
            <a:r>
              <a:rPr lang="en-GB" sz="600">
                <a:highlight>
                  <a:srgbClr val="FFFFFF"/>
                </a:highlight>
                <a:latin typeface="Aptos Display"/>
              </a:rPr>
              <a:t>Current concerns about childhood obesity have brought more attention to healthy eating initiatives within early years settings and changes in recommendations and guidelines for children's health. However, focusing solely on parental responsibility risks overlooking broader influences such as food insecurity, food pricing and the marketing of unhealthy foods (Marmot et al, 2020).</a:t>
            </a:r>
            <a:endParaRPr lang="en-GB" sz="600">
              <a:highlight>
                <a:srgbClr val="C6C6C6"/>
              </a:highlight>
              <a:latin typeface="Aptos Display"/>
            </a:endParaRPr>
          </a:p>
          <a:p>
            <a:r>
              <a:rPr lang="en-GB" sz="600">
                <a:highlight>
                  <a:srgbClr val="FFFFFF"/>
                </a:highlight>
                <a:latin typeface="Aptos Display"/>
              </a:rPr>
              <a:t>This helps cement the idea that healthy behaviours are built by both individuals choices and structural factors.</a:t>
            </a:r>
            <a:endParaRPr lang="en-GB" sz="600">
              <a:highlight>
                <a:srgbClr val="C6C6C6"/>
              </a:highlight>
              <a:latin typeface="Aptos Display"/>
            </a:endParaRPr>
          </a:p>
          <a:p>
            <a:r>
              <a:rPr lang="en-GB" sz="600">
                <a:highlight>
                  <a:srgbClr val="FFFFFF"/>
                </a:highlight>
                <a:latin typeface="Aptos Display"/>
              </a:rPr>
              <a:t>Practitioners can support healthy eating by adopting these positive behaviours themselves, providing nutritional education and working in partnership with families to promote a balanced diet. </a:t>
            </a:r>
            <a:endParaRPr lang="en-GB" sz="600">
              <a:highlight>
                <a:srgbClr val="C6C6C6"/>
              </a:highlight>
              <a:latin typeface="Aptos Display"/>
            </a:endParaRPr>
          </a:p>
          <a:p>
            <a:endParaRPr lang="en-GB" sz="600" dirty="0">
              <a:highlight>
                <a:srgbClr val="FFFFFF"/>
              </a:highlight>
              <a:latin typeface="Aptos Display"/>
            </a:endParaRPr>
          </a:p>
        </p:txBody>
      </p:sp>
      <p:sp>
        <p:nvSpPr>
          <p:cNvPr id="7" name="TextBox 6">
            <a:extLst>
              <a:ext uri="{FF2B5EF4-FFF2-40B4-BE49-F238E27FC236}">
                <a16:creationId xmlns:a16="http://schemas.microsoft.com/office/drawing/2014/main" id="{B464565E-778B-B6E0-E8DF-7FE9140488F5}"/>
              </a:ext>
            </a:extLst>
          </p:cNvPr>
          <p:cNvSpPr txBox="1"/>
          <p:nvPr/>
        </p:nvSpPr>
        <p:spPr>
          <a:xfrm>
            <a:off x="266139" y="2871507"/>
            <a:ext cx="2647389"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 b="1">
                <a:highlight>
                  <a:srgbClr val="FFFFFF"/>
                </a:highlight>
                <a:latin typeface="Aptos Display"/>
              </a:rPr>
              <a:t>Legislation, Policy and Guidance</a:t>
            </a:r>
            <a:endParaRPr lang="en-GB" sz="600">
              <a:highlight>
                <a:srgbClr val="C6C6C6"/>
              </a:highlight>
              <a:latin typeface="Aptos Display"/>
            </a:endParaRPr>
          </a:p>
          <a:p>
            <a:r>
              <a:rPr lang="en-GB" sz="600">
                <a:highlight>
                  <a:srgbClr val="FFFFFF"/>
                </a:highlight>
                <a:latin typeface="Aptos Display"/>
              </a:rPr>
              <a:t>There are a range of policy frameworks and legislation in place in Wales and the wider United Kingdom that supports health and wellbeing for children. </a:t>
            </a:r>
            <a:endParaRPr lang="en-GB" sz="600">
              <a:highlight>
                <a:srgbClr val="C6C6C6"/>
              </a:highlight>
              <a:latin typeface="Aptos Display"/>
            </a:endParaRPr>
          </a:p>
          <a:p>
            <a:r>
              <a:rPr lang="en-GB" sz="600">
                <a:highlight>
                  <a:srgbClr val="FFFFFF"/>
                </a:highlight>
                <a:latin typeface="Aptos Display"/>
              </a:rPr>
              <a:t>The Children Act 2004 emphasises the importance of safeguarding, interagency collaboration and promoting children’s welfare. This legislation recognises that positive outcomes require cooperation between education, health and social care professionals (UK Government, 2004). </a:t>
            </a:r>
            <a:endParaRPr lang="en-GB" sz="600">
              <a:highlight>
                <a:srgbClr val="C6C6C6"/>
              </a:highlight>
              <a:latin typeface="Aptos Display"/>
            </a:endParaRPr>
          </a:p>
          <a:p>
            <a:r>
              <a:rPr lang="en-GB" sz="600">
                <a:highlight>
                  <a:srgbClr val="FFFFFF"/>
                </a:highlight>
                <a:latin typeface="Aptos Display"/>
              </a:rPr>
              <a:t>The Healthy Child Wales Programme promotes prevention, early intervention and support for families starting at from conception through early childhood. Its aim is to improve physical, emotional and developmental outcomes through coordinated services.</a:t>
            </a:r>
            <a:endParaRPr lang="en-GB" sz="600">
              <a:highlight>
                <a:srgbClr val="C6C6C6"/>
              </a:highlight>
              <a:latin typeface="Aptos Display"/>
            </a:endParaRPr>
          </a:p>
          <a:p>
            <a:r>
              <a:rPr lang="en-GB" sz="600">
                <a:highlight>
                  <a:srgbClr val="FFFFFF"/>
                </a:highlight>
                <a:latin typeface="Aptos Display"/>
              </a:rPr>
              <a:t>The Additional Learning Needs and Education Tribunal (Wales) Act 2018 supports inclusive practice by ensuring children receive appropriate support to meet their individual needs.</a:t>
            </a:r>
            <a:endParaRPr lang="en-GB" sz="600">
              <a:highlight>
                <a:srgbClr val="C6C6C6"/>
              </a:highlight>
              <a:latin typeface="Aptos Display"/>
            </a:endParaRPr>
          </a:p>
          <a:p>
            <a:r>
              <a:rPr lang="en-GB" sz="600">
                <a:highlight>
                  <a:srgbClr val="FFFFFF"/>
                </a:highlight>
                <a:latin typeface="Aptos Display"/>
              </a:rPr>
              <a:t>Welsh Government policy also places significant emphasis on promoting healthy lifestyles, reducing inequalities and improving children's wellbeing through early intervention.</a:t>
            </a:r>
            <a:endParaRPr lang="en-GB" sz="600">
              <a:highlight>
                <a:srgbClr val="C6C6C6"/>
              </a:highlight>
              <a:latin typeface="Aptos Display"/>
            </a:endParaRPr>
          </a:p>
          <a:p>
            <a:r>
              <a:rPr lang="en-GB" sz="600">
                <a:highlight>
                  <a:srgbClr val="FFFFFF"/>
                </a:highlight>
                <a:latin typeface="Aptos Display"/>
              </a:rPr>
              <a:t>Together, these frameworks recognise that health and wellbeing are influenced by multiple factors and require collaborative approaches to support positive outcomes.</a:t>
            </a:r>
            <a:endParaRPr lang="en-GB" sz="600"/>
          </a:p>
          <a:p>
            <a:pPr algn="l"/>
            <a:endParaRPr lang="en-GB" dirty="0"/>
          </a:p>
        </p:txBody>
      </p:sp>
      <p:sp>
        <p:nvSpPr>
          <p:cNvPr id="8" name="TextBox 7">
            <a:extLst>
              <a:ext uri="{FF2B5EF4-FFF2-40B4-BE49-F238E27FC236}">
                <a16:creationId xmlns:a16="http://schemas.microsoft.com/office/drawing/2014/main" id="{F96010C7-6D17-D76D-D3C6-0419943B753F}"/>
              </a:ext>
            </a:extLst>
          </p:cNvPr>
          <p:cNvSpPr txBox="1"/>
          <p:nvPr/>
        </p:nvSpPr>
        <p:spPr>
          <a:xfrm>
            <a:off x="336176" y="4776506"/>
            <a:ext cx="2451286"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 b="1">
                <a:highlight>
                  <a:srgbClr val="FFFFFF"/>
                </a:highlight>
                <a:latin typeface="Aptos Display"/>
              </a:rPr>
              <a:t>Curriculum links</a:t>
            </a:r>
            <a:endParaRPr lang="en-GB" sz="600">
              <a:highlight>
                <a:srgbClr val="C6C6C6"/>
              </a:highlight>
              <a:latin typeface="Aptos Display"/>
            </a:endParaRPr>
          </a:p>
          <a:p>
            <a:r>
              <a:rPr lang="en-GB" sz="600">
                <a:highlight>
                  <a:srgbClr val="FFFFFF"/>
                </a:highlight>
                <a:latin typeface="Aptos Display"/>
              </a:rPr>
              <a:t>The curriculum for Wales identifies health and wellbeing as one of six Areas</a:t>
            </a:r>
            <a:endParaRPr lang="en-GB" sz="600">
              <a:highlight>
                <a:srgbClr val="C6C6C6"/>
              </a:highlight>
              <a:latin typeface="Aptos Display"/>
            </a:endParaRPr>
          </a:p>
          <a:p>
            <a:r>
              <a:rPr lang="en-GB" sz="600">
                <a:highlight>
                  <a:srgbClr val="FFFFFF"/>
                </a:highlight>
                <a:latin typeface="Aptos Display"/>
              </a:rPr>
              <a:t>The Curriculum for Wales identifies Health and Well-being as one of six Areas of Learning and Experience. This reflects the growing recognition that wellbeing is central to children's learning and development.</a:t>
            </a:r>
            <a:endParaRPr lang="en-GB" sz="600">
              <a:highlight>
                <a:srgbClr val="C6C6C6"/>
              </a:highlight>
              <a:latin typeface="Aptos Display"/>
            </a:endParaRPr>
          </a:p>
          <a:p>
            <a:r>
              <a:rPr lang="en-GB" sz="600">
                <a:highlight>
                  <a:srgbClr val="FFFFFF"/>
                </a:highlight>
                <a:latin typeface="Aptos Display"/>
              </a:rPr>
              <a:t>The curriculum promotes physical health, emotional wellbeing, healthy relationships and informed decision-making. It encourages children to develop resilience, confidence and the skills necessary to maintain healthy lifestyles throughout life (Welsh Government, 2022). </a:t>
            </a:r>
            <a:endParaRPr lang="en-GB" sz="600">
              <a:highlight>
                <a:srgbClr val="C6C6C6"/>
              </a:highlight>
              <a:latin typeface="Aptos Display"/>
            </a:endParaRPr>
          </a:p>
          <a:p>
            <a:r>
              <a:rPr lang="en-GB" sz="600">
                <a:highlight>
                  <a:srgbClr val="FFFFFF"/>
                </a:highlight>
                <a:latin typeface="Aptos Display"/>
              </a:rPr>
              <a:t>Importantly, the curriculum adopts a holistic approach, recognising that physical, emotional and social wellbeing are interconnected. However, for these to be successful implemented it depends upon practitioner knowledge, confidence and access to appropriate resources (Estyn, 2023). </a:t>
            </a:r>
            <a:endParaRPr lang="en-GB" sz="600">
              <a:highlight>
                <a:srgbClr val="C6C6C6"/>
              </a:highlight>
              <a:latin typeface="Aptos Display"/>
            </a:endParaRPr>
          </a:p>
          <a:p>
            <a:r>
              <a:rPr lang="en-GB" sz="600">
                <a:highlight>
                  <a:srgbClr val="FFFFFF"/>
                </a:highlight>
                <a:latin typeface="Aptos Display"/>
              </a:rPr>
              <a:t>Early years practitioners therefore play a crucial role in translating curriculum principles into experiences that are meaningful in supporting children's health and wellbeing.</a:t>
            </a:r>
            <a:endParaRPr lang="en-GB" sz="600">
              <a:highlight>
                <a:srgbClr val="C6C6C6"/>
              </a:highlight>
              <a:latin typeface="Aptos Display"/>
            </a:endParaRPr>
          </a:p>
          <a:p>
            <a:pPr algn="l"/>
            <a:endParaRPr lang="en-GB" dirty="0"/>
          </a:p>
        </p:txBody>
      </p:sp>
      <p:sp>
        <p:nvSpPr>
          <p:cNvPr id="10" name="TextBox 9">
            <a:extLst>
              <a:ext uri="{FF2B5EF4-FFF2-40B4-BE49-F238E27FC236}">
                <a16:creationId xmlns:a16="http://schemas.microsoft.com/office/drawing/2014/main" id="{0B139E6B-D1A5-0434-6B32-7307C4EAA479}"/>
              </a:ext>
            </a:extLst>
          </p:cNvPr>
          <p:cNvSpPr txBox="1"/>
          <p:nvPr/>
        </p:nvSpPr>
        <p:spPr>
          <a:xfrm>
            <a:off x="7380818" y="4124663"/>
            <a:ext cx="4482352"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 b="1">
                <a:highlight>
                  <a:srgbClr val="FFFFFF"/>
                </a:highlight>
                <a:latin typeface="Aptos Display"/>
              </a:rPr>
              <a:t>The Role of the Practitioner</a:t>
            </a:r>
            <a:endParaRPr lang="en-GB" sz="600">
              <a:highlight>
                <a:srgbClr val="C6C6C6"/>
              </a:highlight>
              <a:latin typeface="Aptos Display"/>
            </a:endParaRPr>
          </a:p>
          <a:p>
            <a:r>
              <a:rPr lang="en-GB" sz="600">
                <a:highlight>
                  <a:srgbClr val="FFFFFF"/>
                </a:highlight>
                <a:latin typeface="Aptos Display"/>
              </a:rPr>
              <a:t>Early years practitioners play a major role in promoting children's health and wellbeing through everyday practice. Their role includes observation and assessment, identifying emerging concerns, supporting healthy lifestyles and working collaboratively with families and other professionals.</a:t>
            </a:r>
            <a:endParaRPr lang="en-GB" sz="600">
              <a:highlight>
                <a:srgbClr val="C6C6C6"/>
              </a:highlight>
              <a:latin typeface="Aptos Display"/>
            </a:endParaRPr>
          </a:p>
          <a:p>
            <a:r>
              <a:rPr lang="en-GB" sz="600" dirty="0">
                <a:highlight>
                  <a:srgbClr val="FFFFFF"/>
                </a:highlight>
                <a:latin typeface="Aptos Display"/>
              </a:rPr>
              <a:t>Practitioners are able to promote wellbeing through responsive relationships, active play opportunities, healthy eating initiatives and emotionally supportive environments. Effective partnership working with parents, health visitors, speech and language therapists and many other agencies further strengthens support for children and families.</a:t>
            </a:r>
            <a:endParaRPr lang="en-GB" sz="600" dirty="0">
              <a:highlight>
                <a:srgbClr val="C6C6C6"/>
              </a:highlight>
              <a:latin typeface="Aptos Display"/>
            </a:endParaRPr>
          </a:p>
          <a:p>
            <a:r>
              <a:rPr lang="en-GB" sz="600">
                <a:highlight>
                  <a:srgbClr val="FFFFFF"/>
                </a:highlight>
                <a:latin typeface="Aptos Display"/>
              </a:rPr>
              <a:t>Nevertheless, practitioners cannot address all health inequalities independently. Wider social determinants such as poverty, housing and access to healthcare continue to influence children's outcomes. Therefore, promoting health and wellbeing requires both high-quality early years practice and broader societal action.</a:t>
            </a:r>
            <a:endParaRPr lang="en-GB" sz="600">
              <a:latin typeface="Grandview Display"/>
            </a:endParaRPr>
          </a:p>
          <a:p>
            <a:pPr algn="l"/>
            <a:endParaRPr lang="en-GB" dirty="0"/>
          </a:p>
        </p:txBody>
      </p:sp>
      <p:sp>
        <p:nvSpPr>
          <p:cNvPr id="14" name="TextBox 13">
            <a:extLst>
              <a:ext uri="{FF2B5EF4-FFF2-40B4-BE49-F238E27FC236}">
                <a16:creationId xmlns:a16="http://schemas.microsoft.com/office/drawing/2014/main" id="{2F840831-CD2C-97B6-E5A2-FE7365914DE9}"/>
              </a:ext>
            </a:extLst>
          </p:cNvPr>
          <p:cNvSpPr txBox="1"/>
          <p:nvPr/>
        </p:nvSpPr>
        <p:spPr>
          <a:xfrm>
            <a:off x="7451171" y="5421637"/>
            <a:ext cx="4412316"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 b="1">
                <a:highlight>
                  <a:srgbClr val="FFFFFF"/>
                </a:highlight>
                <a:latin typeface="Aptos Display"/>
              </a:rPr>
              <a:t>Conclusion</a:t>
            </a:r>
            <a:endParaRPr lang="en-GB" sz="600">
              <a:highlight>
                <a:srgbClr val="C6C6C6"/>
              </a:highlight>
              <a:latin typeface="Aptos Display"/>
            </a:endParaRPr>
          </a:p>
          <a:p>
            <a:r>
              <a:rPr lang="en-GB" sz="600">
                <a:highlight>
                  <a:srgbClr val="FFFFFF"/>
                </a:highlight>
                <a:latin typeface="Aptos Display"/>
              </a:rPr>
              <a:t>Health and wellbeing are complex, interconnected concepts that are shaped by a range of personal, social, economic and environmental factors. Theories such as Bronfenbrenner's Ecological Systems Theory and Maslow's Hierarchy of Needs demonstrate the importance of considering the whole child and the wider contexts in which they develop.</a:t>
            </a:r>
            <a:endParaRPr lang="en-GB" sz="600">
              <a:highlight>
                <a:srgbClr val="C6C6C6"/>
              </a:highlight>
              <a:latin typeface="Aptos Display"/>
            </a:endParaRPr>
          </a:p>
          <a:p>
            <a:r>
              <a:rPr lang="en-GB" sz="600">
                <a:highlight>
                  <a:srgbClr val="FFFFFF"/>
                </a:highlight>
                <a:latin typeface="Aptos Display"/>
              </a:rPr>
              <a:t>Research highlights the significant influence of poverty, family relationships, physical activity and nutrition on children's outcomes, while legislation and policy provide frameworks for promoting positive health and wellbeing. Through holistic, inclusive and evidence-based practice, early years practitioners play a vital role in supporting children to achieve positive health and wellbeing outcomes both now and in the future.</a:t>
            </a:r>
            <a:endParaRPr lang="en-GB" sz="600">
              <a:highlight>
                <a:srgbClr val="C6C6C6"/>
              </a:highlight>
              <a:latin typeface="Aptos Display"/>
            </a:endParaRPr>
          </a:p>
          <a:p>
            <a:pPr algn="l"/>
            <a:endParaRPr lang="en-GB" dirty="0"/>
          </a:p>
        </p:txBody>
      </p:sp>
      <p:sp>
        <p:nvSpPr>
          <p:cNvPr id="12" name="TextBox 11">
            <a:extLst>
              <a:ext uri="{FF2B5EF4-FFF2-40B4-BE49-F238E27FC236}">
                <a16:creationId xmlns:a16="http://schemas.microsoft.com/office/drawing/2014/main" id="{B5E57706-351D-1145-4969-53FC91EA778C}"/>
              </a:ext>
            </a:extLst>
          </p:cNvPr>
          <p:cNvSpPr txBox="1"/>
          <p:nvPr/>
        </p:nvSpPr>
        <p:spPr>
          <a:xfrm>
            <a:off x="181023" y="127435"/>
            <a:ext cx="2743200"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700" dirty="0"/>
              <a:t>Word count: 1,789</a:t>
            </a:r>
            <a:br>
              <a:rPr lang="en-GB" sz="700" dirty="0"/>
            </a:br>
            <a:r>
              <a:rPr lang="en-GB" sz="700" dirty="0"/>
              <a:t>Lydia Waters (2416674)</a:t>
            </a:r>
            <a:br>
              <a:rPr lang="en-GB" sz="700" dirty="0"/>
            </a:br>
            <a:r>
              <a:rPr lang="en-GB" sz="700" dirty="0"/>
              <a:t>ECEY5009 Well being, Health and Care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B016A57-BAC6-9CAC-BCF0-C0EE6E0BA65B}"/>
              </a:ext>
            </a:extLst>
          </p:cNvPr>
          <p:cNvSpPr txBox="1"/>
          <p:nvPr/>
        </p:nvSpPr>
        <p:spPr>
          <a:xfrm>
            <a:off x="8063405" y="302172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A4C50D48-3D53-8B9C-0934-8C93F0E66B11}"/>
              </a:ext>
            </a:extLst>
          </p:cNvPr>
          <p:cNvSpPr txBox="1"/>
          <p:nvPr/>
        </p:nvSpPr>
        <p:spPr>
          <a:xfrm>
            <a:off x="328448" y="410560"/>
            <a:ext cx="11265776"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highlight>
                  <a:srgbClr val="FFFFFF"/>
                </a:highlight>
                <a:latin typeface="Aptos Display"/>
              </a:rPr>
              <a:t>Reference list</a:t>
            </a:r>
            <a:endParaRPr lang="en-GB" sz="1200" dirty="0">
              <a:highlight>
                <a:srgbClr val="C6C6C6"/>
              </a:highlight>
              <a:latin typeface="Aptos Display"/>
            </a:endParaRPr>
          </a:p>
          <a:p>
            <a:r>
              <a:rPr lang="en-GB" sz="1200">
                <a:highlight>
                  <a:srgbClr val="FFFFFF"/>
                </a:highlight>
                <a:latin typeface="Aptos Display"/>
              </a:rPr>
              <a:t>Ainsworth, M.D.S. (1978)</a:t>
            </a:r>
            <a:r>
              <a:rPr lang="en-GB" sz="1200" i="1">
                <a:highlight>
                  <a:srgbClr val="FFFFFF"/>
                </a:highlight>
                <a:latin typeface="Aptos Display"/>
              </a:rPr>
              <a:t> Patterns of Attachment: A Psychological Study of the Stange Situation.</a:t>
            </a:r>
            <a:r>
              <a:rPr lang="en-GB" sz="1200">
                <a:highlight>
                  <a:srgbClr val="FFFFFF"/>
                </a:highlight>
                <a:latin typeface="Aptos Display"/>
              </a:rPr>
              <a:t> Hillsdale, NJ: Lawrence Erlbaum Associates. </a:t>
            </a:r>
            <a:endParaRPr lang="en-GB" sz="1200" dirty="0">
              <a:highlight>
                <a:srgbClr val="C6C6C6"/>
              </a:highlight>
              <a:latin typeface="Aptos Display"/>
            </a:endParaRPr>
          </a:p>
          <a:p>
            <a:pPr algn="just"/>
            <a:r>
              <a:rPr lang="en-GB" sz="1200">
                <a:highlight>
                  <a:srgbClr val="FFFFFF"/>
                </a:highlight>
                <a:latin typeface="Aptos Display"/>
              </a:rPr>
              <a:t>Bowlby, J. (1969) </a:t>
            </a:r>
            <a:r>
              <a:rPr lang="en-GB" sz="1200" i="1">
                <a:highlight>
                  <a:srgbClr val="FFFFFF"/>
                </a:highlight>
                <a:latin typeface="Aptos Display"/>
              </a:rPr>
              <a:t>Attachment and Loss: Vol 1. Attachment.</a:t>
            </a:r>
            <a:r>
              <a:rPr lang="en-GB" sz="1200">
                <a:highlight>
                  <a:srgbClr val="FFFFFF"/>
                </a:highlight>
                <a:latin typeface="Aptos Display"/>
              </a:rPr>
              <a:t> London: Hogarth Press.</a:t>
            </a:r>
            <a:endParaRPr lang="en-GB" sz="1200" dirty="0">
              <a:highlight>
                <a:srgbClr val="C6C6C6"/>
              </a:highlight>
              <a:latin typeface="Aptos Display"/>
            </a:endParaRPr>
          </a:p>
          <a:p>
            <a:pPr algn="just"/>
            <a:r>
              <a:rPr lang="en-GB" sz="1200">
                <a:highlight>
                  <a:srgbClr val="FFFFFF"/>
                </a:highlight>
                <a:latin typeface="Aptos Display"/>
              </a:rPr>
              <a:t>Bronfenbrenner, U. (1979). The Ecology of Human Development. Cambridge, MA: Harvard University Press.</a:t>
            </a:r>
            <a:endParaRPr lang="en-GB" sz="1200" dirty="0">
              <a:highlight>
                <a:srgbClr val="C6C6C6"/>
              </a:highlight>
              <a:latin typeface="Aptos Display"/>
            </a:endParaRPr>
          </a:p>
          <a:p>
            <a:r>
              <a:rPr lang="en-GB" sz="1200">
                <a:highlight>
                  <a:srgbClr val="FFFFFF"/>
                </a:highlight>
                <a:latin typeface="Aptos Display"/>
              </a:rPr>
              <a:t>Estyn (2019) </a:t>
            </a:r>
            <a:r>
              <a:rPr lang="en-GB" sz="1200" i="1">
                <a:highlight>
                  <a:srgbClr val="FFFFFF"/>
                </a:highlight>
                <a:latin typeface="Aptos Display"/>
              </a:rPr>
              <a:t>Healthy and Happy: School Impact on Pupils Health and Wellbeing.</a:t>
            </a:r>
            <a:r>
              <a:rPr lang="en-GB" sz="1200">
                <a:highlight>
                  <a:srgbClr val="FFFFFF"/>
                </a:highlight>
                <a:latin typeface="Aptos Display"/>
              </a:rPr>
              <a:t> Cardiff: Estyn. Available at: </a:t>
            </a:r>
            <a:r>
              <a:rPr lang="en-GB" sz="1200" u="sng" dirty="0">
                <a:highlight>
                  <a:srgbClr val="FFFFFF"/>
                </a:highlight>
                <a:latin typeface="Aptos Display"/>
                <a:hlinkClick r:id="rId2"/>
              </a:rPr>
              <a:t>https://www.estyn.gov.wales/system/files/2022-01/Healthy%2520and%2520Happy%2520report%2520En_0.pdf</a:t>
            </a:r>
            <a:r>
              <a:rPr lang="en-GB" sz="1200">
                <a:highlight>
                  <a:srgbClr val="FFFFFF"/>
                </a:highlight>
                <a:latin typeface="Aptos Display"/>
              </a:rPr>
              <a:t> (Accessed: 10 June 2026). </a:t>
            </a:r>
            <a:endParaRPr lang="en-GB" sz="1200" dirty="0">
              <a:highlight>
                <a:srgbClr val="C6C6C6"/>
              </a:highlight>
              <a:latin typeface="Aptos Display"/>
            </a:endParaRPr>
          </a:p>
          <a:p>
            <a:r>
              <a:rPr lang="en-GB" sz="1200">
                <a:highlight>
                  <a:srgbClr val="FFFFFF"/>
                </a:highlight>
                <a:latin typeface="Aptos Display"/>
              </a:rPr>
              <a:t>Feinstein, L., Duckworth, K. and Sabates, R. (2008) </a:t>
            </a:r>
            <a:r>
              <a:rPr lang="en-GB" sz="1200" i="1">
                <a:highlight>
                  <a:srgbClr val="FFFFFF"/>
                </a:highlight>
                <a:latin typeface="Aptos Display"/>
              </a:rPr>
              <a:t>Education and the Family: Passing Success Across the Generations. </a:t>
            </a:r>
            <a:r>
              <a:rPr lang="en-GB" sz="1200">
                <a:highlight>
                  <a:srgbClr val="FFFFFF"/>
                </a:highlight>
                <a:latin typeface="Aptos Display"/>
              </a:rPr>
              <a:t>London: Routledge</a:t>
            </a:r>
            <a:r>
              <a:rPr lang="en-GB" sz="1200" i="1">
                <a:highlight>
                  <a:srgbClr val="FFFFFF"/>
                </a:highlight>
                <a:latin typeface="Aptos Display"/>
              </a:rPr>
              <a:t>.</a:t>
            </a:r>
            <a:r>
              <a:rPr lang="en-GB" sz="1200">
                <a:highlight>
                  <a:srgbClr val="FFFFFF"/>
                </a:highlight>
                <a:latin typeface="Aptos Display"/>
              </a:rPr>
              <a:t> Accessed at: </a:t>
            </a:r>
            <a:r>
              <a:rPr lang="en-GB" sz="1200" u="sng" dirty="0">
                <a:highlight>
                  <a:srgbClr val="FFFFFF"/>
                </a:highlight>
                <a:latin typeface="Aptos Display"/>
                <a:hlinkClick r:id="rId3"/>
              </a:rPr>
              <a:t>https://www.researchgate.net/publication/286569240_Education_and_the_Family_Passing_Success_Across_the_Generations</a:t>
            </a:r>
            <a:r>
              <a:rPr lang="en-GB" sz="1200">
                <a:highlight>
                  <a:srgbClr val="FFFFFF"/>
                </a:highlight>
                <a:latin typeface="Aptos Display"/>
              </a:rPr>
              <a:t> (Accessed: 12 June 2026).</a:t>
            </a:r>
            <a:endParaRPr lang="en-GB" sz="1200" dirty="0">
              <a:highlight>
                <a:srgbClr val="C6C6C6"/>
              </a:highlight>
              <a:latin typeface="Aptos Display"/>
            </a:endParaRPr>
          </a:p>
          <a:p>
            <a:r>
              <a:rPr lang="en-GB" sz="1200" dirty="0">
                <a:highlight>
                  <a:srgbClr val="FFFFFF"/>
                </a:highlight>
                <a:latin typeface="Aptos Display"/>
              </a:rPr>
              <a:t>Huber, M., </a:t>
            </a:r>
            <a:r>
              <a:rPr lang="en-GB" sz="1200" dirty="0" err="1">
                <a:highlight>
                  <a:srgbClr val="FFFFFF"/>
                </a:highlight>
                <a:latin typeface="Aptos Display"/>
              </a:rPr>
              <a:t>Knottnerus</a:t>
            </a:r>
            <a:r>
              <a:rPr lang="en-GB" sz="1200" dirty="0">
                <a:highlight>
                  <a:srgbClr val="FFFFFF"/>
                </a:highlight>
                <a:latin typeface="Aptos Display"/>
              </a:rPr>
              <a:t>, J.A., Green, L., Van Der Horst, H., Jadad, A.R., Kromhout, D., Leonard, B., Lorig, K., Loureiro, M.I., Van Der Meer, J.W.M., Schnabel, P., Smith, R., Van </a:t>
            </a:r>
            <a:r>
              <a:rPr lang="en-GB" sz="1200" dirty="0" err="1">
                <a:highlight>
                  <a:srgbClr val="FFFFFF"/>
                </a:highlight>
                <a:latin typeface="Aptos Display"/>
              </a:rPr>
              <a:t>Weel</a:t>
            </a:r>
            <a:r>
              <a:rPr lang="en-GB" sz="1200" dirty="0">
                <a:highlight>
                  <a:srgbClr val="FFFFFF"/>
                </a:highlight>
                <a:latin typeface="Aptos Display"/>
              </a:rPr>
              <a:t>, C. and Smid, H. (2011) ‘</a:t>
            </a:r>
            <a:r>
              <a:rPr lang="en-GB" sz="1200" i="1" dirty="0">
                <a:highlight>
                  <a:srgbClr val="FFFFFF"/>
                </a:highlight>
                <a:latin typeface="Aptos Display"/>
              </a:rPr>
              <a:t>How should we define health?’ A</a:t>
            </a:r>
            <a:r>
              <a:rPr lang="en-GB" sz="1200" dirty="0">
                <a:highlight>
                  <a:srgbClr val="FFFFFF"/>
                </a:highlight>
                <a:latin typeface="Aptos Display"/>
              </a:rPr>
              <a:t>vailable at:  </a:t>
            </a:r>
            <a:r>
              <a:rPr lang="en-GB" sz="1200" u="sng" dirty="0">
                <a:highlight>
                  <a:srgbClr val="FFFFFF"/>
                </a:highlight>
                <a:latin typeface="Aptos Display"/>
                <a:hlinkClick r:id="rId4"/>
              </a:rPr>
              <a:t>https://www.researchgate.net/publication/51523299_How_should_we_define_health</a:t>
            </a:r>
            <a:r>
              <a:rPr lang="en-GB" sz="1200" dirty="0">
                <a:highlight>
                  <a:srgbClr val="FFFFFF"/>
                </a:highlight>
                <a:latin typeface="Aptos Display"/>
              </a:rPr>
              <a:t> (Accessed: 12 June 2026). </a:t>
            </a:r>
            <a:endParaRPr lang="en-GB" sz="1200" dirty="0">
              <a:highlight>
                <a:srgbClr val="C6C6C6"/>
              </a:highlight>
              <a:latin typeface="Aptos Display"/>
            </a:endParaRPr>
          </a:p>
          <a:p>
            <a:r>
              <a:rPr lang="en-GB" sz="1200">
                <a:highlight>
                  <a:srgbClr val="FFFFFF"/>
                </a:highlight>
                <a:latin typeface="Aptos Display"/>
              </a:rPr>
              <a:t>Marmot, M., Allen, J., Boyce, T., Goldblatt, P. and Morrison, J. (2020) </a:t>
            </a:r>
            <a:r>
              <a:rPr lang="en-GB" sz="1200" i="1">
                <a:highlight>
                  <a:srgbClr val="FFFFFF"/>
                </a:highlight>
                <a:latin typeface="Aptos Display"/>
              </a:rPr>
              <a:t>Health Equity in England: The Marmot Review 10 Years On</a:t>
            </a:r>
            <a:r>
              <a:rPr lang="en-GB" sz="1200">
                <a:highlight>
                  <a:srgbClr val="FFFFFF"/>
                </a:highlight>
                <a:latin typeface="Aptos Display"/>
              </a:rPr>
              <a:t>. London: Institute of Health Equity. Available at: </a:t>
            </a:r>
            <a:r>
              <a:rPr lang="en-GB" sz="1200" dirty="0">
                <a:highlight>
                  <a:srgbClr val="FFFFFF"/>
                </a:highlight>
                <a:latin typeface="Aptos Display"/>
                <a:hlinkClick r:id="rId5"/>
              </a:rPr>
              <a:t>https://www.instituteofhealthequity.org/resources-reports/marmot-review-10-years-on/the-marmot-review-10-years-on-full-report.pdf</a:t>
            </a:r>
            <a:r>
              <a:rPr lang="en-GB" sz="1200">
                <a:highlight>
                  <a:srgbClr val="FFFFFF"/>
                </a:highlight>
                <a:latin typeface="Aptos Display"/>
              </a:rPr>
              <a:t> (Accessed: 09 June 2026). </a:t>
            </a:r>
            <a:endParaRPr lang="en-GB" sz="1200" dirty="0">
              <a:highlight>
                <a:srgbClr val="C6C6C6"/>
              </a:highlight>
              <a:latin typeface="Aptos Display"/>
            </a:endParaRPr>
          </a:p>
          <a:p>
            <a:pPr algn="just"/>
            <a:r>
              <a:rPr lang="en-GB" sz="1200">
                <a:highlight>
                  <a:srgbClr val="FFFFFF"/>
                </a:highlight>
                <a:latin typeface="Aptos Display"/>
              </a:rPr>
              <a:t>Maslow, A.H. (1943) ‘A theory of human motivation’, </a:t>
            </a:r>
            <a:r>
              <a:rPr lang="en-GB" sz="1200" i="1">
                <a:highlight>
                  <a:srgbClr val="FFFFFF"/>
                </a:highlight>
                <a:latin typeface="Aptos Display"/>
              </a:rPr>
              <a:t>Psychological review</a:t>
            </a:r>
            <a:r>
              <a:rPr lang="en-GB" sz="1200">
                <a:highlight>
                  <a:srgbClr val="FFFFFF"/>
                </a:highlight>
                <a:latin typeface="Aptos Display"/>
              </a:rPr>
              <a:t>, 50(4), pp. 370–396.  Available at: </a:t>
            </a:r>
            <a:r>
              <a:rPr lang="en-GB" sz="1200" u="sng" dirty="0">
                <a:highlight>
                  <a:srgbClr val="FFFFFF"/>
                </a:highlight>
                <a:latin typeface="Aptos Display"/>
                <a:hlinkClick r:id="rId6"/>
              </a:rPr>
              <a:t>https://doi.org/10.1037/h0054346</a:t>
            </a:r>
            <a:r>
              <a:rPr lang="en-GB" sz="1200">
                <a:highlight>
                  <a:srgbClr val="FFFFFF"/>
                </a:highlight>
                <a:latin typeface="Aptos Display"/>
              </a:rPr>
              <a:t> (Accessed: 12 June 2026). </a:t>
            </a:r>
            <a:endParaRPr lang="en-GB" sz="1200" dirty="0">
              <a:highlight>
                <a:srgbClr val="C6C6C6"/>
              </a:highlight>
              <a:latin typeface="Aptos Display"/>
            </a:endParaRPr>
          </a:p>
          <a:p>
            <a:pPr algn="just"/>
            <a:r>
              <a:rPr lang="en-GB" sz="1200">
                <a:highlight>
                  <a:srgbClr val="FFFFFF"/>
                </a:highlight>
                <a:latin typeface="Aptos Display"/>
              </a:rPr>
              <a:t>Public Health England (2019) </a:t>
            </a:r>
            <a:r>
              <a:rPr lang="en-GB" sz="1200" i="1">
                <a:highlight>
                  <a:srgbClr val="FFFFFF"/>
                </a:highlight>
                <a:latin typeface="Aptos Display"/>
              </a:rPr>
              <a:t>Health Matters: Obesity and the Food Environment</a:t>
            </a:r>
            <a:r>
              <a:rPr lang="en-GB" sz="1200">
                <a:highlight>
                  <a:srgbClr val="FFFFFF"/>
                </a:highlight>
                <a:latin typeface="Aptos Display"/>
              </a:rPr>
              <a:t>. Available at: </a:t>
            </a:r>
            <a:r>
              <a:rPr lang="en-GB" sz="1200" u="sng" dirty="0">
                <a:highlight>
                  <a:srgbClr val="FFFFFF"/>
                </a:highlight>
                <a:latin typeface="Aptos Display"/>
                <a:hlinkClick r:id="rId7"/>
              </a:rPr>
              <a:t>https://www.gov.uk/government/publications/health-matters-obesity-and-the-food-environment/health-matters-obesity-and-the-food-environment--2</a:t>
            </a:r>
            <a:r>
              <a:rPr lang="en-GB" sz="1200">
                <a:highlight>
                  <a:srgbClr val="FFFFFF"/>
                </a:highlight>
                <a:latin typeface="Aptos Display"/>
              </a:rPr>
              <a:t> (Accessed: 12 June 2026). </a:t>
            </a:r>
            <a:endParaRPr lang="en-GB" sz="1200" dirty="0">
              <a:highlight>
                <a:srgbClr val="C6C6C6"/>
              </a:highlight>
              <a:latin typeface="Aptos Display"/>
            </a:endParaRPr>
          </a:p>
          <a:p>
            <a:pPr algn="just"/>
            <a:r>
              <a:rPr lang="en-GB" sz="1200">
                <a:highlight>
                  <a:srgbClr val="FFFFFF"/>
                </a:highlight>
                <a:latin typeface="Aptos Display"/>
              </a:rPr>
              <a:t>Public Health Wales (2023) </a:t>
            </a:r>
            <a:r>
              <a:rPr lang="en-GB" sz="1200" i="1">
                <a:highlight>
                  <a:srgbClr val="FFFFFF"/>
                </a:highlight>
                <a:latin typeface="Aptos Display"/>
              </a:rPr>
              <a:t>Every Child Wales Programme. </a:t>
            </a:r>
            <a:r>
              <a:rPr lang="en-GB" sz="1200">
                <a:highlight>
                  <a:srgbClr val="FFFFFF"/>
                </a:highlight>
                <a:latin typeface="Aptos Display"/>
              </a:rPr>
              <a:t>Available at: </a:t>
            </a:r>
            <a:r>
              <a:rPr lang="en-GB" sz="1200" u="sng" dirty="0">
                <a:highlight>
                  <a:srgbClr val="FFFFFF"/>
                </a:highlight>
                <a:latin typeface="Aptos Display"/>
                <a:hlinkClick r:id="rId8"/>
              </a:rPr>
              <a:t>https://www.gov.wales/healthy-child-wales-programme-2023-html</a:t>
            </a:r>
            <a:r>
              <a:rPr lang="en-GB" sz="1200">
                <a:highlight>
                  <a:srgbClr val="FFFFFF"/>
                </a:highlight>
                <a:latin typeface="Aptos Display"/>
              </a:rPr>
              <a:t> (accessed: 13 June 2026). </a:t>
            </a:r>
            <a:endParaRPr lang="en-GB" sz="1200" dirty="0">
              <a:highlight>
                <a:srgbClr val="C6C6C6"/>
              </a:highlight>
              <a:latin typeface="Aptos Display"/>
            </a:endParaRPr>
          </a:p>
          <a:p>
            <a:pPr algn="just"/>
            <a:r>
              <a:rPr lang="en-GB" sz="1200">
                <a:highlight>
                  <a:srgbClr val="FFFFFF"/>
                </a:highlight>
                <a:latin typeface="Aptos Display"/>
              </a:rPr>
              <a:t>Tay, L. and Diener, E. (2011)</a:t>
            </a:r>
            <a:r>
              <a:rPr lang="en-GB" sz="1200" i="1">
                <a:highlight>
                  <a:srgbClr val="FFFFFF"/>
                </a:highlight>
                <a:latin typeface="Aptos Display"/>
              </a:rPr>
              <a:t> ‘Needs and subjective well-being around the world’, Journal of Personality and Social Psychology.</a:t>
            </a:r>
            <a:r>
              <a:rPr lang="en-GB" sz="1200">
                <a:highlight>
                  <a:srgbClr val="FFFFFF"/>
                </a:highlight>
                <a:latin typeface="Aptos Display"/>
              </a:rPr>
              <a:t> Available at: </a:t>
            </a:r>
            <a:r>
              <a:rPr lang="en-GB" sz="1200" u="sng" dirty="0">
                <a:highlight>
                  <a:srgbClr val="FFFFFF"/>
                </a:highlight>
                <a:latin typeface="Aptos Display"/>
                <a:hlinkClick r:id="rId9"/>
              </a:rPr>
              <a:t>https://www.apa.org/pubs/journals/releases/psp-101-2-354.pdf</a:t>
            </a:r>
            <a:r>
              <a:rPr lang="en-GB" sz="1200">
                <a:highlight>
                  <a:srgbClr val="FFFFFF"/>
                </a:highlight>
                <a:latin typeface="Aptos Display"/>
              </a:rPr>
              <a:t> (Accessed: 13 June 2026). </a:t>
            </a:r>
            <a:endParaRPr lang="en-GB" sz="1200" dirty="0">
              <a:highlight>
                <a:srgbClr val="C6C6C6"/>
              </a:highlight>
              <a:latin typeface="Aptos Display"/>
            </a:endParaRPr>
          </a:p>
          <a:p>
            <a:pPr algn="just"/>
            <a:r>
              <a:rPr lang="en-GB" sz="1200">
                <a:highlight>
                  <a:srgbClr val="FFFFFF"/>
                </a:highlight>
                <a:latin typeface="Aptos Display"/>
              </a:rPr>
              <a:t>Welsh Government (2022) </a:t>
            </a:r>
            <a:r>
              <a:rPr lang="en-GB" sz="1200" i="1">
                <a:highlight>
                  <a:srgbClr val="FFFFFF"/>
                </a:highlight>
                <a:latin typeface="Aptos Display"/>
              </a:rPr>
              <a:t>Curriculum for Wales: Health and Wellbeing Area of Learning and Experience. </a:t>
            </a:r>
            <a:r>
              <a:rPr lang="en-GB" sz="1200">
                <a:highlight>
                  <a:srgbClr val="FFFFFF"/>
                </a:highlight>
                <a:latin typeface="Aptos Display"/>
              </a:rPr>
              <a:t>Available at: </a:t>
            </a:r>
            <a:r>
              <a:rPr lang="en-GB" sz="1200" u="sng" dirty="0">
                <a:highlight>
                  <a:srgbClr val="FFFFFF"/>
                </a:highlight>
                <a:latin typeface="Aptos Display"/>
                <a:hlinkClick r:id="rId10"/>
              </a:rPr>
              <a:t>https://hwb.gov.wales/storage/f8f9760c-64a1-48ea-80fd-db130ad9050b/a-guide-to-curriculum-for-wales-2022.pdf</a:t>
            </a:r>
            <a:r>
              <a:rPr lang="en-GB" sz="1200">
                <a:highlight>
                  <a:srgbClr val="FFFFFF"/>
                </a:highlight>
                <a:latin typeface="Aptos Display"/>
              </a:rPr>
              <a:t> (Accessed: 14 June 2026). </a:t>
            </a:r>
            <a:endParaRPr lang="en-GB" sz="1200" dirty="0">
              <a:highlight>
                <a:srgbClr val="C6C6C6"/>
              </a:highlight>
              <a:latin typeface="Aptos Display"/>
            </a:endParaRPr>
          </a:p>
          <a:p>
            <a:pPr algn="just"/>
            <a:r>
              <a:rPr lang="en-GB" sz="1200">
                <a:highlight>
                  <a:srgbClr val="FFFFFF"/>
                </a:highlight>
                <a:latin typeface="Aptos Display"/>
              </a:rPr>
              <a:t>World Health Organisation (1948) </a:t>
            </a:r>
            <a:r>
              <a:rPr lang="en-GB" sz="1200" i="1">
                <a:highlight>
                  <a:srgbClr val="FFFFFF"/>
                </a:highlight>
                <a:latin typeface="Aptos Display"/>
              </a:rPr>
              <a:t>Constitution of the World Health Organisation. Available at: </a:t>
            </a:r>
            <a:r>
              <a:rPr lang="en-GB" sz="1200" u="sng" dirty="0">
                <a:highlight>
                  <a:srgbClr val="FFFFFF"/>
                </a:highlight>
                <a:latin typeface="Aptos Display"/>
                <a:hlinkClick r:id="rId11"/>
              </a:rPr>
              <a:t>https://www.who.int/about/governance/constitution</a:t>
            </a:r>
            <a:r>
              <a:rPr lang="en-GB" sz="1200">
                <a:highlight>
                  <a:srgbClr val="FFFFFF"/>
                </a:highlight>
                <a:latin typeface="Aptos Display"/>
              </a:rPr>
              <a:t> (Accessed: 14 June 2026). </a:t>
            </a:r>
            <a:endParaRPr lang="en-GB" sz="1200" dirty="0">
              <a:highlight>
                <a:srgbClr val="C6C6C6"/>
              </a:highlight>
              <a:latin typeface="Aptos Display"/>
            </a:endParaRPr>
          </a:p>
          <a:p>
            <a:pPr algn="just"/>
            <a:r>
              <a:rPr lang="en-GB" sz="1200">
                <a:highlight>
                  <a:srgbClr val="FFFFFF"/>
                </a:highlight>
                <a:latin typeface="Aptos Display"/>
              </a:rPr>
              <a:t>UK Government (2004) </a:t>
            </a:r>
            <a:r>
              <a:rPr lang="en-GB" sz="1200" i="1">
                <a:highlight>
                  <a:srgbClr val="FFFFFF"/>
                </a:highlight>
                <a:latin typeface="Aptos Display"/>
              </a:rPr>
              <a:t>Children Act 2004. </a:t>
            </a:r>
            <a:r>
              <a:rPr lang="en-GB" sz="1200">
                <a:highlight>
                  <a:srgbClr val="FFFFFF"/>
                </a:highlight>
                <a:latin typeface="Aptos Display"/>
              </a:rPr>
              <a:t>Available at: </a:t>
            </a:r>
            <a:r>
              <a:rPr lang="en-GB" sz="1200" u="sng" dirty="0">
                <a:highlight>
                  <a:srgbClr val="FFFFFF"/>
                </a:highlight>
                <a:latin typeface="Aptos Display"/>
                <a:hlinkClick r:id="rId12"/>
              </a:rPr>
              <a:t>https://www.legislation.gov.uk/ukpga/2004/31/contents</a:t>
            </a:r>
            <a:r>
              <a:rPr lang="en-GB" sz="1200">
                <a:highlight>
                  <a:srgbClr val="FFFFFF"/>
                </a:highlight>
                <a:latin typeface="Aptos Display"/>
              </a:rPr>
              <a:t> (accessed: 15 June 2026). </a:t>
            </a:r>
            <a:endParaRPr lang="en-GB" sz="1200" dirty="0">
              <a:highlight>
                <a:srgbClr val="C6C6C6"/>
              </a:highlight>
              <a:latin typeface="Aptos Display"/>
            </a:endParaRPr>
          </a:p>
          <a:p>
            <a:pPr algn="just"/>
            <a:endParaRPr lang="en-GB" sz="1200" dirty="0">
              <a:highlight>
                <a:srgbClr val="C6C6C6"/>
              </a:highlight>
              <a:latin typeface="Aptos Display"/>
            </a:endParaRPr>
          </a:p>
          <a:p>
            <a:endParaRPr lang="en-GB" sz="1200" dirty="0">
              <a:highlight>
                <a:srgbClr val="C6C6C6"/>
              </a:highlight>
              <a:latin typeface="Aptos"/>
            </a:endParaRPr>
          </a:p>
          <a:p>
            <a:pPr algn="just"/>
            <a:endParaRPr lang="en-GB" sz="1200" dirty="0">
              <a:highlight>
                <a:srgbClr val="C6C6C6"/>
              </a:highlight>
              <a:latin typeface="Aptos"/>
            </a:endParaRPr>
          </a:p>
          <a:p>
            <a:endParaRPr lang="en-GB" sz="1200" dirty="0">
              <a:highlight>
                <a:srgbClr val="FFFFFF"/>
              </a:highlight>
              <a:latin typeface="Aptos Display"/>
            </a:endParaRPr>
          </a:p>
          <a:p>
            <a:pPr algn="l"/>
            <a:endParaRPr lang="en-GB" dirty="0"/>
          </a:p>
        </p:txBody>
      </p:sp>
    </p:spTree>
    <p:extLst>
      <p:ext uri="{BB962C8B-B14F-4D97-AF65-F5344CB8AC3E}">
        <p14:creationId xmlns:p14="http://schemas.microsoft.com/office/powerpoint/2010/main" val="2204644156"/>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DashVTI</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72</cp:revision>
  <dcterms:created xsi:type="dcterms:W3CDTF">2026-06-21T20:28:22Z</dcterms:created>
  <dcterms:modified xsi:type="dcterms:W3CDTF">2026-06-21T21:53:20Z</dcterms:modified>
</cp:coreProperties>
</file>