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4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1"/>
    <p:sldMasterId id="2147483663" r:id="rId2"/>
    <p:sldMasterId id="2147483668" r:id="rId3"/>
    <p:sldMasterId id="2147483669" r:id="rId4"/>
    <p:sldMasterId id="2147483778" r:id="rId5"/>
  </p:sldMasterIdLst>
  <p:notesMasterIdLst>
    <p:notesMasterId r:id="rId67"/>
  </p:notesMasterIdLst>
  <p:sldIdLst>
    <p:sldId id="257" r:id="rId6"/>
    <p:sldId id="258" r:id="rId7"/>
    <p:sldId id="259" r:id="rId8"/>
    <p:sldId id="285" r:id="rId9"/>
    <p:sldId id="314" r:id="rId10"/>
    <p:sldId id="315" r:id="rId11"/>
    <p:sldId id="316" r:id="rId12"/>
    <p:sldId id="317" r:id="rId13"/>
    <p:sldId id="326" r:id="rId14"/>
    <p:sldId id="327" r:id="rId15"/>
    <p:sldId id="288" r:id="rId16"/>
    <p:sldId id="291" r:id="rId17"/>
    <p:sldId id="329" r:id="rId18"/>
    <p:sldId id="318" r:id="rId19"/>
    <p:sldId id="328" r:id="rId20"/>
    <p:sldId id="330" r:id="rId21"/>
    <p:sldId id="319" r:id="rId22"/>
    <p:sldId id="342" r:id="rId23"/>
    <p:sldId id="343" r:id="rId24"/>
    <p:sldId id="323" r:id="rId25"/>
    <p:sldId id="344" r:id="rId26"/>
    <p:sldId id="345" r:id="rId27"/>
    <p:sldId id="307" r:id="rId28"/>
    <p:sldId id="324" r:id="rId29"/>
    <p:sldId id="346" r:id="rId30"/>
    <p:sldId id="347" r:id="rId31"/>
    <p:sldId id="309" r:id="rId32"/>
    <p:sldId id="430" r:id="rId33"/>
    <p:sldId id="434" r:id="rId34"/>
    <p:sldId id="435" r:id="rId35"/>
    <p:sldId id="436" r:id="rId36"/>
    <p:sldId id="437" r:id="rId37"/>
    <p:sldId id="429" r:id="rId38"/>
    <p:sldId id="431" r:id="rId39"/>
    <p:sldId id="432" r:id="rId40"/>
    <p:sldId id="433" r:id="rId41"/>
    <p:sldId id="438" r:id="rId42"/>
    <p:sldId id="294" r:id="rId43"/>
    <p:sldId id="295" r:id="rId44"/>
    <p:sldId id="296" r:id="rId45"/>
    <p:sldId id="297" r:id="rId46"/>
    <p:sldId id="298" r:id="rId47"/>
    <p:sldId id="325" r:id="rId48"/>
    <p:sldId id="348" r:id="rId49"/>
    <p:sldId id="300" r:id="rId50"/>
    <p:sldId id="301" r:id="rId51"/>
    <p:sldId id="321" r:id="rId52"/>
    <p:sldId id="349" r:id="rId53"/>
    <p:sldId id="350" r:id="rId54"/>
    <p:sldId id="419" r:id="rId55"/>
    <p:sldId id="420" r:id="rId56"/>
    <p:sldId id="322" r:id="rId57"/>
    <p:sldId id="421" r:id="rId58"/>
    <p:sldId id="422" r:id="rId59"/>
    <p:sldId id="337" r:id="rId60"/>
    <p:sldId id="303" r:id="rId61"/>
    <p:sldId id="304" r:id="rId62"/>
    <p:sldId id="428" r:id="rId63"/>
    <p:sldId id="338" r:id="rId64"/>
    <p:sldId id="306" r:id="rId65"/>
    <p:sldId id="336" r:id="rId6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320"/>
    <p:restoredTop sz="73761" autoAdjust="0"/>
  </p:normalViewPr>
  <p:slideViewPr>
    <p:cSldViewPr snapToGrid="0" snapToObjects="1">
      <p:cViewPr varScale="1">
        <p:scale>
          <a:sx n="82" d="100"/>
          <a:sy n="82" d="100"/>
        </p:scale>
        <p:origin x="2070" y="9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63" Type="http://schemas.openxmlformats.org/officeDocument/2006/relationships/slide" Target="slides/slide58.xml"/><Relationship Id="rId68" Type="http://schemas.openxmlformats.org/officeDocument/2006/relationships/presProps" Target="presProps.xml"/><Relationship Id="rId7" Type="http://schemas.openxmlformats.org/officeDocument/2006/relationships/slide" Target="slides/slide2.xml"/><Relationship Id="rId71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slide" Target="slides/slide48.xml"/><Relationship Id="rId58" Type="http://schemas.openxmlformats.org/officeDocument/2006/relationships/slide" Target="slides/slide53.xml"/><Relationship Id="rId66" Type="http://schemas.openxmlformats.org/officeDocument/2006/relationships/slide" Target="slides/slide61.xml"/><Relationship Id="rId5" Type="http://schemas.openxmlformats.org/officeDocument/2006/relationships/slideMaster" Target="slideMasters/slideMaster5.xml"/><Relationship Id="rId61" Type="http://schemas.openxmlformats.org/officeDocument/2006/relationships/slide" Target="slides/slide56.xml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slide" Target="slides/slide51.xml"/><Relationship Id="rId64" Type="http://schemas.openxmlformats.org/officeDocument/2006/relationships/slide" Target="slides/slide59.xml"/><Relationship Id="rId69" Type="http://schemas.openxmlformats.org/officeDocument/2006/relationships/viewProps" Target="viewProps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72" Type="http://schemas.microsoft.com/office/2016/11/relationships/changesInfo" Target="changesInfos/changesInfo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slide" Target="slides/slide54.xml"/><Relationship Id="rId67" Type="http://schemas.openxmlformats.org/officeDocument/2006/relationships/notesMaster" Target="notesMasters/notesMaster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62" Type="http://schemas.openxmlformats.org/officeDocument/2006/relationships/slide" Target="slides/slide57.xml"/><Relationship Id="rId7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slide" Target="slides/slide52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slide" Target="slides/slide55.xml"/><Relationship Id="rId65" Type="http://schemas.openxmlformats.org/officeDocument/2006/relationships/slide" Target="slides/slide60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9" Type="http://schemas.openxmlformats.org/officeDocument/2006/relationships/slide" Target="slides/slide34.xml"/><Relationship Id="rId34" Type="http://schemas.openxmlformats.org/officeDocument/2006/relationships/slide" Target="slides/slide29.xml"/><Relationship Id="rId50" Type="http://schemas.openxmlformats.org/officeDocument/2006/relationships/slide" Target="slides/slide45.xml"/><Relationship Id="rId55" Type="http://schemas.openxmlformats.org/officeDocument/2006/relationships/slide" Target="slides/slide5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Rees-Edwards" userId="6ddc9a34-5fd4-438d-87b4-9c8b83b97512" providerId="ADAL" clId="{7949757A-AD69-4126-B2D1-7959911563A1}"/>
    <pc:docChg chg="modSld">
      <pc:chgData name="Alison Rees-Edwards" userId="6ddc9a34-5fd4-438d-87b4-9c8b83b97512" providerId="ADAL" clId="{7949757A-AD69-4126-B2D1-7959911563A1}" dt="2026-09-15T10:17:44.032" v="7" actId="20577"/>
      <pc:docMkLst>
        <pc:docMk/>
      </pc:docMkLst>
      <pc:sldChg chg="modSp mod">
        <pc:chgData name="Alison Rees-Edwards" userId="6ddc9a34-5fd4-438d-87b4-9c8b83b97512" providerId="ADAL" clId="{7949757A-AD69-4126-B2D1-7959911563A1}" dt="2026-09-15T10:17:44.032" v="7" actId="20577"/>
        <pc:sldMkLst>
          <pc:docMk/>
          <pc:sldMk cId="825556576" sldId="429"/>
        </pc:sldMkLst>
        <pc:spChg chg="mod">
          <ac:chgData name="Alison Rees-Edwards" userId="6ddc9a34-5fd4-438d-87b4-9c8b83b97512" providerId="ADAL" clId="{7949757A-AD69-4126-B2D1-7959911563A1}" dt="2026-09-15T10:17:44.032" v="7" actId="20577"/>
          <ac:spMkLst>
            <pc:docMk/>
            <pc:sldMk cId="825556576" sldId="429"/>
            <ac:spMk id="3" creationId="{B582FAEE-E9C6-21BB-A6B1-219738156D4E}"/>
          </ac:spMkLst>
        </pc:spChg>
      </pc:sldChg>
      <pc:sldChg chg="modSp mod">
        <pc:chgData name="Alison Rees-Edwards" userId="6ddc9a34-5fd4-438d-87b4-9c8b83b97512" providerId="ADAL" clId="{7949757A-AD69-4126-B2D1-7959911563A1}" dt="2026-09-15T10:17:30.048" v="3" actId="20577"/>
        <pc:sldMkLst>
          <pc:docMk/>
          <pc:sldMk cId="587673813" sldId="430"/>
        </pc:sldMkLst>
        <pc:spChg chg="mod">
          <ac:chgData name="Alison Rees-Edwards" userId="6ddc9a34-5fd4-438d-87b4-9c8b83b97512" providerId="ADAL" clId="{7949757A-AD69-4126-B2D1-7959911563A1}" dt="2026-09-15T10:17:30.048" v="3" actId="20577"/>
          <ac:spMkLst>
            <pc:docMk/>
            <pc:sldMk cId="587673813" sldId="430"/>
            <ac:spMk id="5" creationId="{1912D6D6-0BEC-6719-5AF8-F7D3782593B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9/15/2026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1399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53483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5605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126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i="0" dirty="0">
              <a:latin typeface="Arial" panose="020B0604020202020204" pitchFamily="34" charset="0"/>
            </a:endParaRPr>
          </a:p>
        </p:txBody>
      </p:sp>
      <p:sp>
        <p:nvSpPr>
          <p:cNvPr id="112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10C6355-4E7D-4201-86A0-E9BB36801752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30049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341DB5C-EB30-4949-8F73-A094E8B81438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798300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341DB5C-EB30-4949-8F73-A094E8B81438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599986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784874D-5CF1-445E-8B3A-3DE06A0936FB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5934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784874D-5CF1-445E-8B3A-3DE06A0936FB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28588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EEAB0F1-3A97-4448-AAED-205D114AAEB8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cy-GB" dirty="0">
              <a:latin typeface="Arial" panose="020B0604020202020204" pitchFamily="34" charset="0"/>
            </a:endParaRPr>
          </a:p>
          <a:p>
            <a:pPr eaLnBrk="1" hangingPunct="1"/>
            <a:endParaRPr lang="en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65690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83958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5108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89440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10598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97403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03067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11137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None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78127906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None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0272996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43306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402367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16649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04054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77423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83769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91899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81821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2567658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9449962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83631353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47761151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32147140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84968973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40977468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15449431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9008450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410144610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743914258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38600146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D10F303-1A90-4229-B953-74A6F0AA1908}" type="slidenum">
              <a:rPr lang="en-GB" altLang="cy-GB" smtClean="0"/>
              <a:pPr>
                <a:defRPr/>
              </a:pPr>
              <a:t>50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45350930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D10F303-1A90-4229-B953-74A6F0AA1908}" type="slidenum">
              <a:rPr lang="en-GB" altLang="cy-GB" smtClean="0"/>
              <a:pPr>
                <a:defRPr/>
              </a:pPr>
              <a:t>51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1441998544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452715048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853321992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484767134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55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6370991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56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74380905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770066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59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47113673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60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290705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568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775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0159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00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670562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08399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5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9/15/2026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608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2" r:id="rId3"/>
    <p:sldLayoutId id="2147483783" r:id="rId4"/>
    <p:sldLayoutId id="2147483786" r:id="rId5"/>
    <p:sldLayoutId id="214748378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mailto:a.rees-edwards@uwtsd.ac.uk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hyperlink" Target="mailto:s.stocks@uwtsd.ac.uk" TargetMode="External"/><Relationship Id="rId5" Type="http://schemas.openxmlformats.org/officeDocument/2006/relationships/hyperlink" Target="mailto:natasha.morgans@uwtsd.ac.uk" TargetMode="External"/><Relationship Id="rId4" Type="http://schemas.openxmlformats.org/officeDocument/2006/relationships/hyperlink" Target="mailto:n.young@uwtsd.ac.uk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6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6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6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6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6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6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6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6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6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6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6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6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6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6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hyperlink" Target="mailto:g.couch@uwtsd.ac.uk" TargetMode="External"/><Relationship Id="rId1" Type="http://schemas.openxmlformats.org/officeDocument/2006/relationships/slideLayout" Target="../slideLayouts/slideLayout8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6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6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E06FFB-A1DB-B9D6-C19A-B6F200C6B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455" y="1385456"/>
            <a:ext cx="4022117" cy="3738338"/>
          </a:xfrm>
        </p:spPr>
        <p:txBody>
          <a:bodyPr/>
          <a:lstStyle/>
          <a:p>
            <a:r>
              <a:rPr lang="en-GB" sz="3600" b="1" dirty="0"/>
              <a:t>ECEY5004C </a:t>
            </a:r>
            <a:br>
              <a:rPr lang="en-GB" sz="3600" dirty="0"/>
            </a:br>
            <a:r>
              <a:rPr lang="en-GB" sz="3600" dirty="0"/>
              <a:t>Iaith a </a:t>
            </a:r>
            <a:r>
              <a:rPr lang="en-GB" sz="3600" dirty="0" err="1"/>
              <a:t>Llythrennedd</a:t>
            </a:r>
            <a:r>
              <a:rPr lang="en-GB" sz="3600" dirty="0"/>
              <a:t> </a:t>
            </a:r>
            <a:r>
              <a:rPr lang="en-GB" sz="3600" dirty="0" err="1"/>
              <a:t>yn</a:t>
            </a:r>
            <a:r>
              <a:rPr lang="en-GB" sz="3600" dirty="0"/>
              <a:t> yr Oes </a:t>
            </a:r>
            <a:r>
              <a:rPr lang="en-GB" sz="3600" dirty="0" err="1"/>
              <a:t>Ddigidol</a:t>
            </a:r>
            <a:r>
              <a:rPr lang="en-GB" sz="3600" dirty="0"/>
              <a:t> </a:t>
            </a: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r>
              <a:rPr lang="en-GB" sz="3600" dirty="0" err="1"/>
              <a:t>Cyflwyniad</a:t>
            </a:r>
            <a:r>
              <a:rPr lang="en-GB" sz="3600" dirty="0"/>
              <a:t> </a:t>
            </a:r>
            <a:r>
              <a:rPr lang="en-GB" sz="3600" dirty="0" err="1"/>
              <a:t>i’r</a:t>
            </a:r>
            <a:r>
              <a:rPr lang="en-GB" sz="3600" dirty="0"/>
              <a:t> </a:t>
            </a:r>
            <a:r>
              <a:rPr lang="en-GB" sz="3600" dirty="0" err="1"/>
              <a:t>modwl</a:t>
            </a:r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endParaRPr lang="en-GB" sz="4400" i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ADC0A30-BE25-DB7F-6367-EEDD0CD0738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391891" y="1385455"/>
            <a:ext cx="4509654" cy="3738995"/>
          </a:xfrm>
        </p:spPr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ECEY5004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Language and Literacy in the Digital Age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kern="0" dirty="0">
              <a:solidFill>
                <a:schemeClr val="accent4">
                  <a:lumMod val="20000"/>
                  <a:lumOff val="80000"/>
                </a:schemeClr>
              </a:solidFill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Introduction to module</a:t>
            </a:r>
            <a:endParaRPr lang="cy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ea typeface="ＭＳ Ｐゴシック" charset="-12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5925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C645EF5-D069-8894-ADC1-5AD0C0511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b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A7315-B909-41F8-CDDC-A839B65EC7C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Manylion y modwl;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Deilliannau dysgu;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Aseiniad.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20C1C3-D0CD-D855-4E9F-66DEEC1AC0B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details;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outcomes;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Assignment.</a:t>
            </a: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19929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C645EF5-D069-8894-ADC1-5AD0C0511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altLang="cy-GB" dirty="0">
                <a:latin typeface="Arial" panose="020B0604020202020204" pitchFamily="34" charset="0"/>
              </a:rPr>
              <a:t>Tîm y modwl</a:t>
            </a:r>
            <a:br>
              <a:rPr lang="en-GB" altLang="cy-GB" dirty="0">
                <a:latin typeface="Arial" panose="020B0604020202020204" pitchFamily="34" charset="0"/>
              </a:rPr>
            </a:b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The module team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18A7CB0-16C9-FD1D-D79C-C9B05F00528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Alison Rees Edwards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a.rees-edwards@uwtsd.ac.uk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it-IT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Natasha Young</a:t>
            </a:r>
          </a:p>
          <a:p>
            <a:pPr marL="0" indent="0">
              <a:buNone/>
            </a:pP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n.young@uwtsd.ac.uk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F1EAE5B-6CB4-D17D-C5C9-773D490D7EB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Natasha Morgans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natasha.morgans@uwtsd.ac.uk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Saskia Stocks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s.stocks@uwtsd.ac.uk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681640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4C850-814A-11D5-03D2-659B812DE5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588818"/>
            <a:ext cx="8991600" cy="110187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</a:rPr>
              <a:t>Cymwyseddau</a:t>
            </a:r>
            <a:r>
              <a:rPr lang="en-GB" sz="4000" dirty="0">
                <a:latin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</a:rPr>
              <a:t>trosglwyddadwy</a:t>
            </a:r>
            <a:r>
              <a:rPr lang="en-GB" sz="4000" dirty="0">
                <a:latin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</a:rPr>
              <a:t>lefel</a:t>
            </a:r>
            <a:r>
              <a:rPr lang="en-GB" sz="4000" dirty="0">
                <a:latin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</a:rPr>
              <a:t>uwch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High-level transferable competencies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272F7-3E2B-4BE4-BDF9-3E5D91419B4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Trefnu;</a:t>
            </a:r>
          </a:p>
          <a:p>
            <a:r>
              <a:rPr lang="en-GB" dirty="0" err="1">
                <a:latin typeface="Arial" panose="020B0604020202020204" pitchFamily="34" charset="0"/>
              </a:rPr>
              <a:t>Cynllunio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Ymchwilio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Cymryd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nodiadau</a:t>
            </a:r>
            <a:r>
              <a:rPr lang="en-GB" dirty="0">
                <a:latin typeface="Arial" panose="020B0604020202020204" pitchFamily="34" charset="0"/>
              </a:rPr>
              <a:t>.</a:t>
            </a:r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B99306-88B1-4B4A-81DA-DC01F79E6EA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Organisation;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Planning;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Researching;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Note taking.</a:t>
            </a:r>
            <a:endParaRPr lang="en-US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67273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3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87610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cy-GB" dirty="0" err="1">
                <a:latin typeface="Arial" panose="020B0604020202020204" pitchFamily="34" charset="0"/>
              </a:rPr>
              <a:t>Amcan</a:t>
            </a:r>
            <a:r>
              <a:rPr lang="en-GB" altLang="cy-GB" dirty="0">
                <a:latin typeface="Arial" panose="020B0604020202020204" pitchFamily="34" charset="0"/>
              </a:rPr>
              <a:t> y </a:t>
            </a:r>
            <a:r>
              <a:rPr lang="en-GB" altLang="cy-GB" dirty="0" err="1">
                <a:latin typeface="Arial" panose="020B0604020202020204" pitchFamily="34" charset="0"/>
              </a:rPr>
              <a:t>modwl</a:t>
            </a:r>
            <a:br>
              <a:rPr lang="en-GB" altLang="cy-GB" dirty="0">
                <a:latin typeface="Arial" panose="020B0604020202020204" pitchFamily="34" charset="0"/>
              </a:rPr>
            </a:b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Aim of module</a:t>
            </a:r>
            <a:endParaRPr lang="cy-GB" altLang="cy-GB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10243" name="Content Placeholder 4"/>
          <p:cNvSpPr>
            <a:spLocks noGrp="1"/>
          </p:cNvSpPr>
          <p:nvPr>
            <p:ph sz="half" idx="1"/>
          </p:nvPr>
        </p:nvSpPr>
        <p:spPr>
          <a:xfrm>
            <a:off x="628650" y="1579418"/>
            <a:ext cx="3886200" cy="4597545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y-GB" altLang="cy-GB" sz="2600" dirty="0">
                <a:latin typeface="Arial" panose="020B0604020202020204" pitchFamily="34" charset="0"/>
              </a:rPr>
              <a:t>•Ennill dealltwriaeth ddyfnach o iaith a llythrennedd yn natblygiad plant ifanc.</a:t>
            </a:r>
          </a:p>
          <a:p>
            <a:pPr marL="0" indent="0" eaLnBrk="1" hangingPunct="1">
              <a:buFontTx/>
              <a:buNone/>
            </a:pPr>
            <a:endParaRPr lang="cy-GB" altLang="cy-GB" sz="26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altLang="cy-GB" sz="2600" dirty="0">
                <a:solidFill>
                  <a:srgbClr val="0070C0"/>
                </a:solidFill>
                <a:latin typeface="Arial" panose="020B0604020202020204" pitchFamily="34" charset="0"/>
              </a:rPr>
              <a:t>•To gain a deeper understanding of language and literacy in the development of young children</a:t>
            </a:r>
          </a:p>
          <a:p>
            <a:pPr marL="0" indent="0" eaLnBrk="1" hangingPunct="1">
              <a:buFontTx/>
              <a:buNone/>
            </a:pPr>
            <a:endParaRPr lang="cy-GB" altLang="cy-GB" sz="2600" dirty="0">
              <a:latin typeface="Arial" panose="020B0604020202020204" pitchFamily="34" charset="0"/>
            </a:endParaRPr>
          </a:p>
        </p:txBody>
      </p:sp>
      <p:sp>
        <p:nvSpPr>
          <p:cNvPr id="1024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388296" cy="4785395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endParaRPr lang="en-US" altLang="cy-GB" sz="2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 eaLnBrk="1" hangingPunct="1">
              <a:buFontTx/>
              <a:buNone/>
            </a:pPr>
            <a:endParaRPr lang="en-US" altLang="cy-GB" sz="26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4454" y="1827818"/>
            <a:ext cx="3810000" cy="284321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 flipH="1">
            <a:off x="4876800" y="4691812"/>
            <a:ext cx="40386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latin typeface="Arial" panose="020B0604020202020204" pitchFamily="34" charset="0"/>
              </a:rPr>
              <a:t>(Source: </a:t>
            </a:r>
            <a:r>
              <a:rPr lang="en-GB" sz="1050" dirty="0" err="1">
                <a:latin typeface="Arial" panose="020B0604020202020204" pitchFamily="34" charset="0"/>
              </a:rPr>
              <a:t>Encyclopedia</a:t>
            </a:r>
            <a:r>
              <a:rPr lang="en-GB" sz="1050" dirty="0">
                <a:latin typeface="Arial" panose="020B0604020202020204" pitchFamily="34" charset="0"/>
              </a:rPr>
              <a:t> on Early Childhood Development).</a:t>
            </a:r>
          </a:p>
        </p:txBody>
      </p:sp>
    </p:spTree>
    <p:extLst>
      <p:ext uri="{BB962C8B-B14F-4D97-AF65-F5344CB8AC3E}">
        <p14:creationId xmlns:p14="http://schemas.microsoft.com/office/powerpoint/2010/main" val="3401134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457200" y="260349"/>
            <a:ext cx="8229600" cy="1263651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cy-GB" dirty="0" err="1">
                <a:latin typeface="Arial" panose="020B0604020202020204" pitchFamily="34" charset="0"/>
              </a:rPr>
              <a:t>Deilliannau</a:t>
            </a:r>
            <a:r>
              <a:rPr lang="en-GB" altLang="cy-GB" dirty="0">
                <a:latin typeface="Arial" panose="020B0604020202020204" pitchFamily="34" charset="0"/>
              </a:rPr>
              <a:t> </a:t>
            </a:r>
            <a:r>
              <a:rPr lang="en-GB" altLang="cy-GB" dirty="0" err="1">
                <a:latin typeface="Arial" panose="020B0604020202020204" pitchFamily="34" charset="0"/>
              </a:rPr>
              <a:t>dysgu</a:t>
            </a:r>
            <a:br>
              <a:rPr lang="en-GB" altLang="cy-GB" dirty="0">
                <a:latin typeface="Arial" panose="020B0604020202020204" pitchFamily="34" charset="0"/>
              </a:rPr>
            </a:b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Learning outcomes</a:t>
            </a:r>
            <a:endParaRPr lang="cy-GB" altLang="cy-GB" dirty="0">
              <a:solidFill>
                <a:srgbClr val="0070C0"/>
              </a:solidFill>
            </a:endParaRPr>
          </a:p>
        </p:txBody>
      </p:sp>
      <p:sp>
        <p:nvSpPr>
          <p:cNvPr id="12291" name="Content Placeholder 2"/>
          <p:cNvSpPr>
            <a:spLocks noGrp="1"/>
          </p:cNvSpPr>
          <p:nvPr>
            <p:ph sz="half" idx="1"/>
          </p:nvPr>
        </p:nvSpPr>
        <p:spPr>
          <a:xfrm>
            <a:off x="110836" y="1596007"/>
            <a:ext cx="4384964" cy="3993233"/>
          </a:xfrm>
        </p:spPr>
        <p:txBody>
          <a:bodyPr>
            <a:normAutofit lnSpcReduction="10000"/>
          </a:bodyPr>
          <a:lstStyle/>
          <a:p>
            <a:pPr lvl="0" hangingPunct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dadansoddi’n fanwl ddatblygiad iaith a llythrennedd cynnar plant o’r cyfnod cyn-enedigol tan eu bod yn saith oed;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hangingPunct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adnabod a dadansoddi ystod o ymagweddau at lythrennedd cynnar, gan gynnwys llythrennedd digidol;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cy-GB" altLang="cy-GB" dirty="0"/>
          </a:p>
        </p:txBody>
      </p:sp>
      <p:sp>
        <p:nvSpPr>
          <p:cNvPr id="12292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48690"/>
            <a:ext cx="4038600" cy="3685309"/>
          </a:xfrm>
        </p:spPr>
        <p:txBody>
          <a:bodyPr>
            <a:normAutofit lnSpcReduction="10000"/>
          </a:bodyPr>
          <a:lstStyle/>
          <a:p>
            <a:pPr lvl="0" hangingPunct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analyse, in depth, children’s language development and early literacy from pre-birth to seven years;</a:t>
            </a:r>
          </a:p>
          <a:p>
            <a:pPr hangingPunct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and analyse a range of approaches to early literacy, including digital literacy;</a:t>
            </a:r>
          </a:p>
          <a:p>
            <a:pPr marL="0" indent="0" eaLnBrk="1" hangingPunct="1">
              <a:buNone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7434558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1242868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cy-GB" dirty="0" err="1">
                <a:latin typeface="Arial" panose="020B0604020202020204" pitchFamily="34" charset="0"/>
              </a:rPr>
              <a:t>Deilliannau</a:t>
            </a:r>
            <a:r>
              <a:rPr lang="en-GB" altLang="cy-GB" dirty="0">
                <a:latin typeface="Arial" panose="020B0604020202020204" pitchFamily="34" charset="0"/>
              </a:rPr>
              <a:t> </a:t>
            </a:r>
            <a:r>
              <a:rPr lang="en-GB" altLang="cy-GB" dirty="0" err="1">
                <a:latin typeface="Arial" panose="020B0604020202020204" pitchFamily="34" charset="0"/>
              </a:rPr>
              <a:t>dysgu</a:t>
            </a:r>
            <a:br>
              <a:rPr lang="en-GB" altLang="cy-GB" dirty="0">
                <a:latin typeface="Arial" panose="020B0604020202020204" pitchFamily="34" charset="0"/>
              </a:rPr>
            </a:b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Learning outcomes</a:t>
            </a:r>
            <a:endParaRPr lang="cy-GB" altLang="cy-GB" dirty="0">
              <a:solidFill>
                <a:srgbClr val="0070C0"/>
              </a:solidFill>
            </a:endParaRPr>
          </a:p>
        </p:txBody>
      </p:sp>
      <p:sp>
        <p:nvSpPr>
          <p:cNvPr id="12291" name="Content Placeholder 2"/>
          <p:cNvSpPr>
            <a:spLocks noGrp="1"/>
          </p:cNvSpPr>
          <p:nvPr>
            <p:ph sz="half" idx="1"/>
          </p:nvPr>
        </p:nvSpPr>
        <p:spPr>
          <a:xfrm>
            <a:off x="152400" y="1738745"/>
            <a:ext cx="4343400" cy="4274126"/>
          </a:xfrm>
        </p:spPr>
        <p:txBody>
          <a:bodyPr>
            <a:normAutofit fontScale="62500" lnSpcReduction="20000"/>
          </a:bodyPr>
          <a:lstStyle/>
          <a:p>
            <a:pPr hangingPunct="0"/>
            <a:r>
              <a:rPr lang="cy-GB" sz="4500" dirty="0">
                <a:latin typeface="Arial" panose="020B0604020202020204" pitchFamily="34" charset="0"/>
                <a:cs typeface="Arial" panose="020B0604020202020204" pitchFamily="34" charset="0"/>
              </a:rPr>
              <a:t>adnabod a dadansoddi’n fanwl eu rôl eu hunain o ran annog a chefnogi sgiliau llafaredd, darllen, ysgrifennu a llythrennedd digidol plant;</a:t>
            </a:r>
            <a:endParaRPr lang="en-GB" sz="4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hangingPunct="0"/>
            <a:r>
              <a:rPr lang="cy-GB" sz="4500" dirty="0">
                <a:latin typeface="Arial" panose="020B0604020202020204" pitchFamily="34" charset="0"/>
                <a:cs typeface="Arial" panose="020B0604020202020204" pitchFamily="34" charset="0"/>
              </a:rPr>
              <a:t>cymhwyso sgiliau ymarferol sy’n cynnwys cymhwyso theori yn ymarferol, datblygu eu sgiliau digidol eu hunain a chyflwyniad llafar.</a:t>
            </a:r>
            <a:endParaRPr lang="en-GB" sz="4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cy-GB" altLang="cy-GB" dirty="0"/>
          </a:p>
        </p:txBody>
      </p:sp>
      <p:sp>
        <p:nvSpPr>
          <p:cNvPr id="12292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38745"/>
            <a:ext cx="4343400" cy="4274127"/>
          </a:xfrm>
        </p:spPr>
        <p:txBody>
          <a:bodyPr>
            <a:normAutofit fontScale="62500" lnSpcReduction="20000"/>
          </a:bodyPr>
          <a:lstStyle/>
          <a:p>
            <a:pPr hangingPunct="0"/>
            <a:r>
              <a:rPr lang="en-GB" sz="45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and analyse, in depth, their own role in encouraging and supporting children’s oracy, reading, writing and digital literacy skills;</a:t>
            </a:r>
          </a:p>
          <a:p>
            <a:pPr hangingPunct="0"/>
            <a:r>
              <a:rPr lang="en-GB" sz="45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apply practical skills which include application of theory in practice, develop their own digital skills and an oral presentation.</a:t>
            </a:r>
          </a:p>
          <a:p>
            <a:pPr eaLnBrk="1" hangingPunct="1"/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8946385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831626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cy-GB" dirty="0" err="1">
                <a:latin typeface="Arial" panose="020B0604020202020204" pitchFamily="34" charset="0"/>
              </a:rPr>
              <a:t>Meysydd</a:t>
            </a:r>
            <a:r>
              <a:rPr lang="en-GB" altLang="cy-GB" dirty="0">
                <a:latin typeface="Arial" panose="020B0604020202020204" pitchFamily="34" charset="0"/>
              </a:rPr>
              <a:t> </a:t>
            </a:r>
            <a:r>
              <a:rPr lang="en-GB" altLang="cy-GB" dirty="0" err="1">
                <a:latin typeface="Arial" panose="020B0604020202020204" pitchFamily="34" charset="0"/>
              </a:rPr>
              <a:t>astudiaeth</a:t>
            </a:r>
            <a:br>
              <a:rPr lang="en-GB" altLang="cy-GB" dirty="0">
                <a:latin typeface="Arial" panose="020B0604020202020204" pitchFamily="34" charset="0"/>
              </a:rPr>
            </a:b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Topics to be studied</a:t>
            </a:r>
          </a:p>
        </p:txBody>
      </p:sp>
      <p:sp>
        <p:nvSpPr>
          <p:cNvPr id="14339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905000"/>
            <a:ext cx="4057650" cy="354022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y-GB" altLang="cy-GB" dirty="0">
                <a:latin typeface="Arial" panose="020B0604020202020204" pitchFamily="34" charset="0"/>
              </a:rPr>
              <a:t>Camau caffael iaith;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dirty="0">
                <a:latin typeface="Arial" panose="020B0604020202020204" pitchFamily="34" charset="0"/>
              </a:rPr>
              <a:t>Llythrennedd cynnar – llafaredd, darllen, ysgrifennu;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dirty="0">
                <a:latin typeface="Arial" panose="020B0604020202020204" pitchFamily="34" charset="0"/>
              </a:rPr>
              <a:t>Llythrennedd digidol;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dirty="0">
                <a:latin typeface="Arial" panose="020B0604020202020204" pitchFamily="34" charset="0"/>
              </a:rPr>
              <a:t>Damcaniaethau;</a:t>
            </a:r>
          </a:p>
          <a:p>
            <a:pPr eaLnBrk="1" hangingPunct="1">
              <a:lnSpc>
                <a:spcPct val="90000"/>
              </a:lnSpc>
            </a:pPr>
            <a:endParaRPr lang="cy-GB" altLang="cy-GB" sz="2400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14340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629150" y="1904999"/>
            <a:ext cx="4362450" cy="354022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Stages of language acquisition;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Early literacy – oracy, reading, writing;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Digital literacy;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Theories;</a:t>
            </a:r>
          </a:p>
        </p:txBody>
      </p:sp>
    </p:spTree>
    <p:extLst>
      <p:ext uri="{BB962C8B-B14F-4D97-AF65-F5344CB8AC3E}">
        <p14:creationId xmlns:p14="http://schemas.microsoft.com/office/powerpoint/2010/main" val="33762087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831626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cy-GB" dirty="0" err="1">
                <a:latin typeface="Arial" panose="020B0604020202020204" pitchFamily="34" charset="0"/>
              </a:rPr>
              <a:t>Meysydd</a:t>
            </a:r>
            <a:r>
              <a:rPr lang="en-GB" altLang="cy-GB" dirty="0">
                <a:latin typeface="Arial" panose="020B0604020202020204" pitchFamily="34" charset="0"/>
              </a:rPr>
              <a:t> </a:t>
            </a:r>
            <a:r>
              <a:rPr lang="en-GB" altLang="cy-GB" dirty="0" err="1">
                <a:latin typeface="Arial" panose="020B0604020202020204" pitchFamily="34" charset="0"/>
              </a:rPr>
              <a:t>astudiaeth</a:t>
            </a:r>
            <a:br>
              <a:rPr lang="en-GB" altLang="cy-GB" dirty="0">
                <a:latin typeface="Arial" panose="020B0604020202020204" pitchFamily="34" charset="0"/>
              </a:rPr>
            </a:b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Topics to be studied</a:t>
            </a:r>
          </a:p>
        </p:txBody>
      </p:sp>
      <p:sp>
        <p:nvSpPr>
          <p:cNvPr id="14339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981200"/>
            <a:ext cx="4057650" cy="346402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y-GB" altLang="cy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Oedi iaith a chyfathrebu;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Anghenion dysgu ychwanegol;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Rôl yr oedolyn;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Sgiliau adrodd stori/Hwiangerddi.</a:t>
            </a:r>
          </a:p>
        </p:txBody>
      </p:sp>
      <p:sp>
        <p:nvSpPr>
          <p:cNvPr id="14340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629150" y="1981199"/>
            <a:ext cx="4362450" cy="346402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Language and communication delay;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Additional learning needs;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Role of the adult;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Storytelling skills/Nursery rhymes.</a:t>
            </a:r>
          </a:p>
        </p:txBody>
      </p:sp>
    </p:spTree>
    <p:extLst>
      <p:ext uri="{BB962C8B-B14F-4D97-AF65-F5344CB8AC3E}">
        <p14:creationId xmlns:p14="http://schemas.microsoft.com/office/powerpoint/2010/main" val="22164231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4"/>
          <p:cNvSpPr>
            <a:spLocks noGrp="1" noChangeArrowheads="1"/>
          </p:cNvSpPr>
          <p:nvPr>
            <p:ph type="title"/>
          </p:nvPr>
        </p:nvSpPr>
        <p:spPr>
          <a:xfrm>
            <a:off x="381000" y="188640"/>
            <a:ext cx="8229600" cy="1143000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cy-GB" dirty="0" err="1">
                <a:latin typeface="Arial" panose="020B0604020202020204" pitchFamily="34" charset="0"/>
              </a:rPr>
              <a:t>Asesiadau</a:t>
            </a:r>
            <a:br>
              <a:rPr lang="en-GB" altLang="cy-GB" dirty="0">
                <a:latin typeface="Arial" panose="020B0604020202020204" pitchFamily="34" charset="0"/>
              </a:rPr>
            </a:b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Assessments</a:t>
            </a:r>
          </a:p>
        </p:txBody>
      </p:sp>
      <p:sp>
        <p:nvSpPr>
          <p:cNvPr id="10245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228600" y="1331641"/>
            <a:ext cx="4267200" cy="4383360"/>
          </a:xfrm>
        </p:spPr>
        <p:txBody>
          <a:bodyPr>
            <a:normAutofit/>
          </a:bodyPr>
          <a:lstStyle/>
          <a:p>
            <a:pPr marL="0" indent="0" eaLnBrk="1" hangingPunct="1">
              <a:lnSpc>
                <a:spcPct val="90000"/>
              </a:lnSpc>
              <a:spcBef>
                <a:spcPts val="0"/>
              </a:spcBef>
              <a:buFontTx/>
              <a:buNone/>
              <a:defRPr/>
            </a:pPr>
            <a:endParaRPr lang="en-GB" altLang="cy-GB" b="1" dirty="0">
              <a:latin typeface="Arial" panose="020B0604020202020204" pitchFamily="34" charset="0"/>
            </a:endParaRPr>
          </a:p>
          <a:p>
            <a:pPr marL="0" indent="0" eaLnBrk="1" hangingPunct="1">
              <a:spcBef>
                <a:spcPts val="0"/>
              </a:spcBef>
              <a:buNone/>
              <a:defRPr/>
            </a:pPr>
            <a:r>
              <a:rPr lang="en-GB" altLang="cy-GB" b="1" dirty="0">
                <a:latin typeface="Arial" panose="020B0604020202020204" pitchFamily="34" charset="0"/>
              </a:rPr>
              <a:t>FTF:     25.10.2026</a:t>
            </a:r>
          </a:p>
          <a:p>
            <a:pPr marL="0" indent="0" eaLnBrk="1" hangingPunct="1">
              <a:spcBef>
                <a:spcPts val="0"/>
              </a:spcBef>
              <a:buNone/>
              <a:defRPr/>
            </a:pPr>
            <a:r>
              <a:rPr lang="en-GB" altLang="cy-GB" b="1" dirty="0">
                <a:latin typeface="Arial" panose="020B0604020202020204" pitchFamily="34" charset="0"/>
              </a:rPr>
              <a:t>DYDD: 28.02.2027</a:t>
            </a: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altLang="cy-GB" dirty="0">
              <a:latin typeface="Arial" panose="020B0604020202020204" pitchFamily="34" charset="0"/>
            </a:endParaRPr>
          </a:p>
          <a:p>
            <a:pPr eaLnBrk="1" hangingPunct="1">
              <a:spcBef>
                <a:spcPts val="0"/>
              </a:spcBef>
              <a:defRPr/>
            </a:pPr>
            <a:r>
              <a:rPr lang="en-GB" altLang="cy-GB" dirty="0">
                <a:latin typeface="Arial" panose="020B0604020202020204" pitchFamily="34" charset="0"/>
              </a:rPr>
              <a:t>23:59yh</a:t>
            </a: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altLang="cy-GB" dirty="0">
              <a:latin typeface="Arial" panose="020B0604020202020204" pitchFamily="34" charset="0"/>
            </a:endParaRPr>
          </a:p>
          <a:p>
            <a:pPr eaLnBrk="1" hangingPunct="1">
              <a:spcBef>
                <a:spcPts val="0"/>
              </a:spcBef>
              <a:defRPr/>
            </a:pPr>
            <a:r>
              <a:rPr lang="en-GB" altLang="cy-GB" dirty="0" err="1">
                <a:latin typeface="Arial" panose="020B0604020202020204" pitchFamily="34" charset="0"/>
              </a:rPr>
              <a:t>Recordiadau</a:t>
            </a:r>
            <a:r>
              <a:rPr lang="en-GB" altLang="cy-GB" dirty="0">
                <a:latin typeface="Arial" panose="020B0604020202020204" pitchFamily="34" charset="0"/>
              </a:rPr>
              <a:t> </a:t>
            </a:r>
            <a:r>
              <a:rPr lang="en-GB" altLang="cy-GB" dirty="0" err="1">
                <a:latin typeface="Arial" panose="020B0604020202020204" pitchFamily="34" charset="0"/>
              </a:rPr>
              <a:t>ar</a:t>
            </a:r>
            <a:r>
              <a:rPr lang="en-GB" altLang="cy-GB" dirty="0">
                <a:latin typeface="Arial" panose="020B0604020202020204" pitchFamily="34" charset="0"/>
              </a:rPr>
              <a:t> OneDrive</a:t>
            </a:r>
          </a:p>
          <a:p>
            <a:pPr marL="0" indent="0" eaLnBrk="1" hangingPunct="1">
              <a:spcBef>
                <a:spcPts val="0"/>
              </a:spcBef>
              <a:buNone/>
              <a:defRPr/>
            </a:pPr>
            <a:endParaRPr lang="en-GB" altLang="cy-GB" dirty="0">
              <a:latin typeface="Arial" panose="020B0604020202020204" pitchFamily="34" charset="0"/>
            </a:endParaRPr>
          </a:p>
          <a:p>
            <a:pPr eaLnBrk="1" hangingPunct="1">
              <a:spcBef>
                <a:spcPts val="0"/>
              </a:spcBef>
              <a:defRPr/>
            </a:pPr>
            <a:r>
              <a:rPr lang="en-GB" altLang="cy-GB" dirty="0" err="1">
                <a:latin typeface="Arial" panose="020B0604020202020204" pitchFamily="34" charset="0"/>
              </a:rPr>
              <a:t>Papur</a:t>
            </a:r>
            <a:r>
              <a:rPr lang="en-GB" altLang="cy-GB" dirty="0">
                <a:latin typeface="Arial" panose="020B0604020202020204" pitchFamily="34" charset="0"/>
              </a:rPr>
              <a:t> </a:t>
            </a:r>
            <a:r>
              <a:rPr lang="en-GB" altLang="cy-GB" dirty="0" err="1">
                <a:latin typeface="Arial" panose="020B0604020202020204" pitchFamily="34" charset="0"/>
              </a:rPr>
              <a:t>ar</a:t>
            </a:r>
            <a:r>
              <a:rPr lang="en-GB" altLang="cy-GB" dirty="0">
                <a:latin typeface="Arial" panose="020B0604020202020204" pitchFamily="34" charset="0"/>
              </a:rPr>
              <a:t> </a:t>
            </a:r>
            <a:r>
              <a:rPr lang="en-GB" altLang="cy-GB" dirty="0" err="1">
                <a:latin typeface="Arial" panose="020B0604020202020204" pitchFamily="34" charset="0"/>
              </a:rPr>
              <a:t>Turnitin</a:t>
            </a:r>
            <a:endParaRPr lang="en-GB" altLang="cy-GB" dirty="0">
              <a:latin typeface="Arial" panose="020B0604020202020204" pitchFamily="34" charset="0"/>
            </a:endParaRPr>
          </a:p>
          <a:p>
            <a:pPr marL="457200" lvl="1" indent="0" eaLnBrk="1" hangingPunct="1">
              <a:lnSpc>
                <a:spcPct val="90000"/>
              </a:lnSpc>
              <a:buFontTx/>
              <a:buNone/>
              <a:defRPr/>
            </a:pPr>
            <a:endParaRPr lang="en-GB" altLang="cy-GB" sz="2600" b="1" dirty="0">
              <a:latin typeface="Arial" panose="020B0604020202020204" pitchFamily="34" charset="0"/>
            </a:endParaRPr>
          </a:p>
          <a:p>
            <a:pPr marL="0" indent="0" eaLnBrk="1" hangingPunct="1">
              <a:lnSpc>
                <a:spcPct val="90000"/>
              </a:lnSpc>
              <a:buNone/>
              <a:defRPr/>
            </a:pPr>
            <a:endParaRPr lang="en-GB" altLang="cy-GB" sz="3000" b="1" dirty="0"/>
          </a:p>
        </p:txBody>
      </p:sp>
      <p:sp>
        <p:nvSpPr>
          <p:cNvPr id="10246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4495800" y="1331640"/>
            <a:ext cx="4468688" cy="4794523"/>
          </a:xfrm>
        </p:spPr>
        <p:txBody>
          <a:bodyPr>
            <a:normAutofit/>
          </a:bodyPr>
          <a:lstStyle/>
          <a:p>
            <a:pPr marL="457200" lvl="1" indent="0" eaLnBrk="1" hangingPunct="1">
              <a:lnSpc>
                <a:spcPct val="90000"/>
              </a:lnSpc>
              <a:spcBef>
                <a:spcPts val="0"/>
              </a:spcBef>
              <a:buNone/>
              <a:defRPr/>
            </a:pPr>
            <a:endParaRPr lang="en-GB" altLang="cy-GB" sz="28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457200" lvl="1" indent="0" eaLnBrk="1" hangingPunct="1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rPr lang="en-GB" altLang="cy-GB" sz="2800" b="1" dirty="0">
                <a:solidFill>
                  <a:srgbClr val="0070C0"/>
                </a:solidFill>
                <a:latin typeface="Arial" panose="020B0604020202020204" pitchFamily="34" charset="0"/>
              </a:rPr>
              <a:t>FTF:  25.10.2026</a:t>
            </a:r>
          </a:p>
          <a:p>
            <a:pPr marL="457200" lvl="1" indent="0" eaLnBrk="1" hangingPunct="1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rPr lang="en-GB" altLang="cy-GB" sz="2800" b="1" dirty="0">
                <a:solidFill>
                  <a:srgbClr val="0070C0"/>
                </a:solidFill>
                <a:latin typeface="Arial" panose="020B0604020202020204" pitchFamily="34" charset="0"/>
              </a:rPr>
              <a:t>DAY:  28.02.2027</a:t>
            </a: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endParaRPr lang="en-GB" altLang="cy-GB" sz="28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cy-GB" sz="2800" dirty="0">
                <a:solidFill>
                  <a:srgbClr val="0070C0"/>
                </a:solidFill>
                <a:latin typeface="Arial" panose="020B0604020202020204" pitchFamily="34" charset="0"/>
              </a:rPr>
              <a:t>23:59pm</a:t>
            </a: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endParaRPr lang="en-GB" altLang="cy-GB" sz="28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cy-GB" sz="2800" dirty="0">
                <a:solidFill>
                  <a:srgbClr val="0070C0"/>
                </a:solidFill>
                <a:latin typeface="Arial" panose="020B0604020202020204" pitchFamily="34" charset="0"/>
              </a:rPr>
              <a:t>Recordings on OneDrive</a:t>
            </a:r>
          </a:p>
          <a:p>
            <a:pPr marL="457200" lvl="1" indent="0" eaLnBrk="1" hangingPunct="1">
              <a:lnSpc>
                <a:spcPct val="90000"/>
              </a:lnSpc>
              <a:spcBef>
                <a:spcPts val="0"/>
              </a:spcBef>
              <a:buNone/>
              <a:defRPr/>
            </a:pPr>
            <a:endParaRPr lang="en-GB" altLang="cy-GB" sz="28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cy-GB" sz="2800" dirty="0">
                <a:solidFill>
                  <a:srgbClr val="0070C0"/>
                </a:solidFill>
                <a:latin typeface="Arial" panose="020B0604020202020204" pitchFamily="34" charset="0"/>
              </a:rPr>
              <a:t>Paper on </a:t>
            </a:r>
            <a:r>
              <a:rPr lang="en-GB" altLang="cy-GB" sz="2800" dirty="0" err="1">
                <a:solidFill>
                  <a:srgbClr val="0070C0"/>
                </a:solidFill>
                <a:latin typeface="Arial" panose="020B0604020202020204" pitchFamily="34" charset="0"/>
              </a:rPr>
              <a:t>Turnitin</a:t>
            </a:r>
            <a:endParaRPr lang="en-GB" altLang="cy-GB" sz="28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marL="457200" lvl="1" indent="0" eaLnBrk="1" hangingPunct="1">
              <a:lnSpc>
                <a:spcPct val="90000"/>
              </a:lnSpc>
              <a:buFontTx/>
              <a:buNone/>
              <a:defRPr/>
            </a:pPr>
            <a:endParaRPr lang="en-GB" altLang="cy-GB" sz="26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492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CBECF8-7A35-7C1E-3253-86F13337AEB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Canllawiau’r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415702-01BA-280B-D650-843A3024E41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dirty="0">
                <a:solidFill>
                  <a:srgbClr val="0070C0"/>
                </a:solidFill>
              </a:rPr>
              <a:t>Guidance for the Assignment</a:t>
            </a:r>
          </a:p>
        </p:txBody>
      </p:sp>
    </p:spTree>
    <p:extLst>
      <p:ext uri="{BB962C8B-B14F-4D97-AF65-F5344CB8AC3E}">
        <p14:creationId xmlns:p14="http://schemas.microsoft.com/office/powerpoint/2010/main" val="21906458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23B9A-3563-03DE-E7A2-4B4ECD29C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altLang="cy-GB" dirty="0">
                <a:latin typeface="Arial" panose="020B0604020202020204" pitchFamily="34" charset="0"/>
              </a:rPr>
              <a:t>Disgrifiad </a:t>
            </a:r>
            <a:r>
              <a:rPr lang="en-GB" altLang="cy-GB" dirty="0" err="1">
                <a:latin typeface="Arial" panose="020B0604020202020204" pitchFamily="34" charset="0"/>
              </a:rPr>
              <a:t>o’r</a:t>
            </a:r>
            <a:r>
              <a:rPr lang="en-GB" altLang="cy-GB" dirty="0">
                <a:latin typeface="Arial" panose="020B0604020202020204" pitchFamily="34" charset="0"/>
              </a:rPr>
              <a:t> </a:t>
            </a:r>
            <a:r>
              <a:rPr lang="en-GB" altLang="cy-GB" dirty="0" err="1">
                <a:latin typeface="Arial" panose="020B0604020202020204" pitchFamily="34" charset="0"/>
              </a:rPr>
              <a:t>aseiniad</a:t>
            </a:r>
            <a:r>
              <a:rPr lang="en-GB" altLang="cy-GB" dirty="0">
                <a:latin typeface="Arial" panose="020B0604020202020204" pitchFamily="34" charset="0"/>
              </a:rPr>
              <a:t> </a:t>
            </a:r>
            <a:br>
              <a:rPr lang="en-GB" altLang="cy-GB" dirty="0">
                <a:latin typeface="Arial" panose="020B0604020202020204" pitchFamily="34" charset="0"/>
              </a:rPr>
            </a:b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Description of the assignment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8640E-0FC1-B902-803E-FBC065D1B92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</a:rPr>
              <a:t>Cynhyrchwch astudiaeth </a:t>
            </a:r>
            <a:r>
              <a:rPr lang="cy-GB" b="1" dirty="0">
                <a:latin typeface="Arial" panose="020B0604020202020204" pitchFamily="34" charset="0"/>
              </a:rPr>
              <a:t>hunan adfyfyriol</a:t>
            </a:r>
            <a:r>
              <a:rPr lang="cy-GB" dirty="0">
                <a:latin typeface="Arial" panose="020B0604020202020204" pitchFamily="34" charset="0"/>
              </a:rPr>
              <a:t> o’ch </a:t>
            </a:r>
            <a:r>
              <a:rPr lang="cy-GB" b="1" dirty="0">
                <a:latin typeface="Arial" panose="020B0604020202020204" pitchFamily="34" charset="0"/>
              </a:rPr>
              <a:t>iaith eich hunan</a:t>
            </a:r>
            <a:r>
              <a:rPr lang="cy-GB" dirty="0">
                <a:latin typeface="Arial" panose="020B0604020202020204" pitchFamily="34" charset="0"/>
              </a:rPr>
              <a:t> drwy weithgaredd adrodd stori a fyddai’n addas i blant ifainc.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0C5597-62EF-935E-06DA-BBCA85E9D05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Produce a </a:t>
            </a: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self-reflective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 study of </a:t>
            </a: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your language skills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 through a storytelling activity that would be appropriate for young children.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83445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23B9A-3563-03DE-E7A2-4B4ECD29C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altLang="cy-GB" dirty="0">
                <a:latin typeface="Arial" panose="020B0604020202020204" pitchFamily="34" charset="0"/>
              </a:rPr>
              <a:t>Disgrifiad </a:t>
            </a:r>
            <a:r>
              <a:rPr lang="en-GB" altLang="cy-GB" dirty="0" err="1">
                <a:latin typeface="Arial" panose="020B0604020202020204" pitchFamily="34" charset="0"/>
              </a:rPr>
              <a:t>o’r</a:t>
            </a:r>
            <a:r>
              <a:rPr lang="en-GB" altLang="cy-GB" dirty="0">
                <a:latin typeface="Arial" panose="020B0604020202020204" pitchFamily="34" charset="0"/>
              </a:rPr>
              <a:t> </a:t>
            </a:r>
            <a:r>
              <a:rPr lang="en-GB" altLang="cy-GB" dirty="0" err="1">
                <a:latin typeface="Arial" panose="020B0604020202020204" pitchFamily="34" charset="0"/>
              </a:rPr>
              <a:t>aseiniad</a:t>
            </a:r>
            <a:r>
              <a:rPr lang="en-GB" altLang="cy-GB" dirty="0">
                <a:latin typeface="Arial" panose="020B0604020202020204" pitchFamily="34" charset="0"/>
              </a:rPr>
              <a:t> </a:t>
            </a:r>
            <a:br>
              <a:rPr lang="en-GB" altLang="cy-GB" dirty="0">
                <a:latin typeface="Arial" panose="020B0604020202020204" pitchFamily="34" charset="0"/>
              </a:rPr>
            </a:b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Description of the assignment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8640E-0FC1-B902-803E-FBC065D1B92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</a:rPr>
              <a:t>Bydd angen i chi ddangos sut fyddai’r gweithgaredd yn medru hyrwyddo datblygiad iaith a sgiliau llythrennedd cynnar, gan gynnwys sgiliau llythrennedd digidol, babanod a phlant ifainc. </a:t>
            </a: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0C5597-62EF-935E-06DA-BBCA85E9D05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You will need to demonstrate how the activity could promote babies’ and young children’s language development and early literacy skills, including digital literacy skills.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13222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rmAutofit/>
          </a:bodyPr>
          <a:lstStyle/>
          <a:p>
            <a:pPr algn="ctr"/>
            <a:r>
              <a:rPr lang="en-GB" dirty="0" err="1">
                <a:latin typeface="Arial" panose="020B0604020202020204" pitchFamily="34" charset="0"/>
              </a:rPr>
              <a:t>Bydd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angen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</a:rPr>
              <a:t> chi: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295400"/>
            <a:ext cx="8686800" cy="4221833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Ddewis stori/storïau addas i blant ifainc (hyd at 7 blwydd oed). 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Bydd angen UN stori ar gyfer gweithgaredd adrodd stori traddodiadol ac UN stori ar gyfer gweithgaredd adrodd stori digidol. GALLAI HYN FOD YR UN STORI OND MEWN FFORMAT GWAHANOL;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2016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23B9A-3563-03DE-E7A2-4B4ECD29C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latin typeface="Arial" panose="020B0604020202020204" pitchFamily="34" charset="0"/>
              </a:rPr>
              <a:t>Bydd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angen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</a:rPr>
              <a:t> chi: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8640E-0FC1-B902-803E-FBC065D1B92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49" y="1825625"/>
            <a:ext cx="7886699" cy="3809862"/>
          </a:xfrm>
        </p:spPr>
        <p:txBody>
          <a:bodyPr>
            <a:normAutofit/>
          </a:bodyPr>
          <a:lstStyle/>
          <a:p>
            <a:pPr lvl="0"/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Ddewis lleoliad addas ar gyfer y gweithgaredd a’r recordiad - </a:t>
            </a:r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DIM RECORDIO GYDA PHLANT;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Recordio’r gweithgaredd (15 munud) (lleiafswm o 13½ munud; uchafswm o 16½ munud) – </a:t>
            </a:r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gallai hyn fod yn un recordiad neu ddau recordiad ar wahân;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39619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rmAutofit/>
          </a:bodyPr>
          <a:lstStyle/>
          <a:p>
            <a:pPr algn="ctr"/>
            <a:r>
              <a:rPr lang="en-GB" dirty="0" err="1">
                <a:latin typeface="Arial" panose="020B0604020202020204" pitchFamily="34" charset="0"/>
              </a:rPr>
              <a:t>Bydd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angen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</a:rPr>
              <a:t> chi: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73" y="1295400"/>
            <a:ext cx="9074727" cy="4221833"/>
          </a:xfrm>
        </p:spPr>
        <p:txBody>
          <a:bodyPr>
            <a:normAutofit/>
          </a:bodyPr>
          <a:lstStyle/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Ysgrifennu dadansoddiad 2,000 o eiriau o’r gweithgaredd (lleiafswm o 1800 gair; uchafswm o 2,200 gair), a chefnogwch gydag ymchwil o ffynonellau addas, gan gynnwys erthyglau academaidd a damcaniaethau/damcaniaethwyr;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Lanlwytho’r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recordiad/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au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ar OneDrive erbyn 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23:59yh FTF: 25.10.26/DYDD: 28.2.2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Lanlwytho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eich dadansoddiad a’r rhestr cyfeirnodi ar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Turnitin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erbyn 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23:59yh FTF: 25.10.26/DYDD: 28.2.2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47607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You will need to: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295400"/>
            <a:ext cx="8686800" cy="4221833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Choose an appropriate story/stories for young children (7 years or under).</a:t>
            </a:r>
          </a:p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You will need ONE story for a traditional storytelling activity and ONE story for a digital storytelling activity. THIS COULD BE THE SAME STORY, BUT IN A DIFFERENT FORMAT;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70235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You will need to: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295400"/>
            <a:ext cx="8686800" cy="4221833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Choose an appropriate location for the activity and recording to take place -  </a:t>
            </a: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NO RECORDING WITH CHILDREN;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Record the activity (15 minutes) (minimum of 13½  minutes; maximum of 16½  minutes) – </a:t>
            </a: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this can be one recording or two separate recordings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;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04069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You will need to: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295400"/>
            <a:ext cx="8686800" cy="4221833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Write a 2,000-word analysis of your activity (minimum of 1800 words; maximum of 2,200 words), supported by research from appropriate sources, including journal articles, and theories/theorists;</a:t>
            </a:r>
          </a:p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Upload your recording/s onto OneDrive by </a:t>
            </a: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23:59pm FTF: 25.10.26/DAY: 28.2.27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Upload your analysis and reference list onto Turnitin by </a:t>
            </a: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23:59pm FTF: 25.10.26/DAY: 28.2.27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64063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A957D0-7624-4143-AE80-69B4C1C73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028" y="365127"/>
            <a:ext cx="8178322" cy="549274"/>
          </a:xfrm>
        </p:spPr>
        <p:txBody>
          <a:bodyPr>
            <a:noAutofit/>
          </a:bodyPr>
          <a:lstStyle/>
          <a:p>
            <a:br>
              <a:rPr lang="en-GB" dirty="0">
                <a:latin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</a:rPr>
            </a:br>
            <a:r>
              <a:rPr lang="en-GB" sz="4000" dirty="0" err="1">
                <a:latin typeface="Arial" panose="020B0604020202020204" pitchFamily="34" charset="0"/>
              </a:rPr>
              <a:t>Syniadau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Ideas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B89D2B9-AA64-48F3-B99B-51106707A5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37028" y="2224283"/>
            <a:ext cx="1952625" cy="23431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A17DB7B-5C50-438D-B284-5EA5C7DA547B}"/>
              </a:ext>
            </a:extLst>
          </p:cNvPr>
          <p:cNvSpPr txBox="1"/>
          <p:nvPr/>
        </p:nvSpPr>
        <p:spPr>
          <a:xfrm>
            <a:off x="422752" y="4732574"/>
            <a:ext cx="178117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</a:rPr>
              <a:t>(Source: Walker, 2016)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4228F6A-5C09-4727-A2F4-9E534AF02D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45026" y="1025938"/>
            <a:ext cx="2619375" cy="17430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5684A28-E2F7-440D-8199-70C051A30A4E}"/>
              </a:ext>
            </a:extLst>
          </p:cNvPr>
          <p:cNvSpPr txBox="1"/>
          <p:nvPr/>
        </p:nvSpPr>
        <p:spPr>
          <a:xfrm>
            <a:off x="3095625" y="2815568"/>
            <a:ext cx="21336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</a:rPr>
              <a:t>(Source: Read and Create, 2021)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EC8C982-0ED5-4EBA-AB4A-584C8266DE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9374" y="3357992"/>
            <a:ext cx="2533650" cy="180975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D0DBAA6-2EFC-4E56-8167-7D01CAD45F17}"/>
              </a:ext>
            </a:extLst>
          </p:cNvPr>
          <p:cNvSpPr txBox="1"/>
          <p:nvPr/>
        </p:nvSpPr>
        <p:spPr>
          <a:xfrm>
            <a:off x="2895600" y="5183574"/>
            <a:ext cx="220979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</a:rPr>
              <a:t>(Source: Puffin Schools, 2021)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4058304-217C-4973-8FED-ECD2464507E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225" y="1066800"/>
            <a:ext cx="2466975" cy="184785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1430BA0-42D9-4CB3-B1F5-8A56CBC31415}"/>
              </a:ext>
            </a:extLst>
          </p:cNvPr>
          <p:cNvSpPr txBox="1"/>
          <p:nvPr/>
        </p:nvSpPr>
        <p:spPr>
          <a:xfrm>
            <a:off x="6248400" y="3124200"/>
            <a:ext cx="2133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latin typeface="Arial" panose="020B0604020202020204" pitchFamily="34" charset="0"/>
              </a:rPr>
              <a:t>(Source: YouTube, 2016)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B2A67AB-285F-4A81-BE5B-0B6DF935870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210" y="3497344"/>
            <a:ext cx="2133599" cy="162877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99F837A-1231-461A-8091-342D464F1459}"/>
              </a:ext>
            </a:extLst>
          </p:cNvPr>
          <p:cNvSpPr txBox="1"/>
          <p:nvPr/>
        </p:nvSpPr>
        <p:spPr>
          <a:xfrm>
            <a:off x="6096000" y="5307094"/>
            <a:ext cx="1648208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50" dirty="0">
                <a:latin typeface="Arial" panose="020B0604020202020204" pitchFamily="34" charset="0"/>
              </a:rPr>
              <a:t>(Source: </a:t>
            </a:r>
            <a:r>
              <a:rPr lang="en-GB" sz="1050" dirty="0" err="1">
                <a:latin typeface="Arial" panose="020B0604020202020204" pitchFamily="34" charset="0"/>
              </a:rPr>
              <a:t>Hushida</a:t>
            </a:r>
            <a:r>
              <a:rPr lang="en-GB" sz="1050" dirty="0">
                <a:latin typeface="Arial" panose="020B0604020202020204" pitchFamily="34" charset="0"/>
              </a:rPr>
              <a:t>, 2021)</a:t>
            </a:r>
          </a:p>
        </p:txBody>
      </p:sp>
    </p:spTree>
    <p:extLst>
      <p:ext uri="{BB962C8B-B14F-4D97-AF65-F5344CB8AC3E}">
        <p14:creationId xmlns:p14="http://schemas.microsoft.com/office/powerpoint/2010/main" val="10200698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151058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Ystyriaethau ymarferol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Practical implications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600" y="1904999"/>
            <a:ext cx="4286250" cy="4271964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Dewis o stori/storïau;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Lleoliad/</a:t>
            </a:r>
            <a:r>
              <a:rPr lang="cy-GB" alt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au</a:t>
            </a: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Cyfarpar recordio;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Cydweddoldeb;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14851" y="1904999"/>
            <a:ext cx="4629150" cy="3684589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Choice of story/stories;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Location/s;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Recording equipment;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Compatibility;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8990199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07365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Ystyriaethau ymarferol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Practical implications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600" y="2057400"/>
            <a:ext cx="4286250" cy="4119563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Sain;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2 recordiad i’w cyflwyno;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Papur a rhestr o gyfeiriadau i’w gyflwyno;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Manylion cyflwyno.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14851" y="2057399"/>
            <a:ext cx="4629150" cy="3532189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Volume;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2 recordings to be submitted;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Paper and reference list to be submitted;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Sub</a:t>
            </a: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mission details.</a:t>
            </a:r>
            <a:endParaRPr lang="cy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3207376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err="1">
                <a:latin typeface="Arial" panose="020B0604020202020204" pitchFamily="34" charset="0"/>
              </a:rPr>
              <a:t>Strwythur</a:t>
            </a:r>
            <a:r>
              <a:rPr lang="en-GB" dirty="0">
                <a:latin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</a:rPr>
              <a:t>papur</a:t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Structure of paper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981200"/>
            <a:ext cx="3886200" cy="3581400"/>
          </a:xfrm>
        </p:spPr>
        <p:txBody>
          <a:bodyPr>
            <a:noAutofit/>
          </a:bodyPr>
          <a:lstStyle/>
          <a:p>
            <a:r>
              <a:rPr lang="cy-GB" b="1" dirty="0">
                <a:latin typeface="Arial" panose="020B0604020202020204" pitchFamily="34" charset="0"/>
              </a:rPr>
              <a:t>Cyflwyniad</a:t>
            </a:r>
            <a:r>
              <a:rPr lang="cy-GB" dirty="0">
                <a:latin typeface="Arial" panose="020B0604020202020204" pitchFamily="34" charset="0"/>
              </a:rPr>
              <a:t> </a:t>
            </a:r>
            <a:r>
              <a:rPr lang="cy-GB" sz="1800" dirty="0">
                <a:latin typeface="Arial" panose="020B0604020202020204" pitchFamily="34" charset="0"/>
              </a:rPr>
              <a:t>(tua 150 gair);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Buddion adrodd stori </a:t>
            </a:r>
            <a:r>
              <a:rPr lang="cy-GB" sz="1800" dirty="0">
                <a:latin typeface="Arial" panose="020B0604020202020204" pitchFamily="34" charset="0"/>
              </a:rPr>
              <a:t>(cyn geni i 7 oed);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Cysylltwch adrodd stori gyda llythrennedd plant;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Datblygiad llythrennedd digidol.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981200"/>
            <a:ext cx="4210050" cy="373380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Introduction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0070C0"/>
                </a:solidFill>
                <a:latin typeface="Arial" panose="020B0604020202020204" pitchFamily="34" charset="0"/>
              </a:rPr>
              <a:t>(150 words approx.);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Benefits of storytelling </a:t>
            </a:r>
            <a:r>
              <a:rPr lang="en-GB" sz="1800" dirty="0">
                <a:solidFill>
                  <a:srgbClr val="0070C0"/>
                </a:solidFill>
                <a:latin typeface="Arial" panose="020B0604020202020204" pitchFamily="34" charset="0"/>
              </a:rPr>
              <a:t>(pre-birth to 7 years);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Relate storytelling with children’s literacy;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Development of digital literacy.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24638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8274"/>
            <a:ext cx="7886700" cy="678403"/>
          </a:xfrm>
        </p:spPr>
        <p:txBody>
          <a:bodyPr>
            <a:noAutofit/>
          </a:bodyPr>
          <a:lstStyle/>
          <a:p>
            <a:pPr algn="ctr"/>
            <a:r>
              <a:rPr lang="en-GB" dirty="0" err="1">
                <a:latin typeface="Arial" panose="020B0604020202020204" pitchFamily="34" charset="0"/>
              </a:rPr>
              <a:t>Strwythur</a:t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" y="1524000"/>
            <a:ext cx="4476750" cy="4038600"/>
          </a:xfrm>
        </p:spPr>
        <p:txBody>
          <a:bodyPr>
            <a:noAutofit/>
          </a:bodyPr>
          <a:lstStyle/>
          <a:p>
            <a:r>
              <a:rPr lang="cy-GB" b="1" dirty="0">
                <a:latin typeface="Arial" panose="020B0604020202020204" pitchFamily="34" charset="0"/>
              </a:rPr>
              <a:t>Prif gorff </a:t>
            </a:r>
            <a:r>
              <a:rPr lang="cy-GB" sz="1800" dirty="0">
                <a:latin typeface="Arial" panose="020B0604020202020204" pitchFamily="34" charset="0"/>
              </a:rPr>
              <a:t>(tua 1700 gair)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Dadansoddwch yr arfer arsylwyd yn ystod y gweithgaredd (hyd at 3 esiampl);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Oes unrhyw wahaniaethau yn yr arddulliau o adrodd stori? Unrhyw rheswm am hyn?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524000"/>
            <a:ext cx="4286250" cy="4038600"/>
          </a:xfrm>
        </p:spPr>
        <p:txBody>
          <a:bodyPr>
            <a:normAutofit lnSpcReduction="10000"/>
          </a:bodyPr>
          <a:lstStyle/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Main body </a:t>
            </a:r>
            <a:r>
              <a:rPr lang="en-GB" sz="1800" dirty="0">
                <a:solidFill>
                  <a:srgbClr val="0070C0"/>
                </a:solidFill>
                <a:latin typeface="Arial" panose="020B0604020202020204" pitchFamily="34" charset="0"/>
              </a:rPr>
              <a:t>(1700 words approx.)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Analyse the practice observed during the activity (up to 3 examples);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Are there any differences in the approaches to storytelling? Why could this be?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072199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85800"/>
            <a:ext cx="8058150" cy="609600"/>
          </a:xfrm>
        </p:spPr>
        <p:txBody>
          <a:bodyPr>
            <a:noAutofit/>
          </a:bodyPr>
          <a:lstStyle/>
          <a:p>
            <a:pPr algn="ctr"/>
            <a:r>
              <a:rPr lang="en-GB" dirty="0" err="1">
                <a:latin typeface="Arial" panose="020B0604020202020204" pitchFamily="34" charset="0"/>
              </a:rPr>
              <a:t>Strwythur</a:t>
            </a:r>
            <a:b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" y="1905000"/>
            <a:ext cx="4476750" cy="3657600"/>
          </a:xfrm>
        </p:spPr>
        <p:txBody>
          <a:bodyPr>
            <a:noAutofit/>
          </a:bodyPr>
          <a:lstStyle/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Sut allai’r gweithgaredd hyrwyddo llefaredd, darllen neu ysgrifennu plant?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Sut allai’r gweithgaredd hyrwyddo sgiliau llythrennedd digidol plant?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905000"/>
            <a:ext cx="4286250" cy="3657600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How could the activity promote children’s oracy, reading or writing?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How could the activity promote children’s digital literacy skills?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550068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65127"/>
            <a:ext cx="7981950" cy="396873"/>
          </a:xfrm>
        </p:spPr>
        <p:txBody>
          <a:bodyPr>
            <a:noAutofit/>
          </a:bodyPr>
          <a:lstStyle/>
          <a:p>
            <a:pPr algn="ctr"/>
            <a:br>
              <a:rPr lang="en-GB" dirty="0">
                <a:latin typeface="Arial" panose="020B0604020202020204" pitchFamily="34" charset="0"/>
              </a:rPr>
            </a:br>
            <a:r>
              <a:rPr lang="en-GB" dirty="0" err="1">
                <a:latin typeface="Arial" panose="020B0604020202020204" pitchFamily="34" charset="0"/>
              </a:rPr>
              <a:t>Strwythur</a:t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" y="1676400"/>
            <a:ext cx="4476750" cy="3886200"/>
          </a:xfrm>
        </p:spPr>
        <p:txBody>
          <a:bodyPr>
            <a:noAutofit/>
          </a:bodyPr>
          <a:lstStyle/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Cefnogwch gydag ymchwil a damcaniaeth;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Cymharwch a chyferbynnwch;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Cefnogwch gyda chyfeiriadau.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76400"/>
            <a:ext cx="4286250" cy="3886200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Support with research and theory;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Compare and contrast;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Support with references.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3751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err="1">
                <a:latin typeface="Arial" panose="020B0604020202020204" pitchFamily="34" charset="0"/>
              </a:rPr>
              <a:t>Strwythur</a:t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690689"/>
            <a:ext cx="3886200" cy="3871911"/>
          </a:xfrm>
        </p:spPr>
        <p:txBody>
          <a:bodyPr>
            <a:normAutofit/>
          </a:bodyPr>
          <a:lstStyle/>
          <a:p>
            <a:r>
              <a:rPr lang="cy-GB" b="1" dirty="0">
                <a:latin typeface="Arial" panose="020B0604020202020204" pitchFamily="34" charset="0"/>
              </a:rPr>
              <a:t>Clo</a:t>
            </a:r>
            <a:r>
              <a:rPr lang="cy-GB" dirty="0">
                <a:latin typeface="Arial" panose="020B0604020202020204" pitchFamily="34" charset="0"/>
              </a:rPr>
              <a:t> </a:t>
            </a:r>
            <a:r>
              <a:rPr lang="cy-GB" sz="1800" dirty="0">
                <a:latin typeface="Arial" panose="020B0604020202020204" pitchFamily="34" charset="0"/>
              </a:rPr>
              <a:t>(tua 150 gair);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Gwerthuswch y ffynonellau a ddefnyddir i gefnogi'ch papur;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Dylai hyn gynnwys cydnabyddiaeth o unrhyw ddefnydd o AI.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90689"/>
            <a:ext cx="3886200" cy="4024311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Conclusion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0070C0"/>
                </a:solidFill>
                <a:latin typeface="Arial" panose="020B0604020202020204" pitchFamily="34" charset="0"/>
              </a:rPr>
              <a:t>(150 words approx.);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Evaluate the sources used to support your paper;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This should include an acknowledgement of any use of AI.</a:t>
            </a:r>
          </a:p>
        </p:txBody>
      </p:sp>
    </p:spTree>
    <p:extLst>
      <p:ext uri="{BB962C8B-B14F-4D97-AF65-F5344CB8AC3E}">
        <p14:creationId xmlns:p14="http://schemas.microsoft.com/office/powerpoint/2010/main" val="346352015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ACD0F-FFCD-F79D-2BBD-1E8177D86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Ddeallusrwydd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Artiffisial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912D6D6-0BEC-6719-5AF8-F7D378259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117975"/>
          </a:xfrm>
        </p:spPr>
        <p:txBody>
          <a:bodyPr>
            <a:normAutofit fontScale="85000" lnSpcReduction="10000"/>
          </a:bodyPr>
          <a:lstStyle/>
          <a:p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YMCHWIL –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Gallwch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Cynhyrchiol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ffynonellau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cyfredol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(e-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lyfrau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erthyglau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cyfnodolion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gwefannau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wedi'u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2016 a 2026;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Gallwch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ofyn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Cynhyrchiol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grynhoi'r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ffynonellau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wedi'u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darganfod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er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gwirio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bod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ffynhonnell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addas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ddylid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trosglwyddo'r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crynodeb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i'ch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llên-ladrad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767381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ACD0F-FFCD-F79D-2BBD-1E8177D86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Ddeallusrwydd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Artiffisial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912D6D6-0BEC-6719-5AF8-F7D378259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117975"/>
          </a:xfrm>
        </p:spPr>
        <p:txBody>
          <a:bodyPr>
            <a:normAutofit/>
          </a:bodyPr>
          <a:lstStyle/>
          <a:p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STRWYTHUR –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Gallwch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Cynhyrchiol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benawdau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addas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trefnu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ddylech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ofyn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Cynhyrfchiol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strwythuro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trefn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paragraffau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95778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ACD0F-FFCD-F79D-2BBD-1E8177D86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Ddeallusrwydd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Artiffisial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912D6D6-0BEC-6719-5AF8-F7D378259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117975"/>
          </a:xfrm>
        </p:spPr>
        <p:txBody>
          <a:bodyPr>
            <a:normAutofit/>
          </a:bodyPr>
          <a:lstStyle/>
          <a:p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PRAWF DDARLLEN – 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Gallwch ofyn i AI Cynhyrchiol helpu i brawf ddarllen eich gwaith.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Peidiwch â defnyddio unrhyw eiriad â awgrymir gan AI Cynhyrchiol (llên-ladrad yw hwn).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502417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ACD0F-FFCD-F79D-2BBD-1E8177D86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Ddeallusrwydd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Artiffisial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912D6D6-0BEC-6719-5AF8-F7D378259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117975"/>
          </a:xfrm>
        </p:spPr>
        <p:txBody>
          <a:bodyPr>
            <a:normAutofit/>
          </a:bodyPr>
          <a:lstStyle/>
          <a:p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CREADIGOL – 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Gallwch ofyn i AI Cynhyrchiol i ddod o hyd i delweddau ar gyfer eich stori digidol.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25320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D932A-29AC-10DD-87EF-3CE29BA174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AI –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defnydd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b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Ddeallusrwydd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Artiffisial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9A2307-CFBA-CCE6-FD87-2075F455C8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Wrth ychwanegu datganiad o’ch defnydd o AI ar dop eich gwaith, cofiwch nodi eich bod yn cadw eich nodiadau/ copïau drafft.</a:t>
            </a:r>
          </a:p>
        </p:txBody>
      </p:sp>
    </p:spTree>
    <p:extLst>
      <p:ext uri="{BB962C8B-B14F-4D97-AF65-F5344CB8AC3E}">
        <p14:creationId xmlns:p14="http://schemas.microsoft.com/office/powerpoint/2010/main" val="78493576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8134350" cy="1325563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– use of Artificial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2FAEE-E9C6-21BB-A6B1-219738156D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194175"/>
          </a:xfrm>
        </p:spPr>
        <p:txBody>
          <a:bodyPr>
            <a:normAutofit fontScale="70000" lnSpcReduction="20000"/>
          </a:bodyPr>
          <a:lstStyle/>
          <a:p>
            <a:r>
              <a:rPr lang="en-GB" sz="43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RESEARCH - </a:t>
            </a:r>
          </a:p>
          <a:p>
            <a:endParaRPr lang="en-GB" sz="40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sz="4000" dirty="0">
                <a:solidFill>
                  <a:srgbClr val="0070C0"/>
                </a:solidFill>
              </a:rPr>
              <a:t>You can use Generative AI to find current sources (e-books, journal articles, websites), dated </a:t>
            </a:r>
            <a:r>
              <a:rPr lang="en-GB" sz="4000">
                <a:solidFill>
                  <a:srgbClr val="0070C0"/>
                </a:solidFill>
              </a:rPr>
              <a:t>between 2016 and 2026;</a:t>
            </a:r>
            <a:endParaRPr lang="en-GB" sz="4000" dirty="0">
              <a:solidFill>
                <a:srgbClr val="0070C0"/>
              </a:solidFill>
            </a:endParaRPr>
          </a:p>
          <a:p>
            <a:r>
              <a:rPr lang="en-GB" sz="4000" dirty="0">
                <a:solidFill>
                  <a:srgbClr val="0070C0"/>
                </a:solidFill>
              </a:rPr>
              <a:t>You can ask Generative AI to summarize the information from the sources you have found.</a:t>
            </a:r>
          </a:p>
          <a:p>
            <a:r>
              <a:rPr lang="en-GB" sz="4000" dirty="0">
                <a:solidFill>
                  <a:srgbClr val="0070C0"/>
                </a:solidFill>
              </a:rPr>
              <a:t>This is to check that the source is suitable for your assignment.</a:t>
            </a:r>
          </a:p>
          <a:p>
            <a:r>
              <a:rPr lang="en-GB" sz="4000" dirty="0">
                <a:solidFill>
                  <a:srgbClr val="0070C0"/>
                </a:solidFill>
              </a:rPr>
              <a:t>The summary should not be transferred into your own work (this is plagiarism).</a:t>
            </a:r>
          </a:p>
        </p:txBody>
      </p:sp>
    </p:spTree>
    <p:extLst>
      <p:ext uri="{BB962C8B-B14F-4D97-AF65-F5344CB8AC3E}">
        <p14:creationId xmlns:p14="http://schemas.microsoft.com/office/powerpoint/2010/main" val="82555657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8134350" cy="1325563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– use of Artificial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2FAEE-E9C6-21BB-A6B1-219738156D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43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STRUCTURE - </a:t>
            </a:r>
          </a:p>
          <a:p>
            <a:endParaRPr lang="en-GB" sz="40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sz="4000" dirty="0">
                <a:solidFill>
                  <a:srgbClr val="0070C0"/>
                </a:solidFill>
              </a:rPr>
              <a:t>You can use Generative AI to find suitable headings to help organise the content of your work.</a:t>
            </a:r>
          </a:p>
          <a:p>
            <a:r>
              <a:rPr lang="en-GB" sz="4000" dirty="0">
                <a:solidFill>
                  <a:srgbClr val="0070C0"/>
                </a:solidFill>
              </a:rPr>
              <a:t>You should not ask Generative AI to help structure paragraph order.</a:t>
            </a:r>
          </a:p>
        </p:txBody>
      </p:sp>
    </p:spTree>
    <p:extLst>
      <p:ext uri="{BB962C8B-B14F-4D97-AF65-F5344CB8AC3E}">
        <p14:creationId xmlns:p14="http://schemas.microsoft.com/office/powerpoint/2010/main" val="272981581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8134350" cy="1325563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– use of Artificial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2FAEE-E9C6-21BB-A6B1-219738156D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43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PROOFREADING - </a:t>
            </a:r>
          </a:p>
          <a:p>
            <a:endParaRPr lang="en-GB" sz="40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sz="4000" dirty="0">
                <a:solidFill>
                  <a:srgbClr val="0070C0"/>
                </a:solidFill>
              </a:rPr>
              <a:t>You can ask Generative AI to help proofread your work.</a:t>
            </a:r>
          </a:p>
          <a:p>
            <a:r>
              <a:rPr lang="en-GB" sz="4000" dirty="0">
                <a:solidFill>
                  <a:srgbClr val="0070C0"/>
                </a:solidFill>
              </a:rPr>
              <a:t>Do not use any wording suggested by Generative AI (this is plagiarism).</a:t>
            </a:r>
          </a:p>
        </p:txBody>
      </p:sp>
    </p:spTree>
    <p:extLst>
      <p:ext uri="{BB962C8B-B14F-4D97-AF65-F5344CB8AC3E}">
        <p14:creationId xmlns:p14="http://schemas.microsoft.com/office/powerpoint/2010/main" val="191357821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8134350" cy="1325563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– use of Artificial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2FAEE-E9C6-21BB-A6B1-219738156D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3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CREATIVE - </a:t>
            </a:r>
          </a:p>
          <a:p>
            <a:endParaRPr lang="en-GB" sz="40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sz="4000" dirty="0">
                <a:solidFill>
                  <a:srgbClr val="0070C0"/>
                </a:solidFill>
              </a:rPr>
              <a:t>You can use Generative AI to find images to support your digital story.</a:t>
            </a:r>
          </a:p>
        </p:txBody>
      </p:sp>
    </p:spTree>
    <p:extLst>
      <p:ext uri="{BB962C8B-B14F-4D97-AF65-F5344CB8AC3E}">
        <p14:creationId xmlns:p14="http://schemas.microsoft.com/office/powerpoint/2010/main" val="95515190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69B31-32BF-614D-3728-313295B9C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– use of Artificial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3440D6-216F-D99F-7A31-60821D5F0C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adding the AI statement to the top of your work, remember to state that you have kept your notes/draft copies.</a:t>
            </a:r>
          </a:p>
        </p:txBody>
      </p:sp>
    </p:spTree>
    <p:extLst>
      <p:ext uri="{BB962C8B-B14F-4D97-AF65-F5344CB8AC3E}">
        <p14:creationId xmlns:p14="http://schemas.microsoft.com/office/powerpoint/2010/main" val="315998527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03285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 recordiad/</a:t>
            </a:r>
            <a:r>
              <a:rPr lang="cy-GB" alt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au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The recording/s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76200" y="1905139"/>
            <a:ext cx="4419600" cy="3809862"/>
          </a:xfrm>
        </p:spPr>
        <p:txBody>
          <a:bodyPr>
            <a:normAutofit fontScale="77500" lnSpcReduction="200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Ydy’r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recordiadau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yn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chwarae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?</a:t>
            </a:r>
            <a:endParaRPr lang="cy-GB" alt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Yn glir?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Oes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modd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gweld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chi, y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lleoliad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a’r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llyfr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/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cyfarpar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TGCh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/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propiau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ayyb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?</a:t>
            </a:r>
            <a:endParaRPr lang="cy-GB" alt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Addas?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b="1" kern="0" dirty="0">
                <a:solidFill>
                  <a:srgbClr val="FF0000"/>
                </a:solidFill>
                <a:latin typeface="Arial" panose="020B0604020202020204" pitchFamily="34" charset="0"/>
                <a:ea typeface="ＭＳ Ｐゴシック" pitchFamily="34" charset="-128"/>
              </a:rPr>
              <a:t>Dim recordio gyda phlant (hyd yn oed tu ôl y camera)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905139"/>
            <a:ext cx="4572000" cy="3684449"/>
          </a:xfrm>
        </p:spPr>
        <p:txBody>
          <a:bodyPr>
            <a:normAutofit fontScale="77500" lnSpcReduction="200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Do the recordings play?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Are they clear?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Can you see yourself, the location and the book/IT equipment/props </a:t>
            </a:r>
            <a:r>
              <a:rPr lang="en-GB" altLang="cy-GB" sz="3600" kern="0" dirty="0" err="1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etc</a:t>
            </a: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Appropriate?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b="1" kern="0" dirty="0">
                <a:solidFill>
                  <a:srgbClr val="FF0000"/>
                </a:solidFill>
                <a:latin typeface="Arial" panose="020B0604020202020204" pitchFamily="34" charset="0"/>
                <a:ea typeface="ＭＳ Ｐゴシック" pitchFamily="34" charset="-128"/>
              </a:rPr>
              <a:t>No recording with children (even behind the camera)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580944"/>
      </p:ext>
    </p:extLst>
  </p:cSld>
  <p:clrMapOvr>
    <a:masterClrMapping/>
  </p:clrMapOvr>
  <p:transition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 daflen asesu 1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The assessment sheet 1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76200" y="1371600"/>
            <a:ext cx="4419600" cy="4114801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10 marc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b="1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Sgiliau Ymgysylltu â Llenyddiaeth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Cyfeirnodi; 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Rhestr o gyfeiriadau;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Tystiolaeth o ymchwil eang.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371601"/>
            <a:ext cx="4572000" cy="4217988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10 marks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US" sz="2800" b="1" kern="0" dirty="0">
              <a:solidFill>
                <a:srgbClr val="0070C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</a:pP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</a:rPr>
              <a:t>Engagement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</a:rPr>
              <a:t>with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</a:rPr>
              <a:t>Literature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</a:rPr>
              <a:t>Skills</a:t>
            </a:r>
            <a:endParaRPr lang="en-GB" dirty="0">
              <a:solidFill>
                <a:srgbClr val="0070C0"/>
              </a:solidFill>
            </a:endParaRPr>
          </a:p>
          <a:p>
            <a:pPr>
              <a:buFontTx/>
              <a:buChar char="-"/>
            </a:pPr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</a:rPr>
              <a:t>Referencing;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R</a:t>
            </a:r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</a:rPr>
              <a:t>eference list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;</a:t>
            </a:r>
          </a:p>
          <a:p>
            <a:pPr>
              <a:buFontTx/>
              <a:buChar char="-"/>
            </a:pPr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</a:rPr>
              <a:t>Evidence of wider reading.</a:t>
            </a:r>
            <a:endParaRPr lang="cy-GB" sz="28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9683466"/>
      </p:ext>
    </p:extLst>
  </p:cSld>
  <p:clrMapOvr>
    <a:masterClrMapping/>
  </p:clrMapOvr>
  <p:transition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30274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 daflen asesu 2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The assessment sheet 2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371600"/>
            <a:ext cx="4343401" cy="4191001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6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20 marc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2600" b="1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6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Sgiliau Gwybodaeth a Dealltwriaeth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Dangos dealltwriaeth o ddatblygiad iaith a llythrennedd, gan gynnwys llythrennedd digidol;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Dangos dealltwriaeth o bwysigrwydd adrodd stori.</a:t>
            </a: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371601"/>
            <a:ext cx="4572000" cy="4217988"/>
          </a:xfrm>
        </p:spPr>
        <p:txBody>
          <a:bodyPr>
            <a:normAutofit lnSpcReduction="1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6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20 marks</a:t>
            </a:r>
          </a:p>
          <a:p>
            <a:pPr marL="0" indent="0">
              <a:buNone/>
            </a:pPr>
            <a:endParaRPr lang="en-GB" sz="26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rgbClr val="0070C0"/>
                </a:solidFill>
                <a:latin typeface="Arial" panose="020B0604020202020204" pitchFamily="34" charset="0"/>
              </a:rPr>
              <a:t>Knowledge and Understanding Skills</a:t>
            </a:r>
          </a:p>
          <a:p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</a:rPr>
              <a:t>Demonstrates understanding of language and literacy, including digital literacy;</a:t>
            </a:r>
          </a:p>
          <a:p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</a:rPr>
              <a:t>Demonstrates understanding of the benefits of storytelling.</a:t>
            </a:r>
          </a:p>
          <a:p>
            <a:pPr marL="0" indent="0">
              <a:buNone/>
            </a:pPr>
            <a:endParaRPr lang="en-GB" sz="2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0048809"/>
      </p:ext>
    </p:extLst>
  </p:cSld>
  <p:clrMapOvr>
    <a:masterClrMapping/>
  </p:clrMapOvr>
  <p:transition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89971"/>
            <a:ext cx="7886700" cy="930274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Gwybodaeth a Dealltwriaeth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Knowledge and Understanding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Dewis addas o stori/iau;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Lleoliad/</a:t>
            </a:r>
            <a:r>
              <a:rPr 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au</a:t>
            </a: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addas;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Buddion adrodd stori;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Cysylltiadau gyda llafaredd, darllen ac ysgrifennu a llythrennedd digidol.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495800" y="1535113"/>
            <a:ext cx="4648201" cy="4054475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Appropriate choice of story/</a:t>
            </a:r>
            <a:r>
              <a:rPr lang="en-GB" dirty="0" err="1">
                <a:solidFill>
                  <a:srgbClr val="0070C0"/>
                </a:solidFill>
                <a:latin typeface="Arial" panose="020B0604020202020204" pitchFamily="34" charset="0"/>
              </a:rPr>
              <a:t>ies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Appropriate location/s;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Benefits of storytelling;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Links to oracy, reading and writing and digital literacy.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8286671"/>
      </p:ext>
    </p:extLst>
  </p:cSld>
  <p:clrMapOvr>
    <a:masterClrMapping/>
  </p:clrMapOvr>
  <p:transition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 daflen asesu 3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The assessment sheet 3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371600"/>
            <a:ext cx="4343401" cy="41910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30 marc</a:t>
            </a:r>
          </a:p>
          <a:p>
            <a:pPr marL="0" indent="0">
              <a:buNone/>
            </a:pPr>
            <a:endParaRPr lang="cy-GB" b="1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</a:rPr>
              <a:t>Sgiliau Gwybyddol a Deallusol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</a:rPr>
              <a:t>Sgiliau dadansoddi, dealltwriaeth glir o gysylltu damcaniaeth gydag arfer.</a:t>
            </a: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295400"/>
            <a:ext cx="4572000" cy="4294189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3</a:t>
            </a: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0 marks</a:t>
            </a:r>
          </a:p>
          <a:p>
            <a:pPr marL="0" indent="0">
              <a:buNone/>
            </a:pPr>
            <a:endParaRPr lang="en-GB" sz="28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Cognitive and Intellectual Skills</a:t>
            </a:r>
          </a:p>
          <a:p>
            <a:pPr marL="0" indent="0">
              <a:buNone/>
            </a:pPr>
            <a:endParaRPr lang="en-GB" b="1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Analytic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skills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,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clear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understanding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 of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linking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theory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 and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practice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.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55009"/>
      </p:ext>
    </p:extLst>
  </p:cSld>
  <p:clrMapOvr>
    <a:masterClrMapping/>
  </p:clrMapOvr>
  <p:transition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Dadansoddiad</a:t>
            </a:r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Analysis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 fontScale="92500" lnSpcReduction="10000"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sz="3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Cysylltwch theori ag arfer;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3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Cyfeiriwch at arfer a welwyd yn y recordiadau;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3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Cefnogwch gyda damcaniaethau perthnasol (cadwch at y lleiaf posib);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cy-GB" sz="40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1999" y="1535114"/>
            <a:ext cx="4343401" cy="4054128"/>
          </a:xfrm>
        </p:spPr>
        <p:txBody>
          <a:bodyPr>
            <a:normAutofit/>
          </a:bodyPr>
          <a:lstStyle/>
          <a:p>
            <a:r>
              <a:rPr lang="en-GB" sz="3000" dirty="0">
                <a:solidFill>
                  <a:srgbClr val="0070C0"/>
                </a:solidFill>
                <a:latin typeface="Arial" panose="020B0604020202020204" pitchFamily="34" charset="0"/>
              </a:rPr>
              <a:t>Linking theory to practice;</a:t>
            </a:r>
          </a:p>
          <a:p>
            <a:r>
              <a:rPr lang="en-GB" sz="3000" dirty="0">
                <a:solidFill>
                  <a:srgbClr val="0070C0"/>
                </a:solidFill>
                <a:latin typeface="Arial" panose="020B0604020202020204" pitchFamily="34" charset="0"/>
              </a:rPr>
              <a:t>Refer to practice observed in recordings;</a:t>
            </a:r>
          </a:p>
          <a:p>
            <a:r>
              <a:rPr lang="en-GB" sz="3000" dirty="0">
                <a:solidFill>
                  <a:srgbClr val="0070C0"/>
                </a:solidFill>
                <a:latin typeface="Arial" panose="020B0604020202020204" pitchFamily="34" charset="0"/>
              </a:rPr>
              <a:t>Supported with relevant theorists (keep to minimum);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8224862"/>
      </p:ext>
    </p:extLst>
  </p:cSld>
  <p:clrMapOvr>
    <a:masterClrMapping/>
  </p:clrMapOvr>
  <p:transition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Dadansoddiad</a:t>
            </a:r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Analysis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Cysylltiadau perthnasol gydag ymchwil diweddar/dogfennaeth (e.e. Fframwaith Cymhwysedd Digidol);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Gwerthusiad o ffynonellau.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1999" y="1535114"/>
            <a:ext cx="4343401" cy="405412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Relevant links to recent research/documentation (e.g. Digital Competence Framework);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Evaluation of sources.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0702810"/>
      </p:ext>
    </p:extLst>
  </p:cSld>
  <p:clrMapOvr>
    <a:masterClrMapping/>
  </p:clrMapOvr>
  <p:transition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54074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 daflen asesu 4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The assessment sheet 4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 fontScale="92500" lnSpcReduction="2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3000" b="1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10 marc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000" b="1" kern="0" dirty="0">
              <a:solidFill>
                <a:srgbClr val="000000"/>
              </a:solidFill>
              <a:latin typeface="Arial" panose="020B0604020202020204" pitchFamily="34" charset="0"/>
              <a:ea typeface="Times New Roman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3000" b="1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Sgiliau Cymhwyso Ymarferol 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Sgiliau TGCh;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Recordio’r gweithgaredd adrodd stori yn llwyddiannus;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Lanlwytho</a:t>
            </a:r>
            <a:r>
              <a:rPr 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 recordiad/</a:t>
            </a:r>
            <a:r>
              <a:rPr 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au</a:t>
            </a:r>
            <a:r>
              <a:rPr 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 yn llwyddiannus.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535113"/>
            <a:ext cx="4572000" cy="4054475"/>
          </a:xfrm>
        </p:spPr>
        <p:txBody>
          <a:bodyPr>
            <a:normAutofit lnSpcReduction="1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10 marks</a:t>
            </a:r>
          </a:p>
          <a:p>
            <a:pPr marL="0" indent="0">
              <a:buNone/>
            </a:pPr>
            <a:endParaRPr lang="en-GB" sz="28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Practical Application Skills</a:t>
            </a:r>
          </a:p>
          <a:p>
            <a:pPr>
              <a:buFontTx/>
              <a:buChar char="-"/>
            </a:pPr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ICT Skills;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Successful recording of storytelling activity;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Successful uploading of recording/s.</a:t>
            </a:r>
            <a:endParaRPr lang="en-GB" sz="28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4896171"/>
      </p:ext>
    </p:extLst>
  </p:cSld>
  <p:clrMapOvr>
    <a:masterClrMapping/>
  </p:clrMapOvr>
  <p:transition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 daflen asesu 5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The assessment sheet 5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30 marc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Sgiliau Allweddol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Sgiliau cyflwyno 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(20 marc);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Sgiliau ysgrifennu 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(10 marc).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535113"/>
            <a:ext cx="4343399" cy="4054475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30 marks</a:t>
            </a:r>
          </a:p>
          <a:p>
            <a:pPr marL="0" indent="0">
              <a:buNone/>
            </a:pPr>
            <a:endParaRPr lang="en-GB" sz="28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Skills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Presenting skills 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 marks);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Writing skills 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(10 marks).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9286263"/>
      </p:ext>
    </p:extLst>
  </p:cSld>
  <p:clrMapOvr>
    <a:masterClrMapping/>
  </p:clrMapOvr>
  <p:transition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Sgiliau cyflwyno</a:t>
            </a:r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Presenting skills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825625"/>
            <a:ext cx="4343401" cy="3736976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Sain;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Traw;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Goslef;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Cymeriadu;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14851" y="1831888"/>
            <a:ext cx="4343399" cy="4217988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Volume;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sz="2800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Pitch;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Intonation;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Characterization;</a:t>
            </a:r>
          </a:p>
          <a:p>
            <a:pPr marL="0" indent="0">
              <a:buNone/>
            </a:pPr>
            <a:endParaRPr lang="en-GB" sz="2800" b="1" dirty="0"/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1947632"/>
      </p:ext>
    </p:extLst>
  </p:cSld>
  <p:clrMapOvr>
    <a:masterClrMapping/>
  </p:clrMapOvr>
  <p:transition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latin typeface="Arial" panose="020B0604020202020204" pitchFamily="34" charset="0"/>
                <a:ea typeface="ＭＳ Ｐゴシック" pitchFamily="34" charset="-128"/>
              </a:rPr>
              <a:t>Sgiliau cyflwyno</a:t>
            </a:r>
            <a:br>
              <a:rPr lang="cy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Presenting skills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825625"/>
            <a:ext cx="4343401" cy="3736976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Pwyntio;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Cwestiynu;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Oedi;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Mynegiant;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825625"/>
            <a:ext cx="4343399" cy="3763964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Pointing;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Questioning;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Pausing;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Expression;</a:t>
            </a:r>
          </a:p>
          <a:p>
            <a:pPr marL="0" indent="0">
              <a:buNone/>
            </a:pPr>
            <a:endParaRPr lang="en-GB" sz="2800" b="1" dirty="0"/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2149288"/>
      </p:ext>
    </p:extLst>
  </p:cSld>
  <p:clrMapOvr>
    <a:masterClrMapping/>
  </p:clrMapOvr>
  <p:transition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Sgiliau cyflwyno</a:t>
            </a:r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Presenting skills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825625"/>
            <a:ext cx="4343401" cy="3736976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Brwdfrydedd!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26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Ystyriwch eich cynulleidfa</a:t>
            </a: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Enthusiasm!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Consider your audience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825625"/>
            <a:ext cx="4343399" cy="37639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800" b="1" dirty="0"/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E778830-257B-6152-F273-A8EB94B8FA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3800" y="1600200"/>
            <a:ext cx="4938010" cy="33051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8F9B599-1627-473D-AC9A-35D08085C48A}"/>
              </a:ext>
            </a:extLst>
          </p:cNvPr>
          <p:cNvSpPr txBox="1"/>
          <p:nvPr/>
        </p:nvSpPr>
        <p:spPr>
          <a:xfrm>
            <a:off x="4038600" y="4905376"/>
            <a:ext cx="46332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Kevin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Graal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Adroddwr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Stori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Storyteller</a:t>
            </a:r>
          </a:p>
        </p:txBody>
      </p:sp>
    </p:spTree>
    <p:extLst>
      <p:ext uri="{BB962C8B-B14F-4D97-AF65-F5344CB8AC3E}">
        <p14:creationId xmlns:p14="http://schemas.microsoft.com/office/powerpoint/2010/main" val="3305223972"/>
      </p:ext>
    </p:extLst>
  </p:cSld>
  <p:clrMapOvr>
    <a:masterClrMapping/>
  </p:clrMapOvr>
  <p:transition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erson sitting on a chair reading a book&#10;&#10;Description automatically generated with low confidence">
            <a:extLst>
              <a:ext uri="{FF2B5EF4-FFF2-40B4-BE49-F238E27FC236}">
                <a16:creationId xmlns:a16="http://schemas.microsoft.com/office/drawing/2014/main" id="{665E0B1E-A72F-87F4-C28B-E8C4E10A734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79754"/>
            <a:ext cx="8784976" cy="6489606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C4065DA-64EF-F198-74DA-BC26D0208604}"/>
              </a:ext>
            </a:extLst>
          </p:cNvPr>
          <p:cNvSpPr txBox="1"/>
          <p:nvPr/>
        </p:nvSpPr>
        <p:spPr>
          <a:xfrm>
            <a:off x="395536" y="54868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solidFill>
                  <a:schemeClr val="bg2"/>
                </a:solidFill>
              </a:rPr>
              <a:t>Lleoliad</a:t>
            </a:r>
            <a:endParaRPr lang="en-GB" sz="2400" dirty="0">
              <a:solidFill>
                <a:schemeClr val="bg2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5A36888-1378-AC3E-4CA2-779618C212A9}"/>
              </a:ext>
            </a:extLst>
          </p:cNvPr>
          <p:cNvSpPr txBox="1"/>
          <p:nvPr/>
        </p:nvSpPr>
        <p:spPr>
          <a:xfrm>
            <a:off x="1115616" y="1556792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solidFill>
                  <a:schemeClr val="bg2"/>
                </a:solidFill>
              </a:rPr>
              <a:t>Safiad</a:t>
            </a:r>
            <a:endParaRPr lang="en-GB" sz="2400" dirty="0">
              <a:solidFill>
                <a:schemeClr val="bg2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9078D41-BE5F-FA0E-BDB2-1338CA9E34B8}"/>
              </a:ext>
            </a:extLst>
          </p:cNvPr>
          <p:cNvSpPr txBox="1"/>
          <p:nvPr/>
        </p:nvSpPr>
        <p:spPr>
          <a:xfrm>
            <a:off x="5436096" y="908720"/>
            <a:ext cx="21210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>
                <a:solidFill>
                  <a:schemeClr val="bg2"/>
                </a:solidFill>
              </a:rPr>
              <a:t>Cyswllt</a:t>
            </a:r>
            <a:r>
              <a:rPr lang="en-GB" sz="2400" dirty="0">
                <a:solidFill>
                  <a:schemeClr val="bg2"/>
                </a:solidFill>
              </a:rPr>
              <a:t> </a:t>
            </a:r>
            <a:r>
              <a:rPr lang="en-GB" sz="2400" dirty="0" err="1">
                <a:solidFill>
                  <a:schemeClr val="bg2"/>
                </a:solidFill>
              </a:rPr>
              <a:t>llygaid</a:t>
            </a:r>
            <a:endParaRPr lang="en-GB" sz="2400" dirty="0">
              <a:solidFill>
                <a:schemeClr val="bg2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AE81CF6-9993-2448-E873-70F60375A557}"/>
              </a:ext>
            </a:extLst>
          </p:cNvPr>
          <p:cNvSpPr txBox="1"/>
          <p:nvPr/>
        </p:nvSpPr>
        <p:spPr>
          <a:xfrm>
            <a:off x="5436096" y="1700808"/>
            <a:ext cx="17924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solidFill>
                  <a:schemeClr val="bg2"/>
                </a:solidFill>
              </a:rPr>
              <a:t>Ystumiau</a:t>
            </a:r>
            <a:endParaRPr lang="en-GB" sz="2400" dirty="0">
              <a:solidFill>
                <a:schemeClr val="bg2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F0B3D8-98FD-09D6-29F1-D270D804D3CC}"/>
              </a:ext>
            </a:extLst>
          </p:cNvPr>
          <p:cNvSpPr txBox="1"/>
          <p:nvPr/>
        </p:nvSpPr>
        <p:spPr>
          <a:xfrm>
            <a:off x="2411760" y="620688"/>
            <a:ext cx="1944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solidFill>
                  <a:schemeClr val="bg2"/>
                </a:solidFill>
              </a:rPr>
              <a:t>Mynegiadau</a:t>
            </a:r>
            <a:r>
              <a:rPr lang="en-GB" sz="2400" dirty="0">
                <a:solidFill>
                  <a:schemeClr val="bg2"/>
                </a:solidFill>
              </a:rPr>
              <a:t> </a:t>
            </a:r>
            <a:r>
              <a:rPr lang="en-GB" sz="2400" dirty="0" err="1">
                <a:solidFill>
                  <a:schemeClr val="bg2"/>
                </a:solidFill>
              </a:rPr>
              <a:t>wynebol</a:t>
            </a:r>
            <a:endParaRPr lang="en-GB" sz="2400" dirty="0">
              <a:solidFill>
                <a:schemeClr val="bg2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04397C2-0DC5-1420-DE81-31259E50D72D}"/>
              </a:ext>
            </a:extLst>
          </p:cNvPr>
          <p:cNvSpPr txBox="1"/>
          <p:nvPr/>
        </p:nvSpPr>
        <p:spPr>
          <a:xfrm>
            <a:off x="7020272" y="2018457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solidFill>
                  <a:schemeClr val="bg2"/>
                </a:solidFill>
              </a:rPr>
              <a:t>Tonyddiaeth</a:t>
            </a:r>
            <a:endParaRPr lang="en-GB" sz="2400" dirty="0">
              <a:solidFill>
                <a:schemeClr val="bg2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525635C-DB98-67E6-113F-8355FC83D536}"/>
              </a:ext>
            </a:extLst>
          </p:cNvPr>
          <p:cNvSpPr txBox="1"/>
          <p:nvPr/>
        </p:nvSpPr>
        <p:spPr>
          <a:xfrm>
            <a:off x="395536" y="2708920"/>
            <a:ext cx="12474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>
                <a:solidFill>
                  <a:schemeClr val="bg2"/>
                </a:solidFill>
              </a:rPr>
              <a:t>Propiau</a:t>
            </a:r>
            <a:endParaRPr lang="en-GB" sz="2400" dirty="0">
              <a:solidFill>
                <a:schemeClr val="bg2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D915356-2E82-A808-1904-A6D684E5437E}"/>
              </a:ext>
            </a:extLst>
          </p:cNvPr>
          <p:cNvSpPr txBox="1"/>
          <p:nvPr/>
        </p:nvSpPr>
        <p:spPr>
          <a:xfrm>
            <a:off x="7380312" y="3717032"/>
            <a:ext cx="14013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>
                <a:solidFill>
                  <a:schemeClr val="bg2"/>
                </a:solidFill>
              </a:rPr>
              <a:t>Pypedau</a:t>
            </a:r>
            <a:endParaRPr lang="en-GB" sz="2400" dirty="0">
              <a:solidFill>
                <a:schemeClr val="bg2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9170F85-11B5-577D-DED2-9CA7E792EE05}"/>
              </a:ext>
            </a:extLst>
          </p:cNvPr>
          <p:cNvSpPr txBox="1"/>
          <p:nvPr/>
        </p:nvSpPr>
        <p:spPr>
          <a:xfrm>
            <a:off x="179512" y="3789040"/>
            <a:ext cx="14634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solidFill>
                  <a:schemeClr val="bg2"/>
                </a:solidFill>
              </a:rPr>
              <a:t>Caneuon</a:t>
            </a:r>
            <a:endParaRPr lang="en-GB" sz="2400" dirty="0">
              <a:solidFill>
                <a:schemeClr val="bg2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C437EB5-B6F4-CB1F-F3AC-19F165CA0078}"/>
              </a:ext>
            </a:extLst>
          </p:cNvPr>
          <p:cNvSpPr txBox="1"/>
          <p:nvPr/>
        </p:nvSpPr>
        <p:spPr>
          <a:xfrm>
            <a:off x="7380312" y="4797152"/>
            <a:ext cx="16843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>
                <a:solidFill>
                  <a:schemeClr val="bg2"/>
                </a:solidFill>
              </a:rPr>
              <a:t>Perfformio</a:t>
            </a:r>
            <a:r>
              <a:rPr lang="en-GB" sz="2400" dirty="0">
                <a:solidFill>
                  <a:schemeClr val="bg2"/>
                </a:solidFill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75130182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erson sitting on a chair reading a book&#10;&#10;Description automatically generated with low confidence">
            <a:extLst>
              <a:ext uri="{FF2B5EF4-FFF2-40B4-BE49-F238E27FC236}">
                <a16:creationId xmlns:a16="http://schemas.microsoft.com/office/drawing/2014/main" id="{665E0B1E-A72F-87F4-C28B-E8C4E10A734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7231"/>
            <a:ext cx="8784976" cy="6552129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C4065DA-64EF-F198-74DA-BC26D0208604}"/>
              </a:ext>
            </a:extLst>
          </p:cNvPr>
          <p:cNvSpPr txBox="1"/>
          <p:nvPr/>
        </p:nvSpPr>
        <p:spPr>
          <a:xfrm>
            <a:off x="395536" y="54868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2"/>
                </a:solidFill>
              </a:rPr>
              <a:t>Location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5A36888-1378-AC3E-4CA2-779618C212A9}"/>
              </a:ext>
            </a:extLst>
          </p:cNvPr>
          <p:cNvSpPr txBox="1"/>
          <p:nvPr/>
        </p:nvSpPr>
        <p:spPr>
          <a:xfrm>
            <a:off x="1115616" y="1556792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2"/>
                </a:solidFill>
              </a:rPr>
              <a:t>Posture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9078D41-BE5F-FA0E-BDB2-1338CA9E34B8}"/>
              </a:ext>
            </a:extLst>
          </p:cNvPr>
          <p:cNvSpPr txBox="1"/>
          <p:nvPr/>
        </p:nvSpPr>
        <p:spPr>
          <a:xfrm>
            <a:off x="5436096" y="908720"/>
            <a:ext cx="17924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chemeClr val="bg2"/>
                </a:solidFill>
              </a:rPr>
              <a:t>Eye contact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AE81CF6-9993-2448-E873-70F60375A557}"/>
              </a:ext>
            </a:extLst>
          </p:cNvPr>
          <p:cNvSpPr txBox="1"/>
          <p:nvPr/>
        </p:nvSpPr>
        <p:spPr>
          <a:xfrm>
            <a:off x="5580112" y="1916832"/>
            <a:ext cx="16484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2"/>
                </a:solidFill>
              </a:rPr>
              <a:t>Gestures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F0B3D8-98FD-09D6-29F1-D270D804D3CC}"/>
              </a:ext>
            </a:extLst>
          </p:cNvPr>
          <p:cNvSpPr txBox="1"/>
          <p:nvPr/>
        </p:nvSpPr>
        <p:spPr>
          <a:xfrm>
            <a:off x="2411760" y="620688"/>
            <a:ext cx="1944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2"/>
                </a:solidFill>
              </a:rPr>
              <a:t>Facial expressions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04397C2-0DC5-1420-DE81-31259E50D72D}"/>
              </a:ext>
            </a:extLst>
          </p:cNvPr>
          <p:cNvSpPr txBox="1"/>
          <p:nvPr/>
        </p:nvSpPr>
        <p:spPr>
          <a:xfrm>
            <a:off x="7228574" y="2018457"/>
            <a:ext cx="16484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2"/>
                </a:solidFill>
              </a:rPr>
              <a:t>Intonation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525635C-DB98-67E6-113F-8355FC83D536}"/>
              </a:ext>
            </a:extLst>
          </p:cNvPr>
          <p:cNvSpPr txBox="1"/>
          <p:nvPr/>
        </p:nvSpPr>
        <p:spPr>
          <a:xfrm>
            <a:off x="395536" y="2708920"/>
            <a:ext cx="9893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chemeClr val="bg2"/>
                </a:solidFill>
              </a:rPr>
              <a:t>Props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D915356-2E82-A808-1904-A6D684E5437E}"/>
              </a:ext>
            </a:extLst>
          </p:cNvPr>
          <p:cNvSpPr txBox="1"/>
          <p:nvPr/>
        </p:nvSpPr>
        <p:spPr>
          <a:xfrm>
            <a:off x="7380312" y="3717032"/>
            <a:ext cx="13147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chemeClr val="bg2"/>
                </a:solidFill>
              </a:rPr>
              <a:t>Puppets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9170F85-11B5-577D-DED2-9CA7E792EE05}"/>
              </a:ext>
            </a:extLst>
          </p:cNvPr>
          <p:cNvSpPr txBox="1"/>
          <p:nvPr/>
        </p:nvSpPr>
        <p:spPr>
          <a:xfrm>
            <a:off x="179512" y="3789040"/>
            <a:ext cx="11080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2"/>
                </a:solidFill>
              </a:rPr>
              <a:t>Songs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C437EB5-B6F4-CB1F-F3AC-19F165CA0078}"/>
              </a:ext>
            </a:extLst>
          </p:cNvPr>
          <p:cNvSpPr txBox="1"/>
          <p:nvPr/>
        </p:nvSpPr>
        <p:spPr>
          <a:xfrm>
            <a:off x="7380312" y="4797152"/>
            <a:ext cx="13644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chemeClr val="bg2"/>
                </a:solidFill>
              </a:rPr>
              <a:t>Perform!</a:t>
            </a:r>
          </a:p>
        </p:txBody>
      </p:sp>
    </p:spTree>
    <p:extLst>
      <p:ext uri="{BB962C8B-B14F-4D97-AF65-F5344CB8AC3E}">
        <p14:creationId xmlns:p14="http://schemas.microsoft.com/office/powerpoint/2010/main" val="159859225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65127"/>
            <a:ext cx="7905750" cy="473073"/>
          </a:xfrm>
        </p:spPr>
        <p:txBody>
          <a:bodyPr>
            <a:noAutofit/>
          </a:bodyPr>
          <a:lstStyle/>
          <a:p>
            <a:pPr algn="ctr"/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Sgiliau ysgrifennu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Writing skills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2057399"/>
            <a:ext cx="4343401" cy="3505201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b="1" kern="0" dirty="0">
                <a:latin typeface="Arial" panose="020B0604020202020204" pitchFamily="34" charset="0"/>
                <a:ea typeface="Times New Roman"/>
              </a:rPr>
              <a:t>Pennyn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>
                <a:latin typeface="Arial" panose="020B0604020202020204" pitchFamily="34" charset="0"/>
                <a:ea typeface="Times New Roman"/>
              </a:rPr>
              <a:t>Cod modwl cywir ECEY5004C;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>
                <a:latin typeface="Arial" panose="020B0604020202020204" pitchFamily="34" charset="0"/>
                <a:ea typeface="Times New Roman"/>
              </a:rPr>
              <a:t>Rhif myfyriwr;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>
                <a:latin typeface="Arial" panose="020B0604020202020204" pitchFamily="34" charset="0"/>
                <a:ea typeface="Times New Roman"/>
              </a:rPr>
              <a:t>Nifer o eiriau.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400550" y="2057399"/>
            <a:ext cx="4343399" cy="4370388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US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Header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Correct module code ECEY5004;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Student number;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Word count.</a:t>
            </a:r>
          </a:p>
          <a:p>
            <a:pPr eaLnBrk="0" fontAlgn="base" hangingPunct="0">
              <a:spcAft>
                <a:spcPct val="0"/>
              </a:spcAft>
              <a:defRPr/>
            </a:pPr>
            <a:endParaRPr lang="en-US" b="1" kern="0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211764203"/>
      </p:ext>
    </p:extLst>
  </p:cSld>
  <p:clrMapOvr>
    <a:masterClrMapping/>
  </p:clrMapOvr>
  <p:transition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473073"/>
          </a:xfrm>
        </p:spPr>
        <p:txBody>
          <a:bodyPr>
            <a:noAutofit/>
          </a:bodyPr>
          <a:lstStyle/>
          <a:p>
            <a:pPr algn="ctr"/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Sgiliau ysgrifennu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Writing skills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825625"/>
            <a:ext cx="4343401" cy="3736976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b="1" kern="0" dirty="0">
                <a:latin typeface="Arial" panose="020B0604020202020204" pitchFamily="34" charset="0"/>
                <a:ea typeface="Times New Roman"/>
              </a:rPr>
              <a:t>Troedyn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>
                <a:latin typeface="Arial" panose="020B0604020202020204" pitchFamily="34" charset="0"/>
                <a:ea typeface="Times New Roman"/>
              </a:rPr>
              <a:t>Rhifau tudalen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cy-GB" kern="0" dirty="0">
              <a:latin typeface="Arial" panose="020B0604020202020204" pitchFamily="34" charset="0"/>
              <a:ea typeface="Times New Roman"/>
            </a:endParaRP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latin typeface="Arial" panose="020B0604020202020204" pitchFamily="34" charset="0"/>
                <a:ea typeface="Times New Roman"/>
              </a:rPr>
              <a:t>Strwythur paragraffau a brawddegau;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latin typeface="Arial" panose="020B0604020202020204" pitchFamily="34" charset="0"/>
                <a:ea typeface="Times New Roman"/>
              </a:rPr>
              <a:t>Eglurder;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latin typeface="Arial" panose="020B0604020202020204" pitchFamily="34" charset="0"/>
                <a:ea typeface="Times New Roman"/>
              </a:rPr>
              <a:t>3ydd person.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825625"/>
            <a:ext cx="4343399" cy="3763964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US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Footer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Page numbers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en-US" kern="0" dirty="0">
              <a:solidFill>
                <a:srgbClr val="0070C0"/>
              </a:solidFill>
              <a:latin typeface="Arial" panose="020B0604020202020204" pitchFamily="34" charset="0"/>
              <a:ea typeface="Times New Roman"/>
            </a:endParaRP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Sentence and paragraph structure;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Clarity;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3rd person.</a:t>
            </a:r>
          </a:p>
          <a:p>
            <a:pPr eaLnBrk="0" fontAlgn="base" hangingPunct="0">
              <a:spcAft>
                <a:spcPct val="0"/>
              </a:spcAft>
              <a:defRPr/>
            </a:pPr>
            <a:endParaRPr lang="en-US" b="1" kern="0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029106907"/>
      </p:ext>
    </p:extLst>
  </p:cSld>
  <p:clrMapOvr>
    <a:masterClrMapping/>
  </p:clrMapOvr>
  <p:transition/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473073"/>
          </a:xfrm>
        </p:spPr>
        <p:txBody>
          <a:bodyPr>
            <a:noAutofit/>
          </a:bodyPr>
          <a:lstStyle/>
          <a:p>
            <a:pPr algn="ctr"/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Sgiliau ysgrifennu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Writing skills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2057399"/>
            <a:ext cx="2743201" cy="3505201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latin typeface="Arial" panose="020B0604020202020204" pitchFamily="34" charset="0"/>
                <a:ea typeface="Times New Roman"/>
              </a:rPr>
              <a:t>Cywirdeb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latin typeface="Arial" panose="020B0604020202020204" pitchFamily="34" charset="0"/>
                <a:ea typeface="Times New Roman"/>
              </a:rPr>
              <a:t>GWIRIWCH...GWIRIWCH...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kern="0" dirty="0">
                <a:latin typeface="Arial" panose="020B0604020202020204" pitchFamily="34" charset="0"/>
                <a:ea typeface="Times New Roman"/>
              </a:rPr>
              <a:t>  GWIRIWCH!</a:t>
            </a:r>
            <a:endParaRPr lang="cy-GB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0" y="2057398"/>
            <a:ext cx="4343399" cy="3760789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Correctness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PROOFREAD…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  PROOFREAD…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  PROOFREAD!</a:t>
            </a:r>
          </a:p>
          <a:p>
            <a:pPr eaLnBrk="0" fontAlgn="base" hangingPunct="0">
              <a:spcAft>
                <a:spcPct val="0"/>
              </a:spcAft>
              <a:defRPr/>
            </a:pPr>
            <a:endParaRPr lang="en-US" b="1" kern="0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316458764"/>
      </p:ext>
    </p:extLst>
  </p:cSld>
  <p:clrMapOvr>
    <a:masterClrMapping/>
  </p:clrMapOvr>
  <p:transition/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31626"/>
          </a:xfrm>
        </p:spPr>
        <p:txBody>
          <a:bodyPr>
            <a:noAutofit/>
          </a:bodyPr>
          <a:lstStyle/>
          <a:p>
            <a:pPr algn="ctr"/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Amgylchiadau Esgusodol (EC)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Extenuating Circumstances (EC)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9512" y="2514600"/>
            <a:ext cx="4536504" cy="3662364"/>
          </a:xfrm>
        </p:spPr>
        <p:txBody>
          <a:bodyPr>
            <a:normAutofit/>
          </a:bodyPr>
          <a:lstStyle/>
          <a:p>
            <a:r>
              <a:rPr lang="en-US" dirty="0" err="1">
                <a:latin typeface="Arial" panose="020B0604020202020204" pitchFamily="34" charset="0"/>
              </a:rPr>
              <a:t>Digwyddiadau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tu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allan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o’ch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rheolaeth</a:t>
            </a:r>
            <a:r>
              <a:rPr lang="en-US" dirty="0">
                <a:latin typeface="Arial" panose="020B0604020202020204" pitchFamily="34" charset="0"/>
              </a:rPr>
              <a:t>;</a:t>
            </a:r>
          </a:p>
          <a:p>
            <a:r>
              <a:rPr lang="en-US" dirty="0" err="1">
                <a:latin typeface="Arial" panose="020B0604020202020204" pitchFamily="34" charset="0"/>
              </a:rPr>
              <a:t>Gweithred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swyddogol</a:t>
            </a:r>
            <a:r>
              <a:rPr lang="en-US" dirty="0">
                <a:latin typeface="Arial" panose="020B0604020202020204" pitchFamily="34" charset="0"/>
              </a:rPr>
              <a:t>;</a:t>
            </a:r>
          </a:p>
          <a:p>
            <a:r>
              <a:rPr lang="en-US" dirty="0" err="1">
                <a:latin typeface="Arial" panose="020B0604020202020204" pitchFamily="34" charset="0"/>
              </a:rPr>
              <a:t>Tystiolaeth</a:t>
            </a:r>
            <a:r>
              <a:rPr lang="en-US" dirty="0">
                <a:latin typeface="Arial" panose="020B0604020202020204" pitchFamily="34" charset="0"/>
              </a:rPr>
              <a:t>;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2514599"/>
            <a:ext cx="4407346" cy="36623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Events out of your control;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Official procedure;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Evidence;</a:t>
            </a:r>
          </a:p>
        </p:txBody>
      </p:sp>
    </p:spTree>
    <p:extLst>
      <p:ext uri="{BB962C8B-B14F-4D97-AF65-F5344CB8AC3E}">
        <p14:creationId xmlns:p14="http://schemas.microsoft.com/office/powerpoint/2010/main" val="60408950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31626"/>
          </a:xfrm>
        </p:spPr>
        <p:txBody>
          <a:bodyPr>
            <a:noAutofit/>
          </a:bodyPr>
          <a:lstStyle/>
          <a:p>
            <a:pPr algn="ctr"/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Amgylchiadau Esgusodol (EC)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Extenuating Circumstances (EC)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9512" y="2514600"/>
            <a:ext cx="4536504" cy="3662364"/>
          </a:xfrm>
        </p:spPr>
        <p:txBody>
          <a:bodyPr>
            <a:normAutofit/>
          </a:bodyPr>
          <a:lstStyle/>
          <a:p>
            <a:r>
              <a:rPr lang="en-US" dirty="0" err="1">
                <a:latin typeface="Arial" panose="020B0604020202020204" pitchFamily="34" charset="0"/>
              </a:rPr>
              <a:t>Cwblhau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ffurflen</a:t>
            </a:r>
            <a:r>
              <a:rPr lang="en-US" dirty="0">
                <a:latin typeface="Arial" panose="020B0604020202020204" pitchFamily="34" charset="0"/>
              </a:rPr>
              <a:t> SC01;</a:t>
            </a:r>
          </a:p>
          <a:p>
            <a:r>
              <a:rPr lang="en-US" dirty="0" err="1">
                <a:latin typeface="Arial" panose="020B0604020202020204" pitchFamily="34" charset="0"/>
              </a:rPr>
              <a:t>Cysylltu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gyda’r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Swyddfa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Academaidd</a:t>
            </a:r>
            <a:r>
              <a:rPr lang="en-US" dirty="0"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591833" y="2514600"/>
            <a:ext cx="4407346" cy="39671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Complete form SC01;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Liaise with Academic Office.</a:t>
            </a:r>
          </a:p>
        </p:txBody>
      </p:sp>
    </p:spTree>
    <p:extLst>
      <p:ext uri="{BB962C8B-B14F-4D97-AF65-F5344CB8AC3E}">
        <p14:creationId xmlns:p14="http://schemas.microsoft.com/office/powerpoint/2010/main" val="2171936422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2"/>
            <a:ext cx="7886700" cy="1194819"/>
          </a:xfrm>
        </p:spPr>
        <p:txBody>
          <a:bodyPr>
            <a:noAutofit/>
          </a:bodyPr>
          <a:lstStyle/>
          <a:p>
            <a:pPr algn="ctr"/>
            <a:r>
              <a:rPr lang="cy-GB" dirty="0">
                <a:latin typeface="Arial" panose="020B0604020202020204" pitchFamily="34" charset="0"/>
              </a:rPr>
              <a:t>Cyflwyniadau Hwyr</a:t>
            </a:r>
            <a:br>
              <a:rPr lang="cy-GB" dirty="0">
                <a:latin typeface="Arial" panose="020B0604020202020204" pitchFamily="34" charset="0"/>
              </a:rPr>
            </a:b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 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Late Submissions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904999"/>
            <a:ext cx="4370708" cy="3712029"/>
          </a:xfrm>
        </p:spPr>
        <p:txBody>
          <a:bodyPr>
            <a:normAutofit lnSpcReduction="10000"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</a:rPr>
              <a:t>fewn</a:t>
            </a:r>
            <a:r>
              <a:rPr lang="en-GB" dirty="0">
                <a:latin typeface="Arial" panose="020B0604020202020204" pitchFamily="34" charset="0"/>
              </a:rPr>
              <a:t> 7 </a:t>
            </a:r>
            <a:r>
              <a:rPr lang="en-GB" dirty="0" err="1">
                <a:latin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</a:rPr>
              <a:t> – dim EC – </a:t>
            </a:r>
            <a:r>
              <a:rPr lang="en-GB" dirty="0" err="1">
                <a:latin typeface="Arial" panose="020B0604020202020204" pitchFamily="34" charset="0"/>
              </a:rPr>
              <a:t>wedi'i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gapio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</a:rPr>
              <a:t> 40%;</a:t>
            </a:r>
          </a:p>
          <a:p>
            <a:r>
              <a:rPr lang="en-GB" dirty="0" err="1">
                <a:latin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ôl</a:t>
            </a:r>
            <a:r>
              <a:rPr lang="en-GB" dirty="0">
                <a:latin typeface="Arial" panose="020B0604020202020204" pitchFamily="34" charset="0"/>
              </a:rPr>
              <a:t> 7 </a:t>
            </a:r>
            <a:r>
              <a:rPr lang="en-GB" dirty="0" err="1">
                <a:latin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</a:rPr>
              <a:t> – dim EC – </a:t>
            </a:r>
            <a:r>
              <a:rPr lang="en-GB" dirty="0" err="1">
                <a:latin typeface="Arial" panose="020B0604020202020204" pitchFamily="34" charset="0"/>
              </a:rPr>
              <a:t>ni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chaniateir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</a:rPr>
              <a:t> staff </a:t>
            </a:r>
            <a:r>
              <a:rPr lang="en-GB" dirty="0" err="1">
                <a:latin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asesu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  <a:p>
            <a:r>
              <a:rPr lang="en-GB" dirty="0" err="1">
                <a:latin typeface="Arial" panose="020B0604020202020204" pitchFamily="34" charset="0"/>
              </a:rPr>
              <a:t>Recordio</a:t>
            </a:r>
            <a:r>
              <a:rPr lang="en-GB" dirty="0">
                <a:latin typeface="Arial" panose="020B0604020202020204" pitchFamily="34" charset="0"/>
              </a:rPr>
              <a:t> 0 </a:t>
            </a:r>
            <a:r>
              <a:rPr lang="en-GB" dirty="0" err="1">
                <a:latin typeface="Arial" panose="020B0604020202020204" pitchFamily="34" charset="0"/>
              </a:rPr>
              <a:t>Heb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Gyflwyno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904999"/>
            <a:ext cx="4127470" cy="3518339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Present within 7 working days – no EC – capped at 40%;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Present after 7 working days – no EC – staff not permitted to assess;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0 Non-Attempt recorded.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6659243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57A634B-59A9-BF5A-F39A-E91F412F31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457200"/>
            <a:ext cx="8610600" cy="1219200"/>
          </a:xfrm>
        </p:spPr>
        <p:txBody>
          <a:bodyPr>
            <a:noAutofit/>
          </a:bodyPr>
          <a:lstStyle/>
          <a:p>
            <a:pPr algn="ctr"/>
            <a:br>
              <a:rPr lang="en-GB" sz="4000" dirty="0">
                <a:latin typeface="Arial" panose="020B0604020202020204" pitchFamily="34" charset="0"/>
              </a:rPr>
            </a:b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 err="1">
                <a:latin typeface="Arial" panose="020B0604020202020204" pitchFamily="34" charset="0"/>
              </a:rPr>
              <a:t>Materion</a:t>
            </a:r>
            <a:r>
              <a:rPr lang="en-GB" sz="4000" dirty="0">
                <a:latin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</a:rPr>
              <a:t>TGCh</a:t>
            </a:r>
            <a:r>
              <a:rPr lang="en-GB" sz="4000" dirty="0">
                <a:latin typeface="Arial" panose="020B0604020202020204" pitchFamily="34" charset="0"/>
              </a:rPr>
              <a:t>?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ICT issues?</a:t>
            </a:r>
            <a:endParaRPr lang="en-GB" sz="40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282022-461E-56DE-589D-1CB6ADE18B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2133600"/>
            <a:ext cx="4629150" cy="372745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Service Now - Hwb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Gwennan Couch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g.couch@uwtsd.ac.uk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D49E6E0-73E5-8F9D-EDBD-3F05C1F5B3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4800" y="2057400"/>
            <a:ext cx="3275013" cy="3811588"/>
          </a:xfrm>
        </p:spPr>
        <p:txBody>
          <a:bodyPr>
            <a:normAutofit fontScale="92500" lnSpcReduction="10000"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Desg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Gymorth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TGCh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Service Desk</a:t>
            </a:r>
          </a:p>
          <a:p>
            <a:r>
              <a:rPr lang="cy-GB" sz="5400" dirty="0">
                <a:latin typeface="Arial" panose="020B0604020202020204" pitchFamily="34" charset="0"/>
              </a:rPr>
              <a:t>0300 500 5055</a:t>
            </a:r>
          </a:p>
          <a:p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842244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75642"/>
          </a:xfrm>
        </p:spPr>
        <p:txBody>
          <a:bodyPr>
            <a:noAutofit/>
          </a:bodyPr>
          <a:lstStyle/>
          <a:p>
            <a:pPr algn="ctr"/>
            <a:br>
              <a:rPr lang="en-GB" dirty="0">
                <a:latin typeface="Arial" panose="020B0604020202020204" pitchFamily="34" charset="0"/>
              </a:rPr>
            </a:br>
            <a:r>
              <a:rPr lang="en-GB" dirty="0" err="1">
                <a:latin typeface="Arial" panose="020B0604020202020204" pitchFamily="34" charset="0"/>
              </a:rPr>
              <a:t>Cwestiynau</a:t>
            </a:r>
            <a:r>
              <a:rPr lang="en-GB" dirty="0">
                <a:latin typeface="Arial" panose="020B0604020202020204" pitchFamily="34" charset="0"/>
              </a:rPr>
              <a:t> am yr </a:t>
            </a:r>
            <a:r>
              <a:rPr lang="en-GB" dirty="0" err="1">
                <a:latin typeface="Arial" panose="020B0604020202020204" pitchFamily="34" charset="0"/>
              </a:rPr>
              <a:t>aseiniad</a:t>
            </a:r>
            <a:r>
              <a:rPr lang="en-GB" dirty="0">
                <a:latin typeface="Arial" panose="020B0604020202020204" pitchFamily="34" charset="0"/>
              </a:rPr>
              <a:t>?</a:t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Questions about the assignment?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2362200"/>
            <a:ext cx="4407346" cy="3814763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Panopto;</a:t>
            </a:r>
          </a:p>
          <a:p>
            <a:r>
              <a:rPr lang="en-GB" dirty="0" err="1">
                <a:latin typeface="Arial" panose="020B0604020202020204" pitchFamily="34" charset="0"/>
              </a:rPr>
              <a:t>Llawlyfr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modwl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Nodiadau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darlithydd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cydlynydd</a:t>
            </a:r>
            <a:r>
              <a:rPr lang="en-GB" dirty="0">
                <a:latin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</a:rPr>
              <a:t>modwl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2362200"/>
            <a:ext cx="3886200" cy="3814763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Panopto;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Module handbook;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Notes;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Your lecturer/module coordinator;</a:t>
            </a:r>
          </a:p>
        </p:txBody>
      </p:sp>
    </p:spTree>
    <p:extLst>
      <p:ext uri="{BB962C8B-B14F-4D97-AF65-F5344CB8AC3E}">
        <p14:creationId xmlns:p14="http://schemas.microsoft.com/office/powerpoint/2010/main" val="3381406299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75642"/>
          </a:xfrm>
        </p:spPr>
        <p:txBody>
          <a:bodyPr>
            <a:noAutofit/>
          </a:bodyPr>
          <a:lstStyle/>
          <a:p>
            <a:pPr algn="ctr"/>
            <a:br>
              <a:rPr lang="en-GB" dirty="0">
                <a:latin typeface="Arial" panose="020B0604020202020204" pitchFamily="34" charset="0"/>
              </a:rPr>
            </a:br>
            <a:r>
              <a:rPr lang="en-GB" dirty="0" err="1">
                <a:latin typeface="Arial" panose="020B0604020202020204" pitchFamily="34" charset="0"/>
              </a:rPr>
              <a:t>Cwestiynau</a:t>
            </a:r>
            <a:r>
              <a:rPr lang="en-GB" dirty="0">
                <a:latin typeface="Arial" panose="020B0604020202020204" pitchFamily="34" charset="0"/>
              </a:rPr>
              <a:t> am yr </a:t>
            </a:r>
            <a:r>
              <a:rPr lang="en-GB" dirty="0" err="1">
                <a:latin typeface="Arial" panose="020B0604020202020204" pitchFamily="34" charset="0"/>
              </a:rPr>
              <a:t>aseiniad</a:t>
            </a:r>
            <a:r>
              <a:rPr lang="en-GB" dirty="0">
                <a:latin typeface="Arial" panose="020B0604020202020204" pitchFamily="34" charset="0"/>
              </a:rPr>
              <a:t>?</a:t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Questions about the assignment?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2286000"/>
            <a:ext cx="4407346" cy="3890963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</a:rPr>
              <a:t>PEIDIWCH</a:t>
            </a:r>
            <a:r>
              <a:rPr lang="en-GB" sz="2400" dirty="0">
                <a:latin typeface="Arial" panose="020B0604020202020204" pitchFamily="34" charset="0"/>
              </a:rPr>
              <a:t> Â DIBYNNU AR EICH FFRINDIAU/CYFOEDION.</a:t>
            </a:r>
          </a:p>
          <a:p>
            <a:endParaRPr lang="en-GB" sz="2400" dirty="0">
              <a:latin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DO NOT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RELY ON FRIENDS/PEERS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endParaRPr lang="en-GB" sz="2400" dirty="0">
              <a:latin typeface="Arial" panose="020B0604020202020204" pitchFamily="34" charset="0"/>
            </a:endParaRP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AE74DD5A-AE9F-C32D-D29C-8A0CA91EF45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876800" y="2133600"/>
            <a:ext cx="3638550" cy="31242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CAD471D-1450-48EC-A9F1-244D3AE4DFBD}"/>
              </a:ext>
            </a:extLst>
          </p:cNvPr>
          <p:cNvSpPr txBox="1"/>
          <p:nvPr/>
        </p:nvSpPr>
        <p:spPr>
          <a:xfrm>
            <a:off x="5257800" y="5334000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Facebook</a:t>
            </a:r>
          </a:p>
        </p:txBody>
      </p:sp>
    </p:spTree>
    <p:extLst>
      <p:ext uri="{BB962C8B-B14F-4D97-AF65-F5344CB8AC3E}">
        <p14:creationId xmlns:p14="http://schemas.microsoft.com/office/powerpoint/2010/main" val="3123354729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76BAC5-33DE-CF79-2525-8B9136E0A5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Camau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nesaf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Next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90F3E0-4FD5-85AE-C067-B47F15C16A9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Nodwch 3 pheth rydych wedi deall;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Nodwch 3 pheth sydd angen fwy o esboniad;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Gofynnwch/e-bostiwch/ysgrifennwch ar y Post-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its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115E1E-AD7B-071F-3FFF-07CC1B397AA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 3 things you have understood;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 3 things that need further explanation;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Ask/e-mail/write on the Post-its.</a:t>
            </a:r>
          </a:p>
        </p:txBody>
      </p:sp>
    </p:spTree>
    <p:extLst>
      <p:ext uri="{BB962C8B-B14F-4D97-AF65-F5344CB8AC3E}">
        <p14:creationId xmlns:p14="http://schemas.microsoft.com/office/powerpoint/2010/main" val="864591340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2699</Words>
  <Application>Microsoft Office PowerPoint</Application>
  <PresentationFormat>On-screen Show (4:3)</PresentationFormat>
  <Paragraphs>496</Paragraphs>
  <Slides>61</Slides>
  <Notes>48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61</vt:i4>
      </vt:variant>
    </vt:vector>
  </HeadingPairs>
  <TitlesOfParts>
    <vt:vector size="70" baseType="lpstr">
      <vt:lpstr>ＭＳ Ｐゴシック</vt:lpstr>
      <vt:lpstr>Arial</vt:lpstr>
      <vt:lpstr>Calibri</vt:lpstr>
      <vt:lpstr>Calibri Light</vt:lpstr>
      <vt:lpstr>Title Slide 1</vt:lpstr>
      <vt:lpstr>Title Slide 2</vt:lpstr>
      <vt:lpstr>Title Slide 4</vt:lpstr>
      <vt:lpstr>Sub Title 1</vt:lpstr>
      <vt:lpstr>Accessible 2</vt:lpstr>
      <vt:lpstr>ECEY5004C  Iaith a Llythrennedd yn yr Oes Ddigidol    Cyflwyniad i’r modwl   </vt:lpstr>
      <vt:lpstr>Cynnwys Contents</vt:lpstr>
      <vt:lpstr>Tîm y modwl The module team</vt:lpstr>
      <vt:lpstr>Cymwyseddau trosglwyddadwy lefel uwch High-level transferable competencies </vt:lpstr>
      <vt:lpstr>Amcan y modwl Aim of module</vt:lpstr>
      <vt:lpstr>Deilliannau dysgu Learning outcomes</vt:lpstr>
      <vt:lpstr>Deilliannau dysgu Learning outcomes</vt:lpstr>
      <vt:lpstr>Meysydd astudiaeth Topics to be studied</vt:lpstr>
      <vt:lpstr>Meysydd astudiaeth Topics to be studied</vt:lpstr>
      <vt:lpstr>Asesiadau Assessments</vt:lpstr>
      <vt:lpstr>PowerPoint Presentation</vt:lpstr>
      <vt:lpstr>Disgrifiad o’r aseiniad  Description of the assignment</vt:lpstr>
      <vt:lpstr>Disgrifiad o’r aseiniad  Description of the assignment</vt:lpstr>
      <vt:lpstr>Bydd angen i chi:</vt:lpstr>
      <vt:lpstr>Bydd angen i chi:</vt:lpstr>
      <vt:lpstr>Bydd angen i chi:</vt:lpstr>
      <vt:lpstr>You will need to:</vt:lpstr>
      <vt:lpstr>You will need to:</vt:lpstr>
      <vt:lpstr>You will need to:</vt:lpstr>
      <vt:lpstr>  Syniadau Ideas</vt:lpstr>
      <vt:lpstr>Ystyriaethau ymarferol Practical implications</vt:lpstr>
      <vt:lpstr>Ystyriaethau ymarferol Practical implications</vt:lpstr>
      <vt:lpstr>Strwythur y papur Structure of paper</vt:lpstr>
      <vt:lpstr>Strwythur Structure</vt:lpstr>
      <vt:lpstr>Strwythur Structure</vt:lpstr>
      <vt:lpstr> Strwythur Structure</vt:lpstr>
      <vt:lpstr>Strwythur Structure</vt:lpstr>
      <vt:lpstr>AI – defnydd o  Ddeallusrwydd Artiffisial</vt:lpstr>
      <vt:lpstr>AI – defnydd o Ddeallusrwydd Artiffisial</vt:lpstr>
      <vt:lpstr>AI – defnydd o  Ddeallusrwydd Artiffisial</vt:lpstr>
      <vt:lpstr>AI – defnydd o  Ddeallusrwydd Artiffisial</vt:lpstr>
      <vt:lpstr>AI – defnydd o  Ddeallusrwydd Artiffisial</vt:lpstr>
      <vt:lpstr>AI – use of Artificial Intelligence</vt:lpstr>
      <vt:lpstr>AI – use of Artificial Intelligence</vt:lpstr>
      <vt:lpstr>AI – use of Artificial Intelligence</vt:lpstr>
      <vt:lpstr>AI – use of Artificial Intelligence</vt:lpstr>
      <vt:lpstr>AI – use of Artificial Intelligence</vt:lpstr>
      <vt:lpstr>Y recordiad/au The recording/s</vt:lpstr>
      <vt:lpstr>Y daflen asesu 1 The assessment sheet 1</vt:lpstr>
      <vt:lpstr>Y daflen asesu 2 The assessment sheet 2</vt:lpstr>
      <vt:lpstr>Gwybodaeth a Dealltwriaeth Knowledge and Understanding</vt:lpstr>
      <vt:lpstr>Y daflen asesu 3 The assessment sheet 3</vt:lpstr>
      <vt:lpstr>Dadansoddiad Analysis</vt:lpstr>
      <vt:lpstr>Dadansoddiad Analysis</vt:lpstr>
      <vt:lpstr>Y daflen asesu 4 The assessment sheet 4</vt:lpstr>
      <vt:lpstr>Y daflen asesu 5 The assessment sheet 5</vt:lpstr>
      <vt:lpstr>Sgiliau cyflwyno Presenting skills</vt:lpstr>
      <vt:lpstr>Sgiliau cyflwyno Presenting skills</vt:lpstr>
      <vt:lpstr>Sgiliau cyflwyno Presenting skills</vt:lpstr>
      <vt:lpstr>PowerPoint Presentation</vt:lpstr>
      <vt:lpstr>PowerPoint Presentation</vt:lpstr>
      <vt:lpstr> Sgiliau ysgrifennu Writing skills</vt:lpstr>
      <vt:lpstr> Sgiliau ysgrifennu Writing skills</vt:lpstr>
      <vt:lpstr> Sgiliau ysgrifennu Writing skills</vt:lpstr>
      <vt:lpstr> Amgylchiadau Esgusodol (EC) Extenuating Circumstances (EC)</vt:lpstr>
      <vt:lpstr> Amgylchiadau Esgusodol (EC) Extenuating Circumstances (EC)</vt:lpstr>
      <vt:lpstr>Cyflwyniadau Hwyr  Late Submissions</vt:lpstr>
      <vt:lpstr>  Materion TGCh? ICT issues?</vt:lpstr>
      <vt:lpstr> Cwestiynau am yr aseiniad? Questions about the assignment?</vt:lpstr>
      <vt:lpstr> Cwestiynau am yr aseiniad? Questions about the assignment?</vt:lpstr>
      <vt:lpstr>Camau nesaf Next steps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Alison Rees-Edwards</cp:lastModifiedBy>
  <cp:revision>17</cp:revision>
  <dcterms:created xsi:type="dcterms:W3CDTF">2021-03-10T12:10:47Z</dcterms:created>
  <dcterms:modified xsi:type="dcterms:W3CDTF">2026-09-15T10:17:45Z</dcterms:modified>
</cp:coreProperties>
</file>