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sv-S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013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944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326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777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06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213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246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989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945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108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58699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142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90068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9023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894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952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184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guidance-regulation/providers/regulations-service-providers-and-managers/health-social-care-act/regulation-18?utm_source=copilot.com" TargetMode="External"/><Relationship Id="rId2" Type="http://schemas.openxmlformats.org/officeDocument/2006/relationships/hyperlink" Target="https://www.cqc.org.uk/guidance-providers/gps/gp-mythbusters/gp-mythbuster-58-practice-induction-packs?utm_source=copilo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uropepmc.org/articles/pmc12059198?pdf=render&amp;utm_source=copilot.com" TargetMode="External"/><Relationship Id="rId4" Type="http://schemas.openxmlformats.org/officeDocument/2006/relationships/hyperlink" Target="https://www.cqc.org.uk/guidance-regulation/providers/regulations-service-providers-and-managers/health-social-care-act/regulation-1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powerpoint/training/" TargetMode="External"/><Relationship Id="rId2" Type="http://schemas.openxmlformats.org/officeDocument/2006/relationships/hyperlink" Target="https://onlinelibrary.wiley.com/doi/10.1111/jocn.14710?utm_source=copilo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journals.lww.com/plasreconsurg?utm_source=copilot.com" TargetMode="External"/><Relationship Id="rId4" Type="http://schemas.openxmlformats.org/officeDocument/2006/relationships/hyperlink" Target="https://learninghub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ctrTitle"/>
          </p:nvPr>
        </p:nvSpPr>
        <p:spPr>
          <a:xfrm>
            <a:off x="2690" y="9716"/>
            <a:ext cx="12191999" cy="6846771"/>
          </a:xfrm>
        </p:spPr>
        <p:txBody>
          <a:bodyPr>
            <a:normAutofit/>
          </a:bodyPr>
          <a:lstStyle/>
          <a:p>
            <a:pPr marL="742950" indent="-742950" algn="l">
              <a:buFont typeface="Wingdings"/>
              <a:buChar char="v"/>
            </a:pPr>
            <a:r>
              <a:rPr lang="sv-SE" sz="4000">
                <a:solidFill>
                  <a:srgbClr val="7030A0"/>
                </a:solidFill>
              </a:rPr>
              <a:t>Digital ​</a:t>
            </a:r>
            <a:r>
              <a:rPr lang="sv-SE" sz="4000" err="1">
                <a:solidFill>
                  <a:srgbClr val="7030A0"/>
                </a:solidFill>
              </a:rPr>
              <a:t>Skills</a:t>
            </a:r>
            <a:r>
              <a:rPr lang="sv-SE" sz="4000">
                <a:solidFill>
                  <a:srgbClr val="7030A0"/>
                </a:solidFill>
              </a:rPr>
              <a:t> and Research </a:t>
            </a:r>
            <a:r>
              <a:rPr lang="sv-SE" sz="4000" err="1">
                <a:solidFill>
                  <a:srgbClr val="7030A0"/>
                </a:solidFill>
              </a:rPr>
              <a:t>Methods</a:t>
            </a:r>
            <a:r>
              <a:rPr lang="sv-SE" sz="4000">
                <a:solidFill>
                  <a:srgbClr val="7030A0"/>
                </a:solidFill>
              </a:rPr>
              <a:t> </a:t>
            </a:r>
            <a:br>
              <a:rPr lang="sv-SE" sz="4000"/>
            </a:br>
            <a:r>
              <a:rPr lang="sv-SE" sz="4000">
                <a:solidFill>
                  <a:srgbClr val="7030A0"/>
                </a:solidFill>
              </a:rPr>
              <a:t>(LCHS4007-BIRM)</a:t>
            </a:r>
            <a:br>
              <a:rPr lang="sv-SE" sz="4000"/>
            </a:br>
            <a:r>
              <a:rPr lang="sv-SE" sz="3200" err="1">
                <a:solidFill>
                  <a:schemeClr val="tx1"/>
                </a:solidFill>
              </a:rPr>
              <a:t>Obada</a:t>
            </a:r>
            <a:r>
              <a:rPr lang="sv-SE" sz="3200">
                <a:solidFill>
                  <a:schemeClr val="tx1"/>
                </a:solidFill>
              </a:rPr>
              <a:t> Albardan:2607912</a:t>
            </a:r>
            <a:br>
              <a:rPr lang="sv-SE" sz="3200"/>
            </a:br>
            <a:r>
              <a:rPr lang="sv-SE" sz="3200" err="1">
                <a:solidFill>
                  <a:schemeClr val="tx1"/>
                </a:solidFill>
              </a:rPr>
              <a:t>Akeeb</a:t>
            </a:r>
            <a:r>
              <a:rPr lang="sv-SE" sz="3200">
                <a:solidFill>
                  <a:schemeClr val="tx1"/>
                </a:solidFill>
              </a:rPr>
              <a:t> Khan : 2608642</a:t>
            </a:r>
            <a:br>
              <a:rPr lang="sv-SE" sz="3200"/>
            </a:br>
            <a:r>
              <a:rPr lang="sv-SE" sz="3200">
                <a:solidFill>
                  <a:schemeClr val="tx1"/>
                </a:solidFill>
              </a:rPr>
              <a:t>Charity </a:t>
            </a:r>
            <a:r>
              <a:rPr lang="sv-SE" sz="3200" err="1">
                <a:solidFill>
                  <a:schemeClr val="tx1"/>
                </a:solidFill>
              </a:rPr>
              <a:t>Ogunsuyi</a:t>
            </a:r>
            <a:r>
              <a:rPr lang="sv-SE" sz="3200">
                <a:solidFill>
                  <a:schemeClr val="tx1"/>
                </a:solidFill>
              </a:rPr>
              <a:t> 2612772</a:t>
            </a:r>
            <a:br>
              <a:rPr lang="sv-SE" sz="3200"/>
            </a:br>
            <a:r>
              <a:rPr lang="sv-SE" sz="3200" err="1">
                <a:solidFill>
                  <a:schemeClr val="tx1"/>
                </a:solidFill>
              </a:rPr>
              <a:t>Semhar</a:t>
            </a:r>
            <a:r>
              <a:rPr lang="sv-SE" sz="3200">
                <a:solidFill>
                  <a:schemeClr val="tx1"/>
                </a:solidFill>
              </a:rPr>
              <a:t> Yonas:2610477</a:t>
            </a:r>
            <a:br>
              <a:rPr lang="sv-SE" sz="3200"/>
            </a:br>
            <a:r>
              <a:rPr lang="sv-SE" sz="3200" err="1">
                <a:solidFill>
                  <a:schemeClr val="tx1"/>
                </a:solidFill>
              </a:rPr>
              <a:t>Module</a:t>
            </a:r>
            <a:r>
              <a:rPr lang="sv-SE" sz="3200">
                <a:solidFill>
                  <a:schemeClr val="tx1"/>
                </a:solidFill>
              </a:rPr>
              <a:t> Lead: </a:t>
            </a:r>
            <a:r>
              <a:rPr lang="sv-SE" sz="3200" err="1">
                <a:solidFill>
                  <a:schemeClr val="tx1"/>
                </a:solidFill>
              </a:rPr>
              <a:t>Hajra</a:t>
            </a:r>
            <a:r>
              <a:rPr lang="sv-SE" sz="3200">
                <a:solidFill>
                  <a:schemeClr val="tx1"/>
                </a:solidFill>
              </a:rPr>
              <a:t> </a:t>
            </a:r>
            <a:r>
              <a:rPr lang="sv-SE" sz="3200" err="1">
                <a:solidFill>
                  <a:schemeClr val="tx1"/>
                </a:solidFill>
              </a:rPr>
              <a:t>Mustasim</a:t>
            </a:r>
            <a:r>
              <a:rPr lang="sv-SE" sz="3200">
                <a:solidFill>
                  <a:schemeClr val="tx1"/>
                </a:solidFill>
              </a:rPr>
              <a:t>          </a:t>
            </a:r>
            <a:br>
              <a:rPr lang="sv-SE" sz="3200"/>
            </a:br>
            <a:endParaRPr lang="sv-SE" sz="3200">
              <a:solidFill>
                <a:schemeClr val="tx1"/>
              </a:solidFill>
            </a:endParaRPr>
          </a:p>
        </p:txBody>
      </p:sp>
      <p:sp>
        <p:nvSpPr>
          <p:cNvPr id="3" name="Underrubrik 2"/>
          <p:cNvSpPr>
            <a:spLocks noGrp="1"/>
          </p:cNvSpPr>
          <p:nvPr>
            <p:ph type="subTitle" idx="1"/>
          </p:nvPr>
        </p:nvSpPr>
        <p:spPr>
          <a:xfrm>
            <a:off x="5479" y="5510"/>
            <a:ext cx="12170847" cy="6845516"/>
          </a:xfrm>
        </p:spPr>
        <p:txBody>
          <a:bodyPr/>
          <a:lstStyle/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r>
              <a:rPr lang="sv-SE"/>
              <a:t>    </a:t>
            </a:r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3194377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A46E0-A0FA-6A38-C08A-98836D2D1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3200">
                <a:solidFill>
                  <a:srgbClr val="7030A0"/>
                </a:solidFill>
                <a:latin typeface="Arial"/>
                <a:cs typeface="Arial"/>
              </a:rPr>
              <a:t>What is the problem with Ashford Community Care service and how can it be solved?</a:t>
            </a:r>
          </a:p>
          <a:p>
            <a:endParaRPr lang="en-US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F76CA-31B3-5AC9-0B41-AF785C466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027" y="1642821"/>
            <a:ext cx="9006975" cy="52093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charset="2"/>
              <a:buChar char="q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Staff are unsure which tool to be used for different workplace tasks, which has led to :  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missed updates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duplicated work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unclear </a:t>
            </a:r>
            <a:r>
              <a:rPr lang="en-US" err="1">
                <a:solidFill>
                  <a:schemeClr val="tx1"/>
                </a:solidFill>
                <a:latin typeface="Trebuchet MS"/>
                <a:cs typeface="Arial"/>
              </a:rPr>
              <a:t>rotas</a:t>
            </a:r>
            <a:endParaRPr lang="en-US">
              <a:solidFill>
                <a:schemeClr val="tx1"/>
              </a:solidFill>
              <a:latin typeface="Trebuchet MS"/>
              <a:cs typeface="Arial"/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 inconsistent records 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Inefficient ways of working </a:t>
            </a:r>
            <a:endParaRPr lang="en-US">
              <a:solidFill>
                <a:schemeClr val="tx1"/>
              </a:solidFill>
            </a:endParaRPr>
          </a:p>
          <a:p>
            <a:pPr>
              <a:buFont typeface="Wingdings" charset="2"/>
              <a:buChar char="q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An efficient service aims to make the best use of available resources (National Health Service  England, 2026).</a:t>
            </a:r>
            <a:endParaRPr lang="en-US">
              <a:solidFill>
                <a:schemeClr val="tx1"/>
              </a:solidFill>
              <a:cs typeface="Arial"/>
            </a:endParaRPr>
          </a:p>
          <a:p>
            <a:pPr>
              <a:buFont typeface="Wingdings" charset="2"/>
              <a:buChar char="q"/>
            </a:pPr>
            <a:r>
              <a:rPr lang="en-US">
                <a:solidFill>
                  <a:srgbClr val="404040"/>
                </a:solidFill>
                <a:latin typeface="Trebuchet MS"/>
                <a:cs typeface="Arial"/>
              </a:rPr>
              <a:t>Staff members need regular training to ensure they maintain their knowledge and skill (Care Quality Commission, 2025)</a:t>
            </a:r>
            <a:endParaRPr lang="en-US">
              <a:solidFill>
                <a:srgbClr val="FF0000"/>
              </a:solidFill>
              <a:latin typeface="Trebuchet MS"/>
              <a:cs typeface="Arial"/>
            </a:endParaRPr>
          </a:p>
          <a:p>
            <a:pPr>
              <a:buFont typeface="Wingdings,sans-serif" charset="2"/>
              <a:buChar char="q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Supports consist learning, presentations can be saved, reused and updated (NHS, 2026.) Information should be clear, accurate and regularly updated (Care Quality Commission, 2022)</a:t>
            </a:r>
          </a:p>
          <a:p>
            <a:pPr>
              <a:buFont typeface="Wingdings" charset="2"/>
              <a:buChar char="q"/>
            </a:pPr>
            <a:endParaRPr lang="en-US">
              <a:solidFill>
                <a:schemeClr val="tx1"/>
              </a:solidFill>
              <a:latin typeface="Trebuchet M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solidFill>
                <a:srgbClr val="000000"/>
              </a:solidFill>
              <a:latin typeface="Trebuchet MS"/>
              <a:cs typeface="Arial"/>
            </a:endParaRPr>
          </a:p>
          <a:p>
            <a:pPr>
              <a:buFont typeface="Wingdings" charset="2"/>
              <a:buChar char="q"/>
            </a:pPr>
            <a:endParaRPr lang="en-US" sz="2400">
              <a:solidFill>
                <a:srgbClr val="404040"/>
              </a:solidFill>
              <a:latin typeface="Apto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latin typeface="Apto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latin typeface="Apto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01483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DF343-626F-A0A5-0CD9-386999A0A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>
                <a:solidFill>
                  <a:srgbClr val="7030A0"/>
                </a:solidFill>
              </a:rPr>
              <a:t>What is a PowerPoint? </a:t>
            </a:r>
            <a:br>
              <a:rPr lang="en-US" sz="3200">
                <a:solidFill>
                  <a:srgbClr val="7030A0"/>
                </a:solidFill>
              </a:rPr>
            </a:br>
            <a:endParaRPr lang="en-GB" sz="320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4BFE4-A136-DA6E-50F4-A56FE5B73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60044"/>
            <a:ext cx="8596668" cy="55730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PowerPoint is a software tool program used to create visual presentations made of individual pages called slides.</a:t>
            </a:r>
          </a:p>
          <a:p>
            <a:r>
              <a:rPr lang="en-GB"/>
              <a:t>It is a computer program made by Microsoft that lets you to create digital slides to share visual information. </a:t>
            </a:r>
          </a:p>
          <a:p>
            <a:r>
              <a:rPr lang="en-GB"/>
              <a:t>Common Uses</a:t>
            </a:r>
          </a:p>
          <a:p>
            <a:r>
              <a:rPr lang="en-GB"/>
              <a:t>School/University: Giving reports or teaching lessons.</a:t>
            </a:r>
          </a:p>
          <a:p>
            <a:r>
              <a:rPr lang="en-GB"/>
              <a:t>Personal Presentation: Sharing photos or ideas with groups.</a:t>
            </a:r>
          </a:p>
          <a:p>
            <a:r>
              <a:rPr lang="en-GB"/>
              <a:t>Workplace: presenting project updates or business plans. </a:t>
            </a:r>
          </a:p>
          <a:p>
            <a:r>
              <a:rPr lang="en-GB"/>
              <a:t>Key Features</a:t>
            </a:r>
          </a:p>
          <a:p>
            <a:r>
              <a:rPr lang="en-GB"/>
              <a:t>Visuals: Space to add text, pictures, charts, and videos.</a:t>
            </a:r>
          </a:p>
          <a:p>
            <a:r>
              <a:rPr lang="en-GB"/>
              <a:t>Slides: Individual pages where you put your content.</a:t>
            </a:r>
          </a:p>
          <a:p>
            <a:r>
              <a:rPr lang="en-GB"/>
              <a:t>Design Tools: It is optional if you want to add background colours, and motions. </a:t>
            </a:r>
            <a:r>
              <a:rPr lang="en-GB" err="1">
                <a:solidFill>
                  <a:schemeClr val="tx1"/>
                </a:solidFill>
                <a:ea typeface="+mn-lt"/>
                <a:cs typeface="+mn-lt"/>
              </a:rPr>
              <a:t>Niamtu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(2001)/(</a:t>
            </a:r>
            <a:r>
              <a:rPr lang="en-GB" err="1">
                <a:solidFill>
                  <a:schemeClr val="tx1"/>
                </a:solidFill>
                <a:ea typeface="+mn-lt"/>
                <a:cs typeface="+mn-lt"/>
              </a:rPr>
              <a:t>Shabillah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Arca, 2026).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411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303AF-D2A3-8A6E-F0D4-AEAD442FE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55044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7030A0"/>
                </a:solidFill>
              </a:rPr>
              <a:t>Staff training and sharing learning materials. Why this tool is suitable?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006C6-24A4-5533-DF5D-08FC64C2F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5265"/>
            <a:ext cx="8596668" cy="512768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000" dirty="0"/>
          </a:p>
          <a:p>
            <a:r>
              <a:rPr lang="en-US" sz="2000" dirty="0"/>
              <a:t>It is easy to create attractive presentations for training. </a:t>
            </a:r>
            <a:r>
              <a:rPr lang="en-US" sz="2000" dirty="0">
                <a:solidFill>
                  <a:schemeClr val="tx1"/>
                </a:solidFill>
              </a:rPr>
              <a:t>(</a:t>
            </a:r>
            <a:r>
              <a:rPr lang="en-US" i="1" dirty="0">
                <a:solidFill>
                  <a:schemeClr val="tx1"/>
                </a:solidFill>
                <a:highlight>
                  <a:srgbClr val="FFFFFF"/>
                </a:highlight>
              </a:rPr>
              <a:t>Health Promotion Curriculum for healthcare trainees (5 December 2024</a:t>
            </a:r>
            <a:r>
              <a:rPr lang="en-US" sz="1000" i="1" dirty="0">
                <a:solidFill>
                  <a:schemeClr val="tx1"/>
                </a:solidFill>
                <a:highlight>
                  <a:srgbClr val="FFFFFF"/>
                </a:highlight>
              </a:rPr>
              <a:t>)</a:t>
            </a:r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dirty="0"/>
              <a:t>You can use text, pictures, diagrams, videos and other media.</a:t>
            </a:r>
          </a:p>
          <a:p>
            <a:r>
              <a:rPr lang="en-US" sz="2000" dirty="0"/>
              <a:t>Information ​can be broken down to small sections.</a:t>
            </a:r>
          </a:p>
          <a:p>
            <a:r>
              <a:rPr lang="en-US" sz="2000" dirty="0"/>
              <a:t>It makes training clear and visually interesting. </a:t>
            </a:r>
          </a:p>
          <a:p>
            <a:r>
              <a:rPr lang="en-US" sz="2000" dirty="0"/>
              <a:t>Ashford ​staff members do not need to be in same location.</a:t>
            </a:r>
          </a:p>
          <a:p>
            <a:r>
              <a:rPr lang="en-US" sz="2000" dirty="0"/>
              <a:t>PowerPoint is ​</a:t>
            </a:r>
            <a:r>
              <a:rPr lang="en-US" sz="2000"/>
              <a:t>recognized</a:t>
            </a:r>
            <a:r>
              <a:rPr lang="en-US" sz="2000" dirty="0"/>
              <a:t> as an excellent tool in healthcare training. </a:t>
            </a:r>
            <a:r>
              <a:rPr lang="en-US" sz="2000" dirty="0">
                <a:solidFill>
                  <a:schemeClr val="tx1"/>
                </a:solidFill>
              </a:rPr>
              <a:t>(Visual tools improve training quality in healthcare NHS England, 2024)/</a:t>
            </a:r>
            <a:r>
              <a:rPr lang="en-US" sz="2000" dirty="0">
                <a:solidFill>
                  <a:schemeClr val="tx1"/>
                </a:solidFill>
                <a:ea typeface="+mn-lt"/>
                <a:cs typeface="+mn-lt"/>
              </a:rPr>
              <a:t>NHS England’s 2024–2025 "evidence shows that </a:t>
            </a:r>
            <a:r>
              <a:rPr lang="en-US" sz="2000" b="1" dirty="0">
                <a:solidFill>
                  <a:schemeClr val="tx1"/>
                </a:solidFill>
                <a:ea typeface="+mn-lt"/>
                <a:cs typeface="+mn-lt"/>
              </a:rPr>
              <a:t>visual tools improve healthcare training</a:t>
            </a:r>
            <a:r>
              <a:rPr lang="en-US" sz="2000" dirty="0">
                <a:solidFill>
                  <a:schemeClr val="tx1"/>
                </a:solidFill>
                <a:ea typeface="+mn-lt"/>
                <a:cs typeface="+mn-lt"/>
              </a:rPr>
              <a:t> because they make information clearer, easier, more engaging, and more actionable for clinical staff. They help clinicians understand complex situations faster, make better decisions, and retain information more effectively".</a:t>
            </a:r>
            <a:endParaRPr lang="en-US" sz="2000" dirty="0">
              <a:solidFill>
                <a:schemeClr val="tx1"/>
              </a:solidFill>
              <a:latin typeface="Trebuchet MS"/>
              <a:ea typeface="Open Sans"/>
              <a:cs typeface="Open Sans"/>
            </a:endParaRPr>
          </a:p>
          <a:p>
            <a:endParaRPr lang="en-US" sz="24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094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DB32E-6F3D-4C14-F2D0-D38D34915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7030A0"/>
                </a:solidFill>
              </a:rPr>
              <a:t>How does it improve efficiency or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BD20C-6F12-8673-7C45-335B4A3D4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/>
              <a:t>Ashford staff can receive same information in different locations. </a:t>
            </a:r>
            <a:r>
              <a:rPr lang="en-US" sz="2000">
                <a:solidFill>
                  <a:schemeClr val="tx1"/>
                </a:solidFill>
              </a:rPr>
              <a:t>(Care Quality Commission, 2022)</a:t>
            </a:r>
          </a:p>
          <a:p>
            <a:r>
              <a:rPr lang="en-US" sz="2400"/>
              <a:t>Training materials can be kept and used again.</a:t>
            </a:r>
            <a:endParaRPr lang="en-US"/>
          </a:p>
          <a:p>
            <a:r>
              <a:rPr lang="en-US" sz="2400"/>
              <a:t>Power point presentations can explain important information to Ashford ​staff members clearly.</a:t>
            </a:r>
          </a:p>
          <a:p>
            <a:r>
              <a:rPr lang="en-US" sz="2400"/>
              <a:t>Ashford staff members can look at the materials at any time and when they need it.</a:t>
            </a:r>
          </a:p>
          <a:p>
            <a:r>
              <a:rPr lang="en-US" sz="2400"/>
              <a:t>Effective communication and teamwork can help improve patient safety. </a:t>
            </a:r>
            <a:r>
              <a:rPr lang="en-US" sz="2400">
                <a:solidFill>
                  <a:schemeClr val="tx1"/>
                </a:solidFill>
              </a:rPr>
              <a:t>(World Health Organization,2023).</a:t>
            </a:r>
          </a:p>
          <a:p>
            <a:endParaRPr lang="en-US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162666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F18CE-490F-6083-38D3-2A079A873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>
                <a:solidFill>
                  <a:srgbClr val="7030A0"/>
                </a:solidFill>
              </a:rPr>
              <a:t>What are the advantages and the limitations of power point as a training tool?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84FBC-19B4-8489-75A7-E4789DDA1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716089"/>
            <a:ext cx="8702502" cy="46533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/>
              <a:t>Advantages:</a:t>
            </a:r>
          </a:p>
          <a:p>
            <a:r>
              <a:rPr lang="en-US"/>
              <a:t> It is easy to organize the information.</a:t>
            </a:r>
          </a:p>
          <a:p>
            <a:r>
              <a:rPr lang="en-US"/>
              <a:t>Visual presentations can be easy to follow.</a:t>
            </a:r>
          </a:p>
          <a:p>
            <a:r>
              <a:rPr lang="en-US"/>
              <a:t>You can keep the presentation and reuse it again.</a:t>
            </a:r>
          </a:p>
          <a:p>
            <a:r>
              <a:rPr lang="en-US"/>
              <a:t>It is a good tool to support digital learning.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(Bates,2020) (</a:t>
            </a:r>
            <a:r>
              <a:rPr lang="en-US">
                <a:solidFill>
                  <a:schemeClr val="tx1"/>
                </a:solidFill>
              </a:rPr>
              <a:t>Microsoft, no</a:t>
            </a:r>
            <a:r>
              <a:rPr lang="en-US" dirty="0">
                <a:solidFill>
                  <a:schemeClr val="tx1"/>
                </a:solidFill>
              </a:rPr>
              <a:t> date)</a:t>
            </a:r>
          </a:p>
          <a:p>
            <a:pPr marL="0" indent="0">
              <a:buNone/>
            </a:pPr>
            <a:r>
              <a:rPr lang="en-US"/>
              <a:t>Limitations:</a:t>
            </a:r>
          </a:p>
          <a:p>
            <a:r>
              <a:rPr lang="en-US"/>
              <a:t>Too much information can make slides difficult to follow.</a:t>
            </a:r>
          </a:p>
          <a:p>
            <a:r>
              <a:rPr lang="en-US">
                <a:solidFill>
                  <a:schemeClr val="tx1"/>
                </a:solidFill>
              </a:rPr>
              <a:t>Ashford staff members may have different levels of digital skills.</a:t>
            </a:r>
          </a:p>
          <a:p>
            <a:r>
              <a:rPr lang="en-US">
                <a:solidFill>
                  <a:schemeClr val="tx1"/>
                </a:solidFill>
              </a:rPr>
              <a:t>Staff may not have access to smart phones/laptops outside of work</a:t>
            </a:r>
          </a:p>
          <a:p>
            <a:r>
              <a:rPr lang="en-US"/>
              <a:t>​PowerPoint can be used as part of the training, but it can't replace practical training.</a:t>
            </a:r>
            <a:r>
              <a:rPr lang="en-US" dirty="0">
                <a:solidFill>
                  <a:schemeClr val="tx1"/>
                </a:solidFill>
              </a:rPr>
              <a:t>(Bates,2020)(Argyle2021)</a:t>
            </a:r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577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7F3E3-EA0A-C00B-CE51-764E8478E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7030A0"/>
                </a:solidFill>
              </a:rPr>
              <a:t>How can Ashford implement these changes?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3BC17-1141-30E9-00BB-E994E1839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930400"/>
            <a:ext cx="8862433" cy="492760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/>
              <a:t>Find out what training is needed.</a:t>
            </a:r>
          </a:p>
          <a:p>
            <a:r>
              <a:rPr lang="en-US" sz="2000"/>
              <a:t>​Offer support for staff members who needs help with digital skills.</a:t>
            </a:r>
          </a:p>
          <a:p>
            <a:r>
              <a:rPr lang="en-US" sz="2000"/>
              <a:t>Create PowerPoint materials to meet training needs.</a:t>
            </a:r>
          </a:p>
          <a:p>
            <a:r>
              <a:rPr lang="en-US" sz="2000"/>
              <a:t>Use the PowerPoint presentations in staff training.</a:t>
            </a:r>
          </a:p>
          <a:p>
            <a:r>
              <a:rPr lang="en-US" sz="2000"/>
              <a:t>Get feedback then review and update the materials.</a:t>
            </a:r>
            <a:endParaRPr lang="en-GB" sz="2000"/>
          </a:p>
          <a:p>
            <a:r>
              <a:rPr lang="en-GB" sz="2000"/>
              <a:t>You could ask the staff what they need more training in</a:t>
            </a:r>
            <a:endParaRPr lang="en-GB"/>
          </a:p>
          <a:p>
            <a:r>
              <a:rPr lang="en-GB" sz="2000"/>
              <a:t>You could speak to managers to find out what training is needed</a:t>
            </a:r>
          </a:p>
          <a:p>
            <a:r>
              <a:rPr lang="en-GB" sz="2000"/>
              <a:t>Limitations: Power point allows text, images and videos to be included in presentations. ( Microsoft, 2026 ) </a:t>
            </a:r>
          </a:p>
          <a:p>
            <a:r>
              <a:rPr lang="en-GB" sz="2000"/>
              <a:t>Some staff members may not have access to devices outside of work</a:t>
            </a:r>
          </a:p>
          <a:p>
            <a:r>
              <a:rPr lang="en-GB" sz="2000"/>
              <a:t>You can collect staff feedback and train the materials</a:t>
            </a:r>
          </a:p>
          <a:p>
            <a:r>
              <a:rPr lang="en-GB" sz="2000"/>
              <a:t>Use PowerPoint of staff training and make sure they meet the training needs. (</a:t>
            </a:r>
            <a:r>
              <a:rPr lang="en-GB" sz="2000">
                <a:ea typeface="+mn-lt"/>
                <a:cs typeface="+mn-lt"/>
              </a:rPr>
              <a:t>Care Quality Commission</a:t>
            </a:r>
            <a:r>
              <a:rPr lang="en-GB" sz="2000"/>
              <a:t>, 2025)</a:t>
            </a:r>
          </a:p>
          <a:p>
            <a:endParaRPr lang="en-GB" sz="2000"/>
          </a:p>
          <a:p>
            <a:endParaRPr lang="en-US" sz="2000"/>
          </a:p>
          <a:p>
            <a:endParaRPr lang="en-US" sz="20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955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0E3C5-ED92-FDDD-6D43-67AA6BDBA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652A9-8793-CB2B-0473-E364F5267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758" y="1137493"/>
            <a:ext cx="8674821" cy="702296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500">
              <a:solidFill>
                <a:schemeClr val="tx1"/>
              </a:solidFill>
              <a:highlight>
                <a:srgbClr val="DFEEFF"/>
              </a:highlight>
              <a:latin typeface="Trebuchet MS"/>
              <a:ea typeface="Open Sans"/>
              <a:cs typeface="Open Sans"/>
            </a:endParaRPr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Argyle, M. (2021)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Training and development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4th </a:t>
            </a:r>
            <a:r>
              <a:rPr lang="en-US" sz="1600" u="sng" err="1">
                <a:solidFill>
                  <a:srgbClr val="000000"/>
                </a:solidFill>
                <a:ea typeface="+mn-lt"/>
                <a:cs typeface="+mn-lt"/>
              </a:rPr>
              <a:t>edn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London: Kogan Page.</a:t>
            </a:r>
            <a:endParaRPr lang="en-US" sz="1600" u="sng">
              <a:solidFill>
                <a:srgbClr val="000000"/>
              </a:solidFill>
              <a:latin typeface="Trebuchet MS"/>
              <a:ea typeface="Open Sans"/>
              <a:cs typeface="Open Sans"/>
            </a:endParaRPr>
          </a:p>
          <a:p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Arca, S. (2026) ‘Utilization of PowerPoint Slides as Presentation Media in the Learning Process’, </a:t>
            </a:r>
            <a:r>
              <a:rPr lang="en-US" sz="1600" i="1">
                <a:solidFill>
                  <a:schemeClr val="tx1"/>
                </a:solidFill>
                <a:ea typeface="+mn-lt"/>
                <a:cs typeface="+mn-lt"/>
              </a:rPr>
              <a:t>Teaching and General Education Studies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, 2(2).</a:t>
            </a:r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Bates, A.W. (2020)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Teaching in digital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2nd </a:t>
            </a:r>
            <a:r>
              <a:rPr lang="en-US" sz="1600" u="sng" err="1">
                <a:solidFill>
                  <a:srgbClr val="000000"/>
                </a:solidFill>
                <a:ea typeface="+mn-lt"/>
                <a:cs typeface="+mn-lt"/>
              </a:rPr>
              <a:t>edn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Vancouver: Open University Press.</a:t>
            </a:r>
            <a:endParaRPr lang="en-US" sz="1600" u="sng"/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Care Quality Commission (2022)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GP </a:t>
            </a:r>
            <a:r>
              <a:rPr lang="en-US" sz="1600" i="1" u="sng" err="1">
                <a:solidFill>
                  <a:srgbClr val="000000"/>
                </a:solidFill>
                <a:ea typeface="+mn-lt"/>
                <a:cs typeface="+mn-lt"/>
              </a:rPr>
              <a:t>mythbuster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 58: Practice induction packs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US" sz="1600" u="sng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https://www.cqc.org.uk/guidance-providers/gps/gp-mythbusters/gp-mythbuster-58-practice-induction-packs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(Accessed: 24 September 2026).</a:t>
            </a:r>
            <a:endParaRPr lang="en-US" sz="1600" u="sng"/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Care Quality Commission (2025)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Regulation 18: Staffing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US" sz="1600" u="sng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https://www.cqc.org.uk/guidance-regulation/providers/regulations-service-providers-and-managers/health-social-care-act/regulation-18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(Accessed: 24 September 2026).</a:t>
            </a:r>
            <a:endParaRPr lang="en-US" sz="1600" u="sng"/>
          </a:p>
          <a:p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Care Quality Commission (2025) </a:t>
            </a:r>
            <a:r>
              <a:rPr lang="en-US" sz="1600" i="1">
                <a:solidFill>
                  <a:srgbClr val="000000"/>
                </a:solidFill>
                <a:ea typeface="+mn-lt"/>
                <a:cs typeface="+mn-lt"/>
              </a:rPr>
              <a:t>Regulation 18: Staffing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US" sz="1600">
                <a:solidFill>
                  <a:schemeClr val="tx1"/>
                </a:solidFill>
                <a:latin typeface="Consolas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https://www.cqc.org.uk/guidance-regulation/providers/regulations-service-providers-and-managers/health-social-care-act/regulation-18</a:t>
            </a:r>
            <a:r>
              <a:rPr lang="en-US" sz="1600">
                <a:solidFill>
                  <a:srgbClr val="000000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(Accessed: 01 October 2026).</a:t>
            </a:r>
            <a:endParaRPr lang="en-US" sz="1600" u="sng">
              <a:solidFill>
                <a:srgbClr val="404040"/>
              </a:solidFill>
              <a:ea typeface="+mn-lt"/>
              <a:cs typeface="+mn-lt"/>
            </a:endParaRPr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Health Promotion Curriculum for Healthcare Trainees (2024)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Health promotion curriculum for healthcare trainees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5 December. Available at: </a:t>
            </a:r>
            <a:r>
              <a:rPr lang="en-US" sz="1600" u="sng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https://europepmc.org/articles/pmc12059198?pdf=render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(Accessed: 18 September 2025).</a:t>
            </a:r>
            <a:endParaRPr lang="en-US" sz="1600" u="sng"/>
          </a:p>
          <a:p>
            <a:endParaRPr lang="en-US" sz="1600" b="1">
              <a:solidFill>
                <a:srgbClr val="000000"/>
              </a:solidFill>
              <a:highlight>
                <a:srgbClr val="DFEEFF"/>
              </a:highlight>
            </a:endParaRPr>
          </a:p>
          <a:p>
            <a:pPr>
              <a:buFont typeface="Wingdings" charset="2"/>
              <a:buChar char="q"/>
            </a:pPr>
            <a:endParaRPr lang="en-US" sz="1400">
              <a:solidFill>
                <a:srgbClr val="000000"/>
              </a:solidFill>
              <a:highlight>
                <a:srgbClr val="DFEE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FF0000"/>
              </a:solidFill>
              <a:highlight>
                <a:srgbClr val="FFFF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Open San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18181B"/>
              </a:solidFill>
              <a:highlight>
                <a:srgbClr val="FFFFFF"/>
              </a:highlight>
              <a:latin typeface="Trebuchet MS"/>
              <a:ea typeface="Open Sans"/>
              <a:cs typeface="Arial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18181B"/>
              </a:solidFill>
              <a:highlight>
                <a:srgbClr val="FFFFFF"/>
              </a:highlight>
              <a:latin typeface="Trebuchet MS"/>
              <a:ea typeface="Open San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44686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415DF-A013-388A-0017-F9834F254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2D777-72C8-FC36-08B8-9C7A1A3B2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61083"/>
            <a:ext cx="8596668" cy="57214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b="1" err="1">
                <a:solidFill>
                  <a:schemeClr val="tx1"/>
                </a:solidFill>
              </a:rPr>
              <a:t>Konttila</a:t>
            </a:r>
            <a:r>
              <a:rPr lang="en-US" sz="1600" b="1">
                <a:solidFill>
                  <a:schemeClr val="tx1"/>
                </a:solidFill>
              </a:rPr>
              <a:t>, J. et al. (2019)</a:t>
            </a:r>
            <a:r>
              <a:rPr lang="en-US" sz="1600">
                <a:solidFill>
                  <a:schemeClr val="tx1"/>
                </a:solidFill>
              </a:rPr>
              <a:t> ‘Healthcare professionals’ competence in </a:t>
            </a:r>
            <a:r>
              <a:rPr lang="en-US" sz="1600" err="1">
                <a:solidFill>
                  <a:schemeClr val="tx1"/>
                </a:solidFill>
              </a:rPr>
              <a:t>digitalisation</a:t>
            </a:r>
            <a:r>
              <a:rPr lang="en-US" sz="1600">
                <a:solidFill>
                  <a:schemeClr val="tx1"/>
                </a:solidFill>
              </a:rPr>
              <a:t>: A systematic review’, </a:t>
            </a:r>
            <a:r>
              <a:rPr lang="en-US" sz="1600" i="1">
                <a:solidFill>
                  <a:schemeClr val="tx1"/>
                </a:solidFill>
              </a:rPr>
              <a:t>Journal of Clinical Nursing</a:t>
            </a:r>
            <a:r>
              <a:rPr lang="en-US" sz="1600">
                <a:solidFill>
                  <a:schemeClr val="tx1"/>
                </a:solidFill>
              </a:rPr>
              <a:t>, 28(9–10), pp. 1291–1305. Available at: </a:t>
            </a:r>
            <a:r>
              <a:rPr lang="en-US" sz="160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https://onlinelibrary.wiley.com/doi/10.1111/jocn.14710</a:t>
            </a:r>
            <a:r>
              <a:rPr lang="en-US" sz="1600">
                <a:solidFill>
                  <a:schemeClr val="tx1"/>
                </a:solidFill>
              </a:rPr>
              <a:t> (Accessed: 18 September 2026).</a:t>
            </a:r>
          </a:p>
          <a:p>
            <a:r>
              <a:rPr lang="en-GB">
                <a:solidFill>
                  <a:schemeClr val="tx1"/>
                </a:solidFill>
              </a:rPr>
              <a:t>( Microsoft, 2026 ) what-is-PowerPoint? </a:t>
            </a:r>
            <a:r>
              <a:rPr lang="en-GB" err="1">
                <a:solidFill>
                  <a:schemeClr val="tx1"/>
                </a:solidFill>
              </a:rPr>
              <a:t>Availble</a:t>
            </a:r>
            <a:r>
              <a:rPr lang="en-GB">
                <a:solidFill>
                  <a:schemeClr val="tx1"/>
                </a:solidFill>
              </a:rPr>
              <a:t> at: </a:t>
            </a:r>
            <a:r>
              <a:rPr lang="en-GB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https://support.microsoft.com/en-gb/powerpoint/training/</a:t>
            </a:r>
            <a:r>
              <a:rPr lang="en-GB">
                <a:solidFill>
                  <a:schemeClr val="tx1"/>
                </a:solidFill>
              </a:rPr>
              <a:t> (Accessed:01 October)</a:t>
            </a:r>
          </a:p>
          <a:p>
            <a:r>
              <a:rPr lang="en-US" sz="1600" b="1">
                <a:solidFill>
                  <a:schemeClr val="tx1"/>
                </a:solidFill>
              </a:rPr>
              <a:t>National Health Service England (2026)</a:t>
            </a:r>
            <a:r>
              <a:rPr lang="en-US" sz="1600">
                <a:solidFill>
                  <a:schemeClr val="tx1"/>
                </a:solidFill>
              </a:rPr>
              <a:t> </a:t>
            </a:r>
            <a:r>
              <a:rPr lang="en-US" sz="1600" i="1">
                <a:solidFill>
                  <a:schemeClr val="tx1"/>
                </a:solidFill>
              </a:rPr>
              <a:t>How commissioning is changing</a:t>
            </a:r>
            <a:r>
              <a:rPr lang="en-US" sz="1600">
                <a:solidFill>
                  <a:schemeClr val="tx1"/>
                </a:solidFill>
              </a:rPr>
              <a:t>. Available at: NHS commissioning » How commissioning is changing (Accessed: 23 September 2026).</a:t>
            </a:r>
          </a:p>
          <a:p>
            <a:r>
              <a:rPr lang="en-US" sz="1600" b="1">
                <a:solidFill>
                  <a:schemeClr val="tx1"/>
                </a:solidFill>
              </a:rPr>
              <a:t>NHS England (2024)</a:t>
            </a:r>
            <a:r>
              <a:rPr lang="en-US" sz="1600">
                <a:solidFill>
                  <a:schemeClr val="tx1"/>
                </a:solidFill>
              </a:rPr>
              <a:t> </a:t>
            </a:r>
            <a:r>
              <a:rPr lang="en-US" sz="1600" i="1">
                <a:solidFill>
                  <a:schemeClr val="tx1"/>
                </a:solidFill>
              </a:rPr>
              <a:t>Academic in Practice Training Slides</a:t>
            </a:r>
            <a:r>
              <a:rPr lang="en-US" sz="1600">
                <a:solidFill>
                  <a:schemeClr val="tx1"/>
                </a:solidFill>
              </a:rPr>
              <a:t>. NHS Learning Hub. Available at: </a:t>
            </a:r>
            <a:r>
              <a:rPr lang="en-US" sz="1600">
                <a:solidFill>
                  <a:schemeClr val="tx1"/>
                </a:solidFill>
                <a:latin typeface="Consola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https://learninghub.nhs.uk</a:t>
            </a:r>
            <a:r>
              <a:rPr lang="en-US" sz="1600">
                <a:solidFill>
                  <a:schemeClr val="tx1"/>
                </a:solidFill>
              </a:rPr>
              <a:t> (Accessed: 29 September 2026).</a:t>
            </a:r>
          </a:p>
          <a:p>
            <a:r>
              <a:rPr lang="en-US" sz="1600" b="1" err="1">
                <a:solidFill>
                  <a:schemeClr val="tx1"/>
                </a:solidFill>
              </a:rPr>
              <a:t>Niamtu</a:t>
            </a:r>
            <a:r>
              <a:rPr lang="en-US" sz="1600" b="1">
                <a:solidFill>
                  <a:schemeClr val="tx1"/>
                </a:solidFill>
              </a:rPr>
              <a:t>, J. (2001)</a:t>
            </a:r>
            <a:r>
              <a:rPr lang="en-US" sz="1600">
                <a:solidFill>
                  <a:schemeClr val="tx1"/>
                </a:solidFill>
              </a:rPr>
              <a:t> ‘The power of PowerPoint’, </a:t>
            </a:r>
            <a:r>
              <a:rPr lang="en-US" sz="1600" i="1">
                <a:solidFill>
                  <a:schemeClr val="tx1"/>
                </a:solidFill>
              </a:rPr>
              <a:t>Plastic and Reconstructive Surgery</a:t>
            </a:r>
            <a:r>
              <a:rPr lang="en-US" sz="1600">
                <a:solidFill>
                  <a:schemeClr val="tx1"/>
                </a:solidFill>
              </a:rPr>
              <a:t>, 108(2), pp. 466–484. Available at: 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https://journals.lww.com/plasreconsurg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US" sz="1600">
                <a:solidFill>
                  <a:schemeClr val="tx1"/>
                </a:solidFill>
              </a:rPr>
              <a:t> (Accessed: 26 September 2026).</a:t>
            </a:r>
          </a:p>
          <a:p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Arca, S. (2026) ‘Utilization of PowerPoint Slides as Presentation Media in the Learning Process’, </a:t>
            </a:r>
            <a:r>
              <a:rPr lang="en-US" sz="1600" i="1">
                <a:solidFill>
                  <a:schemeClr val="tx1"/>
                </a:solidFill>
                <a:ea typeface="+mn-lt"/>
                <a:cs typeface="+mn-lt"/>
              </a:rPr>
              <a:t>Teaching and General Education Studies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, 2(2).</a:t>
            </a:r>
            <a:endParaRPr lang="en-US" sz="1600">
              <a:solidFill>
                <a:schemeClr val="tx1"/>
              </a:solidFill>
            </a:endParaRPr>
          </a:p>
          <a:p>
            <a:r>
              <a:rPr lang="en-US" sz="1600" b="1">
                <a:solidFill>
                  <a:schemeClr val="tx1"/>
                </a:solidFill>
              </a:rPr>
              <a:t>World Health Organization (2023)</a:t>
            </a:r>
            <a:r>
              <a:rPr lang="en-US" sz="1600">
                <a:solidFill>
                  <a:schemeClr val="tx1"/>
                </a:solidFill>
              </a:rPr>
              <a:t> </a:t>
            </a:r>
            <a:r>
              <a:rPr lang="en-US" sz="1600" i="1">
                <a:solidFill>
                  <a:schemeClr val="tx1"/>
                </a:solidFill>
              </a:rPr>
              <a:t>Patient safety</a:t>
            </a:r>
            <a:r>
              <a:rPr lang="en-US" sz="1600">
                <a:solidFill>
                  <a:schemeClr val="tx1"/>
                </a:solidFill>
              </a:rPr>
              <a:t>. Available at: WHO Patient Safety (Accessed: 23 September 2026).</a:t>
            </a:r>
          </a:p>
          <a:p>
            <a:pPr>
              <a:buFont typeface="Wingdings,sans-serif" charset="2"/>
              <a:buChar char="q"/>
            </a:pPr>
            <a:endParaRPr lang="en-US" sz="1600">
              <a:solidFill>
                <a:schemeClr val="bg1"/>
              </a:solidFill>
            </a:endParaRPr>
          </a:p>
          <a:p>
            <a:endParaRPr lang="en-GB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45722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Facet</vt:lpstr>
      <vt:lpstr>Digital ​Skills and Research Methods  (LCHS4007-BIRM) Obada Albardan:2607912 Akeeb Khan : 2608642 Charity Ogunsuyi 2612772 Semhar Yonas:2610477 Module Lead: Hajra Mustasim           </vt:lpstr>
      <vt:lpstr>What is the problem with Ashford Community Care service and how can it be solved? </vt:lpstr>
      <vt:lpstr>What is a PowerPoint?  </vt:lpstr>
      <vt:lpstr>Staff training and sharing learning materials. Why this tool is suitable?</vt:lpstr>
      <vt:lpstr>How does it improve efficiency or communication?</vt:lpstr>
      <vt:lpstr>What are the advantages and the limitations of power point as a training tool?</vt:lpstr>
      <vt:lpstr>How can Ashford implement these changes?</vt:lpstr>
      <vt:lpstr>References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​Skills and Research Methods  (LCHS4007-BIRM) Obada Albardan:2607912 Akeeb Khan : 2608642 Charity Ogunsuyi 2612772 Semhar Yonas:2610477 Module Lead: Hajra Mustasim           </dc:title>
  <dc:creator/>
  <cp:lastModifiedBy>Akeeb Khan (2608642)</cp:lastModifiedBy>
  <cp:revision>15</cp:revision>
  <dcterms:created xsi:type="dcterms:W3CDTF">2026-09-17T15:09:08Z</dcterms:created>
  <dcterms:modified xsi:type="dcterms:W3CDTF">2026-10-07T09:48:42Z</dcterms:modified>
</cp:coreProperties>
</file>