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2" r:id="rId15"/>
    <p:sldId id="273" r:id="rId16"/>
    <p:sldId id="27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96" autoAdjust="0"/>
    <p:restoredTop sz="94660"/>
  </p:normalViewPr>
  <p:slideViewPr>
    <p:cSldViewPr snapToGrid="0">
      <p:cViewPr>
        <p:scale>
          <a:sx n="60" d="100"/>
          <a:sy n="60" d="100"/>
        </p:scale>
        <p:origin x="1746" y="12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257A01-6020-440E-A002-25BB36632A9E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D34DEB-9493-4F0B-9656-781AE20C3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9858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33FB4-7304-491C-803C-56F80893B160}" type="datetime1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634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BFCA7-5F3C-46BC-975C-D06D0032A1BA}" type="datetime1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605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8385E-88DF-40D4-8EB3-24AB716AC10C}" type="datetime1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72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61026-28AE-4F5F-8F6F-2D83D778B37A}" type="datetime1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205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71CC5-7425-4635-AD53-9DDB51E26C55}" type="datetime1">
              <a:rPr lang="en-GB" smtClean="0"/>
              <a:t>15/05/2018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443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97ED3-6704-4F9F-B2BF-4AB53199A2A6}" type="datetime1">
              <a:rPr lang="en-GB" smtClean="0"/>
              <a:t>15/05/2018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862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94163-EA02-49B1-BF57-86872F154203}" type="datetime1">
              <a:rPr lang="en-GB" smtClean="0"/>
              <a:t>15/05/2018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892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99EDA-88ED-45F9-986F-EF0F82BC1774}" type="datetime1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819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9D6E9-F99A-4928-A33E-25649F66098B}" type="datetime1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17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3C055D-EAF5-4E32-9BB3-6FC00261ACD3}" type="datetime1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770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588EB-8411-4890-AF62-F3FFAD63BAFD}" type="datetime1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1572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B2252-2B82-4A09-9AF5-A2A496F12D2E}" type="datetime1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9963B-EEA3-485E-953F-15543D8F4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770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801734"/>
            <a:ext cx="9144000" cy="1584910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International Business Plan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505784"/>
            <a:ext cx="9144000" cy="2638341"/>
          </a:xfrm>
        </p:spPr>
        <p:txBody>
          <a:bodyPr>
            <a:normAutofit/>
          </a:bodyPr>
          <a:lstStyle/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Assessment 1</a:t>
            </a:r>
          </a:p>
          <a:p>
            <a:endParaRPr lang="nn-NO" dirty="0" smtClean="0">
              <a:solidFill>
                <a:schemeClr val="bg1"/>
              </a:solidFill>
            </a:endParaRPr>
          </a:p>
          <a:p>
            <a:r>
              <a:rPr lang="nn-NO" dirty="0" smtClean="0">
                <a:solidFill>
                  <a:schemeClr val="bg1"/>
                </a:solidFill>
              </a:rPr>
              <a:t>USA Market Research</a:t>
            </a:r>
          </a:p>
          <a:p>
            <a:r>
              <a:rPr lang="nn-NO" sz="1800" dirty="0" smtClean="0">
                <a:solidFill>
                  <a:schemeClr val="bg1"/>
                </a:solidFill>
              </a:rPr>
              <a:t>Leyla King </a:t>
            </a:r>
          </a:p>
          <a:p>
            <a:r>
              <a:rPr lang="nn-NO" sz="1800" dirty="0" smtClean="0">
                <a:solidFill>
                  <a:schemeClr val="bg1"/>
                </a:solidFill>
              </a:rPr>
              <a:t>Student no: 1602413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owEdges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420617" y="384290"/>
            <a:ext cx="2734161" cy="1887053"/>
          </a:xfrm>
          <a:prstGeom prst="rect">
            <a:avLst/>
          </a:prstGeo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505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882316"/>
            <a:ext cx="9144000" cy="5261809"/>
          </a:xfrm>
        </p:spPr>
        <p:txBody>
          <a:bodyPr>
            <a:normAutofit/>
          </a:bodyPr>
          <a:lstStyle/>
          <a:p>
            <a:r>
              <a:rPr lang="en-CA" sz="3600" b="1" dirty="0" smtClean="0">
                <a:solidFill>
                  <a:srgbClr val="FF99CC"/>
                </a:solidFill>
              </a:rPr>
              <a:t>Greedy Lama </a:t>
            </a:r>
          </a:p>
          <a:p>
            <a:endParaRPr lang="en-CA" sz="2800" b="1" dirty="0" smtClean="0"/>
          </a:p>
          <a:p>
            <a:pPr algn="l"/>
            <a:r>
              <a:rPr lang="en-CA" sz="2800" b="1" dirty="0" smtClean="0">
                <a:solidFill>
                  <a:schemeClr val="bg1"/>
                </a:solidFill>
              </a:rPr>
              <a:t>Corporate Global Vision and Goals: </a:t>
            </a:r>
            <a:r>
              <a:rPr lang="en-CA" sz="2800" dirty="0" smtClean="0">
                <a:solidFill>
                  <a:schemeClr val="bg1"/>
                </a:solidFill>
              </a:rPr>
              <a:t>Greedy Lama’s Vision is to become a global brand for vegan food to promote a wide variety of cruelty free plant based products that are of high quality.</a:t>
            </a:r>
            <a:endParaRPr lang="en-GB" sz="2800" dirty="0" smtClean="0">
              <a:solidFill>
                <a:schemeClr val="bg1"/>
              </a:solidFill>
            </a:endParaRPr>
          </a:p>
          <a:p>
            <a:pPr algn="l"/>
            <a:r>
              <a:rPr lang="en-CA" sz="2800" dirty="0" smtClean="0">
                <a:solidFill>
                  <a:schemeClr val="bg1"/>
                </a:solidFill>
              </a:rPr>
              <a:t> </a:t>
            </a:r>
            <a:endParaRPr lang="en-GB" sz="2800" dirty="0">
              <a:solidFill>
                <a:schemeClr val="bg1"/>
              </a:solidFill>
            </a:endParaRPr>
          </a:p>
          <a:p>
            <a:pPr algn="l"/>
            <a:r>
              <a:rPr lang="en-CA" sz="2800" b="1" dirty="0" smtClean="0">
                <a:solidFill>
                  <a:schemeClr val="bg1"/>
                </a:solidFill>
              </a:rPr>
              <a:t>Mission:</a:t>
            </a:r>
            <a:r>
              <a:rPr lang="en-CA" sz="2800" dirty="0" smtClean="0">
                <a:solidFill>
                  <a:schemeClr val="bg1"/>
                </a:solidFill>
              </a:rPr>
              <a:t> Everything Vegan - To create positive consumer experience, encourage going vegan by offering large variety of plant based products and alternatives to meat and dairy products. </a:t>
            </a:r>
            <a:endParaRPr lang="en-GB" sz="2800" dirty="0" smtClean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0" y="330351"/>
            <a:ext cx="1404076" cy="969060"/>
          </a:xfrm>
          <a:prstGeom prst="rect">
            <a:avLst/>
          </a:prstGeo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126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073" y="786064"/>
            <a:ext cx="10010274" cy="5390148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Greedy Lama: a UK success in a nutshell</a:t>
            </a:r>
          </a:p>
          <a:p>
            <a:pPr algn="just"/>
            <a:endParaRPr lang="en-GB" sz="2800" dirty="0" smtClean="0">
              <a:solidFill>
                <a:schemeClr val="bg1"/>
              </a:solidFill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Well established business in the UK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Possesses rich knowledge of the Vegan e-commerce market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Understand rising demands for organic whole foods/vegan food domestically and globally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Understanding changing lifestyle trends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Growing Vegan Product varieties </a:t>
            </a:r>
          </a:p>
          <a:p>
            <a:pPr algn="just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111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866274"/>
            <a:ext cx="9881938" cy="5229726"/>
          </a:xfrm>
        </p:spPr>
        <p:txBody>
          <a:bodyPr>
            <a:normAutofit lnSpcReduction="10000"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Common culture and history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Common language, (Official Language English 82%, Spanish 11%,  Other 7%)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Good Relationship and economic stability between UK and USA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Good reputation of British products/Services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USA is Britain's biggest export market, worth about $57b in recent years</a:t>
            </a: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3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422232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Online Grocery Shopping Trends Globally/USA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Number of individual Online grocery shopping has doubled in over a year, in 2017/18 49% of Americans have been shopping online, with that the majority were Millennials 61%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bg1"/>
                </a:solidFill>
              </a:rPr>
              <a:t>Annual online retail sales to reach close to $1 trillion by the end of 2018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32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371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422232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Vegan/Plant based Food Global movement.</a:t>
            </a:r>
          </a:p>
          <a:p>
            <a:pPr algn="l"/>
            <a:r>
              <a:rPr lang="en-GB" sz="3200" dirty="0" smtClean="0">
                <a:solidFill>
                  <a:schemeClr val="bg1"/>
                </a:solidFill>
              </a:rPr>
              <a:t>USA a staggering 600% increase in the last 3 years alone, reported by the research firm </a:t>
            </a:r>
            <a:r>
              <a:rPr lang="en-GB" sz="3200" dirty="0" err="1" smtClean="0">
                <a:solidFill>
                  <a:schemeClr val="bg1"/>
                </a:solidFill>
              </a:rPr>
              <a:t>GlobalData</a:t>
            </a:r>
            <a:r>
              <a:rPr lang="en-GB" sz="3200" dirty="0" smtClean="0">
                <a:solidFill>
                  <a:schemeClr val="bg1"/>
                </a:solidFill>
              </a:rPr>
              <a:t>.</a:t>
            </a: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5305" y="3213095"/>
            <a:ext cx="4581612" cy="2882905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290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422232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‘Hofstede’ country comparison - UK and USA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32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1106" y="2310063"/>
            <a:ext cx="9169785" cy="4017943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01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422232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Vegan Food Market in the USA  - Global Trend Google Search ‘Vegan’ </a:t>
            </a: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32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5835" y="2871092"/>
            <a:ext cx="9749470" cy="3224908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681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422232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5% growth rate of Global Sales of Plant Based food </a:t>
            </a:r>
          </a:p>
          <a:p>
            <a:pPr algn="l"/>
            <a:endParaRPr lang="en-GB" sz="32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1537" y="2123251"/>
            <a:ext cx="6144127" cy="3972749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20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7114" y="481262"/>
            <a:ext cx="9881938" cy="6128085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Google Search Terms Trend: VEGAN / VEGETARIAN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Region: North America</a:t>
            </a: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3600" dirty="0" smtClean="0">
              <a:solidFill>
                <a:schemeClr val="bg1"/>
              </a:solidFill>
            </a:endParaRP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3600" dirty="0" smtClean="0">
              <a:solidFill>
                <a:schemeClr val="bg1"/>
              </a:solidFill>
            </a:endParaRP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2600" dirty="0" smtClean="0">
              <a:solidFill>
                <a:schemeClr val="bg1"/>
              </a:solidFill>
            </a:endParaRPr>
          </a:p>
          <a:p>
            <a:pPr algn="l"/>
            <a:endParaRPr lang="en-GB" sz="3000" dirty="0" smtClean="0">
              <a:solidFill>
                <a:schemeClr val="bg1"/>
              </a:solidFill>
            </a:endParaRPr>
          </a:p>
          <a:p>
            <a:pPr algn="l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 smtClean="0">
                <a:solidFill>
                  <a:schemeClr val="bg1"/>
                </a:solidFill>
              </a:rPr>
              <a:t>Average Vegan 43 million searches per year in the past 5 years, search term VEGAN is well above search term VEGETARIAN that is 15milion searches for the same length of time, between 2015 and 2018. </a:t>
            </a:r>
          </a:p>
          <a:p>
            <a:pPr algn="l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endParaRPr lang="en-GB" sz="26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6174" y="2017288"/>
            <a:ext cx="9211615" cy="2735190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 smtClean="0"/>
              <a:t>Slide </a:t>
            </a:r>
            <a:fld id="{B2D9963B-EEA3-485E-953F-15543D8F4007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7029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7114" y="481262"/>
            <a:ext cx="9881938" cy="5887453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Google Search Terms Trend: VEGAN / VEGETARIAN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Region: North America - Regions</a:t>
            </a: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3600" dirty="0" smtClean="0">
              <a:solidFill>
                <a:schemeClr val="bg1"/>
              </a:solidFill>
            </a:endParaRP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3600" dirty="0" smtClean="0">
              <a:solidFill>
                <a:schemeClr val="bg1"/>
              </a:solidFill>
            </a:endParaRP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2600" dirty="0" smtClean="0">
              <a:solidFill>
                <a:schemeClr val="bg1"/>
              </a:solidFill>
            </a:endParaRPr>
          </a:p>
          <a:p>
            <a:pPr algn="l"/>
            <a:r>
              <a:rPr lang="en-GB" sz="3000" dirty="0" smtClean="0">
                <a:solidFill>
                  <a:schemeClr val="bg1"/>
                </a:solidFill>
              </a:rPr>
              <a:t>Interest (search term Vegan) by sub region shows that west and East are more interested in VEGANISM than Central America.</a:t>
            </a: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3788" y="2346341"/>
            <a:ext cx="9224211" cy="2394149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272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7114" y="481262"/>
            <a:ext cx="9881938" cy="5887453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Logistics – e Commerce</a:t>
            </a: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3600" dirty="0" smtClean="0">
              <a:solidFill>
                <a:schemeClr val="bg1"/>
              </a:solidFill>
            </a:endParaRP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3600" dirty="0" smtClean="0">
              <a:solidFill>
                <a:schemeClr val="bg1"/>
              </a:solidFill>
            </a:endParaRPr>
          </a:p>
          <a:p>
            <a:pPr algn="l"/>
            <a:endParaRPr lang="en-GB" sz="3600" dirty="0">
              <a:solidFill>
                <a:schemeClr val="bg1"/>
              </a:solidFill>
            </a:endParaRPr>
          </a:p>
          <a:p>
            <a:pPr algn="l"/>
            <a:endParaRPr lang="en-GB" sz="26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0326" y="2213811"/>
            <a:ext cx="4879906" cy="305571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606585" y="2059302"/>
            <a:ext cx="3713752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Benefits of Order Fulfilment service: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Lower shipping cost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Reduced Operating 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Customer service improvement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Latest Technology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Focus on selling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Supply chain expertise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4849" y="2059302"/>
            <a:ext cx="4604084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Major Fulfilment Companies USA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>
                <a:solidFill>
                  <a:schemeClr val="bg1"/>
                </a:solidFill>
              </a:rPr>
              <a:t>Fulfilment by Amazon 	</a:t>
            </a:r>
          </a:p>
          <a:p>
            <a:pPr marL="457200" indent="-457200">
              <a:buAutoNum type="arabicPeriod"/>
            </a:pPr>
            <a:r>
              <a:rPr lang="en-GB" sz="2400" dirty="0" smtClean="0">
                <a:solidFill>
                  <a:schemeClr val="bg1"/>
                </a:solidFill>
              </a:rPr>
              <a:t>FedEx Fulfilment</a:t>
            </a:r>
          </a:p>
          <a:p>
            <a:pPr marL="457200" indent="-457200">
              <a:buAutoNum type="arabicPeriod"/>
            </a:pPr>
            <a:r>
              <a:rPr lang="en-GB" sz="2400" dirty="0" err="1" smtClean="0">
                <a:solidFill>
                  <a:schemeClr val="bg1"/>
                </a:solidFill>
              </a:rPr>
              <a:t>ShipWire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AutoNum type="arabicPeriod"/>
            </a:pPr>
            <a:r>
              <a:rPr lang="en-GB" sz="2400" dirty="0" err="1" smtClean="0">
                <a:solidFill>
                  <a:schemeClr val="bg1"/>
                </a:solidFill>
              </a:rPr>
              <a:t>ShipBob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AutoNum type="arabicPeriod"/>
            </a:pPr>
            <a:r>
              <a:rPr lang="en-GB" sz="2400" dirty="0" err="1" smtClean="0">
                <a:solidFill>
                  <a:schemeClr val="bg1"/>
                </a:solidFill>
              </a:rPr>
              <a:t>RedStag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948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422232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600" dirty="0" smtClean="0">
                <a:solidFill>
                  <a:schemeClr val="bg1"/>
                </a:solidFill>
              </a:rPr>
              <a:t>USA - Risk Assessment 2018 Trend</a:t>
            </a:r>
            <a:endParaRPr lang="en-GB" sz="3200" dirty="0" smtClean="0">
              <a:solidFill>
                <a:schemeClr val="bg1"/>
              </a:solidFill>
            </a:endParaRPr>
          </a:p>
          <a:p>
            <a:pPr algn="l"/>
            <a:r>
              <a:rPr lang="en-GB" sz="2800" dirty="0" smtClean="0">
                <a:solidFill>
                  <a:schemeClr val="bg1"/>
                </a:solidFill>
              </a:rPr>
              <a:t>Country Risk: A2 (Very Low Risk)</a:t>
            </a: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r>
              <a:rPr lang="en-GB" sz="2800" dirty="0" smtClean="0">
                <a:solidFill>
                  <a:schemeClr val="bg1"/>
                </a:solidFill>
              </a:rPr>
              <a:t>Business Climate Rating: A1 (Very Low Risk)</a:t>
            </a: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4266" y="2501902"/>
            <a:ext cx="7965696" cy="107548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54266" y="5020513"/>
            <a:ext cx="7965696" cy="1015354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957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662864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r>
              <a:rPr lang="en-GB" sz="3200" dirty="0" smtClean="0">
                <a:solidFill>
                  <a:schemeClr val="bg1"/>
                </a:solidFill>
              </a:rPr>
              <a:t>USA – SWAT Analysis</a:t>
            </a: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2990" y="1983968"/>
            <a:ext cx="7126109" cy="4138624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42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662864"/>
          </a:xfrm>
        </p:spPr>
        <p:txBody>
          <a:bodyPr>
            <a:normAutofit/>
          </a:bodyPr>
          <a:lstStyle/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International Expansion: USA</a:t>
            </a:r>
          </a:p>
          <a:p>
            <a:pPr algn="l"/>
            <a:endParaRPr lang="en-GB" sz="3200" dirty="0" smtClean="0">
              <a:solidFill>
                <a:schemeClr val="bg1"/>
              </a:solidFill>
            </a:endParaRPr>
          </a:p>
          <a:p>
            <a:pPr algn="l"/>
            <a:r>
              <a:rPr lang="en-GB" sz="4000" dirty="0" smtClean="0">
                <a:solidFill>
                  <a:schemeClr val="bg1"/>
                </a:solidFill>
              </a:rPr>
              <a:t>Conclusion: </a:t>
            </a:r>
          </a:p>
          <a:p>
            <a:pPr algn="l"/>
            <a:r>
              <a:rPr lang="en-GB" sz="3200" dirty="0" smtClean="0">
                <a:solidFill>
                  <a:schemeClr val="bg1"/>
                </a:solidFill>
              </a:rPr>
              <a:t>Over all good potential for North America Expansion</a:t>
            </a:r>
          </a:p>
          <a:p>
            <a:pPr algn="l"/>
            <a:endParaRPr lang="en-GB" sz="3200" dirty="0">
              <a:solidFill>
                <a:schemeClr val="bg1"/>
              </a:solidFill>
            </a:endParaRPr>
          </a:p>
          <a:p>
            <a:pPr algn="l"/>
            <a:r>
              <a:rPr lang="en-GB" sz="3200" dirty="0" smtClean="0">
                <a:solidFill>
                  <a:schemeClr val="bg1"/>
                </a:solidFill>
              </a:rPr>
              <a:t>Case Study: Graze Expansion to USA Healthy Snack Market</a:t>
            </a: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15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2459" y="4584442"/>
            <a:ext cx="2847079" cy="1603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30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030" y="673768"/>
            <a:ext cx="9881938" cy="5358064"/>
          </a:xfrm>
        </p:spPr>
        <p:txBody>
          <a:bodyPr>
            <a:normAutofit/>
          </a:bodyPr>
          <a:lstStyle/>
          <a:p>
            <a:endParaRPr lang="en-GB" sz="2800" dirty="0" smtClean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  <a:p>
            <a:endParaRPr lang="en-GB" sz="2800" dirty="0" smtClean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6600" dirty="0" smtClean="0">
                <a:solidFill>
                  <a:schemeClr val="bg1"/>
                </a:solidFill>
              </a:rPr>
              <a:t>Thank you</a:t>
            </a:r>
          </a:p>
          <a:p>
            <a:pPr algn="l"/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 smtClean="0">
              <a:solidFill>
                <a:schemeClr val="bg1"/>
              </a:solidFill>
            </a:endParaRPr>
          </a:p>
          <a:p>
            <a:pPr algn="l"/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963B-EEA3-485E-953F-15543D8F400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881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490</Words>
  <Application>Microsoft Office PowerPoint</Application>
  <PresentationFormat>Widescreen</PresentationFormat>
  <Paragraphs>150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International Business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Ford Motor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Plan</dc:title>
  <dc:creator>King, Leyla (L.)</dc:creator>
  <cp:lastModifiedBy>King, Leyla (L.)</cp:lastModifiedBy>
  <cp:revision>21</cp:revision>
  <dcterms:created xsi:type="dcterms:W3CDTF">2018-05-15T15:47:14Z</dcterms:created>
  <dcterms:modified xsi:type="dcterms:W3CDTF">2018-05-15T19:34:23Z</dcterms:modified>
</cp:coreProperties>
</file>