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pic>
        <p:nvPicPr>
          <p:cNvPr id="8" name="Picture 6"/>
          <p:cNvPicPr>
            <a:picLocks noChangeAspect="1"/>
          </p:cNvPicPr>
          <p:nvPr/>
        </p:nvPicPr>
        <p:blipFill>
          <a:blip r:embed="rId3"/>
          <a:srcRect l="25198" r="25198"/>
          <a:stretch>
            <a:fillRect/>
          </a:stretch>
        </p:blipFill>
        <p:spPr>
          <a:xfrm>
            <a:off x="8267700" y="1409700"/>
            <a:ext cx="2857500" cy="4000500"/>
          </a:xfrm>
          <a:prstGeom prst="roundRect">
            <a:avLst/>
          </a:prstGeom>
        </p:spPr>
      </p:pic>
      <p:sp>
        <p:nvSpPr>
          <p:cNvPr id="2" name="Rectangle 1">
            <a:extLst>
              <a:ext uri="{FF2B5EF4-FFF2-40B4-BE49-F238E27FC236}">
                <a16:creationId xmlns:a16="http://schemas.microsoft.com/office/drawing/2014/main" id="{073B1F15-8C46-444C-9AB9-F0DC18C275CD}"/>
              </a:ext>
            </a:extLst>
          </p:cNvPr>
          <p:cNvSpPr>
            <a:spLocks noGrp="1"/>
          </p:cNvSpPr>
          <p:nvPr/>
        </p:nvSpPr>
        <p:spPr>
          <a:xfrm>
            <a:off x="685800" y="704850"/>
            <a:ext cx="6096000" cy="666750"/>
          </a:xfrm>
          <a:prstGeom prst="rect">
            <a:avLst/>
          </a:prstGeom>
          <a:noFill/>
          <a:ln w="0">
            <a:noFill/>
            <a:prstDash val="solid"/>
          </a:ln>
        </p:spPr>
        <p:txBody>
          <a:bodyPr/>
          <a:lstStyle/>
          <a:p>
            <a:pPr>
              <a:buNone/>
              <a:defRPr sz="4200" b="1">
                <a:solidFill>
                  <a:srgbClr val="FFFFFF"/>
                </a:solidFill>
              </a:defRPr>
            </a:pPr>
            <a:r>
              <a:rPr sz="4200" b="1" dirty="0">
                <a:solidFill>
                  <a:srgbClr val="FFFFFF"/>
                </a:solidFill>
              </a:rPr>
              <a:t>MODA HOUSE</a:t>
            </a:r>
          </a:p>
        </p:txBody>
      </p:sp>
      <p:sp>
        <p:nvSpPr>
          <p:cNvPr id="3" name="Rectangle 2">
            <a:extLst>
              <a:ext uri="{FF2B5EF4-FFF2-40B4-BE49-F238E27FC236}">
                <a16:creationId xmlns:a16="http://schemas.microsoft.com/office/drawing/2014/main" id="{C8719373-B296-4296-9715-0A41168784FF}"/>
              </a:ext>
            </a:extLst>
          </p:cNvPr>
          <p:cNvSpPr>
            <a:spLocks noGrp="1"/>
          </p:cNvSpPr>
          <p:nvPr/>
        </p:nvSpPr>
        <p:spPr>
          <a:xfrm>
            <a:off x="723900" y="1447800"/>
            <a:ext cx="7239000" cy="457200"/>
          </a:xfrm>
          <a:prstGeom prst="rect">
            <a:avLst/>
          </a:prstGeom>
          <a:noFill/>
          <a:ln w="0">
            <a:noFill/>
            <a:prstDash val="solid"/>
          </a:ln>
        </p:spPr>
        <p:txBody>
          <a:bodyPr/>
          <a:lstStyle/>
          <a:p>
            <a:pPr>
              <a:buNone/>
              <a:defRPr sz="1800" b="1">
                <a:solidFill>
                  <a:srgbClr val="F5D36A"/>
                </a:solidFill>
              </a:defRPr>
            </a:pPr>
            <a:r>
              <a:rPr sz="1800" b="1" dirty="0">
                <a:solidFill>
                  <a:srgbClr val="F5D36A"/>
                </a:solidFill>
              </a:rPr>
              <a:t>Development of a Modern E-Commerce Fashion Platform</a:t>
            </a:r>
          </a:p>
        </p:txBody>
      </p:sp>
      <p:sp>
        <p:nvSpPr>
          <p:cNvPr id="4" name="Rectangle 3">
            <a:extLst>
              <a:ext uri="{FF2B5EF4-FFF2-40B4-BE49-F238E27FC236}">
                <a16:creationId xmlns:a16="http://schemas.microsoft.com/office/drawing/2014/main" id="{D45E40CC-2D67-4133-A1F0-03C901B1DF4A}"/>
              </a:ext>
            </a:extLst>
          </p:cNvPr>
          <p:cNvSpPr>
            <a:spLocks noGrp="1"/>
          </p:cNvSpPr>
          <p:nvPr/>
        </p:nvSpPr>
        <p:spPr>
          <a:xfrm>
            <a:off x="723900" y="4781550"/>
            <a:ext cx="7429500" cy="723900"/>
          </a:xfrm>
          <a:prstGeom prst="rect">
            <a:avLst/>
          </a:prstGeom>
          <a:noFill/>
          <a:ln w="0">
            <a:noFill/>
            <a:prstDash val="solid"/>
          </a:ln>
        </p:spPr>
        <p:txBody>
          <a:bodyPr/>
          <a:lstStyle/>
          <a:p>
            <a:pPr>
              <a:buNone/>
              <a:defRPr sz="1875">
                <a:solidFill>
                  <a:srgbClr val="FFFFFF"/>
                </a:solidFill>
              </a:defRPr>
            </a:pPr>
            <a:r>
              <a:rPr sz="1875">
                <a:solidFill>
                  <a:srgbClr val="FFFFFF"/>
                </a:solidFill>
              </a:rPr>
              <a:t>A completed full-stack fashion store with customer browsing, administration, stock-aware checkout and explainable, per-user recommendations.</a:t>
            </a:r>
          </a:p>
        </p:txBody>
      </p:sp>
      <p:sp>
        <p:nvSpPr>
          <p:cNvPr id="5" name="Rectangle 4">
            <a:extLst>
              <a:ext uri="{FF2B5EF4-FFF2-40B4-BE49-F238E27FC236}">
                <a16:creationId xmlns:a16="http://schemas.microsoft.com/office/drawing/2014/main" id="{304F0058-1F73-485F-A802-0F25BBFE1066}"/>
              </a:ext>
            </a:extLst>
          </p:cNvPr>
          <p:cNvSpPr>
            <a:spLocks noGrp="1"/>
          </p:cNvSpPr>
          <p:nvPr/>
        </p:nvSpPr>
        <p:spPr>
          <a:xfrm>
            <a:off x="723900" y="5829300"/>
            <a:ext cx="6762750" cy="266700"/>
          </a:xfrm>
          <a:prstGeom prst="rect">
            <a:avLst/>
          </a:prstGeom>
          <a:noFill/>
          <a:ln w="0">
            <a:noFill/>
            <a:prstDash val="solid"/>
          </a:ln>
        </p:spPr>
        <p:txBody>
          <a:bodyPr/>
          <a:lstStyle/>
          <a:p>
            <a:pPr>
              <a:buNone/>
              <a:defRPr sz="1050">
                <a:solidFill>
                  <a:srgbClr val="F3F4F6"/>
                </a:solidFill>
              </a:defRPr>
            </a:pPr>
            <a:r>
              <a:rPr sz="1050">
                <a:solidFill>
                  <a:srgbClr val="F3F4F6"/>
                </a:solidFill>
              </a:rPr>
              <a:t>Ivan Tsvetkov | Student ID: 2314195 | University of Wales Trinity Saint David</a:t>
            </a:r>
          </a:p>
        </p:txBody>
      </p:sp>
      <p:pic>
        <p:nvPicPr>
          <p:cNvPr id="13" name="Picture 11"/>
          <p:cNvPicPr>
            <a:picLocks noChangeAspect="1"/>
          </p:cNvPicPr>
          <p:nvPr/>
        </p:nvPicPr>
        <p:blipFill>
          <a:blip r:embed="rId4"/>
          <a:stretch/>
        </p:blipFill>
        <p:spPr>
          <a:xfrm>
            <a:off x="10470089" y="523875"/>
            <a:ext cx="1036111" cy="514350"/>
          </a:xfrm>
          <a:prstGeom prst="roundRect">
            <a:avLst>
              <a:gd name="adj" fmla="val 22222"/>
            </a:avLst>
          </a:prstGeom>
        </p:spPr>
      </p:pic>
    </p:spTree>
    <p:extLst>
      <p:ext uri="{BB962C8B-B14F-4D97-AF65-F5344CB8AC3E}">
        <p14:creationId xmlns:p14="http://schemas.microsoft.com/office/powerpoint/2010/main" val="37632563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1F29276-8B3E-4436-BFF2-0EB5D8DA8629}"/>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AGENDA</a:t>
            </a:r>
          </a:p>
        </p:txBody>
      </p:sp>
      <p:sp>
        <p:nvSpPr>
          <p:cNvPr id="3" name="Rectangle 2">
            <a:extLst>
              <a:ext uri="{FF2B5EF4-FFF2-40B4-BE49-F238E27FC236}">
                <a16:creationId xmlns:a16="http://schemas.microsoft.com/office/drawing/2014/main" id="{119FAF1D-D20E-4F11-90C0-7D75D197D055}"/>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5" name="Rectangle 4">
            <a:extLst>
              <a:ext uri="{FF2B5EF4-FFF2-40B4-BE49-F238E27FC236}">
                <a16:creationId xmlns:a16="http://schemas.microsoft.com/office/drawing/2014/main" id="{C84A8261-492A-48E2-BAA0-78ADB899EBEE}"/>
              </a:ext>
            </a:extLst>
          </p:cNvPr>
          <p:cNvSpPr>
            <a:spLocks noGrp="1"/>
          </p:cNvSpPr>
          <p:nvPr/>
        </p:nvSpPr>
        <p:spPr>
          <a:xfrm>
            <a:off x="819150" y="2343150"/>
            <a:ext cx="9334500" cy="9525"/>
          </a:xfrm>
          <a:prstGeom prst="rect">
            <a:avLst/>
          </a:prstGeom>
          <a:solidFill>
            <a:srgbClr val="A7C0CC"/>
          </a:solidFill>
          <a:ln w="0">
            <a:noFill/>
            <a:prstDash val="solid"/>
          </a:ln>
        </p:spPr>
        <p:txBody>
          <a:bodyPr/>
          <a:lstStyle/>
          <a:p>
            <a:endParaRPr/>
          </a:p>
        </p:txBody>
      </p:sp>
      <p:sp>
        <p:nvSpPr>
          <p:cNvPr id="6" name="Rectangle 5">
            <a:extLst>
              <a:ext uri="{FF2B5EF4-FFF2-40B4-BE49-F238E27FC236}">
                <a16:creationId xmlns:a16="http://schemas.microsoft.com/office/drawing/2014/main" id="{B09802F5-8B12-4333-B2BF-162A38B68283}"/>
              </a:ext>
            </a:extLst>
          </p:cNvPr>
          <p:cNvSpPr>
            <a:spLocks noGrp="1"/>
          </p:cNvSpPr>
          <p:nvPr/>
        </p:nvSpPr>
        <p:spPr>
          <a:xfrm>
            <a:off x="876300" y="20955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01</a:t>
            </a:r>
          </a:p>
        </p:txBody>
      </p:sp>
      <p:sp>
        <p:nvSpPr>
          <p:cNvPr id="7" name="Rectangle 6">
            <a:extLst>
              <a:ext uri="{FF2B5EF4-FFF2-40B4-BE49-F238E27FC236}">
                <a16:creationId xmlns:a16="http://schemas.microsoft.com/office/drawing/2014/main" id="{644FA263-8F7D-4CFC-9100-1337BFB5AA7C}"/>
              </a:ext>
            </a:extLst>
          </p:cNvPr>
          <p:cNvSpPr>
            <a:spLocks noGrp="1"/>
          </p:cNvSpPr>
          <p:nvPr/>
        </p:nvSpPr>
        <p:spPr>
          <a:xfrm>
            <a:off x="1428750" y="20955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Introduction</a:t>
            </a:r>
          </a:p>
        </p:txBody>
      </p:sp>
      <p:sp>
        <p:nvSpPr>
          <p:cNvPr id="8" name="Rectangle 7">
            <a:extLst>
              <a:ext uri="{FF2B5EF4-FFF2-40B4-BE49-F238E27FC236}">
                <a16:creationId xmlns:a16="http://schemas.microsoft.com/office/drawing/2014/main" id="{86A2F7DA-0835-4A40-A9C6-9FA993A64261}"/>
              </a:ext>
            </a:extLst>
          </p:cNvPr>
          <p:cNvSpPr>
            <a:spLocks noGrp="1"/>
          </p:cNvSpPr>
          <p:nvPr/>
        </p:nvSpPr>
        <p:spPr>
          <a:xfrm>
            <a:off x="819150" y="2667000"/>
            <a:ext cx="9334500" cy="9525"/>
          </a:xfrm>
          <a:prstGeom prst="rect">
            <a:avLst/>
          </a:prstGeom>
          <a:solidFill>
            <a:srgbClr val="A7C0CC"/>
          </a:solidFill>
          <a:ln w="0">
            <a:noFill/>
            <a:prstDash val="solid"/>
          </a:ln>
        </p:spPr>
        <p:txBody>
          <a:bodyPr/>
          <a:lstStyle/>
          <a:p>
            <a:endParaRPr/>
          </a:p>
        </p:txBody>
      </p:sp>
      <p:sp>
        <p:nvSpPr>
          <p:cNvPr id="9" name="Rectangle 8">
            <a:extLst>
              <a:ext uri="{FF2B5EF4-FFF2-40B4-BE49-F238E27FC236}">
                <a16:creationId xmlns:a16="http://schemas.microsoft.com/office/drawing/2014/main" id="{BEA8505B-072F-4C1B-AA54-6CB61DAF192D}"/>
              </a:ext>
            </a:extLst>
          </p:cNvPr>
          <p:cNvSpPr>
            <a:spLocks noGrp="1"/>
          </p:cNvSpPr>
          <p:nvPr/>
        </p:nvSpPr>
        <p:spPr>
          <a:xfrm>
            <a:off x="876300" y="24193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02</a:t>
            </a:r>
          </a:p>
        </p:txBody>
      </p:sp>
      <p:sp>
        <p:nvSpPr>
          <p:cNvPr id="10" name="Rectangle 9">
            <a:extLst>
              <a:ext uri="{FF2B5EF4-FFF2-40B4-BE49-F238E27FC236}">
                <a16:creationId xmlns:a16="http://schemas.microsoft.com/office/drawing/2014/main" id="{079BC603-BA8D-4B33-B8D7-4E7B091B049A}"/>
              </a:ext>
            </a:extLst>
          </p:cNvPr>
          <p:cNvSpPr>
            <a:spLocks noGrp="1"/>
          </p:cNvSpPr>
          <p:nvPr/>
        </p:nvSpPr>
        <p:spPr>
          <a:xfrm>
            <a:off x="1428750" y="24193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Motivation &amp; Goals</a:t>
            </a:r>
          </a:p>
        </p:txBody>
      </p:sp>
      <p:sp>
        <p:nvSpPr>
          <p:cNvPr id="11" name="Rectangle 10">
            <a:extLst>
              <a:ext uri="{FF2B5EF4-FFF2-40B4-BE49-F238E27FC236}">
                <a16:creationId xmlns:a16="http://schemas.microsoft.com/office/drawing/2014/main" id="{C8FB3F0F-9165-49D6-BCF4-14713624EE07}"/>
              </a:ext>
            </a:extLst>
          </p:cNvPr>
          <p:cNvSpPr>
            <a:spLocks noGrp="1"/>
          </p:cNvSpPr>
          <p:nvPr/>
        </p:nvSpPr>
        <p:spPr>
          <a:xfrm>
            <a:off x="819150" y="2990850"/>
            <a:ext cx="9334500" cy="9525"/>
          </a:xfrm>
          <a:prstGeom prst="rect">
            <a:avLst/>
          </a:prstGeom>
          <a:solidFill>
            <a:srgbClr val="A7C0CC"/>
          </a:solidFill>
          <a:ln w="0">
            <a:noFill/>
            <a:prstDash val="solid"/>
          </a:ln>
        </p:spPr>
        <p:txBody>
          <a:bodyPr/>
          <a:lstStyle/>
          <a:p>
            <a:endParaRPr/>
          </a:p>
        </p:txBody>
      </p:sp>
      <p:sp>
        <p:nvSpPr>
          <p:cNvPr id="12" name="Rectangle 11">
            <a:extLst>
              <a:ext uri="{FF2B5EF4-FFF2-40B4-BE49-F238E27FC236}">
                <a16:creationId xmlns:a16="http://schemas.microsoft.com/office/drawing/2014/main" id="{67FD4C13-701E-4B6E-B695-2A3A8BD4F37E}"/>
              </a:ext>
            </a:extLst>
          </p:cNvPr>
          <p:cNvSpPr>
            <a:spLocks noGrp="1"/>
          </p:cNvSpPr>
          <p:nvPr/>
        </p:nvSpPr>
        <p:spPr>
          <a:xfrm>
            <a:off x="876300" y="27432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03</a:t>
            </a:r>
          </a:p>
        </p:txBody>
      </p:sp>
      <p:sp>
        <p:nvSpPr>
          <p:cNvPr id="13" name="Rectangle 12">
            <a:extLst>
              <a:ext uri="{FF2B5EF4-FFF2-40B4-BE49-F238E27FC236}">
                <a16:creationId xmlns:a16="http://schemas.microsoft.com/office/drawing/2014/main" id="{901BF379-33D7-4A5C-BAD6-958A536AB037}"/>
              </a:ext>
            </a:extLst>
          </p:cNvPr>
          <p:cNvSpPr>
            <a:spLocks noGrp="1"/>
          </p:cNvSpPr>
          <p:nvPr/>
        </p:nvSpPr>
        <p:spPr>
          <a:xfrm>
            <a:off x="1428750" y="27432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Aim &amp; Objectives</a:t>
            </a:r>
          </a:p>
        </p:txBody>
      </p:sp>
      <p:sp>
        <p:nvSpPr>
          <p:cNvPr id="14" name="Rectangle 13">
            <a:extLst>
              <a:ext uri="{FF2B5EF4-FFF2-40B4-BE49-F238E27FC236}">
                <a16:creationId xmlns:a16="http://schemas.microsoft.com/office/drawing/2014/main" id="{3F6BB413-7849-480C-B38C-04C0B44B633B}"/>
              </a:ext>
            </a:extLst>
          </p:cNvPr>
          <p:cNvSpPr>
            <a:spLocks noGrp="1"/>
          </p:cNvSpPr>
          <p:nvPr/>
        </p:nvSpPr>
        <p:spPr>
          <a:xfrm>
            <a:off x="819150" y="3314700"/>
            <a:ext cx="9334500" cy="9525"/>
          </a:xfrm>
          <a:prstGeom prst="rect">
            <a:avLst/>
          </a:prstGeom>
          <a:solidFill>
            <a:srgbClr val="A7C0CC"/>
          </a:solidFill>
          <a:ln w="0">
            <a:noFill/>
            <a:prstDash val="solid"/>
          </a:ln>
        </p:spPr>
        <p:txBody>
          <a:bodyPr/>
          <a:lstStyle/>
          <a:p>
            <a:endParaRPr/>
          </a:p>
        </p:txBody>
      </p:sp>
      <p:sp>
        <p:nvSpPr>
          <p:cNvPr id="15" name="Rectangle 14">
            <a:extLst>
              <a:ext uri="{FF2B5EF4-FFF2-40B4-BE49-F238E27FC236}">
                <a16:creationId xmlns:a16="http://schemas.microsoft.com/office/drawing/2014/main" id="{F916D323-3393-4AD6-B11F-6E6A48CE8D98}"/>
              </a:ext>
            </a:extLst>
          </p:cNvPr>
          <p:cNvSpPr>
            <a:spLocks noGrp="1"/>
          </p:cNvSpPr>
          <p:nvPr/>
        </p:nvSpPr>
        <p:spPr>
          <a:xfrm>
            <a:off x="876300" y="30670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04</a:t>
            </a:r>
          </a:p>
        </p:txBody>
      </p:sp>
      <p:sp>
        <p:nvSpPr>
          <p:cNvPr id="16" name="Rectangle 15">
            <a:extLst>
              <a:ext uri="{FF2B5EF4-FFF2-40B4-BE49-F238E27FC236}">
                <a16:creationId xmlns:a16="http://schemas.microsoft.com/office/drawing/2014/main" id="{C8B5BC61-8AD4-4E0E-AC43-73567127C9A0}"/>
              </a:ext>
            </a:extLst>
          </p:cNvPr>
          <p:cNvSpPr>
            <a:spLocks noGrp="1"/>
          </p:cNvSpPr>
          <p:nvPr/>
        </p:nvSpPr>
        <p:spPr>
          <a:xfrm>
            <a:off x="1428750" y="30670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Literature Review</a:t>
            </a:r>
          </a:p>
        </p:txBody>
      </p:sp>
      <p:sp>
        <p:nvSpPr>
          <p:cNvPr id="17" name="Rectangle 16">
            <a:extLst>
              <a:ext uri="{FF2B5EF4-FFF2-40B4-BE49-F238E27FC236}">
                <a16:creationId xmlns:a16="http://schemas.microsoft.com/office/drawing/2014/main" id="{EFE14C15-6B26-4901-9B06-F28F097F3D85}"/>
              </a:ext>
            </a:extLst>
          </p:cNvPr>
          <p:cNvSpPr>
            <a:spLocks noGrp="1"/>
          </p:cNvSpPr>
          <p:nvPr/>
        </p:nvSpPr>
        <p:spPr>
          <a:xfrm>
            <a:off x="819150" y="3638550"/>
            <a:ext cx="9334500" cy="9525"/>
          </a:xfrm>
          <a:prstGeom prst="rect">
            <a:avLst/>
          </a:prstGeom>
          <a:solidFill>
            <a:srgbClr val="A7C0CC"/>
          </a:solidFill>
          <a:ln w="0">
            <a:noFill/>
            <a:prstDash val="solid"/>
          </a:ln>
        </p:spPr>
        <p:txBody>
          <a:bodyPr/>
          <a:lstStyle/>
          <a:p>
            <a:endParaRPr/>
          </a:p>
        </p:txBody>
      </p:sp>
      <p:sp>
        <p:nvSpPr>
          <p:cNvPr id="18" name="Rectangle 17">
            <a:extLst>
              <a:ext uri="{FF2B5EF4-FFF2-40B4-BE49-F238E27FC236}">
                <a16:creationId xmlns:a16="http://schemas.microsoft.com/office/drawing/2014/main" id="{6E30DC8B-A071-4104-9790-75BB6F5489DB}"/>
              </a:ext>
            </a:extLst>
          </p:cNvPr>
          <p:cNvSpPr>
            <a:spLocks noGrp="1"/>
          </p:cNvSpPr>
          <p:nvPr/>
        </p:nvSpPr>
        <p:spPr>
          <a:xfrm>
            <a:off x="876300" y="33909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05</a:t>
            </a:r>
          </a:p>
        </p:txBody>
      </p:sp>
      <p:sp>
        <p:nvSpPr>
          <p:cNvPr id="19" name="Rectangle 18">
            <a:extLst>
              <a:ext uri="{FF2B5EF4-FFF2-40B4-BE49-F238E27FC236}">
                <a16:creationId xmlns:a16="http://schemas.microsoft.com/office/drawing/2014/main" id="{C8DA501D-1A39-4361-95D8-A5841D94386D}"/>
              </a:ext>
            </a:extLst>
          </p:cNvPr>
          <p:cNvSpPr>
            <a:spLocks noGrp="1"/>
          </p:cNvSpPr>
          <p:nvPr/>
        </p:nvSpPr>
        <p:spPr>
          <a:xfrm>
            <a:off x="1428750" y="33909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Previous Works</a:t>
            </a:r>
          </a:p>
        </p:txBody>
      </p:sp>
      <p:sp>
        <p:nvSpPr>
          <p:cNvPr id="20" name="Rectangle 19">
            <a:extLst>
              <a:ext uri="{FF2B5EF4-FFF2-40B4-BE49-F238E27FC236}">
                <a16:creationId xmlns:a16="http://schemas.microsoft.com/office/drawing/2014/main" id="{035F1B0C-09E6-4DBF-9577-9132E1BED86B}"/>
              </a:ext>
            </a:extLst>
          </p:cNvPr>
          <p:cNvSpPr>
            <a:spLocks noGrp="1"/>
          </p:cNvSpPr>
          <p:nvPr/>
        </p:nvSpPr>
        <p:spPr>
          <a:xfrm>
            <a:off x="819150" y="3962400"/>
            <a:ext cx="9334500" cy="9525"/>
          </a:xfrm>
          <a:prstGeom prst="rect">
            <a:avLst/>
          </a:prstGeom>
          <a:solidFill>
            <a:srgbClr val="A7C0CC"/>
          </a:solidFill>
          <a:ln w="0">
            <a:noFill/>
            <a:prstDash val="solid"/>
          </a:ln>
        </p:spPr>
        <p:txBody>
          <a:bodyPr/>
          <a:lstStyle/>
          <a:p>
            <a:endParaRPr/>
          </a:p>
        </p:txBody>
      </p:sp>
      <p:sp>
        <p:nvSpPr>
          <p:cNvPr id="21" name="Rectangle 20">
            <a:extLst>
              <a:ext uri="{FF2B5EF4-FFF2-40B4-BE49-F238E27FC236}">
                <a16:creationId xmlns:a16="http://schemas.microsoft.com/office/drawing/2014/main" id="{CC8F9664-E053-47E5-8A29-B02B457D6A94}"/>
              </a:ext>
            </a:extLst>
          </p:cNvPr>
          <p:cNvSpPr>
            <a:spLocks noGrp="1"/>
          </p:cNvSpPr>
          <p:nvPr/>
        </p:nvSpPr>
        <p:spPr>
          <a:xfrm>
            <a:off x="876300" y="37147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06</a:t>
            </a:r>
          </a:p>
        </p:txBody>
      </p:sp>
      <p:sp>
        <p:nvSpPr>
          <p:cNvPr id="22" name="Rectangle 21">
            <a:extLst>
              <a:ext uri="{FF2B5EF4-FFF2-40B4-BE49-F238E27FC236}">
                <a16:creationId xmlns:a16="http://schemas.microsoft.com/office/drawing/2014/main" id="{06B7A3E7-8923-44C0-8279-3785ED340B30}"/>
              </a:ext>
            </a:extLst>
          </p:cNvPr>
          <p:cNvSpPr>
            <a:spLocks noGrp="1"/>
          </p:cNvSpPr>
          <p:nvPr/>
        </p:nvSpPr>
        <p:spPr>
          <a:xfrm>
            <a:off x="1428750" y="37147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Methodology</a:t>
            </a:r>
          </a:p>
        </p:txBody>
      </p:sp>
      <p:sp>
        <p:nvSpPr>
          <p:cNvPr id="23" name="Rectangle 22">
            <a:extLst>
              <a:ext uri="{FF2B5EF4-FFF2-40B4-BE49-F238E27FC236}">
                <a16:creationId xmlns:a16="http://schemas.microsoft.com/office/drawing/2014/main" id="{990FBB40-65DB-4BF0-B823-38245FDA5237}"/>
              </a:ext>
            </a:extLst>
          </p:cNvPr>
          <p:cNvSpPr>
            <a:spLocks noGrp="1"/>
          </p:cNvSpPr>
          <p:nvPr/>
        </p:nvSpPr>
        <p:spPr>
          <a:xfrm>
            <a:off x="819150" y="4286250"/>
            <a:ext cx="9334500" cy="9525"/>
          </a:xfrm>
          <a:prstGeom prst="rect">
            <a:avLst/>
          </a:prstGeom>
          <a:solidFill>
            <a:srgbClr val="A7C0CC"/>
          </a:solidFill>
          <a:ln w="0">
            <a:noFill/>
            <a:prstDash val="solid"/>
          </a:ln>
        </p:spPr>
        <p:txBody>
          <a:bodyPr/>
          <a:lstStyle/>
          <a:p>
            <a:endParaRPr/>
          </a:p>
        </p:txBody>
      </p:sp>
      <p:sp>
        <p:nvSpPr>
          <p:cNvPr id="24" name="Rectangle 23">
            <a:extLst>
              <a:ext uri="{FF2B5EF4-FFF2-40B4-BE49-F238E27FC236}">
                <a16:creationId xmlns:a16="http://schemas.microsoft.com/office/drawing/2014/main" id="{4316F111-62CA-43E8-81EF-8EFEA955EADC}"/>
              </a:ext>
            </a:extLst>
          </p:cNvPr>
          <p:cNvSpPr>
            <a:spLocks noGrp="1"/>
          </p:cNvSpPr>
          <p:nvPr/>
        </p:nvSpPr>
        <p:spPr>
          <a:xfrm>
            <a:off x="876300" y="40386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07</a:t>
            </a:r>
          </a:p>
        </p:txBody>
      </p:sp>
      <p:sp>
        <p:nvSpPr>
          <p:cNvPr id="25" name="Rectangle 24">
            <a:extLst>
              <a:ext uri="{FF2B5EF4-FFF2-40B4-BE49-F238E27FC236}">
                <a16:creationId xmlns:a16="http://schemas.microsoft.com/office/drawing/2014/main" id="{1EA4B50C-8903-48B4-8A5F-38FF65879EA7}"/>
              </a:ext>
            </a:extLst>
          </p:cNvPr>
          <p:cNvSpPr>
            <a:spLocks noGrp="1"/>
          </p:cNvSpPr>
          <p:nvPr/>
        </p:nvSpPr>
        <p:spPr>
          <a:xfrm>
            <a:off x="1428750" y="40386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Design Overview</a:t>
            </a:r>
          </a:p>
        </p:txBody>
      </p:sp>
      <p:sp>
        <p:nvSpPr>
          <p:cNvPr id="26" name="Rectangle 25">
            <a:extLst>
              <a:ext uri="{FF2B5EF4-FFF2-40B4-BE49-F238E27FC236}">
                <a16:creationId xmlns:a16="http://schemas.microsoft.com/office/drawing/2014/main" id="{9D6366D6-ABF8-4464-8D27-E50F9CD76C05}"/>
              </a:ext>
            </a:extLst>
          </p:cNvPr>
          <p:cNvSpPr>
            <a:spLocks noGrp="1"/>
          </p:cNvSpPr>
          <p:nvPr/>
        </p:nvSpPr>
        <p:spPr>
          <a:xfrm>
            <a:off x="819150" y="4610100"/>
            <a:ext cx="9334500" cy="9525"/>
          </a:xfrm>
          <a:prstGeom prst="rect">
            <a:avLst/>
          </a:prstGeom>
          <a:solidFill>
            <a:srgbClr val="A7C0CC"/>
          </a:solidFill>
          <a:ln w="0">
            <a:noFill/>
            <a:prstDash val="solid"/>
          </a:ln>
        </p:spPr>
        <p:txBody>
          <a:bodyPr/>
          <a:lstStyle/>
          <a:p>
            <a:endParaRPr/>
          </a:p>
        </p:txBody>
      </p:sp>
      <p:sp>
        <p:nvSpPr>
          <p:cNvPr id="27" name="Rectangle 26">
            <a:extLst>
              <a:ext uri="{FF2B5EF4-FFF2-40B4-BE49-F238E27FC236}">
                <a16:creationId xmlns:a16="http://schemas.microsoft.com/office/drawing/2014/main" id="{EB19573E-CAD1-4796-AF3D-7ED9F47A957B}"/>
              </a:ext>
            </a:extLst>
          </p:cNvPr>
          <p:cNvSpPr>
            <a:spLocks noGrp="1"/>
          </p:cNvSpPr>
          <p:nvPr/>
        </p:nvSpPr>
        <p:spPr>
          <a:xfrm>
            <a:off x="876300" y="43624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08</a:t>
            </a:r>
          </a:p>
        </p:txBody>
      </p:sp>
      <p:sp>
        <p:nvSpPr>
          <p:cNvPr id="28" name="Rectangle 27">
            <a:extLst>
              <a:ext uri="{FF2B5EF4-FFF2-40B4-BE49-F238E27FC236}">
                <a16:creationId xmlns:a16="http://schemas.microsoft.com/office/drawing/2014/main" id="{337B2814-BA78-4650-A6BD-CAB27ED767DE}"/>
              </a:ext>
            </a:extLst>
          </p:cNvPr>
          <p:cNvSpPr>
            <a:spLocks noGrp="1"/>
          </p:cNvSpPr>
          <p:nvPr/>
        </p:nvSpPr>
        <p:spPr>
          <a:xfrm>
            <a:off x="1428750" y="43624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Gantt Chart</a:t>
            </a:r>
          </a:p>
        </p:txBody>
      </p:sp>
      <p:sp>
        <p:nvSpPr>
          <p:cNvPr id="29" name="Rectangle 28">
            <a:extLst>
              <a:ext uri="{FF2B5EF4-FFF2-40B4-BE49-F238E27FC236}">
                <a16:creationId xmlns:a16="http://schemas.microsoft.com/office/drawing/2014/main" id="{B926C700-ABF7-477B-ADD5-2FB556C315D1}"/>
              </a:ext>
            </a:extLst>
          </p:cNvPr>
          <p:cNvSpPr>
            <a:spLocks noGrp="1"/>
          </p:cNvSpPr>
          <p:nvPr/>
        </p:nvSpPr>
        <p:spPr>
          <a:xfrm>
            <a:off x="819150" y="4933950"/>
            <a:ext cx="9334500" cy="9525"/>
          </a:xfrm>
          <a:prstGeom prst="rect">
            <a:avLst/>
          </a:prstGeom>
          <a:solidFill>
            <a:srgbClr val="A7C0CC"/>
          </a:solidFill>
          <a:ln w="0">
            <a:noFill/>
            <a:prstDash val="solid"/>
          </a:ln>
        </p:spPr>
        <p:txBody>
          <a:bodyPr/>
          <a:lstStyle/>
          <a:p>
            <a:endParaRPr/>
          </a:p>
        </p:txBody>
      </p:sp>
      <p:sp>
        <p:nvSpPr>
          <p:cNvPr id="30" name="Rectangle 29">
            <a:extLst>
              <a:ext uri="{FF2B5EF4-FFF2-40B4-BE49-F238E27FC236}">
                <a16:creationId xmlns:a16="http://schemas.microsoft.com/office/drawing/2014/main" id="{CAEF4389-EE2C-47C2-8138-67FE68532685}"/>
              </a:ext>
            </a:extLst>
          </p:cNvPr>
          <p:cNvSpPr>
            <a:spLocks noGrp="1"/>
          </p:cNvSpPr>
          <p:nvPr/>
        </p:nvSpPr>
        <p:spPr>
          <a:xfrm>
            <a:off x="876300" y="46863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09</a:t>
            </a:r>
          </a:p>
        </p:txBody>
      </p:sp>
      <p:sp>
        <p:nvSpPr>
          <p:cNvPr id="31" name="Rectangle 30">
            <a:extLst>
              <a:ext uri="{FF2B5EF4-FFF2-40B4-BE49-F238E27FC236}">
                <a16:creationId xmlns:a16="http://schemas.microsoft.com/office/drawing/2014/main" id="{83BC47BC-D26B-423B-B43B-3C79B9E1B4F8}"/>
              </a:ext>
            </a:extLst>
          </p:cNvPr>
          <p:cNvSpPr>
            <a:spLocks noGrp="1"/>
          </p:cNvSpPr>
          <p:nvPr/>
        </p:nvSpPr>
        <p:spPr>
          <a:xfrm>
            <a:off x="1428750" y="46863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Demo</a:t>
            </a:r>
          </a:p>
        </p:txBody>
      </p:sp>
      <p:sp>
        <p:nvSpPr>
          <p:cNvPr id="32" name="Rectangle 31">
            <a:extLst>
              <a:ext uri="{FF2B5EF4-FFF2-40B4-BE49-F238E27FC236}">
                <a16:creationId xmlns:a16="http://schemas.microsoft.com/office/drawing/2014/main" id="{2127B78F-43E9-4D3C-8404-CEDDFF75E8FF}"/>
              </a:ext>
            </a:extLst>
          </p:cNvPr>
          <p:cNvSpPr>
            <a:spLocks noGrp="1"/>
          </p:cNvSpPr>
          <p:nvPr/>
        </p:nvSpPr>
        <p:spPr>
          <a:xfrm>
            <a:off x="819150" y="5257800"/>
            <a:ext cx="9334500" cy="9525"/>
          </a:xfrm>
          <a:prstGeom prst="rect">
            <a:avLst/>
          </a:prstGeom>
          <a:solidFill>
            <a:srgbClr val="A7C0CC"/>
          </a:solidFill>
          <a:ln w="0">
            <a:noFill/>
            <a:prstDash val="solid"/>
          </a:ln>
        </p:spPr>
        <p:txBody>
          <a:bodyPr/>
          <a:lstStyle/>
          <a:p>
            <a:endParaRPr/>
          </a:p>
        </p:txBody>
      </p:sp>
      <p:sp>
        <p:nvSpPr>
          <p:cNvPr id="33" name="Rectangle 32">
            <a:extLst>
              <a:ext uri="{FF2B5EF4-FFF2-40B4-BE49-F238E27FC236}">
                <a16:creationId xmlns:a16="http://schemas.microsoft.com/office/drawing/2014/main" id="{0B881191-04D5-404C-A289-FA7AF38575FA}"/>
              </a:ext>
            </a:extLst>
          </p:cNvPr>
          <p:cNvSpPr>
            <a:spLocks noGrp="1"/>
          </p:cNvSpPr>
          <p:nvPr/>
        </p:nvSpPr>
        <p:spPr>
          <a:xfrm>
            <a:off x="876300" y="50101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10</a:t>
            </a:r>
          </a:p>
        </p:txBody>
      </p:sp>
      <p:sp>
        <p:nvSpPr>
          <p:cNvPr id="34" name="Rectangle 33">
            <a:extLst>
              <a:ext uri="{FF2B5EF4-FFF2-40B4-BE49-F238E27FC236}">
                <a16:creationId xmlns:a16="http://schemas.microsoft.com/office/drawing/2014/main" id="{95423071-3663-425F-8DE2-88FC261FD31D}"/>
              </a:ext>
            </a:extLst>
          </p:cNvPr>
          <p:cNvSpPr>
            <a:spLocks noGrp="1"/>
          </p:cNvSpPr>
          <p:nvPr/>
        </p:nvSpPr>
        <p:spPr>
          <a:xfrm>
            <a:off x="1428750" y="50101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Conclusion</a:t>
            </a:r>
          </a:p>
        </p:txBody>
      </p:sp>
      <p:sp>
        <p:nvSpPr>
          <p:cNvPr id="35" name="Rectangle 34">
            <a:extLst>
              <a:ext uri="{FF2B5EF4-FFF2-40B4-BE49-F238E27FC236}">
                <a16:creationId xmlns:a16="http://schemas.microsoft.com/office/drawing/2014/main" id="{4637C288-3C9A-49B3-A61B-BE802D92D194}"/>
              </a:ext>
            </a:extLst>
          </p:cNvPr>
          <p:cNvSpPr>
            <a:spLocks noGrp="1"/>
          </p:cNvSpPr>
          <p:nvPr/>
        </p:nvSpPr>
        <p:spPr>
          <a:xfrm>
            <a:off x="819150" y="5581650"/>
            <a:ext cx="9334500" cy="9525"/>
          </a:xfrm>
          <a:prstGeom prst="rect">
            <a:avLst/>
          </a:prstGeom>
          <a:solidFill>
            <a:srgbClr val="A7C0CC"/>
          </a:solidFill>
          <a:ln w="0">
            <a:noFill/>
            <a:prstDash val="solid"/>
          </a:ln>
        </p:spPr>
        <p:txBody>
          <a:bodyPr/>
          <a:lstStyle/>
          <a:p>
            <a:endParaRPr/>
          </a:p>
        </p:txBody>
      </p:sp>
      <p:sp>
        <p:nvSpPr>
          <p:cNvPr id="36" name="Rectangle 35">
            <a:extLst>
              <a:ext uri="{FF2B5EF4-FFF2-40B4-BE49-F238E27FC236}">
                <a16:creationId xmlns:a16="http://schemas.microsoft.com/office/drawing/2014/main" id="{11AD5CDB-9B6D-452E-8029-6FD43FB35A0C}"/>
              </a:ext>
            </a:extLst>
          </p:cNvPr>
          <p:cNvSpPr>
            <a:spLocks noGrp="1"/>
          </p:cNvSpPr>
          <p:nvPr/>
        </p:nvSpPr>
        <p:spPr>
          <a:xfrm>
            <a:off x="876300" y="533400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11</a:t>
            </a:r>
          </a:p>
        </p:txBody>
      </p:sp>
      <p:sp>
        <p:nvSpPr>
          <p:cNvPr id="37" name="Rectangle 36">
            <a:extLst>
              <a:ext uri="{FF2B5EF4-FFF2-40B4-BE49-F238E27FC236}">
                <a16:creationId xmlns:a16="http://schemas.microsoft.com/office/drawing/2014/main" id="{0696CB4C-7225-462B-BCEB-8E3A09280BA1}"/>
              </a:ext>
            </a:extLst>
          </p:cNvPr>
          <p:cNvSpPr>
            <a:spLocks noGrp="1"/>
          </p:cNvSpPr>
          <p:nvPr/>
        </p:nvSpPr>
        <p:spPr>
          <a:xfrm>
            <a:off x="1428750" y="533400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References</a:t>
            </a:r>
          </a:p>
        </p:txBody>
      </p:sp>
      <p:sp>
        <p:nvSpPr>
          <p:cNvPr id="38" name="Rectangle 37">
            <a:extLst>
              <a:ext uri="{FF2B5EF4-FFF2-40B4-BE49-F238E27FC236}">
                <a16:creationId xmlns:a16="http://schemas.microsoft.com/office/drawing/2014/main" id="{548EA5A3-1631-4448-841C-763C12528F13}"/>
              </a:ext>
            </a:extLst>
          </p:cNvPr>
          <p:cNvSpPr>
            <a:spLocks noGrp="1"/>
          </p:cNvSpPr>
          <p:nvPr/>
        </p:nvSpPr>
        <p:spPr>
          <a:xfrm>
            <a:off x="819150" y="5905500"/>
            <a:ext cx="9334500" cy="9525"/>
          </a:xfrm>
          <a:prstGeom prst="rect">
            <a:avLst/>
          </a:prstGeom>
          <a:solidFill>
            <a:srgbClr val="A7C0CC"/>
          </a:solidFill>
          <a:ln w="0">
            <a:noFill/>
            <a:prstDash val="solid"/>
          </a:ln>
        </p:spPr>
        <p:txBody>
          <a:bodyPr/>
          <a:lstStyle/>
          <a:p>
            <a:endParaRPr/>
          </a:p>
        </p:txBody>
      </p:sp>
      <p:sp>
        <p:nvSpPr>
          <p:cNvPr id="39" name="Rectangle 38">
            <a:extLst>
              <a:ext uri="{FF2B5EF4-FFF2-40B4-BE49-F238E27FC236}">
                <a16:creationId xmlns:a16="http://schemas.microsoft.com/office/drawing/2014/main" id="{2B7E82DC-7DB5-49B3-8EB9-665A63D4E3E3}"/>
              </a:ext>
            </a:extLst>
          </p:cNvPr>
          <p:cNvSpPr>
            <a:spLocks noGrp="1"/>
          </p:cNvSpPr>
          <p:nvPr/>
        </p:nvSpPr>
        <p:spPr>
          <a:xfrm>
            <a:off x="876300" y="5657850"/>
            <a:ext cx="419100" cy="228600"/>
          </a:xfrm>
          <a:prstGeom prst="rect">
            <a:avLst/>
          </a:prstGeom>
          <a:noFill/>
          <a:ln w="0">
            <a:noFill/>
            <a:prstDash val="solid"/>
          </a:ln>
        </p:spPr>
        <p:txBody>
          <a:bodyPr/>
          <a:lstStyle/>
          <a:p>
            <a:pPr>
              <a:buNone/>
              <a:defRPr sz="975" b="1">
                <a:solidFill>
                  <a:srgbClr val="B91C1C"/>
                </a:solidFill>
              </a:defRPr>
            </a:pPr>
            <a:r>
              <a:rPr sz="975" b="1">
                <a:solidFill>
                  <a:srgbClr val="B91C1C"/>
                </a:solidFill>
              </a:rPr>
              <a:t>12</a:t>
            </a:r>
          </a:p>
        </p:txBody>
      </p:sp>
      <p:sp>
        <p:nvSpPr>
          <p:cNvPr id="40" name="Rectangle 39">
            <a:extLst>
              <a:ext uri="{FF2B5EF4-FFF2-40B4-BE49-F238E27FC236}">
                <a16:creationId xmlns:a16="http://schemas.microsoft.com/office/drawing/2014/main" id="{E734E4BB-E9E6-43DF-AEB4-BCAF597B9F17}"/>
              </a:ext>
            </a:extLst>
          </p:cNvPr>
          <p:cNvSpPr>
            <a:spLocks noGrp="1"/>
          </p:cNvSpPr>
          <p:nvPr/>
        </p:nvSpPr>
        <p:spPr>
          <a:xfrm>
            <a:off x="1428750" y="5657850"/>
            <a:ext cx="5905500" cy="228600"/>
          </a:xfrm>
          <a:prstGeom prst="rect">
            <a:avLst/>
          </a:prstGeom>
          <a:noFill/>
          <a:ln w="0">
            <a:noFill/>
            <a:prstDash val="solid"/>
          </a:ln>
        </p:spPr>
        <p:txBody>
          <a:bodyPr/>
          <a:lstStyle/>
          <a:p>
            <a:pPr>
              <a:buNone/>
              <a:defRPr sz="1350">
                <a:solidFill>
                  <a:srgbClr val="111111"/>
                </a:solidFill>
              </a:defRPr>
            </a:pPr>
            <a:r>
              <a:rPr sz="1350">
                <a:solidFill>
                  <a:srgbClr val="111111"/>
                </a:solidFill>
              </a:rPr>
              <a:t>Q&amp;A</a:t>
            </a:r>
          </a:p>
        </p:txBody>
      </p:sp>
      <p:sp>
        <p:nvSpPr>
          <p:cNvPr id="41" name="Rectangle 40">
            <a:extLst>
              <a:ext uri="{FF2B5EF4-FFF2-40B4-BE49-F238E27FC236}">
                <a16:creationId xmlns:a16="http://schemas.microsoft.com/office/drawing/2014/main" id="{385F3AD0-FA59-4872-999B-689880FAFEB7}"/>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42" name="Rectangle 41">
            <a:extLst>
              <a:ext uri="{FF2B5EF4-FFF2-40B4-BE49-F238E27FC236}">
                <a16:creationId xmlns:a16="http://schemas.microsoft.com/office/drawing/2014/main" id="{037E11E4-A7DD-46D6-AAFC-8B8EB813F79C}"/>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43" name="Rectangle 42">
            <a:extLst>
              <a:ext uri="{FF2B5EF4-FFF2-40B4-BE49-F238E27FC236}">
                <a16:creationId xmlns:a16="http://schemas.microsoft.com/office/drawing/2014/main" id="{0DB6EC82-1F64-4D58-8B83-852369EFA456}"/>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02</a:t>
            </a:r>
          </a:p>
        </p:txBody>
      </p:sp>
    </p:spTree>
    <p:extLst>
      <p:ext uri="{BB962C8B-B14F-4D97-AF65-F5344CB8AC3E}">
        <p14:creationId xmlns:p14="http://schemas.microsoft.com/office/powerpoint/2010/main" val="195812914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6E8FD0F-32AE-46BC-8D25-95E9FB826771}"/>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INTRODUCTION</a:t>
            </a:r>
          </a:p>
        </p:txBody>
      </p:sp>
      <p:sp>
        <p:nvSpPr>
          <p:cNvPr id="3" name="Rectangle 2">
            <a:extLst>
              <a:ext uri="{FF2B5EF4-FFF2-40B4-BE49-F238E27FC236}">
                <a16:creationId xmlns:a16="http://schemas.microsoft.com/office/drawing/2014/main" id="{CF547D00-111C-4353-BC49-74A721BD39DC}"/>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pic>
        <p:nvPicPr>
          <p:cNvPr id="16" name="Picture 14"/>
          <p:cNvPicPr>
            <a:picLocks noChangeAspect="1"/>
          </p:cNvPicPr>
          <p:nvPr/>
        </p:nvPicPr>
        <p:blipFill>
          <a:blip r:embed="rId3"/>
          <a:srcRect t="11644" b="11644"/>
          <a:stretch>
            <a:fillRect/>
          </a:stretch>
        </p:blipFill>
        <p:spPr>
          <a:xfrm>
            <a:off x="6838950" y="1809750"/>
            <a:ext cx="4171950" cy="2667000"/>
          </a:xfrm>
          <a:prstGeom prst="roundRect">
            <a:avLst/>
          </a:prstGeom>
        </p:spPr>
      </p:pic>
      <p:sp>
        <p:nvSpPr>
          <p:cNvPr id="5" name="Rectangle: Rounded Corners 4">
            <a:extLst>
              <a:ext uri="{FF2B5EF4-FFF2-40B4-BE49-F238E27FC236}">
                <a16:creationId xmlns:a16="http://schemas.microsoft.com/office/drawing/2014/main" id="{CA4F23C8-59A7-4DC3-82EF-729F2930D367}"/>
              </a:ext>
            </a:extLst>
          </p:cNvPr>
          <p:cNvSpPr>
            <a:spLocks noGrp="1"/>
          </p:cNvSpPr>
          <p:nvPr/>
        </p:nvSpPr>
        <p:spPr>
          <a:xfrm>
            <a:off x="685800" y="2095500"/>
            <a:ext cx="5334000" cy="2857500"/>
          </a:xfrm>
          <a:prstGeom prst="roundRect">
            <a:avLst>
              <a:gd name="adj" fmla="val 4000"/>
            </a:avLst>
          </a:prstGeom>
          <a:solidFill>
            <a:srgbClr val="F7F4EF"/>
          </a:solidFill>
          <a:ln w="9525">
            <a:solidFill>
              <a:srgbClr val="D9CEC3"/>
            </a:solidFill>
            <a:prstDash val="solid"/>
          </a:ln>
        </p:spPr>
        <p:style>
          <a:lnRef idx="0">
            <a:scrgbClr r="0" g="0" b="0"/>
          </a:lnRef>
          <a:fillRef idx="0">
            <a:scrgbClr r="0" g="0" b="0"/>
          </a:fillRef>
          <a:effectRef idx="4">
            <a:scrgbClr r="0" g="0" b="0"/>
          </a:effectRef>
          <a:fontRef idx="major"/>
        </p:style>
        <p:txBody>
          <a:bodyPr/>
          <a:lstStyle/>
          <a:p>
            <a:endParaRPr/>
          </a:p>
        </p:txBody>
      </p:sp>
      <p:sp>
        <p:nvSpPr>
          <p:cNvPr id="6" name="Rectangle 5">
            <a:extLst>
              <a:ext uri="{FF2B5EF4-FFF2-40B4-BE49-F238E27FC236}">
                <a16:creationId xmlns:a16="http://schemas.microsoft.com/office/drawing/2014/main" id="{795A20F5-D3C7-4E55-9E95-075E7A7A2829}"/>
              </a:ext>
            </a:extLst>
          </p:cNvPr>
          <p:cNvSpPr>
            <a:spLocks noGrp="1"/>
          </p:cNvSpPr>
          <p:nvPr/>
        </p:nvSpPr>
        <p:spPr>
          <a:xfrm>
            <a:off x="1028700" y="2400300"/>
            <a:ext cx="4667250" cy="1295400"/>
          </a:xfrm>
          <a:prstGeom prst="rect">
            <a:avLst/>
          </a:prstGeom>
          <a:noFill/>
          <a:ln w="0">
            <a:noFill/>
            <a:prstDash val="solid"/>
          </a:ln>
        </p:spPr>
        <p:txBody>
          <a:bodyPr/>
          <a:lstStyle/>
          <a:p>
            <a:pPr>
              <a:buNone/>
              <a:defRPr sz="1425">
                <a:solidFill>
                  <a:srgbClr val="111111"/>
                </a:solidFill>
              </a:defRPr>
            </a:pPr>
            <a:r>
              <a:rPr sz="1425">
                <a:solidFill>
                  <a:srgbClr val="111111"/>
                </a:solidFill>
              </a:rPr>
              <a:t>MODA HOUSE is a full-stack e-commerce prototype for a small fashion retailer. Two React applications share one Express/TypeScript API, JSON data store and local image library. Customers browse six categories, search, filter, save favourites, use the cart, place orders and track delivery; administrators manage products, stock, customers, orders and reports.</a:t>
            </a:r>
          </a:p>
        </p:txBody>
      </p:sp>
      <p:sp>
        <p:nvSpPr>
          <p:cNvPr id="7" name="Rectangle 6">
            <a:extLst>
              <a:ext uri="{FF2B5EF4-FFF2-40B4-BE49-F238E27FC236}">
                <a16:creationId xmlns:a16="http://schemas.microsoft.com/office/drawing/2014/main" id="{E3F8862E-2B90-4714-931A-C0C4E75B75A9}"/>
              </a:ext>
            </a:extLst>
          </p:cNvPr>
          <p:cNvSpPr>
            <a:spLocks noGrp="1"/>
          </p:cNvSpPr>
          <p:nvPr/>
        </p:nvSpPr>
        <p:spPr>
          <a:xfrm>
            <a:off x="1028700" y="3905250"/>
            <a:ext cx="4667250" cy="819150"/>
          </a:xfrm>
          <a:prstGeom prst="rect">
            <a:avLst/>
          </a:prstGeom>
          <a:noFill/>
          <a:ln w="0">
            <a:noFill/>
            <a:prstDash val="solid"/>
          </a:ln>
        </p:spPr>
        <p:txBody>
          <a:bodyPr/>
          <a:lstStyle/>
          <a:p>
            <a:pPr>
              <a:buNone/>
              <a:defRPr sz="1425">
                <a:solidFill>
                  <a:srgbClr val="111111"/>
                </a:solidFill>
              </a:defRPr>
            </a:pPr>
            <a:r>
              <a:rPr sz="1425">
                <a:solidFill>
                  <a:srgbClr val="111111"/>
                </a:solidFill>
              </a:rPr>
              <a:t>The final catalogue has 156 products. Customer and admin interfaces read the same backend state, so every action is reflected across the system.</a:t>
            </a:r>
          </a:p>
        </p:txBody>
      </p:sp>
      <p:sp>
        <p:nvSpPr>
          <p:cNvPr id="9" name="Rectangle 8">
            <a:extLst>
              <a:ext uri="{FF2B5EF4-FFF2-40B4-BE49-F238E27FC236}">
                <a16:creationId xmlns:a16="http://schemas.microsoft.com/office/drawing/2014/main" id="{D04DF77B-2906-4184-8B83-5265F93253F8}"/>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10" name="Rectangle 9">
            <a:extLst>
              <a:ext uri="{FF2B5EF4-FFF2-40B4-BE49-F238E27FC236}">
                <a16:creationId xmlns:a16="http://schemas.microsoft.com/office/drawing/2014/main" id="{F9BDC821-0778-46C7-8DFB-EA672779A2D9}"/>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11" name="Rectangle 10">
            <a:extLst>
              <a:ext uri="{FF2B5EF4-FFF2-40B4-BE49-F238E27FC236}">
                <a16:creationId xmlns:a16="http://schemas.microsoft.com/office/drawing/2014/main" id="{5402C615-1CB2-4009-A1BE-9F2F67994E96}"/>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03</a:t>
            </a:r>
          </a:p>
        </p:txBody>
      </p:sp>
    </p:spTree>
    <p:extLst>
      <p:ext uri="{BB962C8B-B14F-4D97-AF65-F5344CB8AC3E}">
        <p14:creationId xmlns:p14="http://schemas.microsoft.com/office/powerpoint/2010/main" val="198795114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7A70B4-1FB9-46CE-A762-7B67A747489B}"/>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MOTIVATION &amp; GOALS</a:t>
            </a:r>
          </a:p>
        </p:txBody>
      </p:sp>
      <p:sp>
        <p:nvSpPr>
          <p:cNvPr id="3" name="Rectangle 2">
            <a:extLst>
              <a:ext uri="{FF2B5EF4-FFF2-40B4-BE49-F238E27FC236}">
                <a16:creationId xmlns:a16="http://schemas.microsoft.com/office/drawing/2014/main" id="{BC6167CF-6921-4E0A-821D-E6AB54A14310}"/>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Rounded Corners 3">
            <a:extLst>
              <a:ext uri="{FF2B5EF4-FFF2-40B4-BE49-F238E27FC236}">
                <a16:creationId xmlns:a16="http://schemas.microsoft.com/office/drawing/2014/main" id="{8CEF4649-184A-4618-97F2-0E3CD5F51B44}"/>
              </a:ext>
            </a:extLst>
          </p:cNvPr>
          <p:cNvSpPr>
            <a:spLocks noGrp="1"/>
          </p:cNvSpPr>
          <p:nvPr/>
        </p:nvSpPr>
        <p:spPr>
          <a:xfrm>
            <a:off x="781050" y="2114550"/>
            <a:ext cx="4619625" cy="1200150"/>
          </a:xfrm>
          <a:prstGeom prst="roundRect">
            <a:avLst>
              <a:gd name="adj" fmla="val 9524"/>
            </a:avLst>
          </a:prstGeom>
          <a:solidFill>
            <a:srgbClr val="FFFFFF"/>
          </a:solidFill>
          <a:ln w="9525">
            <a:solidFill>
              <a:srgbClr val="D9CEC3"/>
            </a:solidFill>
            <a:prstDash val="solid"/>
          </a:ln>
        </p:spPr>
        <p:txBody>
          <a:bodyPr/>
          <a:lstStyle/>
          <a:p>
            <a:endParaRPr/>
          </a:p>
        </p:txBody>
      </p:sp>
      <p:sp>
        <p:nvSpPr>
          <p:cNvPr id="5" name="Rectangle 4">
            <a:extLst>
              <a:ext uri="{FF2B5EF4-FFF2-40B4-BE49-F238E27FC236}">
                <a16:creationId xmlns:a16="http://schemas.microsoft.com/office/drawing/2014/main" id="{CBB1D82B-60A2-4734-99D0-827DBF3A0745}"/>
              </a:ext>
            </a:extLst>
          </p:cNvPr>
          <p:cNvSpPr>
            <a:spLocks noGrp="1"/>
          </p:cNvSpPr>
          <p:nvPr/>
        </p:nvSpPr>
        <p:spPr>
          <a:xfrm>
            <a:off x="781050" y="2114550"/>
            <a:ext cx="76200" cy="1200150"/>
          </a:xfrm>
          <a:prstGeom prst="rect">
            <a:avLst/>
          </a:prstGeom>
          <a:solidFill>
            <a:srgbClr val="0F6B6E"/>
          </a:solidFill>
          <a:ln w="0">
            <a:noFill/>
            <a:prstDash val="solid"/>
          </a:ln>
        </p:spPr>
        <p:txBody>
          <a:bodyPr/>
          <a:lstStyle/>
          <a:p>
            <a:endParaRPr/>
          </a:p>
        </p:txBody>
      </p:sp>
      <p:sp>
        <p:nvSpPr>
          <p:cNvPr id="6" name="Rectangle 5">
            <a:extLst>
              <a:ext uri="{FF2B5EF4-FFF2-40B4-BE49-F238E27FC236}">
                <a16:creationId xmlns:a16="http://schemas.microsoft.com/office/drawing/2014/main" id="{C881DB9C-1154-4751-8B7A-E917BA20B697}"/>
              </a:ext>
            </a:extLst>
          </p:cNvPr>
          <p:cNvSpPr>
            <a:spLocks noGrp="1"/>
          </p:cNvSpPr>
          <p:nvPr/>
        </p:nvSpPr>
        <p:spPr>
          <a:xfrm>
            <a:off x="1047750" y="2324100"/>
            <a:ext cx="3810000" cy="266700"/>
          </a:xfrm>
          <a:prstGeom prst="rect">
            <a:avLst/>
          </a:prstGeom>
          <a:noFill/>
          <a:ln w="0">
            <a:noFill/>
            <a:prstDash val="solid"/>
          </a:ln>
        </p:spPr>
        <p:txBody>
          <a:bodyPr/>
          <a:lstStyle/>
          <a:p>
            <a:pPr>
              <a:buNone/>
              <a:defRPr sz="1575" b="1">
                <a:solidFill>
                  <a:srgbClr val="0F6B6E"/>
                </a:solidFill>
              </a:defRPr>
            </a:pPr>
            <a:r>
              <a:rPr sz="1575" b="1">
                <a:solidFill>
                  <a:srgbClr val="0F6B6E"/>
                </a:solidFill>
              </a:rPr>
              <a:t>Motivation</a:t>
            </a:r>
          </a:p>
        </p:txBody>
      </p:sp>
      <p:sp>
        <p:nvSpPr>
          <p:cNvPr id="7" name="Rectangle 6">
            <a:extLst>
              <a:ext uri="{FF2B5EF4-FFF2-40B4-BE49-F238E27FC236}">
                <a16:creationId xmlns:a16="http://schemas.microsoft.com/office/drawing/2014/main" id="{6CE1C4CC-483D-481A-B0C2-53CB34503385}"/>
              </a:ext>
            </a:extLst>
          </p:cNvPr>
          <p:cNvSpPr>
            <a:spLocks noGrp="1"/>
          </p:cNvSpPr>
          <p:nvPr/>
        </p:nvSpPr>
        <p:spPr>
          <a:xfrm>
            <a:off x="1047750" y="2667000"/>
            <a:ext cx="4000500" cy="457200"/>
          </a:xfrm>
          <a:prstGeom prst="rect">
            <a:avLst/>
          </a:prstGeom>
          <a:noFill/>
          <a:ln w="0">
            <a:noFill/>
            <a:prstDash val="solid"/>
          </a:ln>
        </p:spPr>
        <p:txBody>
          <a:bodyPr/>
          <a:lstStyle/>
          <a:p>
            <a:pPr>
              <a:buNone/>
              <a:defRPr sz="1200">
                <a:solidFill>
                  <a:srgbClr val="111111"/>
                </a:solidFill>
              </a:defRPr>
            </a:pPr>
            <a:r>
              <a:rPr sz="1200">
                <a:solidFill>
                  <a:srgbClr val="111111"/>
                </a:solidFill>
              </a:rPr>
              <a:t>Many fashion prototypes omit reliable stock, order and personalisation behaviour.</a:t>
            </a:r>
          </a:p>
        </p:txBody>
      </p:sp>
      <p:sp>
        <p:nvSpPr>
          <p:cNvPr id="8" name="Rectangle: Rounded Corners 7">
            <a:extLst>
              <a:ext uri="{FF2B5EF4-FFF2-40B4-BE49-F238E27FC236}">
                <a16:creationId xmlns:a16="http://schemas.microsoft.com/office/drawing/2014/main" id="{3FDD43C0-D814-4066-82A4-B803B2974CB3}"/>
              </a:ext>
            </a:extLst>
          </p:cNvPr>
          <p:cNvSpPr>
            <a:spLocks noGrp="1"/>
          </p:cNvSpPr>
          <p:nvPr/>
        </p:nvSpPr>
        <p:spPr>
          <a:xfrm>
            <a:off x="6067425" y="2114550"/>
            <a:ext cx="4619625" cy="1200150"/>
          </a:xfrm>
          <a:prstGeom prst="roundRect">
            <a:avLst>
              <a:gd name="adj" fmla="val 9524"/>
            </a:avLst>
          </a:prstGeom>
          <a:solidFill>
            <a:srgbClr val="FFFFFF"/>
          </a:solidFill>
          <a:ln w="9525">
            <a:solidFill>
              <a:srgbClr val="D9CEC3"/>
            </a:solidFill>
            <a:prstDash val="solid"/>
          </a:ln>
        </p:spPr>
        <p:txBody>
          <a:bodyPr/>
          <a:lstStyle/>
          <a:p>
            <a:endParaRPr/>
          </a:p>
        </p:txBody>
      </p:sp>
      <p:sp>
        <p:nvSpPr>
          <p:cNvPr id="9" name="Rectangle 8">
            <a:extLst>
              <a:ext uri="{FF2B5EF4-FFF2-40B4-BE49-F238E27FC236}">
                <a16:creationId xmlns:a16="http://schemas.microsoft.com/office/drawing/2014/main" id="{C24C8033-DC63-4CDF-94FF-EB33A86DD02A}"/>
              </a:ext>
            </a:extLst>
          </p:cNvPr>
          <p:cNvSpPr>
            <a:spLocks noGrp="1"/>
          </p:cNvSpPr>
          <p:nvPr/>
        </p:nvSpPr>
        <p:spPr>
          <a:xfrm>
            <a:off x="6067425" y="2114550"/>
            <a:ext cx="76200" cy="1200150"/>
          </a:xfrm>
          <a:prstGeom prst="rect">
            <a:avLst/>
          </a:prstGeom>
          <a:solidFill>
            <a:srgbClr val="075985"/>
          </a:solidFill>
          <a:ln w="0">
            <a:noFill/>
            <a:prstDash val="solid"/>
          </a:ln>
        </p:spPr>
        <p:txBody>
          <a:bodyPr/>
          <a:lstStyle/>
          <a:p>
            <a:endParaRPr/>
          </a:p>
        </p:txBody>
      </p:sp>
      <p:sp>
        <p:nvSpPr>
          <p:cNvPr id="10" name="Rectangle 9">
            <a:extLst>
              <a:ext uri="{FF2B5EF4-FFF2-40B4-BE49-F238E27FC236}">
                <a16:creationId xmlns:a16="http://schemas.microsoft.com/office/drawing/2014/main" id="{1942AAB7-5FB0-42B0-9AD9-AE1C11E87BAD}"/>
              </a:ext>
            </a:extLst>
          </p:cNvPr>
          <p:cNvSpPr>
            <a:spLocks noGrp="1"/>
          </p:cNvSpPr>
          <p:nvPr/>
        </p:nvSpPr>
        <p:spPr>
          <a:xfrm>
            <a:off x="6334125" y="2324100"/>
            <a:ext cx="3810000" cy="266700"/>
          </a:xfrm>
          <a:prstGeom prst="rect">
            <a:avLst/>
          </a:prstGeom>
          <a:noFill/>
          <a:ln w="0">
            <a:noFill/>
            <a:prstDash val="solid"/>
          </a:ln>
        </p:spPr>
        <p:txBody>
          <a:bodyPr/>
          <a:lstStyle/>
          <a:p>
            <a:pPr>
              <a:buNone/>
              <a:defRPr sz="1575" b="1">
                <a:solidFill>
                  <a:srgbClr val="075985"/>
                </a:solidFill>
              </a:defRPr>
            </a:pPr>
            <a:r>
              <a:rPr sz="1575" b="1">
                <a:solidFill>
                  <a:srgbClr val="075985"/>
                </a:solidFill>
              </a:rPr>
              <a:t>Practical goal</a:t>
            </a:r>
          </a:p>
        </p:txBody>
      </p:sp>
      <p:sp>
        <p:nvSpPr>
          <p:cNvPr id="11" name="Rectangle 10">
            <a:extLst>
              <a:ext uri="{FF2B5EF4-FFF2-40B4-BE49-F238E27FC236}">
                <a16:creationId xmlns:a16="http://schemas.microsoft.com/office/drawing/2014/main" id="{FF151572-D6AA-4BBA-9B76-82E1E3B489AB}"/>
              </a:ext>
            </a:extLst>
          </p:cNvPr>
          <p:cNvSpPr>
            <a:spLocks noGrp="1"/>
          </p:cNvSpPr>
          <p:nvPr/>
        </p:nvSpPr>
        <p:spPr>
          <a:xfrm>
            <a:off x="6334125" y="2667000"/>
            <a:ext cx="4000500" cy="457200"/>
          </a:xfrm>
          <a:prstGeom prst="rect">
            <a:avLst/>
          </a:prstGeom>
          <a:noFill/>
          <a:ln w="0">
            <a:noFill/>
            <a:prstDash val="solid"/>
          </a:ln>
        </p:spPr>
        <p:txBody>
          <a:bodyPr/>
          <a:lstStyle/>
          <a:p>
            <a:pPr>
              <a:buNone/>
              <a:defRPr sz="1200">
                <a:solidFill>
                  <a:srgbClr val="111111"/>
                </a:solidFill>
              </a:defRPr>
            </a:pPr>
            <a:r>
              <a:rPr sz="1200">
                <a:solidFill>
                  <a:srgbClr val="111111"/>
                </a:solidFill>
              </a:rPr>
              <a:t>Build one complete customer-to-admin retail loop.</a:t>
            </a:r>
          </a:p>
        </p:txBody>
      </p:sp>
      <p:sp>
        <p:nvSpPr>
          <p:cNvPr id="12" name="Rectangle: Rounded Corners 11">
            <a:extLst>
              <a:ext uri="{FF2B5EF4-FFF2-40B4-BE49-F238E27FC236}">
                <a16:creationId xmlns:a16="http://schemas.microsoft.com/office/drawing/2014/main" id="{2605A24A-B71D-418B-82D7-40B222C5591C}"/>
              </a:ext>
            </a:extLst>
          </p:cNvPr>
          <p:cNvSpPr>
            <a:spLocks noGrp="1"/>
          </p:cNvSpPr>
          <p:nvPr/>
        </p:nvSpPr>
        <p:spPr>
          <a:xfrm>
            <a:off x="781050" y="3733800"/>
            <a:ext cx="4619625" cy="1200150"/>
          </a:xfrm>
          <a:prstGeom prst="roundRect">
            <a:avLst>
              <a:gd name="adj" fmla="val 9524"/>
            </a:avLst>
          </a:prstGeom>
          <a:solidFill>
            <a:srgbClr val="FFFFFF"/>
          </a:solidFill>
          <a:ln w="9525">
            <a:solidFill>
              <a:srgbClr val="D9CEC3"/>
            </a:solidFill>
            <a:prstDash val="solid"/>
          </a:ln>
        </p:spPr>
        <p:txBody>
          <a:bodyPr/>
          <a:lstStyle/>
          <a:p>
            <a:endParaRPr/>
          </a:p>
        </p:txBody>
      </p:sp>
      <p:sp>
        <p:nvSpPr>
          <p:cNvPr id="13" name="Rectangle 12">
            <a:extLst>
              <a:ext uri="{FF2B5EF4-FFF2-40B4-BE49-F238E27FC236}">
                <a16:creationId xmlns:a16="http://schemas.microsoft.com/office/drawing/2014/main" id="{B92723F2-96E7-4721-9C5D-10CA9396A7A6}"/>
              </a:ext>
            </a:extLst>
          </p:cNvPr>
          <p:cNvSpPr>
            <a:spLocks noGrp="1"/>
          </p:cNvSpPr>
          <p:nvPr/>
        </p:nvSpPr>
        <p:spPr>
          <a:xfrm>
            <a:off x="781050" y="3733800"/>
            <a:ext cx="76200" cy="1200150"/>
          </a:xfrm>
          <a:prstGeom prst="rect">
            <a:avLst/>
          </a:prstGeom>
          <a:solidFill>
            <a:srgbClr val="B91C1C"/>
          </a:solidFill>
          <a:ln w="0">
            <a:noFill/>
            <a:prstDash val="solid"/>
          </a:ln>
        </p:spPr>
        <p:txBody>
          <a:bodyPr/>
          <a:lstStyle/>
          <a:p>
            <a:endParaRPr/>
          </a:p>
        </p:txBody>
      </p:sp>
      <p:sp>
        <p:nvSpPr>
          <p:cNvPr id="14" name="Rectangle 13">
            <a:extLst>
              <a:ext uri="{FF2B5EF4-FFF2-40B4-BE49-F238E27FC236}">
                <a16:creationId xmlns:a16="http://schemas.microsoft.com/office/drawing/2014/main" id="{C4C0582C-1489-4C0B-BE59-A5E77FA3717C}"/>
              </a:ext>
            </a:extLst>
          </p:cNvPr>
          <p:cNvSpPr>
            <a:spLocks noGrp="1"/>
          </p:cNvSpPr>
          <p:nvPr/>
        </p:nvSpPr>
        <p:spPr>
          <a:xfrm>
            <a:off x="1047750" y="3943350"/>
            <a:ext cx="3810000" cy="266700"/>
          </a:xfrm>
          <a:prstGeom prst="rect">
            <a:avLst/>
          </a:prstGeom>
          <a:noFill/>
          <a:ln w="0">
            <a:noFill/>
            <a:prstDash val="solid"/>
          </a:ln>
        </p:spPr>
        <p:txBody>
          <a:bodyPr/>
          <a:lstStyle/>
          <a:p>
            <a:pPr>
              <a:buNone/>
              <a:defRPr sz="1575" b="1">
                <a:solidFill>
                  <a:srgbClr val="B91C1C"/>
                </a:solidFill>
              </a:defRPr>
            </a:pPr>
            <a:r>
              <a:rPr sz="1575" b="1">
                <a:solidFill>
                  <a:srgbClr val="B91C1C"/>
                </a:solidFill>
              </a:rPr>
              <a:t>Learning goal</a:t>
            </a:r>
          </a:p>
        </p:txBody>
      </p:sp>
      <p:sp>
        <p:nvSpPr>
          <p:cNvPr id="15" name="Rectangle 14">
            <a:extLst>
              <a:ext uri="{FF2B5EF4-FFF2-40B4-BE49-F238E27FC236}">
                <a16:creationId xmlns:a16="http://schemas.microsoft.com/office/drawing/2014/main" id="{12AAA4F1-F2B4-400F-83E9-83B4D4D0C9F3}"/>
              </a:ext>
            </a:extLst>
          </p:cNvPr>
          <p:cNvSpPr>
            <a:spLocks noGrp="1"/>
          </p:cNvSpPr>
          <p:nvPr/>
        </p:nvSpPr>
        <p:spPr>
          <a:xfrm>
            <a:off x="1047750" y="4286250"/>
            <a:ext cx="4000500" cy="457200"/>
          </a:xfrm>
          <a:prstGeom prst="rect">
            <a:avLst/>
          </a:prstGeom>
          <a:noFill/>
          <a:ln w="0">
            <a:noFill/>
            <a:prstDash val="solid"/>
          </a:ln>
        </p:spPr>
        <p:txBody>
          <a:bodyPr/>
          <a:lstStyle/>
          <a:p>
            <a:pPr>
              <a:buNone/>
              <a:defRPr sz="1200">
                <a:solidFill>
                  <a:srgbClr val="111111"/>
                </a:solidFill>
              </a:defRPr>
            </a:pPr>
            <a:r>
              <a:rPr sz="1200">
                <a:solidFill>
                  <a:srgbClr val="111111"/>
                </a:solidFill>
              </a:rPr>
              <a:t>Apply React, TypeScript, REST APIs, validation, authentication, testing and AI integration.</a:t>
            </a:r>
          </a:p>
        </p:txBody>
      </p:sp>
      <p:sp>
        <p:nvSpPr>
          <p:cNvPr id="16" name="Rectangle: Rounded Corners 15">
            <a:extLst>
              <a:ext uri="{FF2B5EF4-FFF2-40B4-BE49-F238E27FC236}">
                <a16:creationId xmlns:a16="http://schemas.microsoft.com/office/drawing/2014/main" id="{6AE1DAF1-4ABE-4F72-8DE5-874018C1BE83}"/>
              </a:ext>
            </a:extLst>
          </p:cNvPr>
          <p:cNvSpPr>
            <a:spLocks noGrp="1"/>
          </p:cNvSpPr>
          <p:nvPr/>
        </p:nvSpPr>
        <p:spPr>
          <a:xfrm>
            <a:off x="6067425" y="3733800"/>
            <a:ext cx="4619625" cy="1200150"/>
          </a:xfrm>
          <a:prstGeom prst="roundRect">
            <a:avLst>
              <a:gd name="adj" fmla="val 9524"/>
            </a:avLst>
          </a:prstGeom>
          <a:solidFill>
            <a:srgbClr val="FFFFFF"/>
          </a:solidFill>
          <a:ln w="9525">
            <a:solidFill>
              <a:srgbClr val="D9CEC3"/>
            </a:solidFill>
            <a:prstDash val="solid"/>
          </a:ln>
        </p:spPr>
        <p:txBody>
          <a:bodyPr/>
          <a:lstStyle/>
          <a:p>
            <a:endParaRPr/>
          </a:p>
        </p:txBody>
      </p:sp>
      <p:sp>
        <p:nvSpPr>
          <p:cNvPr id="17" name="Rectangle 16">
            <a:extLst>
              <a:ext uri="{FF2B5EF4-FFF2-40B4-BE49-F238E27FC236}">
                <a16:creationId xmlns:a16="http://schemas.microsoft.com/office/drawing/2014/main" id="{49A3D139-4318-4EE3-A1D9-943FEE2A63E0}"/>
              </a:ext>
            </a:extLst>
          </p:cNvPr>
          <p:cNvSpPr>
            <a:spLocks noGrp="1"/>
          </p:cNvSpPr>
          <p:nvPr/>
        </p:nvSpPr>
        <p:spPr>
          <a:xfrm>
            <a:off x="6067425" y="3733800"/>
            <a:ext cx="76200" cy="1200150"/>
          </a:xfrm>
          <a:prstGeom prst="rect">
            <a:avLst/>
          </a:prstGeom>
          <a:solidFill>
            <a:srgbClr val="C89B2C"/>
          </a:solidFill>
          <a:ln w="0">
            <a:noFill/>
            <a:prstDash val="solid"/>
          </a:ln>
        </p:spPr>
        <p:txBody>
          <a:bodyPr/>
          <a:lstStyle/>
          <a:p>
            <a:endParaRPr/>
          </a:p>
        </p:txBody>
      </p:sp>
      <p:sp>
        <p:nvSpPr>
          <p:cNvPr id="18" name="Rectangle 17">
            <a:extLst>
              <a:ext uri="{FF2B5EF4-FFF2-40B4-BE49-F238E27FC236}">
                <a16:creationId xmlns:a16="http://schemas.microsoft.com/office/drawing/2014/main" id="{EC0645EC-7EE4-4CD4-9F12-2EFBA0E83146}"/>
              </a:ext>
            </a:extLst>
          </p:cNvPr>
          <p:cNvSpPr>
            <a:spLocks noGrp="1"/>
          </p:cNvSpPr>
          <p:nvPr/>
        </p:nvSpPr>
        <p:spPr>
          <a:xfrm>
            <a:off x="6334125" y="3943350"/>
            <a:ext cx="3810000" cy="266700"/>
          </a:xfrm>
          <a:prstGeom prst="rect">
            <a:avLst/>
          </a:prstGeom>
          <a:noFill/>
          <a:ln w="0">
            <a:noFill/>
            <a:prstDash val="solid"/>
          </a:ln>
        </p:spPr>
        <p:txBody>
          <a:bodyPr/>
          <a:lstStyle/>
          <a:p>
            <a:pPr>
              <a:buNone/>
              <a:defRPr sz="1575" b="1">
                <a:solidFill>
                  <a:srgbClr val="C89B2C"/>
                </a:solidFill>
              </a:defRPr>
            </a:pPr>
            <a:r>
              <a:rPr sz="1575" b="1">
                <a:solidFill>
                  <a:srgbClr val="C89B2C"/>
                </a:solidFill>
              </a:rPr>
              <a:t>Project goal</a:t>
            </a:r>
          </a:p>
        </p:txBody>
      </p:sp>
      <p:sp>
        <p:nvSpPr>
          <p:cNvPr id="19" name="Rectangle 18">
            <a:extLst>
              <a:ext uri="{FF2B5EF4-FFF2-40B4-BE49-F238E27FC236}">
                <a16:creationId xmlns:a16="http://schemas.microsoft.com/office/drawing/2014/main" id="{C422FB34-A035-4DD1-B2F8-62D7BC348F85}"/>
              </a:ext>
            </a:extLst>
          </p:cNvPr>
          <p:cNvSpPr>
            <a:spLocks noGrp="1"/>
          </p:cNvSpPr>
          <p:nvPr/>
        </p:nvSpPr>
        <p:spPr>
          <a:xfrm>
            <a:off x="6334125" y="4286250"/>
            <a:ext cx="4000500" cy="457200"/>
          </a:xfrm>
          <a:prstGeom prst="rect">
            <a:avLst/>
          </a:prstGeom>
          <a:noFill/>
          <a:ln w="0">
            <a:noFill/>
            <a:prstDash val="solid"/>
          </a:ln>
        </p:spPr>
        <p:txBody>
          <a:bodyPr/>
          <a:lstStyle/>
          <a:p>
            <a:pPr>
              <a:buNone/>
              <a:defRPr sz="1200">
                <a:solidFill>
                  <a:srgbClr val="111111"/>
                </a:solidFill>
              </a:defRPr>
            </a:pPr>
            <a:r>
              <a:rPr sz="1200">
                <a:solidFill>
                  <a:srgbClr val="111111"/>
                </a:solidFill>
              </a:rPr>
              <a:t>Recommend after four signals, prioritising category before colour.</a:t>
            </a:r>
          </a:p>
        </p:txBody>
      </p:sp>
      <p:sp>
        <p:nvSpPr>
          <p:cNvPr id="20" name="Rectangle 19">
            <a:extLst>
              <a:ext uri="{FF2B5EF4-FFF2-40B4-BE49-F238E27FC236}">
                <a16:creationId xmlns:a16="http://schemas.microsoft.com/office/drawing/2014/main" id="{4799C946-C16F-4A9A-9CCA-F711036C8A13}"/>
              </a:ext>
            </a:extLst>
          </p:cNvPr>
          <p:cNvSpPr>
            <a:spLocks noGrp="1"/>
          </p:cNvSpPr>
          <p:nvPr/>
        </p:nvSpPr>
        <p:spPr>
          <a:xfrm>
            <a:off x="990600" y="5600700"/>
            <a:ext cx="9334500" cy="400050"/>
          </a:xfrm>
          <a:prstGeom prst="rect">
            <a:avLst/>
          </a:prstGeom>
          <a:noFill/>
          <a:ln w="0">
            <a:noFill/>
            <a:prstDash val="solid"/>
          </a:ln>
        </p:spPr>
        <p:txBody>
          <a:bodyPr/>
          <a:lstStyle/>
          <a:p>
            <a:pPr>
              <a:buNone/>
              <a:defRPr sz="1350" b="1">
                <a:solidFill>
                  <a:srgbClr val="0F6B6E"/>
                </a:solidFill>
              </a:defRPr>
            </a:pPr>
            <a:r>
              <a:rPr sz="1350" b="1">
                <a:solidFill>
                  <a:srgbClr val="0F6B6E"/>
                </a:solidFill>
              </a:rPr>
              <a:t>All five components now work together: client, admin, API, data store and recommendation service.</a:t>
            </a:r>
          </a:p>
        </p:txBody>
      </p:sp>
      <p:sp>
        <p:nvSpPr>
          <p:cNvPr id="21" name="Rectangle 20">
            <a:extLst>
              <a:ext uri="{FF2B5EF4-FFF2-40B4-BE49-F238E27FC236}">
                <a16:creationId xmlns:a16="http://schemas.microsoft.com/office/drawing/2014/main" id="{D932D2E2-F17F-4A06-A54B-A039CC9BA3D4}"/>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22" name="Rectangle 21">
            <a:extLst>
              <a:ext uri="{FF2B5EF4-FFF2-40B4-BE49-F238E27FC236}">
                <a16:creationId xmlns:a16="http://schemas.microsoft.com/office/drawing/2014/main" id="{75BA9C0A-E17C-4EA7-AD72-FFAD71EFD851}"/>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23" name="Rectangle 22">
            <a:extLst>
              <a:ext uri="{FF2B5EF4-FFF2-40B4-BE49-F238E27FC236}">
                <a16:creationId xmlns:a16="http://schemas.microsoft.com/office/drawing/2014/main" id="{EBEE2B5E-C1D7-4030-A92C-BEE168DDDE69}"/>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04</a:t>
            </a:r>
          </a:p>
        </p:txBody>
      </p:sp>
    </p:spTree>
    <p:extLst>
      <p:ext uri="{BB962C8B-B14F-4D97-AF65-F5344CB8AC3E}">
        <p14:creationId xmlns:p14="http://schemas.microsoft.com/office/powerpoint/2010/main" val="95582449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E0724FD-18BD-4639-843E-680856353559}"/>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AIM &amp; OBJECTIVES</a:t>
            </a:r>
          </a:p>
        </p:txBody>
      </p:sp>
      <p:sp>
        <p:nvSpPr>
          <p:cNvPr id="3" name="Rectangle 2">
            <a:extLst>
              <a:ext uri="{FF2B5EF4-FFF2-40B4-BE49-F238E27FC236}">
                <a16:creationId xmlns:a16="http://schemas.microsoft.com/office/drawing/2014/main" id="{5916AC53-F487-495B-954E-E32FC780F245}"/>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3">
            <a:extLst>
              <a:ext uri="{FF2B5EF4-FFF2-40B4-BE49-F238E27FC236}">
                <a16:creationId xmlns:a16="http://schemas.microsoft.com/office/drawing/2014/main" id="{D7ECB7DC-06B4-4345-AD18-9E9A1F56AC94}"/>
              </a:ext>
            </a:extLst>
          </p:cNvPr>
          <p:cNvSpPr>
            <a:spLocks noGrp="1"/>
          </p:cNvSpPr>
          <p:nvPr/>
        </p:nvSpPr>
        <p:spPr>
          <a:xfrm>
            <a:off x="781050" y="2038350"/>
            <a:ext cx="10001250" cy="495300"/>
          </a:xfrm>
          <a:prstGeom prst="rect">
            <a:avLst/>
          </a:prstGeom>
          <a:noFill/>
          <a:ln w="0">
            <a:noFill/>
            <a:prstDash val="solid"/>
          </a:ln>
        </p:spPr>
        <p:txBody>
          <a:bodyPr/>
          <a:lstStyle/>
          <a:p>
            <a:pPr>
              <a:buNone/>
              <a:defRPr sz="1650" b="1">
                <a:solidFill>
                  <a:srgbClr val="0F6B6E"/>
                </a:solidFill>
              </a:defRPr>
            </a:pPr>
            <a:r>
              <a:rPr sz="1650" b="1">
                <a:solidFill>
                  <a:srgbClr val="0F6B6E"/>
                </a:solidFill>
              </a:rPr>
              <a:t>Aim: build a credible fashion store for customers, administrators and personalised discovery.</a:t>
            </a:r>
          </a:p>
        </p:txBody>
      </p:sp>
      <p:sp>
        <p:nvSpPr>
          <p:cNvPr id="5" name="Rectangle 4">
            <a:extLst>
              <a:ext uri="{FF2B5EF4-FFF2-40B4-BE49-F238E27FC236}">
                <a16:creationId xmlns:a16="http://schemas.microsoft.com/office/drawing/2014/main" id="{E4B4A4E3-C6BA-42BD-B61B-69A84FB11276}"/>
              </a:ext>
            </a:extLst>
          </p:cNvPr>
          <p:cNvSpPr>
            <a:spLocks noGrp="1"/>
          </p:cNvSpPr>
          <p:nvPr/>
        </p:nvSpPr>
        <p:spPr>
          <a:xfrm>
            <a:off x="876300" y="3333750"/>
            <a:ext cx="10001250" cy="9525"/>
          </a:xfrm>
          <a:prstGeom prst="rect">
            <a:avLst/>
          </a:prstGeom>
          <a:solidFill>
            <a:srgbClr val="A7C0CC"/>
          </a:solidFill>
          <a:ln w="0">
            <a:noFill/>
            <a:prstDash val="solid"/>
          </a:ln>
        </p:spPr>
        <p:txBody>
          <a:bodyPr/>
          <a:lstStyle/>
          <a:p>
            <a:endParaRPr/>
          </a:p>
        </p:txBody>
      </p:sp>
      <p:sp>
        <p:nvSpPr>
          <p:cNvPr id="6" name="Rectangle 5">
            <a:extLst>
              <a:ext uri="{FF2B5EF4-FFF2-40B4-BE49-F238E27FC236}">
                <a16:creationId xmlns:a16="http://schemas.microsoft.com/office/drawing/2014/main" id="{625DAED0-0C2B-4243-B40A-8BF089D87219}"/>
              </a:ext>
            </a:extLst>
          </p:cNvPr>
          <p:cNvSpPr>
            <a:spLocks noGrp="1"/>
          </p:cNvSpPr>
          <p:nvPr/>
        </p:nvSpPr>
        <p:spPr>
          <a:xfrm>
            <a:off x="952500" y="2876550"/>
            <a:ext cx="2476500" cy="266700"/>
          </a:xfrm>
          <a:prstGeom prst="rect">
            <a:avLst/>
          </a:prstGeom>
          <a:noFill/>
          <a:ln w="0">
            <a:noFill/>
            <a:prstDash val="solid"/>
          </a:ln>
        </p:spPr>
        <p:txBody>
          <a:bodyPr/>
          <a:lstStyle/>
          <a:p>
            <a:pPr>
              <a:buNone/>
              <a:defRPr sz="1350" b="1">
                <a:solidFill>
                  <a:srgbClr val="0F6B6E"/>
                </a:solidFill>
              </a:defRPr>
            </a:pPr>
            <a:r>
              <a:rPr sz="1350" b="1">
                <a:solidFill>
                  <a:srgbClr val="0F6B6E"/>
                </a:solidFill>
              </a:rPr>
              <a:t>Customer storefront</a:t>
            </a:r>
          </a:p>
        </p:txBody>
      </p:sp>
      <p:sp>
        <p:nvSpPr>
          <p:cNvPr id="7" name="Rectangle 6">
            <a:extLst>
              <a:ext uri="{FF2B5EF4-FFF2-40B4-BE49-F238E27FC236}">
                <a16:creationId xmlns:a16="http://schemas.microsoft.com/office/drawing/2014/main" id="{FD56660A-1C47-4748-967E-A629A269F101}"/>
              </a:ext>
            </a:extLst>
          </p:cNvPr>
          <p:cNvSpPr>
            <a:spLocks noGrp="1"/>
          </p:cNvSpPr>
          <p:nvPr/>
        </p:nvSpPr>
        <p:spPr>
          <a:xfrm>
            <a:off x="3619500" y="2876550"/>
            <a:ext cx="6953250" cy="361950"/>
          </a:xfrm>
          <a:prstGeom prst="rect">
            <a:avLst/>
          </a:prstGeom>
          <a:noFill/>
          <a:ln w="0">
            <a:noFill/>
            <a:prstDash val="solid"/>
          </a:ln>
        </p:spPr>
        <p:txBody>
          <a:bodyPr/>
          <a:lstStyle/>
          <a:p>
            <a:pPr>
              <a:buNone/>
              <a:defRPr sz="1200">
                <a:solidFill>
                  <a:srgbClr val="111111"/>
                </a:solidFill>
              </a:defRPr>
            </a:pPr>
            <a:r>
              <a:rPr sz="1200">
                <a:solidFill>
                  <a:srgbClr val="111111"/>
                </a:solidFill>
              </a:rPr>
              <a:t>Customers can search, filter, view galleries, save favourites, manage a cart, checkout and track orders.</a:t>
            </a:r>
          </a:p>
        </p:txBody>
      </p:sp>
      <p:sp>
        <p:nvSpPr>
          <p:cNvPr id="8" name="Rectangle 7">
            <a:extLst>
              <a:ext uri="{FF2B5EF4-FFF2-40B4-BE49-F238E27FC236}">
                <a16:creationId xmlns:a16="http://schemas.microsoft.com/office/drawing/2014/main" id="{2370B8A8-524A-4A99-A039-380608F378BC}"/>
              </a:ext>
            </a:extLst>
          </p:cNvPr>
          <p:cNvSpPr>
            <a:spLocks noGrp="1"/>
          </p:cNvSpPr>
          <p:nvPr/>
        </p:nvSpPr>
        <p:spPr>
          <a:xfrm>
            <a:off x="876300" y="3943350"/>
            <a:ext cx="10001250" cy="9525"/>
          </a:xfrm>
          <a:prstGeom prst="rect">
            <a:avLst/>
          </a:prstGeom>
          <a:solidFill>
            <a:srgbClr val="A7C0CC"/>
          </a:solidFill>
          <a:ln w="0">
            <a:noFill/>
            <a:prstDash val="solid"/>
          </a:ln>
        </p:spPr>
        <p:txBody>
          <a:bodyPr/>
          <a:lstStyle/>
          <a:p>
            <a:endParaRPr/>
          </a:p>
        </p:txBody>
      </p:sp>
      <p:sp>
        <p:nvSpPr>
          <p:cNvPr id="9" name="Rectangle 8">
            <a:extLst>
              <a:ext uri="{FF2B5EF4-FFF2-40B4-BE49-F238E27FC236}">
                <a16:creationId xmlns:a16="http://schemas.microsoft.com/office/drawing/2014/main" id="{AC417157-0750-4C77-92D1-57F80C207B9E}"/>
              </a:ext>
            </a:extLst>
          </p:cNvPr>
          <p:cNvSpPr>
            <a:spLocks noGrp="1"/>
          </p:cNvSpPr>
          <p:nvPr/>
        </p:nvSpPr>
        <p:spPr>
          <a:xfrm>
            <a:off x="952500" y="3486150"/>
            <a:ext cx="2476500" cy="266700"/>
          </a:xfrm>
          <a:prstGeom prst="rect">
            <a:avLst/>
          </a:prstGeom>
          <a:noFill/>
          <a:ln w="0">
            <a:noFill/>
            <a:prstDash val="solid"/>
          </a:ln>
        </p:spPr>
        <p:txBody>
          <a:bodyPr/>
          <a:lstStyle/>
          <a:p>
            <a:pPr>
              <a:buNone/>
              <a:defRPr sz="1350" b="1">
                <a:solidFill>
                  <a:srgbClr val="075985"/>
                </a:solidFill>
              </a:defRPr>
            </a:pPr>
            <a:r>
              <a:rPr sz="1350" b="1" dirty="0">
                <a:solidFill>
                  <a:srgbClr val="075985"/>
                </a:solidFill>
              </a:rPr>
              <a:t>Product management</a:t>
            </a:r>
          </a:p>
        </p:txBody>
      </p:sp>
      <p:sp>
        <p:nvSpPr>
          <p:cNvPr id="10" name="Rectangle 9">
            <a:extLst>
              <a:ext uri="{FF2B5EF4-FFF2-40B4-BE49-F238E27FC236}">
                <a16:creationId xmlns:a16="http://schemas.microsoft.com/office/drawing/2014/main" id="{1555361F-879F-43C9-BF81-A8E56F5530A1}"/>
              </a:ext>
            </a:extLst>
          </p:cNvPr>
          <p:cNvSpPr>
            <a:spLocks noGrp="1"/>
          </p:cNvSpPr>
          <p:nvPr/>
        </p:nvSpPr>
        <p:spPr>
          <a:xfrm>
            <a:off x="3619500" y="3486150"/>
            <a:ext cx="6953250" cy="361950"/>
          </a:xfrm>
          <a:prstGeom prst="rect">
            <a:avLst/>
          </a:prstGeom>
          <a:noFill/>
          <a:ln w="0">
            <a:noFill/>
            <a:prstDash val="solid"/>
          </a:ln>
        </p:spPr>
        <p:txBody>
          <a:bodyPr/>
          <a:lstStyle/>
          <a:p>
            <a:pPr>
              <a:buNone/>
              <a:defRPr sz="1200">
                <a:solidFill>
                  <a:srgbClr val="111111"/>
                </a:solidFill>
              </a:defRPr>
            </a:pPr>
            <a:r>
              <a:rPr sz="1200">
                <a:solidFill>
                  <a:srgbClr val="111111"/>
                </a:solidFill>
              </a:rPr>
              <a:t>Admin can create, edit or delete products, upload images and manage size stock.</a:t>
            </a:r>
          </a:p>
        </p:txBody>
      </p:sp>
      <p:sp>
        <p:nvSpPr>
          <p:cNvPr id="11" name="Rectangle 10">
            <a:extLst>
              <a:ext uri="{FF2B5EF4-FFF2-40B4-BE49-F238E27FC236}">
                <a16:creationId xmlns:a16="http://schemas.microsoft.com/office/drawing/2014/main" id="{CDA01774-7463-48F5-8974-BD7B7807BD7A}"/>
              </a:ext>
            </a:extLst>
          </p:cNvPr>
          <p:cNvSpPr>
            <a:spLocks noGrp="1"/>
          </p:cNvSpPr>
          <p:nvPr/>
        </p:nvSpPr>
        <p:spPr>
          <a:xfrm>
            <a:off x="876300" y="4552950"/>
            <a:ext cx="10001250" cy="9525"/>
          </a:xfrm>
          <a:prstGeom prst="rect">
            <a:avLst/>
          </a:prstGeom>
          <a:solidFill>
            <a:srgbClr val="A7C0CC"/>
          </a:solidFill>
          <a:ln w="0">
            <a:noFill/>
            <a:prstDash val="solid"/>
          </a:ln>
        </p:spPr>
        <p:txBody>
          <a:bodyPr/>
          <a:lstStyle/>
          <a:p>
            <a:endParaRPr/>
          </a:p>
        </p:txBody>
      </p:sp>
      <p:sp>
        <p:nvSpPr>
          <p:cNvPr id="12" name="Rectangle 11">
            <a:extLst>
              <a:ext uri="{FF2B5EF4-FFF2-40B4-BE49-F238E27FC236}">
                <a16:creationId xmlns:a16="http://schemas.microsoft.com/office/drawing/2014/main" id="{E849332E-A04B-48D7-BCDF-CA86038BFB92}"/>
              </a:ext>
            </a:extLst>
          </p:cNvPr>
          <p:cNvSpPr>
            <a:spLocks noGrp="1"/>
          </p:cNvSpPr>
          <p:nvPr/>
        </p:nvSpPr>
        <p:spPr>
          <a:xfrm>
            <a:off x="952500" y="4095750"/>
            <a:ext cx="2476500" cy="266700"/>
          </a:xfrm>
          <a:prstGeom prst="rect">
            <a:avLst/>
          </a:prstGeom>
          <a:noFill/>
          <a:ln w="0">
            <a:noFill/>
            <a:prstDash val="solid"/>
          </a:ln>
        </p:spPr>
        <p:txBody>
          <a:bodyPr/>
          <a:lstStyle/>
          <a:p>
            <a:pPr>
              <a:buNone/>
              <a:defRPr sz="1350" b="1">
                <a:solidFill>
                  <a:srgbClr val="B91C1C"/>
                </a:solidFill>
              </a:defRPr>
            </a:pPr>
            <a:r>
              <a:rPr sz="1350" b="1" dirty="0">
                <a:solidFill>
                  <a:srgbClr val="B91C1C"/>
                </a:solidFill>
              </a:rPr>
              <a:t>Order handling</a:t>
            </a:r>
          </a:p>
        </p:txBody>
      </p:sp>
      <p:sp>
        <p:nvSpPr>
          <p:cNvPr id="13" name="Rectangle 12">
            <a:extLst>
              <a:ext uri="{FF2B5EF4-FFF2-40B4-BE49-F238E27FC236}">
                <a16:creationId xmlns:a16="http://schemas.microsoft.com/office/drawing/2014/main" id="{F9E0F38B-C458-41BF-9E7E-BB9EC7E20B2D}"/>
              </a:ext>
            </a:extLst>
          </p:cNvPr>
          <p:cNvSpPr>
            <a:spLocks noGrp="1"/>
          </p:cNvSpPr>
          <p:nvPr/>
        </p:nvSpPr>
        <p:spPr>
          <a:xfrm>
            <a:off x="3619500" y="4095750"/>
            <a:ext cx="6953250" cy="361950"/>
          </a:xfrm>
          <a:prstGeom prst="rect">
            <a:avLst/>
          </a:prstGeom>
          <a:noFill/>
          <a:ln w="0">
            <a:noFill/>
            <a:prstDash val="solid"/>
          </a:ln>
        </p:spPr>
        <p:txBody>
          <a:bodyPr/>
          <a:lstStyle/>
          <a:p>
            <a:pPr>
              <a:buNone/>
              <a:defRPr sz="1200">
                <a:solidFill>
                  <a:srgbClr val="111111"/>
                </a:solidFill>
              </a:defRPr>
            </a:pPr>
            <a:r>
              <a:rPr sz="1200">
                <a:solidFill>
                  <a:srgbClr val="111111"/>
                </a:solidFill>
              </a:rPr>
              <a:t>Checkout validates availability, decrements stock and stores orders with a controlled status lifecycle.</a:t>
            </a:r>
          </a:p>
        </p:txBody>
      </p:sp>
      <p:sp>
        <p:nvSpPr>
          <p:cNvPr id="14" name="Rectangle 13">
            <a:extLst>
              <a:ext uri="{FF2B5EF4-FFF2-40B4-BE49-F238E27FC236}">
                <a16:creationId xmlns:a16="http://schemas.microsoft.com/office/drawing/2014/main" id="{082E32AA-8B79-471B-ADE6-A1BF7B0399CD}"/>
              </a:ext>
            </a:extLst>
          </p:cNvPr>
          <p:cNvSpPr>
            <a:spLocks noGrp="1"/>
          </p:cNvSpPr>
          <p:nvPr/>
        </p:nvSpPr>
        <p:spPr>
          <a:xfrm>
            <a:off x="876300" y="5162550"/>
            <a:ext cx="10001250" cy="9525"/>
          </a:xfrm>
          <a:prstGeom prst="rect">
            <a:avLst/>
          </a:prstGeom>
          <a:solidFill>
            <a:srgbClr val="A7C0CC"/>
          </a:solidFill>
          <a:ln w="0">
            <a:noFill/>
            <a:prstDash val="solid"/>
          </a:ln>
        </p:spPr>
        <p:txBody>
          <a:bodyPr/>
          <a:lstStyle/>
          <a:p>
            <a:endParaRPr/>
          </a:p>
        </p:txBody>
      </p:sp>
      <p:sp>
        <p:nvSpPr>
          <p:cNvPr id="15" name="Rectangle 14">
            <a:extLst>
              <a:ext uri="{FF2B5EF4-FFF2-40B4-BE49-F238E27FC236}">
                <a16:creationId xmlns:a16="http://schemas.microsoft.com/office/drawing/2014/main" id="{1582507E-904F-4321-BF01-1573B5B3685A}"/>
              </a:ext>
            </a:extLst>
          </p:cNvPr>
          <p:cNvSpPr>
            <a:spLocks noGrp="1"/>
          </p:cNvSpPr>
          <p:nvPr/>
        </p:nvSpPr>
        <p:spPr>
          <a:xfrm>
            <a:off x="952500" y="4705350"/>
            <a:ext cx="2476500" cy="266700"/>
          </a:xfrm>
          <a:prstGeom prst="rect">
            <a:avLst/>
          </a:prstGeom>
          <a:noFill/>
          <a:ln w="0">
            <a:noFill/>
            <a:prstDash val="solid"/>
          </a:ln>
        </p:spPr>
        <p:txBody>
          <a:bodyPr/>
          <a:lstStyle/>
          <a:p>
            <a:pPr>
              <a:buNone/>
              <a:defRPr sz="1350" b="1">
                <a:solidFill>
                  <a:srgbClr val="C89B2C"/>
                </a:solidFill>
              </a:defRPr>
            </a:pPr>
            <a:r>
              <a:rPr sz="1350" b="1" dirty="0" err="1">
                <a:solidFill>
                  <a:srgbClr val="C89B2C"/>
                </a:solidFill>
              </a:rPr>
              <a:t>Personalisation</a:t>
            </a:r>
            <a:endParaRPr sz="1350" b="1" dirty="0">
              <a:solidFill>
                <a:srgbClr val="C89B2C"/>
              </a:solidFill>
            </a:endParaRPr>
          </a:p>
        </p:txBody>
      </p:sp>
      <p:sp>
        <p:nvSpPr>
          <p:cNvPr id="16" name="Rectangle 15">
            <a:extLst>
              <a:ext uri="{FF2B5EF4-FFF2-40B4-BE49-F238E27FC236}">
                <a16:creationId xmlns:a16="http://schemas.microsoft.com/office/drawing/2014/main" id="{3356140D-7F55-4122-8A89-1B32A7F4AC1F}"/>
              </a:ext>
            </a:extLst>
          </p:cNvPr>
          <p:cNvSpPr>
            <a:spLocks noGrp="1"/>
          </p:cNvSpPr>
          <p:nvPr/>
        </p:nvSpPr>
        <p:spPr>
          <a:xfrm>
            <a:off x="3619500" y="4705350"/>
            <a:ext cx="6953250" cy="361950"/>
          </a:xfrm>
          <a:prstGeom prst="rect">
            <a:avLst/>
          </a:prstGeom>
          <a:noFill/>
          <a:ln w="0">
            <a:noFill/>
            <a:prstDash val="solid"/>
          </a:ln>
        </p:spPr>
        <p:txBody>
          <a:bodyPr/>
          <a:lstStyle/>
          <a:p>
            <a:pPr>
              <a:buNone/>
              <a:defRPr sz="1200">
                <a:solidFill>
                  <a:srgbClr val="111111"/>
                </a:solidFill>
              </a:defRPr>
            </a:pPr>
            <a:r>
              <a:rPr sz="1200">
                <a:solidFill>
                  <a:srgbClr val="111111"/>
                </a:solidFill>
              </a:rPr>
              <a:t>Profiles remain separate by user and activate after four wishlist or order signals.</a:t>
            </a:r>
          </a:p>
        </p:txBody>
      </p:sp>
      <p:sp>
        <p:nvSpPr>
          <p:cNvPr id="17" name="Rectangle 16">
            <a:extLst>
              <a:ext uri="{FF2B5EF4-FFF2-40B4-BE49-F238E27FC236}">
                <a16:creationId xmlns:a16="http://schemas.microsoft.com/office/drawing/2014/main" id="{6156529A-E866-45F1-B168-6D7C69DF134D}"/>
              </a:ext>
            </a:extLst>
          </p:cNvPr>
          <p:cNvSpPr>
            <a:spLocks noGrp="1"/>
          </p:cNvSpPr>
          <p:nvPr/>
        </p:nvSpPr>
        <p:spPr>
          <a:xfrm>
            <a:off x="876300" y="5772150"/>
            <a:ext cx="10001250" cy="9525"/>
          </a:xfrm>
          <a:prstGeom prst="rect">
            <a:avLst/>
          </a:prstGeom>
          <a:solidFill>
            <a:srgbClr val="A7C0CC"/>
          </a:solidFill>
          <a:ln w="0">
            <a:noFill/>
            <a:prstDash val="solid"/>
          </a:ln>
        </p:spPr>
        <p:txBody>
          <a:bodyPr/>
          <a:lstStyle/>
          <a:p>
            <a:endParaRPr/>
          </a:p>
        </p:txBody>
      </p:sp>
      <p:sp>
        <p:nvSpPr>
          <p:cNvPr id="18" name="Rectangle 17">
            <a:extLst>
              <a:ext uri="{FF2B5EF4-FFF2-40B4-BE49-F238E27FC236}">
                <a16:creationId xmlns:a16="http://schemas.microsoft.com/office/drawing/2014/main" id="{BD0CC005-F48D-42EA-AFB2-32F51EC87850}"/>
              </a:ext>
            </a:extLst>
          </p:cNvPr>
          <p:cNvSpPr>
            <a:spLocks noGrp="1"/>
          </p:cNvSpPr>
          <p:nvPr/>
        </p:nvSpPr>
        <p:spPr>
          <a:xfrm>
            <a:off x="952500" y="5314950"/>
            <a:ext cx="2476500" cy="266700"/>
          </a:xfrm>
          <a:prstGeom prst="rect">
            <a:avLst/>
          </a:prstGeom>
          <a:noFill/>
          <a:ln w="0">
            <a:noFill/>
            <a:prstDash val="solid"/>
          </a:ln>
        </p:spPr>
        <p:txBody>
          <a:bodyPr/>
          <a:lstStyle/>
          <a:p>
            <a:pPr>
              <a:buNone/>
              <a:defRPr sz="1350" b="1">
                <a:solidFill>
                  <a:srgbClr val="0F766E"/>
                </a:solidFill>
              </a:defRPr>
            </a:pPr>
            <a:r>
              <a:rPr sz="1350" b="1" dirty="0">
                <a:solidFill>
                  <a:srgbClr val="0F766E"/>
                </a:solidFill>
              </a:rPr>
              <a:t>Testing evidence</a:t>
            </a:r>
          </a:p>
        </p:txBody>
      </p:sp>
      <p:sp>
        <p:nvSpPr>
          <p:cNvPr id="19" name="Rectangle 18">
            <a:extLst>
              <a:ext uri="{FF2B5EF4-FFF2-40B4-BE49-F238E27FC236}">
                <a16:creationId xmlns:a16="http://schemas.microsoft.com/office/drawing/2014/main" id="{20AC5EFD-8CE8-497B-81C8-3EE13ACA7465}"/>
              </a:ext>
            </a:extLst>
          </p:cNvPr>
          <p:cNvSpPr>
            <a:spLocks noGrp="1"/>
          </p:cNvSpPr>
          <p:nvPr/>
        </p:nvSpPr>
        <p:spPr>
          <a:xfrm>
            <a:off x="3619500" y="5314950"/>
            <a:ext cx="6953250" cy="361950"/>
          </a:xfrm>
          <a:prstGeom prst="rect">
            <a:avLst/>
          </a:prstGeom>
          <a:noFill/>
          <a:ln w="0">
            <a:noFill/>
            <a:prstDash val="solid"/>
          </a:ln>
        </p:spPr>
        <p:txBody>
          <a:bodyPr/>
          <a:lstStyle/>
          <a:p>
            <a:pPr>
              <a:buNone/>
              <a:defRPr sz="1200">
                <a:solidFill>
                  <a:srgbClr val="111111"/>
                </a:solidFill>
              </a:defRPr>
            </a:pPr>
            <a:r>
              <a:rPr sz="1200">
                <a:solidFill>
                  <a:srgbClr val="111111"/>
                </a:solidFill>
              </a:rPr>
              <a:t>Production builds pass; the verified catalogue contains 156 products in six categories.</a:t>
            </a:r>
          </a:p>
        </p:txBody>
      </p:sp>
      <p:sp>
        <p:nvSpPr>
          <p:cNvPr id="20" name="Rectangle 19">
            <a:extLst>
              <a:ext uri="{FF2B5EF4-FFF2-40B4-BE49-F238E27FC236}">
                <a16:creationId xmlns:a16="http://schemas.microsoft.com/office/drawing/2014/main" id="{6639DC55-B334-4046-A553-252572E0E402}"/>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21" name="Rectangle 20">
            <a:extLst>
              <a:ext uri="{FF2B5EF4-FFF2-40B4-BE49-F238E27FC236}">
                <a16:creationId xmlns:a16="http://schemas.microsoft.com/office/drawing/2014/main" id="{A20906CB-2443-43F3-BC2E-D9E080DB6244}"/>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22" name="Rectangle 21">
            <a:extLst>
              <a:ext uri="{FF2B5EF4-FFF2-40B4-BE49-F238E27FC236}">
                <a16:creationId xmlns:a16="http://schemas.microsoft.com/office/drawing/2014/main" id="{E14C6411-A804-4644-BE6B-AD07CE737528}"/>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05</a:t>
            </a:r>
          </a:p>
        </p:txBody>
      </p:sp>
    </p:spTree>
    <p:extLst>
      <p:ext uri="{BB962C8B-B14F-4D97-AF65-F5344CB8AC3E}">
        <p14:creationId xmlns:p14="http://schemas.microsoft.com/office/powerpoint/2010/main" val="54413615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86F73BF-12A7-4D12-84D8-423427BAD5C3}"/>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LITERATURE REVIEW</a:t>
            </a:r>
          </a:p>
        </p:txBody>
      </p:sp>
      <p:sp>
        <p:nvSpPr>
          <p:cNvPr id="3" name="Rectangle 2">
            <a:extLst>
              <a:ext uri="{FF2B5EF4-FFF2-40B4-BE49-F238E27FC236}">
                <a16:creationId xmlns:a16="http://schemas.microsoft.com/office/drawing/2014/main" id="{28E80FCC-24FD-4CF5-AD12-E579B2176CC1}"/>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Rounded Corners 3">
            <a:extLst>
              <a:ext uri="{FF2B5EF4-FFF2-40B4-BE49-F238E27FC236}">
                <a16:creationId xmlns:a16="http://schemas.microsoft.com/office/drawing/2014/main" id="{4661BE2E-0E65-473E-8FF5-F59ECE31F464}"/>
              </a:ext>
            </a:extLst>
          </p:cNvPr>
          <p:cNvSpPr>
            <a:spLocks noGrp="1"/>
          </p:cNvSpPr>
          <p:nvPr/>
        </p:nvSpPr>
        <p:spPr>
          <a:xfrm>
            <a:off x="819150" y="2476500"/>
            <a:ext cx="1714500" cy="2190750"/>
          </a:xfrm>
          <a:prstGeom prst="roundRect">
            <a:avLst>
              <a:gd name="adj" fmla="val 6667"/>
            </a:avLst>
          </a:prstGeom>
          <a:solidFill>
            <a:srgbClr val="FFFFFF"/>
          </a:solidFill>
          <a:ln w="9525">
            <a:solidFill>
              <a:srgbClr val="D9CEC3"/>
            </a:solidFill>
            <a:prstDash val="solid"/>
          </a:ln>
        </p:spPr>
        <p:txBody>
          <a:bodyPr/>
          <a:lstStyle/>
          <a:p>
            <a:endParaRPr/>
          </a:p>
        </p:txBody>
      </p:sp>
      <p:sp>
        <p:nvSpPr>
          <p:cNvPr id="5" name="Rectangle: Rounded Corners 4">
            <a:extLst>
              <a:ext uri="{FF2B5EF4-FFF2-40B4-BE49-F238E27FC236}">
                <a16:creationId xmlns:a16="http://schemas.microsoft.com/office/drawing/2014/main" id="{BFBB0CC8-9F0F-4687-A418-81EE41D445B6}"/>
              </a:ext>
            </a:extLst>
          </p:cNvPr>
          <p:cNvSpPr>
            <a:spLocks noGrp="1"/>
          </p:cNvSpPr>
          <p:nvPr/>
        </p:nvSpPr>
        <p:spPr>
          <a:xfrm>
            <a:off x="1409700" y="2095500"/>
            <a:ext cx="533400" cy="533400"/>
          </a:xfrm>
          <a:prstGeom prst="roundRect">
            <a:avLst>
              <a:gd name="adj" fmla="val 28571"/>
            </a:avLst>
          </a:prstGeom>
          <a:solidFill>
            <a:srgbClr val="0F6B6E"/>
          </a:solidFill>
          <a:ln w="0">
            <a:noFill/>
            <a:prstDash val="solid"/>
          </a:ln>
        </p:spPr>
        <p:txBody>
          <a:bodyPr/>
          <a:lstStyle/>
          <a:p>
            <a:endParaRPr/>
          </a:p>
        </p:txBody>
      </p:sp>
      <p:sp>
        <p:nvSpPr>
          <p:cNvPr id="6" name="Rectangle 5">
            <a:extLst>
              <a:ext uri="{FF2B5EF4-FFF2-40B4-BE49-F238E27FC236}">
                <a16:creationId xmlns:a16="http://schemas.microsoft.com/office/drawing/2014/main" id="{4AD99855-C898-4AA8-A942-173EB8E2D01B}"/>
              </a:ext>
            </a:extLst>
          </p:cNvPr>
          <p:cNvSpPr>
            <a:spLocks noGrp="1"/>
          </p:cNvSpPr>
          <p:nvPr/>
        </p:nvSpPr>
        <p:spPr>
          <a:xfrm>
            <a:off x="1409700" y="2209800"/>
            <a:ext cx="533400" cy="285750"/>
          </a:xfrm>
          <a:prstGeom prst="rect">
            <a:avLst/>
          </a:prstGeom>
          <a:noFill/>
          <a:ln w="0">
            <a:noFill/>
            <a:prstDash val="solid"/>
          </a:ln>
        </p:spPr>
        <p:txBody>
          <a:bodyPr/>
          <a:lstStyle/>
          <a:p>
            <a:pPr algn="ctr">
              <a:buNone/>
              <a:defRPr sz="1500" b="1">
                <a:solidFill>
                  <a:srgbClr val="FFFFFF"/>
                </a:solidFill>
              </a:defRPr>
            </a:pPr>
            <a:r>
              <a:rPr sz="1500" b="1">
                <a:solidFill>
                  <a:srgbClr val="FFFFFF"/>
                </a:solidFill>
              </a:rPr>
              <a:t>1</a:t>
            </a:r>
          </a:p>
        </p:txBody>
      </p:sp>
      <p:sp>
        <p:nvSpPr>
          <p:cNvPr id="7" name="Rectangle 6">
            <a:extLst>
              <a:ext uri="{FF2B5EF4-FFF2-40B4-BE49-F238E27FC236}">
                <a16:creationId xmlns:a16="http://schemas.microsoft.com/office/drawing/2014/main" id="{900D6AC1-B09F-4C40-9362-EAA95AAED443}"/>
              </a:ext>
            </a:extLst>
          </p:cNvPr>
          <p:cNvSpPr>
            <a:spLocks noGrp="1"/>
          </p:cNvSpPr>
          <p:nvPr/>
        </p:nvSpPr>
        <p:spPr>
          <a:xfrm>
            <a:off x="990600" y="2724150"/>
            <a:ext cx="1371600" cy="419100"/>
          </a:xfrm>
          <a:prstGeom prst="rect">
            <a:avLst/>
          </a:prstGeom>
          <a:noFill/>
          <a:ln w="0">
            <a:noFill/>
            <a:prstDash val="solid"/>
          </a:ln>
        </p:spPr>
        <p:txBody>
          <a:bodyPr/>
          <a:lstStyle/>
          <a:p>
            <a:pPr algn="ctr">
              <a:buNone/>
              <a:defRPr sz="1275" b="1">
                <a:solidFill>
                  <a:srgbClr val="0F6B6E"/>
                </a:solidFill>
              </a:defRPr>
            </a:pPr>
            <a:r>
              <a:rPr sz="1275" b="1">
                <a:solidFill>
                  <a:srgbClr val="0F6B6E"/>
                </a:solidFill>
              </a:rPr>
              <a:t>E-commerce systems</a:t>
            </a:r>
          </a:p>
        </p:txBody>
      </p:sp>
      <p:sp>
        <p:nvSpPr>
          <p:cNvPr id="8" name="Rectangle 7">
            <a:extLst>
              <a:ext uri="{FF2B5EF4-FFF2-40B4-BE49-F238E27FC236}">
                <a16:creationId xmlns:a16="http://schemas.microsoft.com/office/drawing/2014/main" id="{43F84117-9561-4121-BC71-F42BA28C8C76}"/>
              </a:ext>
            </a:extLst>
          </p:cNvPr>
          <p:cNvSpPr>
            <a:spLocks noGrp="1"/>
          </p:cNvSpPr>
          <p:nvPr/>
        </p:nvSpPr>
        <p:spPr>
          <a:xfrm>
            <a:off x="990600" y="3295650"/>
            <a:ext cx="1371600" cy="990600"/>
          </a:xfrm>
          <a:prstGeom prst="rect">
            <a:avLst/>
          </a:prstGeom>
          <a:noFill/>
          <a:ln w="0">
            <a:noFill/>
            <a:prstDash val="solid"/>
          </a:ln>
        </p:spPr>
        <p:txBody>
          <a:bodyPr/>
          <a:lstStyle/>
          <a:p>
            <a:pPr algn="ctr">
              <a:buNone/>
              <a:defRPr sz="1050">
                <a:solidFill>
                  <a:srgbClr val="111111"/>
                </a:solidFill>
              </a:defRPr>
            </a:pPr>
            <a:r>
              <a:rPr sz="1050">
                <a:solidFill>
                  <a:srgbClr val="111111"/>
                </a:solidFill>
              </a:rPr>
              <a:t>E-commerce principles guided catalogue, checkout, trust and customer value [1].</a:t>
            </a:r>
          </a:p>
        </p:txBody>
      </p:sp>
      <p:sp>
        <p:nvSpPr>
          <p:cNvPr id="9" name="Rectangle: Rounded Corners 8">
            <a:extLst>
              <a:ext uri="{FF2B5EF4-FFF2-40B4-BE49-F238E27FC236}">
                <a16:creationId xmlns:a16="http://schemas.microsoft.com/office/drawing/2014/main" id="{5E045F8B-56FF-4F9C-A83C-F7EC749784B0}"/>
              </a:ext>
            </a:extLst>
          </p:cNvPr>
          <p:cNvSpPr>
            <a:spLocks noGrp="1"/>
          </p:cNvSpPr>
          <p:nvPr/>
        </p:nvSpPr>
        <p:spPr>
          <a:xfrm>
            <a:off x="2933700" y="2476500"/>
            <a:ext cx="1714500" cy="2190750"/>
          </a:xfrm>
          <a:prstGeom prst="roundRect">
            <a:avLst>
              <a:gd name="adj" fmla="val 6667"/>
            </a:avLst>
          </a:prstGeom>
          <a:solidFill>
            <a:srgbClr val="FFFFFF"/>
          </a:solidFill>
          <a:ln w="9525">
            <a:solidFill>
              <a:srgbClr val="D9CEC3"/>
            </a:solidFill>
            <a:prstDash val="solid"/>
          </a:ln>
        </p:spPr>
        <p:txBody>
          <a:bodyPr/>
          <a:lstStyle/>
          <a:p>
            <a:endParaRPr/>
          </a:p>
        </p:txBody>
      </p:sp>
      <p:sp>
        <p:nvSpPr>
          <p:cNvPr id="10" name="Rectangle: Rounded Corners 9">
            <a:extLst>
              <a:ext uri="{FF2B5EF4-FFF2-40B4-BE49-F238E27FC236}">
                <a16:creationId xmlns:a16="http://schemas.microsoft.com/office/drawing/2014/main" id="{E88ED324-B3FF-4040-ACB4-C423335FD9DE}"/>
              </a:ext>
            </a:extLst>
          </p:cNvPr>
          <p:cNvSpPr>
            <a:spLocks noGrp="1"/>
          </p:cNvSpPr>
          <p:nvPr/>
        </p:nvSpPr>
        <p:spPr>
          <a:xfrm>
            <a:off x="3524250" y="2095500"/>
            <a:ext cx="533400" cy="533400"/>
          </a:xfrm>
          <a:prstGeom prst="roundRect">
            <a:avLst>
              <a:gd name="adj" fmla="val 28571"/>
            </a:avLst>
          </a:prstGeom>
          <a:solidFill>
            <a:srgbClr val="075985"/>
          </a:solidFill>
          <a:ln w="0">
            <a:noFill/>
            <a:prstDash val="solid"/>
          </a:ln>
        </p:spPr>
        <p:txBody>
          <a:bodyPr/>
          <a:lstStyle/>
          <a:p>
            <a:endParaRPr/>
          </a:p>
        </p:txBody>
      </p:sp>
      <p:sp>
        <p:nvSpPr>
          <p:cNvPr id="11" name="Rectangle 10">
            <a:extLst>
              <a:ext uri="{FF2B5EF4-FFF2-40B4-BE49-F238E27FC236}">
                <a16:creationId xmlns:a16="http://schemas.microsoft.com/office/drawing/2014/main" id="{D535D9E4-1008-48C8-801C-FF1A9F0FD63A}"/>
              </a:ext>
            </a:extLst>
          </p:cNvPr>
          <p:cNvSpPr>
            <a:spLocks noGrp="1"/>
          </p:cNvSpPr>
          <p:nvPr/>
        </p:nvSpPr>
        <p:spPr>
          <a:xfrm>
            <a:off x="3524250" y="2209800"/>
            <a:ext cx="533400" cy="285750"/>
          </a:xfrm>
          <a:prstGeom prst="rect">
            <a:avLst/>
          </a:prstGeom>
          <a:noFill/>
          <a:ln w="0">
            <a:noFill/>
            <a:prstDash val="solid"/>
          </a:ln>
        </p:spPr>
        <p:txBody>
          <a:bodyPr/>
          <a:lstStyle/>
          <a:p>
            <a:pPr algn="ctr">
              <a:buNone/>
              <a:defRPr sz="1500" b="1">
                <a:solidFill>
                  <a:srgbClr val="FFFFFF"/>
                </a:solidFill>
              </a:defRPr>
            </a:pPr>
            <a:r>
              <a:rPr sz="1500" b="1">
                <a:solidFill>
                  <a:srgbClr val="FFFFFF"/>
                </a:solidFill>
              </a:rPr>
              <a:t>2</a:t>
            </a:r>
          </a:p>
        </p:txBody>
      </p:sp>
      <p:sp>
        <p:nvSpPr>
          <p:cNvPr id="12" name="Rectangle 11">
            <a:extLst>
              <a:ext uri="{FF2B5EF4-FFF2-40B4-BE49-F238E27FC236}">
                <a16:creationId xmlns:a16="http://schemas.microsoft.com/office/drawing/2014/main" id="{FF98EAA4-89BB-4D94-919E-8EAABFAAD690}"/>
              </a:ext>
            </a:extLst>
          </p:cNvPr>
          <p:cNvSpPr>
            <a:spLocks noGrp="1"/>
          </p:cNvSpPr>
          <p:nvPr/>
        </p:nvSpPr>
        <p:spPr>
          <a:xfrm>
            <a:off x="3105150" y="2724150"/>
            <a:ext cx="1371600" cy="419100"/>
          </a:xfrm>
          <a:prstGeom prst="rect">
            <a:avLst/>
          </a:prstGeom>
          <a:noFill/>
          <a:ln w="0">
            <a:noFill/>
            <a:prstDash val="solid"/>
          </a:ln>
        </p:spPr>
        <p:txBody>
          <a:bodyPr/>
          <a:lstStyle/>
          <a:p>
            <a:pPr algn="ctr">
              <a:buNone/>
              <a:defRPr sz="1275" b="1">
                <a:solidFill>
                  <a:srgbClr val="075985"/>
                </a:solidFill>
              </a:defRPr>
            </a:pPr>
            <a:r>
              <a:rPr sz="1275" b="1">
                <a:solidFill>
                  <a:srgbClr val="075985"/>
                </a:solidFill>
              </a:rPr>
              <a:t>Usability</a:t>
            </a:r>
          </a:p>
        </p:txBody>
      </p:sp>
      <p:sp>
        <p:nvSpPr>
          <p:cNvPr id="13" name="Rectangle 12">
            <a:extLst>
              <a:ext uri="{FF2B5EF4-FFF2-40B4-BE49-F238E27FC236}">
                <a16:creationId xmlns:a16="http://schemas.microsoft.com/office/drawing/2014/main" id="{4DDF244B-6477-4113-AC07-9F91B05F6954}"/>
              </a:ext>
            </a:extLst>
          </p:cNvPr>
          <p:cNvSpPr>
            <a:spLocks noGrp="1"/>
          </p:cNvSpPr>
          <p:nvPr/>
        </p:nvSpPr>
        <p:spPr>
          <a:xfrm>
            <a:off x="3105150" y="3295650"/>
            <a:ext cx="1371600" cy="990600"/>
          </a:xfrm>
          <a:prstGeom prst="rect">
            <a:avLst/>
          </a:prstGeom>
          <a:noFill/>
          <a:ln w="0">
            <a:noFill/>
            <a:prstDash val="solid"/>
          </a:ln>
        </p:spPr>
        <p:txBody>
          <a:bodyPr/>
          <a:lstStyle/>
          <a:p>
            <a:pPr algn="ctr">
              <a:buNone/>
              <a:defRPr sz="1050">
                <a:solidFill>
                  <a:srgbClr val="111111"/>
                </a:solidFill>
              </a:defRPr>
            </a:pPr>
            <a:r>
              <a:rPr sz="1050">
                <a:solidFill>
                  <a:srgbClr val="111111"/>
                </a:solidFill>
              </a:rPr>
              <a:t>Usability principles guided navigation, feedback, consistency and scanning [2].</a:t>
            </a:r>
          </a:p>
        </p:txBody>
      </p:sp>
      <p:sp>
        <p:nvSpPr>
          <p:cNvPr id="14" name="Rectangle: Rounded Corners 13">
            <a:extLst>
              <a:ext uri="{FF2B5EF4-FFF2-40B4-BE49-F238E27FC236}">
                <a16:creationId xmlns:a16="http://schemas.microsoft.com/office/drawing/2014/main" id="{C1949B76-3FF8-4760-8FA1-1D8C9A2159E9}"/>
              </a:ext>
            </a:extLst>
          </p:cNvPr>
          <p:cNvSpPr>
            <a:spLocks noGrp="1"/>
          </p:cNvSpPr>
          <p:nvPr/>
        </p:nvSpPr>
        <p:spPr>
          <a:xfrm>
            <a:off x="5048250" y="2476500"/>
            <a:ext cx="1714500" cy="2190750"/>
          </a:xfrm>
          <a:prstGeom prst="roundRect">
            <a:avLst>
              <a:gd name="adj" fmla="val 6667"/>
            </a:avLst>
          </a:prstGeom>
          <a:solidFill>
            <a:srgbClr val="FFFFFF"/>
          </a:solidFill>
          <a:ln w="9525">
            <a:solidFill>
              <a:srgbClr val="D9CEC3"/>
            </a:solidFill>
            <a:prstDash val="solid"/>
          </a:ln>
        </p:spPr>
        <p:txBody>
          <a:bodyPr/>
          <a:lstStyle/>
          <a:p>
            <a:endParaRPr/>
          </a:p>
        </p:txBody>
      </p:sp>
      <p:sp>
        <p:nvSpPr>
          <p:cNvPr id="15" name="Rectangle: Rounded Corners 14">
            <a:extLst>
              <a:ext uri="{FF2B5EF4-FFF2-40B4-BE49-F238E27FC236}">
                <a16:creationId xmlns:a16="http://schemas.microsoft.com/office/drawing/2014/main" id="{034C4A90-4791-4EDE-944B-C1518E45FF31}"/>
              </a:ext>
            </a:extLst>
          </p:cNvPr>
          <p:cNvSpPr>
            <a:spLocks noGrp="1"/>
          </p:cNvSpPr>
          <p:nvPr/>
        </p:nvSpPr>
        <p:spPr>
          <a:xfrm>
            <a:off x="5638800" y="2095500"/>
            <a:ext cx="533400" cy="533400"/>
          </a:xfrm>
          <a:prstGeom prst="roundRect">
            <a:avLst>
              <a:gd name="adj" fmla="val 28571"/>
            </a:avLst>
          </a:prstGeom>
          <a:solidFill>
            <a:srgbClr val="B91C1C"/>
          </a:solidFill>
          <a:ln w="0">
            <a:noFill/>
            <a:prstDash val="solid"/>
          </a:ln>
        </p:spPr>
        <p:txBody>
          <a:bodyPr/>
          <a:lstStyle/>
          <a:p>
            <a:endParaRPr/>
          </a:p>
        </p:txBody>
      </p:sp>
      <p:sp>
        <p:nvSpPr>
          <p:cNvPr id="16" name="Rectangle 15">
            <a:extLst>
              <a:ext uri="{FF2B5EF4-FFF2-40B4-BE49-F238E27FC236}">
                <a16:creationId xmlns:a16="http://schemas.microsoft.com/office/drawing/2014/main" id="{28441790-CD25-4FDC-9D15-D4661E3F17F7}"/>
              </a:ext>
            </a:extLst>
          </p:cNvPr>
          <p:cNvSpPr>
            <a:spLocks noGrp="1"/>
          </p:cNvSpPr>
          <p:nvPr/>
        </p:nvSpPr>
        <p:spPr>
          <a:xfrm>
            <a:off x="5638800" y="2209800"/>
            <a:ext cx="533400" cy="285750"/>
          </a:xfrm>
          <a:prstGeom prst="rect">
            <a:avLst/>
          </a:prstGeom>
          <a:noFill/>
          <a:ln w="0">
            <a:noFill/>
            <a:prstDash val="solid"/>
          </a:ln>
        </p:spPr>
        <p:txBody>
          <a:bodyPr/>
          <a:lstStyle/>
          <a:p>
            <a:pPr algn="ctr">
              <a:buNone/>
              <a:defRPr sz="1500" b="1">
                <a:solidFill>
                  <a:srgbClr val="FFFFFF"/>
                </a:solidFill>
              </a:defRPr>
            </a:pPr>
            <a:r>
              <a:rPr sz="1500" b="1">
                <a:solidFill>
                  <a:srgbClr val="FFFFFF"/>
                </a:solidFill>
              </a:rPr>
              <a:t>3</a:t>
            </a:r>
          </a:p>
        </p:txBody>
      </p:sp>
      <p:sp>
        <p:nvSpPr>
          <p:cNvPr id="17" name="Rectangle 16">
            <a:extLst>
              <a:ext uri="{FF2B5EF4-FFF2-40B4-BE49-F238E27FC236}">
                <a16:creationId xmlns:a16="http://schemas.microsoft.com/office/drawing/2014/main" id="{13AEAD0A-4B4A-4ED7-AFAC-69F664AABBE3}"/>
              </a:ext>
            </a:extLst>
          </p:cNvPr>
          <p:cNvSpPr>
            <a:spLocks noGrp="1"/>
          </p:cNvSpPr>
          <p:nvPr/>
        </p:nvSpPr>
        <p:spPr>
          <a:xfrm>
            <a:off x="5219700" y="2724150"/>
            <a:ext cx="1371600" cy="419100"/>
          </a:xfrm>
          <a:prstGeom prst="rect">
            <a:avLst/>
          </a:prstGeom>
          <a:noFill/>
          <a:ln w="0">
            <a:noFill/>
            <a:prstDash val="solid"/>
          </a:ln>
        </p:spPr>
        <p:txBody>
          <a:bodyPr/>
          <a:lstStyle/>
          <a:p>
            <a:pPr algn="ctr">
              <a:buNone/>
              <a:defRPr sz="1275" b="1">
                <a:solidFill>
                  <a:srgbClr val="B91C1C"/>
                </a:solidFill>
              </a:defRPr>
            </a:pPr>
            <a:r>
              <a:rPr sz="1275" b="1">
                <a:solidFill>
                  <a:srgbClr val="B91C1C"/>
                </a:solidFill>
              </a:rPr>
              <a:t>Architecture</a:t>
            </a:r>
          </a:p>
        </p:txBody>
      </p:sp>
      <p:sp>
        <p:nvSpPr>
          <p:cNvPr id="18" name="Rectangle 17">
            <a:extLst>
              <a:ext uri="{FF2B5EF4-FFF2-40B4-BE49-F238E27FC236}">
                <a16:creationId xmlns:a16="http://schemas.microsoft.com/office/drawing/2014/main" id="{09DA629D-4D93-44AD-8C64-9DF0E71070D5}"/>
              </a:ext>
            </a:extLst>
          </p:cNvPr>
          <p:cNvSpPr>
            <a:spLocks noGrp="1"/>
          </p:cNvSpPr>
          <p:nvPr/>
        </p:nvSpPr>
        <p:spPr>
          <a:xfrm>
            <a:off x="5219700" y="3295650"/>
            <a:ext cx="1371600" cy="990600"/>
          </a:xfrm>
          <a:prstGeom prst="rect">
            <a:avLst/>
          </a:prstGeom>
          <a:noFill/>
          <a:ln w="0">
            <a:noFill/>
            <a:prstDash val="solid"/>
          </a:ln>
        </p:spPr>
        <p:txBody>
          <a:bodyPr/>
          <a:lstStyle/>
          <a:p>
            <a:pPr algn="ctr">
              <a:buNone/>
              <a:defRPr sz="1050">
                <a:solidFill>
                  <a:srgbClr val="111111"/>
                </a:solidFill>
              </a:defRPr>
            </a:pPr>
            <a:r>
              <a:rPr sz="1050">
                <a:solidFill>
                  <a:srgbClr val="111111"/>
                </a:solidFill>
              </a:rPr>
              <a:t>Architecture sources supported separating UI, API, data and services [3][4].</a:t>
            </a:r>
          </a:p>
        </p:txBody>
      </p:sp>
      <p:sp>
        <p:nvSpPr>
          <p:cNvPr id="19" name="Rectangle: Rounded Corners 18">
            <a:extLst>
              <a:ext uri="{FF2B5EF4-FFF2-40B4-BE49-F238E27FC236}">
                <a16:creationId xmlns:a16="http://schemas.microsoft.com/office/drawing/2014/main" id="{98426CFF-6640-46A4-8417-C7390CF35E17}"/>
              </a:ext>
            </a:extLst>
          </p:cNvPr>
          <p:cNvSpPr>
            <a:spLocks noGrp="1"/>
          </p:cNvSpPr>
          <p:nvPr/>
        </p:nvSpPr>
        <p:spPr>
          <a:xfrm>
            <a:off x="7162800" y="2476500"/>
            <a:ext cx="1714500" cy="2190750"/>
          </a:xfrm>
          <a:prstGeom prst="roundRect">
            <a:avLst>
              <a:gd name="adj" fmla="val 6667"/>
            </a:avLst>
          </a:prstGeom>
          <a:solidFill>
            <a:srgbClr val="FFFFFF"/>
          </a:solidFill>
          <a:ln w="9525">
            <a:solidFill>
              <a:srgbClr val="D9CEC3"/>
            </a:solidFill>
            <a:prstDash val="solid"/>
          </a:ln>
        </p:spPr>
        <p:txBody>
          <a:bodyPr/>
          <a:lstStyle/>
          <a:p>
            <a:endParaRPr/>
          </a:p>
        </p:txBody>
      </p:sp>
      <p:sp>
        <p:nvSpPr>
          <p:cNvPr id="20" name="Rectangle: Rounded Corners 19">
            <a:extLst>
              <a:ext uri="{FF2B5EF4-FFF2-40B4-BE49-F238E27FC236}">
                <a16:creationId xmlns:a16="http://schemas.microsoft.com/office/drawing/2014/main" id="{5EDD008C-B732-420D-8F3D-0CB0F2A1015C}"/>
              </a:ext>
            </a:extLst>
          </p:cNvPr>
          <p:cNvSpPr>
            <a:spLocks noGrp="1"/>
          </p:cNvSpPr>
          <p:nvPr/>
        </p:nvSpPr>
        <p:spPr>
          <a:xfrm>
            <a:off x="7753350" y="2095500"/>
            <a:ext cx="533400" cy="533400"/>
          </a:xfrm>
          <a:prstGeom prst="roundRect">
            <a:avLst>
              <a:gd name="adj" fmla="val 28571"/>
            </a:avLst>
          </a:prstGeom>
          <a:solidFill>
            <a:srgbClr val="C89B2C"/>
          </a:solidFill>
          <a:ln w="0">
            <a:noFill/>
            <a:prstDash val="solid"/>
          </a:ln>
        </p:spPr>
        <p:txBody>
          <a:bodyPr/>
          <a:lstStyle/>
          <a:p>
            <a:endParaRPr/>
          </a:p>
        </p:txBody>
      </p:sp>
      <p:sp>
        <p:nvSpPr>
          <p:cNvPr id="21" name="Rectangle 20">
            <a:extLst>
              <a:ext uri="{FF2B5EF4-FFF2-40B4-BE49-F238E27FC236}">
                <a16:creationId xmlns:a16="http://schemas.microsoft.com/office/drawing/2014/main" id="{838F1FB5-5A15-42AE-BD8F-CCEE298681C8}"/>
              </a:ext>
            </a:extLst>
          </p:cNvPr>
          <p:cNvSpPr>
            <a:spLocks noGrp="1"/>
          </p:cNvSpPr>
          <p:nvPr/>
        </p:nvSpPr>
        <p:spPr>
          <a:xfrm>
            <a:off x="7753350" y="2209800"/>
            <a:ext cx="533400" cy="285750"/>
          </a:xfrm>
          <a:prstGeom prst="rect">
            <a:avLst/>
          </a:prstGeom>
          <a:noFill/>
          <a:ln w="0">
            <a:noFill/>
            <a:prstDash val="solid"/>
          </a:ln>
        </p:spPr>
        <p:txBody>
          <a:bodyPr/>
          <a:lstStyle/>
          <a:p>
            <a:pPr algn="ctr">
              <a:buNone/>
              <a:defRPr sz="1500" b="1">
                <a:solidFill>
                  <a:srgbClr val="FFFFFF"/>
                </a:solidFill>
              </a:defRPr>
            </a:pPr>
            <a:r>
              <a:rPr sz="1500" b="1">
                <a:solidFill>
                  <a:srgbClr val="FFFFFF"/>
                </a:solidFill>
              </a:rPr>
              <a:t>4</a:t>
            </a:r>
          </a:p>
        </p:txBody>
      </p:sp>
      <p:sp>
        <p:nvSpPr>
          <p:cNvPr id="22" name="Rectangle 21">
            <a:extLst>
              <a:ext uri="{FF2B5EF4-FFF2-40B4-BE49-F238E27FC236}">
                <a16:creationId xmlns:a16="http://schemas.microsoft.com/office/drawing/2014/main" id="{D85DA450-8C72-4416-9AE8-C38E071ACCDD}"/>
              </a:ext>
            </a:extLst>
          </p:cNvPr>
          <p:cNvSpPr>
            <a:spLocks noGrp="1"/>
          </p:cNvSpPr>
          <p:nvPr/>
        </p:nvSpPr>
        <p:spPr>
          <a:xfrm>
            <a:off x="7334250" y="2724150"/>
            <a:ext cx="1371600" cy="419100"/>
          </a:xfrm>
          <a:prstGeom prst="rect">
            <a:avLst/>
          </a:prstGeom>
          <a:noFill/>
          <a:ln w="0">
            <a:noFill/>
            <a:prstDash val="solid"/>
          </a:ln>
        </p:spPr>
        <p:txBody>
          <a:bodyPr/>
          <a:lstStyle/>
          <a:p>
            <a:pPr algn="ctr">
              <a:buNone/>
              <a:defRPr sz="1275" b="1">
                <a:solidFill>
                  <a:srgbClr val="C89B2C"/>
                </a:solidFill>
              </a:defRPr>
            </a:pPr>
            <a:r>
              <a:rPr sz="1275" b="1">
                <a:solidFill>
                  <a:srgbClr val="C89B2C"/>
                </a:solidFill>
              </a:rPr>
              <a:t>Development method</a:t>
            </a:r>
          </a:p>
        </p:txBody>
      </p:sp>
      <p:sp>
        <p:nvSpPr>
          <p:cNvPr id="23" name="Rectangle 22">
            <a:extLst>
              <a:ext uri="{FF2B5EF4-FFF2-40B4-BE49-F238E27FC236}">
                <a16:creationId xmlns:a16="http://schemas.microsoft.com/office/drawing/2014/main" id="{0C4E36F4-5CB2-4E84-9416-CEC45F3A5598}"/>
              </a:ext>
            </a:extLst>
          </p:cNvPr>
          <p:cNvSpPr>
            <a:spLocks noGrp="1"/>
          </p:cNvSpPr>
          <p:nvPr/>
        </p:nvSpPr>
        <p:spPr>
          <a:xfrm>
            <a:off x="7334250" y="3295650"/>
            <a:ext cx="1371600" cy="990600"/>
          </a:xfrm>
          <a:prstGeom prst="rect">
            <a:avLst/>
          </a:prstGeom>
          <a:noFill/>
          <a:ln w="0">
            <a:noFill/>
            <a:prstDash val="solid"/>
          </a:ln>
        </p:spPr>
        <p:txBody>
          <a:bodyPr/>
          <a:lstStyle/>
          <a:p>
            <a:pPr algn="ctr">
              <a:buNone/>
              <a:defRPr sz="1050">
                <a:solidFill>
                  <a:srgbClr val="111111"/>
                </a:solidFill>
              </a:defRPr>
            </a:pPr>
            <a:r>
              <a:rPr sz="1050">
                <a:solidFill>
                  <a:srgbClr val="111111"/>
                </a:solidFill>
              </a:rPr>
              <a:t>Sommerville supported iterative planning, building, testing and refinement [5].</a:t>
            </a:r>
          </a:p>
        </p:txBody>
      </p:sp>
      <p:sp>
        <p:nvSpPr>
          <p:cNvPr id="24" name="Rectangle: Rounded Corners 23">
            <a:extLst>
              <a:ext uri="{FF2B5EF4-FFF2-40B4-BE49-F238E27FC236}">
                <a16:creationId xmlns:a16="http://schemas.microsoft.com/office/drawing/2014/main" id="{05966DA5-A2A2-4857-970C-3D5663296FA4}"/>
              </a:ext>
            </a:extLst>
          </p:cNvPr>
          <p:cNvSpPr>
            <a:spLocks noGrp="1"/>
          </p:cNvSpPr>
          <p:nvPr/>
        </p:nvSpPr>
        <p:spPr>
          <a:xfrm>
            <a:off x="9277350" y="2476500"/>
            <a:ext cx="1714500" cy="2190750"/>
          </a:xfrm>
          <a:prstGeom prst="roundRect">
            <a:avLst>
              <a:gd name="adj" fmla="val 6667"/>
            </a:avLst>
          </a:prstGeom>
          <a:solidFill>
            <a:srgbClr val="FFFFFF"/>
          </a:solidFill>
          <a:ln w="9525">
            <a:solidFill>
              <a:srgbClr val="D9CEC3"/>
            </a:solidFill>
            <a:prstDash val="solid"/>
          </a:ln>
        </p:spPr>
        <p:txBody>
          <a:bodyPr/>
          <a:lstStyle/>
          <a:p>
            <a:endParaRPr/>
          </a:p>
        </p:txBody>
      </p:sp>
      <p:sp>
        <p:nvSpPr>
          <p:cNvPr id="25" name="Rectangle: Rounded Corners 24">
            <a:extLst>
              <a:ext uri="{FF2B5EF4-FFF2-40B4-BE49-F238E27FC236}">
                <a16:creationId xmlns:a16="http://schemas.microsoft.com/office/drawing/2014/main" id="{651A2134-0FFD-40C0-BE28-DAEF09D546DB}"/>
              </a:ext>
            </a:extLst>
          </p:cNvPr>
          <p:cNvSpPr>
            <a:spLocks noGrp="1"/>
          </p:cNvSpPr>
          <p:nvPr/>
        </p:nvSpPr>
        <p:spPr>
          <a:xfrm>
            <a:off x="9867900" y="2095500"/>
            <a:ext cx="533400" cy="533400"/>
          </a:xfrm>
          <a:prstGeom prst="roundRect">
            <a:avLst>
              <a:gd name="adj" fmla="val 28571"/>
            </a:avLst>
          </a:prstGeom>
          <a:solidFill>
            <a:srgbClr val="0F766E"/>
          </a:solidFill>
          <a:ln w="0">
            <a:noFill/>
            <a:prstDash val="solid"/>
          </a:ln>
        </p:spPr>
        <p:txBody>
          <a:bodyPr/>
          <a:lstStyle/>
          <a:p>
            <a:endParaRPr/>
          </a:p>
        </p:txBody>
      </p:sp>
      <p:sp>
        <p:nvSpPr>
          <p:cNvPr id="26" name="Rectangle 25">
            <a:extLst>
              <a:ext uri="{FF2B5EF4-FFF2-40B4-BE49-F238E27FC236}">
                <a16:creationId xmlns:a16="http://schemas.microsoft.com/office/drawing/2014/main" id="{052016B7-C909-430C-9193-62949934AD6C}"/>
              </a:ext>
            </a:extLst>
          </p:cNvPr>
          <p:cNvSpPr>
            <a:spLocks noGrp="1"/>
          </p:cNvSpPr>
          <p:nvPr/>
        </p:nvSpPr>
        <p:spPr>
          <a:xfrm>
            <a:off x="9867900" y="2209800"/>
            <a:ext cx="533400" cy="285750"/>
          </a:xfrm>
          <a:prstGeom prst="rect">
            <a:avLst/>
          </a:prstGeom>
          <a:noFill/>
          <a:ln w="0">
            <a:noFill/>
            <a:prstDash val="solid"/>
          </a:ln>
        </p:spPr>
        <p:txBody>
          <a:bodyPr/>
          <a:lstStyle/>
          <a:p>
            <a:pPr algn="ctr">
              <a:buNone/>
              <a:defRPr sz="1500" b="1">
                <a:solidFill>
                  <a:srgbClr val="FFFFFF"/>
                </a:solidFill>
              </a:defRPr>
            </a:pPr>
            <a:r>
              <a:rPr sz="1500" b="1">
                <a:solidFill>
                  <a:srgbClr val="FFFFFF"/>
                </a:solidFill>
              </a:rPr>
              <a:t>5</a:t>
            </a:r>
          </a:p>
        </p:txBody>
      </p:sp>
      <p:sp>
        <p:nvSpPr>
          <p:cNvPr id="27" name="Rectangle 26">
            <a:extLst>
              <a:ext uri="{FF2B5EF4-FFF2-40B4-BE49-F238E27FC236}">
                <a16:creationId xmlns:a16="http://schemas.microsoft.com/office/drawing/2014/main" id="{51BB2675-D97F-42C1-A3A7-40E2A7345F1F}"/>
              </a:ext>
            </a:extLst>
          </p:cNvPr>
          <p:cNvSpPr>
            <a:spLocks noGrp="1"/>
          </p:cNvSpPr>
          <p:nvPr/>
        </p:nvSpPr>
        <p:spPr>
          <a:xfrm>
            <a:off x="9448800" y="2724150"/>
            <a:ext cx="1371600" cy="419100"/>
          </a:xfrm>
          <a:prstGeom prst="rect">
            <a:avLst/>
          </a:prstGeom>
          <a:noFill/>
          <a:ln w="0">
            <a:noFill/>
            <a:prstDash val="solid"/>
          </a:ln>
        </p:spPr>
        <p:txBody>
          <a:bodyPr/>
          <a:lstStyle/>
          <a:p>
            <a:pPr algn="ctr">
              <a:buNone/>
              <a:defRPr sz="1275" b="1">
                <a:solidFill>
                  <a:srgbClr val="0F766E"/>
                </a:solidFill>
              </a:defRPr>
            </a:pPr>
            <a:r>
              <a:rPr sz="1275" b="1">
                <a:solidFill>
                  <a:srgbClr val="0F766E"/>
                </a:solidFill>
              </a:rPr>
              <a:t>AI + web APIs</a:t>
            </a:r>
          </a:p>
        </p:txBody>
      </p:sp>
      <p:sp>
        <p:nvSpPr>
          <p:cNvPr id="28" name="Rectangle 27">
            <a:extLst>
              <a:ext uri="{FF2B5EF4-FFF2-40B4-BE49-F238E27FC236}">
                <a16:creationId xmlns:a16="http://schemas.microsoft.com/office/drawing/2014/main" id="{7716F53A-B8C5-429F-8C3D-A415D604BFF6}"/>
              </a:ext>
            </a:extLst>
          </p:cNvPr>
          <p:cNvSpPr>
            <a:spLocks noGrp="1"/>
          </p:cNvSpPr>
          <p:nvPr/>
        </p:nvSpPr>
        <p:spPr>
          <a:xfrm>
            <a:off x="9448800" y="3295650"/>
            <a:ext cx="1371600" cy="990600"/>
          </a:xfrm>
          <a:prstGeom prst="rect">
            <a:avLst/>
          </a:prstGeom>
          <a:noFill/>
          <a:ln w="0">
            <a:noFill/>
            <a:prstDash val="solid"/>
          </a:ln>
        </p:spPr>
        <p:txBody>
          <a:bodyPr/>
          <a:lstStyle/>
          <a:p>
            <a:pPr algn="ctr">
              <a:buNone/>
              <a:defRPr sz="1050">
                <a:solidFill>
                  <a:srgbClr val="111111"/>
                </a:solidFill>
              </a:defRPr>
            </a:pPr>
            <a:r>
              <a:rPr sz="1050">
                <a:solidFill>
                  <a:srgbClr val="111111"/>
                </a:solidFill>
              </a:rPr>
              <a:t>Hybrid recommender research and official documentation guided implementation [6]-[9].</a:t>
            </a:r>
          </a:p>
        </p:txBody>
      </p:sp>
      <p:sp>
        <p:nvSpPr>
          <p:cNvPr id="30" name="Rectangle 29">
            <a:extLst>
              <a:ext uri="{FF2B5EF4-FFF2-40B4-BE49-F238E27FC236}">
                <a16:creationId xmlns:a16="http://schemas.microsoft.com/office/drawing/2014/main" id="{F0AF07E4-35AE-4005-B10F-BFFE72973DDF}"/>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31" name="Rectangle 30">
            <a:extLst>
              <a:ext uri="{FF2B5EF4-FFF2-40B4-BE49-F238E27FC236}">
                <a16:creationId xmlns:a16="http://schemas.microsoft.com/office/drawing/2014/main" id="{92AAB818-4985-4623-A83F-C4888320CB6F}"/>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32" name="Rectangle 31">
            <a:extLst>
              <a:ext uri="{FF2B5EF4-FFF2-40B4-BE49-F238E27FC236}">
                <a16:creationId xmlns:a16="http://schemas.microsoft.com/office/drawing/2014/main" id="{F1FB203A-3189-4E14-ACD5-083E1634932F}"/>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06</a:t>
            </a:r>
          </a:p>
        </p:txBody>
      </p:sp>
    </p:spTree>
    <p:extLst>
      <p:ext uri="{BB962C8B-B14F-4D97-AF65-F5344CB8AC3E}">
        <p14:creationId xmlns:p14="http://schemas.microsoft.com/office/powerpoint/2010/main" val="23004753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33E8982D-9CCB-40B3-B61D-9A7CC7E93546}"/>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PREVIOUS WORKS</a:t>
            </a:r>
          </a:p>
        </p:txBody>
      </p:sp>
      <p:sp>
        <p:nvSpPr>
          <p:cNvPr id="3" name="Rectangle 2">
            <a:extLst>
              <a:ext uri="{FF2B5EF4-FFF2-40B4-BE49-F238E27FC236}">
                <a16:creationId xmlns:a16="http://schemas.microsoft.com/office/drawing/2014/main" id="{DD6C7999-925B-4306-B386-F46FF7BBD639}"/>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3">
            <a:extLst>
              <a:ext uri="{FF2B5EF4-FFF2-40B4-BE49-F238E27FC236}">
                <a16:creationId xmlns:a16="http://schemas.microsoft.com/office/drawing/2014/main" id="{E81D6ED3-782A-4B5F-9A8A-F4CF1ADD3B33}"/>
              </a:ext>
            </a:extLst>
          </p:cNvPr>
          <p:cNvSpPr>
            <a:spLocks noGrp="1"/>
          </p:cNvSpPr>
          <p:nvPr/>
        </p:nvSpPr>
        <p:spPr>
          <a:xfrm>
            <a:off x="781050" y="2095500"/>
            <a:ext cx="2000250" cy="228600"/>
          </a:xfrm>
          <a:prstGeom prst="rect">
            <a:avLst/>
          </a:prstGeom>
          <a:noFill/>
          <a:ln w="0">
            <a:noFill/>
            <a:prstDash val="solid"/>
          </a:ln>
        </p:spPr>
        <p:txBody>
          <a:bodyPr/>
          <a:lstStyle/>
          <a:p>
            <a:pPr>
              <a:buNone/>
              <a:defRPr sz="1125" b="1">
                <a:solidFill>
                  <a:srgbClr val="0F6B6E"/>
                </a:solidFill>
              </a:defRPr>
            </a:pPr>
            <a:r>
              <a:rPr sz="1125" b="1">
                <a:solidFill>
                  <a:srgbClr val="0F6B6E"/>
                </a:solidFill>
              </a:rPr>
              <a:t>Source</a:t>
            </a:r>
          </a:p>
        </p:txBody>
      </p:sp>
      <p:sp>
        <p:nvSpPr>
          <p:cNvPr id="5" name="Rectangle 4">
            <a:extLst>
              <a:ext uri="{FF2B5EF4-FFF2-40B4-BE49-F238E27FC236}">
                <a16:creationId xmlns:a16="http://schemas.microsoft.com/office/drawing/2014/main" id="{451A17CB-1C97-4F5A-910F-258725446EE2}"/>
              </a:ext>
            </a:extLst>
          </p:cNvPr>
          <p:cNvSpPr>
            <a:spLocks noGrp="1"/>
          </p:cNvSpPr>
          <p:nvPr/>
        </p:nvSpPr>
        <p:spPr>
          <a:xfrm>
            <a:off x="2895600" y="2095500"/>
            <a:ext cx="2286000" cy="228600"/>
          </a:xfrm>
          <a:prstGeom prst="rect">
            <a:avLst/>
          </a:prstGeom>
          <a:noFill/>
          <a:ln w="0">
            <a:noFill/>
            <a:prstDash val="solid"/>
          </a:ln>
        </p:spPr>
        <p:txBody>
          <a:bodyPr/>
          <a:lstStyle/>
          <a:p>
            <a:pPr>
              <a:buNone/>
              <a:defRPr sz="1125" b="1">
                <a:solidFill>
                  <a:srgbClr val="0F6B6E"/>
                </a:solidFill>
              </a:defRPr>
            </a:pPr>
            <a:r>
              <a:rPr sz="1125" b="1">
                <a:solidFill>
                  <a:srgbClr val="0F6B6E"/>
                </a:solidFill>
              </a:rPr>
              <a:t>Strength</a:t>
            </a:r>
          </a:p>
        </p:txBody>
      </p:sp>
      <p:sp>
        <p:nvSpPr>
          <p:cNvPr id="6" name="Rectangle 5">
            <a:extLst>
              <a:ext uri="{FF2B5EF4-FFF2-40B4-BE49-F238E27FC236}">
                <a16:creationId xmlns:a16="http://schemas.microsoft.com/office/drawing/2014/main" id="{B51BFE47-05DF-40D2-B01C-1EFC1ECDB6E0}"/>
              </a:ext>
            </a:extLst>
          </p:cNvPr>
          <p:cNvSpPr>
            <a:spLocks noGrp="1"/>
          </p:cNvSpPr>
          <p:nvPr/>
        </p:nvSpPr>
        <p:spPr>
          <a:xfrm>
            <a:off x="5314950" y="2095500"/>
            <a:ext cx="2286000" cy="228600"/>
          </a:xfrm>
          <a:prstGeom prst="rect">
            <a:avLst/>
          </a:prstGeom>
          <a:noFill/>
          <a:ln w="0">
            <a:noFill/>
            <a:prstDash val="solid"/>
          </a:ln>
        </p:spPr>
        <p:txBody>
          <a:bodyPr/>
          <a:lstStyle/>
          <a:p>
            <a:pPr>
              <a:buNone/>
              <a:defRPr sz="1125" b="1">
                <a:solidFill>
                  <a:srgbClr val="0F6B6E"/>
                </a:solidFill>
              </a:defRPr>
            </a:pPr>
            <a:r>
              <a:rPr sz="1125" b="1">
                <a:solidFill>
                  <a:srgbClr val="0F6B6E"/>
                </a:solidFill>
              </a:rPr>
              <a:t>Limitation</a:t>
            </a:r>
          </a:p>
        </p:txBody>
      </p:sp>
      <p:sp>
        <p:nvSpPr>
          <p:cNvPr id="7" name="Rectangle 6">
            <a:extLst>
              <a:ext uri="{FF2B5EF4-FFF2-40B4-BE49-F238E27FC236}">
                <a16:creationId xmlns:a16="http://schemas.microsoft.com/office/drawing/2014/main" id="{D27A8B96-A43B-45F6-A17D-2F65B18DADF4}"/>
              </a:ext>
            </a:extLst>
          </p:cNvPr>
          <p:cNvSpPr>
            <a:spLocks noGrp="1"/>
          </p:cNvSpPr>
          <p:nvPr/>
        </p:nvSpPr>
        <p:spPr>
          <a:xfrm>
            <a:off x="7753350" y="2095500"/>
            <a:ext cx="3143250" cy="228600"/>
          </a:xfrm>
          <a:prstGeom prst="rect">
            <a:avLst/>
          </a:prstGeom>
          <a:noFill/>
          <a:ln w="0">
            <a:noFill/>
            <a:prstDash val="solid"/>
          </a:ln>
        </p:spPr>
        <p:txBody>
          <a:bodyPr/>
          <a:lstStyle/>
          <a:p>
            <a:pPr>
              <a:buNone/>
              <a:defRPr sz="1125" b="1">
                <a:solidFill>
                  <a:srgbClr val="0F6B6E"/>
                </a:solidFill>
              </a:defRPr>
            </a:pPr>
            <a:r>
              <a:rPr sz="1125" b="1">
                <a:solidFill>
                  <a:srgbClr val="0F6B6E"/>
                </a:solidFill>
              </a:rPr>
              <a:t>How MODA HOUSE used it</a:t>
            </a:r>
          </a:p>
        </p:txBody>
      </p:sp>
      <p:sp>
        <p:nvSpPr>
          <p:cNvPr id="8" name="Rectangle: Rounded Corners 7">
            <a:extLst>
              <a:ext uri="{FF2B5EF4-FFF2-40B4-BE49-F238E27FC236}">
                <a16:creationId xmlns:a16="http://schemas.microsoft.com/office/drawing/2014/main" id="{56084082-0ED6-45CA-80D8-060D640C7052}"/>
              </a:ext>
            </a:extLst>
          </p:cNvPr>
          <p:cNvSpPr>
            <a:spLocks noGrp="1"/>
          </p:cNvSpPr>
          <p:nvPr/>
        </p:nvSpPr>
        <p:spPr>
          <a:xfrm>
            <a:off x="666750" y="2457450"/>
            <a:ext cx="10287000" cy="609600"/>
          </a:xfrm>
          <a:prstGeom prst="roundRect">
            <a:avLst>
              <a:gd name="adj" fmla="val 18750"/>
            </a:avLst>
          </a:prstGeom>
          <a:solidFill>
            <a:srgbClr val="FFFFFF"/>
          </a:solidFill>
          <a:ln w="9525">
            <a:solidFill>
              <a:srgbClr val="D9CEC3"/>
            </a:solidFill>
            <a:prstDash val="solid"/>
          </a:ln>
        </p:spPr>
        <p:txBody>
          <a:bodyPr/>
          <a:lstStyle/>
          <a:p>
            <a:endParaRPr/>
          </a:p>
        </p:txBody>
      </p:sp>
      <p:sp>
        <p:nvSpPr>
          <p:cNvPr id="9" name="Rectangle 8">
            <a:extLst>
              <a:ext uri="{FF2B5EF4-FFF2-40B4-BE49-F238E27FC236}">
                <a16:creationId xmlns:a16="http://schemas.microsoft.com/office/drawing/2014/main" id="{4976B0FD-1110-4A3C-83D1-F221EE62EB42}"/>
              </a:ext>
            </a:extLst>
          </p:cNvPr>
          <p:cNvSpPr>
            <a:spLocks noGrp="1"/>
          </p:cNvSpPr>
          <p:nvPr/>
        </p:nvSpPr>
        <p:spPr>
          <a:xfrm>
            <a:off x="876300" y="2628900"/>
            <a:ext cx="18097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Static best sellers</a:t>
            </a:r>
          </a:p>
        </p:txBody>
      </p:sp>
      <p:sp>
        <p:nvSpPr>
          <p:cNvPr id="10" name="Rectangle 9">
            <a:extLst>
              <a:ext uri="{FF2B5EF4-FFF2-40B4-BE49-F238E27FC236}">
                <a16:creationId xmlns:a16="http://schemas.microsoft.com/office/drawing/2014/main" id="{BBF05614-F5D1-4587-8EAC-E2BC36EB8C48}"/>
              </a:ext>
            </a:extLst>
          </p:cNvPr>
          <p:cNvSpPr>
            <a:spLocks noGrp="1"/>
          </p:cNvSpPr>
          <p:nvPr/>
        </p:nvSpPr>
        <p:spPr>
          <a:xfrm>
            <a:off x="2895600" y="260985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Good cold start</a:t>
            </a:r>
          </a:p>
        </p:txBody>
      </p:sp>
      <p:sp>
        <p:nvSpPr>
          <p:cNvPr id="11" name="Rectangle 10">
            <a:extLst>
              <a:ext uri="{FF2B5EF4-FFF2-40B4-BE49-F238E27FC236}">
                <a16:creationId xmlns:a16="http://schemas.microsoft.com/office/drawing/2014/main" id="{9408CAE5-6538-4EB7-ACC6-6FC5BA3D91DC}"/>
              </a:ext>
            </a:extLst>
          </p:cNvPr>
          <p:cNvSpPr>
            <a:spLocks noGrp="1"/>
          </p:cNvSpPr>
          <p:nvPr/>
        </p:nvSpPr>
        <p:spPr>
          <a:xfrm>
            <a:off x="5314950" y="260985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Not personal</a:t>
            </a:r>
          </a:p>
        </p:txBody>
      </p:sp>
      <p:sp>
        <p:nvSpPr>
          <p:cNvPr id="12" name="Rectangle 11">
            <a:extLst>
              <a:ext uri="{FF2B5EF4-FFF2-40B4-BE49-F238E27FC236}">
                <a16:creationId xmlns:a16="http://schemas.microsoft.com/office/drawing/2014/main" id="{19F98011-CB2E-4B5F-A84C-F5021E50B571}"/>
              </a:ext>
            </a:extLst>
          </p:cNvPr>
          <p:cNvSpPr>
            <a:spLocks noGrp="1"/>
          </p:cNvSpPr>
          <p:nvPr/>
        </p:nvSpPr>
        <p:spPr>
          <a:xfrm>
            <a:off x="7753350" y="2571750"/>
            <a:ext cx="2857500" cy="381000"/>
          </a:xfrm>
          <a:prstGeom prst="rect">
            <a:avLst/>
          </a:prstGeom>
          <a:noFill/>
          <a:ln w="0">
            <a:noFill/>
            <a:prstDash val="solid"/>
          </a:ln>
        </p:spPr>
        <p:txBody>
          <a:bodyPr/>
          <a:lstStyle/>
          <a:p>
            <a:pPr>
              <a:buNone/>
              <a:defRPr sz="1050">
                <a:solidFill>
                  <a:srgbClr val="111111"/>
                </a:solidFill>
              </a:defRPr>
            </a:pPr>
            <a:r>
              <a:rPr sz="1050">
                <a:solidFill>
                  <a:srgbClr val="111111"/>
                </a:solidFill>
              </a:rPr>
              <a:t>Used before four behaviour signals.</a:t>
            </a:r>
          </a:p>
        </p:txBody>
      </p:sp>
      <p:sp>
        <p:nvSpPr>
          <p:cNvPr id="13" name="Rectangle: Rounded Corners 12">
            <a:extLst>
              <a:ext uri="{FF2B5EF4-FFF2-40B4-BE49-F238E27FC236}">
                <a16:creationId xmlns:a16="http://schemas.microsoft.com/office/drawing/2014/main" id="{1B279775-6FF9-4D53-93D2-7C0EFCC4605B}"/>
              </a:ext>
            </a:extLst>
          </p:cNvPr>
          <p:cNvSpPr>
            <a:spLocks noGrp="1"/>
          </p:cNvSpPr>
          <p:nvPr/>
        </p:nvSpPr>
        <p:spPr>
          <a:xfrm>
            <a:off x="666750" y="3238500"/>
            <a:ext cx="10287000" cy="609600"/>
          </a:xfrm>
          <a:prstGeom prst="roundRect">
            <a:avLst>
              <a:gd name="adj" fmla="val 18750"/>
            </a:avLst>
          </a:prstGeom>
          <a:solidFill>
            <a:srgbClr val="F7F4EF"/>
          </a:solidFill>
          <a:ln w="9525">
            <a:solidFill>
              <a:srgbClr val="D9CEC3"/>
            </a:solidFill>
            <a:prstDash val="solid"/>
          </a:ln>
        </p:spPr>
        <p:txBody>
          <a:bodyPr/>
          <a:lstStyle/>
          <a:p>
            <a:endParaRPr/>
          </a:p>
        </p:txBody>
      </p:sp>
      <p:sp>
        <p:nvSpPr>
          <p:cNvPr id="14" name="Rectangle 13">
            <a:extLst>
              <a:ext uri="{FF2B5EF4-FFF2-40B4-BE49-F238E27FC236}">
                <a16:creationId xmlns:a16="http://schemas.microsoft.com/office/drawing/2014/main" id="{3399D6D2-7C77-47D5-8A1B-7E6F31AE2BD4}"/>
              </a:ext>
            </a:extLst>
          </p:cNvPr>
          <p:cNvSpPr>
            <a:spLocks noGrp="1"/>
          </p:cNvSpPr>
          <p:nvPr/>
        </p:nvSpPr>
        <p:spPr>
          <a:xfrm>
            <a:off x="876300" y="3409950"/>
            <a:ext cx="18097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Content-based filtering [6]</a:t>
            </a:r>
          </a:p>
        </p:txBody>
      </p:sp>
      <p:sp>
        <p:nvSpPr>
          <p:cNvPr id="15" name="Rectangle 14">
            <a:extLst>
              <a:ext uri="{FF2B5EF4-FFF2-40B4-BE49-F238E27FC236}">
                <a16:creationId xmlns:a16="http://schemas.microsoft.com/office/drawing/2014/main" id="{0F759D7D-5F13-48F5-AC48-4813D674D70A}"/>
              </a:ext>
            </a:extLst>
          </p:cNvPr>
          <p:cNvSpPr>
            <a:spLocks noGrp="1"/>
          </p:cNvSpPr>
          <p:nvPr/>
        </p:nvSpPr>
        <p:spPr>
          <a:xfrm>
            <a:off x="2895600" y="339090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Works with sparse data</a:t>
            </a:r>
          </a:p>
        </p:txBody>
      </p:sp>
      <p:sp>
        <p:nvSpPr>
          <p:cNvPr id="16" name="Rectangle 15">
            <a:extLst>
              <a:ext uri="{FF2B5EF4-FFF2-40B4-BE49-F238E27FC236}">
                <a16:creationId xmlns:a16="http://schemas.microsoft.com/office/drawing/2014/main" id="{74ECFB00-5F84-429E-ACC5-2F1372A973E4}"/>
              </a:ext>
            </a:extLst>
          </p:cNvPr>
          <p:cNvSpPr>
            <a:spLocks noGrp="1"/>
          </p:cNvSpPr>
          <p:nvPr/>
        </p:nvSpPr>
        <p:spPr>
          <a:xfrm>
            <a:off x="5314950" y="339090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Can narrow variety</a:t>
            </a:r>
          </a:p>
        </p:txBody>
      </p:sp>
      <p:sp>
        <p:nvSpPr>
          <p:cNvPr id="17" name="Rectangle 16">
            <a:extLst>
              <a:ext uri="{FF2B5EF4-FFF2-40B4-BE49-F238E27FC236}">
                <a16:creationId xmlns:a16="http://schemas.microsoft.com/office/drawing/2014/main" id="{AA17F023-93B3-4710-942E-2E44F4CC489B}"/>
              </a:ext>
            </a:extLst>
          </p:cNvPr>
          <p:cNvSpPr>
            <a:spLocks noGrp="1"/>
          </p:cNvSpPr>
          <p:nvPr/>
        </p:nvSpPr>
        <p:spPr>
          <a:xfrm>
            <a:off x="7753350" y="3352800"/>
            <a:ext cx="2857500" cy="381000"/>
          </a:xfrm>
          <a:prstGeom prst="rect">
            <a:avLst/>
          </a:prstGeom>
          <a:noFill/>
          <a:ln w="0">
            <a:noFill/>
            <a:prstDash val="solid"/>
          </a:ln>
        </p:spPr>
        <p:txBody>
          <a:bodyPr/>
          <a:lstStyle/>
          <a:p>
            <a:pPr>
              <a:buNone/>
              <a:defRPr sz="1050">
                <a:solidFill>
                  <a:srgbClr val="111111"/>
                </a:solidFill>
              </a:defRPr>
            </a:pPr>
            <a:r>
              <a:rPr sz="1050">
                <a:solidFill>
                  <a:srgbClr val="111111"/>
                </a:solidFill>
              </a:rPr>
              <a:t>Scores category, colour, size and price.</a:t>
            </a:r>
          </a:p>
        </p:txBody>
      </p:sp>
      <p:sp>
        <p:nvSpPr>
          <p:cNvPr id="18" name="Rectangle: Rounded Corners 17">
            <a:extLst>
              <a:ext uri="{FF2B5EF4-FFF2-40B4-BE49-F238E27FC236}">
                <a16:creationId xmlns:a16="http://schemas.microsoft.com/office/drawing/2014/main" id="{3D85BA26-DED2-4628-855D-C2ABCF72BA00}"/>
              </a:ext>
            </a:extLst>
          </p:cNvPr>
          <p:cNvSpPr>
            <a:spLocks noGrp="1"/>
          </p:cNvSpPr>
          <p:nvPr/>
        </p:nvSpPr>
        <p:spPr>
          <a:xfrm>
            <a:off x="666750" y="4019550"/>
            <a:ext cx="10287000" cy="609600"/>
          </a:xfrm>
          <a:prstGeom prst="roundRect">
            <a:avLst>
              <a:gd name="adj" fmla="val 18750"/>
            </a:avLst>
          </a:prstGeom>
          <a:solidFill>
            <a:srgbClr val="FFFFFF"/>
          </a:solidFill>
          <a:ln w="9525">
            <a:solidFill>
              <a:srgbClr val="D9CEC3"/>
            </a:solidFill>
            <a:prstDash val="solid"/>
          </a:ln>
        </p:spPr>
        <p:txBody>
          <a:bodyPr/>
          <a:lstStyle/>
          <a:p>
            <a:endParaRPr/>
          </a:p>
        </p:txBody>
      </p:sp>
      <p:sp>
        <p:nvSpPr>
          <p:cNvPr id="19" name="Rectangle 18">
            <a:extLst>
              <a:ext uri="{FF2B5EF4-FFF2-40B4-BE49-F238E27FC236}">
                <a16:creationId xmlns:a16="http://schemas.microsoft.com/office/drawing/2014/main" id="{E66551D9-0339-4D69-98AF-4260008F71F4}"/>
              </a:ext>
            </a:extLst>
          </p:cNvPr>
          <p:cNvSpPr>
            <a:spLocks noGrp="1"/>
          </p:cNvSpPr>
          <p:nvPr/>
        </p:nvSpPr>
        <p:spPr>
          <a:xfrm>
            <a:off x="876300" y="4191000"/>
            <a:ext cx="18097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Collaborative filtering [6]</a:t>
            </a:r>
          </a:p>
        </p:txBody>
      </p:sp>
      <p:sp>
        <p:nvSpPr>
          <p:cNvPr id="20" name="Rectangle 19">
            <a:extLst>
              <a:ext uri="{FF2B5EF4-FFF2-40B4-BE49-F238E27FC236}">
                <a16:creationId xmlns:a16="http://schemas.microsoft.com/office/drawing/2014/main" id="{34E16850-109F-4396-BA29-828585D3D3A5}"/>
              </a:ext>
            </a:extLst>
          </p:cNvPr>
          <p:cNvSpPr>
            <a:spLocks noGrp="1"/>
          </p:cNvSpPr>
          <p:nvPr/>
        </p:nvSpPr>
        <p:spPr>
          <a:xfrm>
            <a:off x="2895600" y="417195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Strong at scale</a:t>
            </a:r>
          </a:p>
        </p:txBody>
      </p:sp>
      <p:sp>
        <p:nvSpPr>
          <p:cNvPr id="21" name="Rectangle 20">
            <a:extLst>
              <a:ext uri="{FF2B5EF4-FFF2-40B4-BE49-F238E27FC236}">
                <a16:creationId xmlns:a16="http://schemas.microsoft.com/office/drawing/2014/main" id="{B523106B-AD7B-4298-8E24-986F06735127}"/>
              </a:ext>
            </a:extLst>
          </p:cNvPr>
          <p:cNvSpPr>
            <a:spLocks noGrp="1"/>
          </p:cNvSpPr>
          <p:nvPr/>
        </p:nvSpPr>
        <p:spPr>
          <a:xfrm>
            <a:off x="5314950" y="417195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Needs many interactions</a:t>
            </a:r>
          </a:p>
        </p:txBody>
      </p:sp>
      <p:sp>
        <p:nvSpPr>
          <p:cNvPr id="22" name="Rectangle 21">
            <a:extLst>
              <a:ext uri="{FF2B5EF4-FFF2-40B4-BE49-F238E27FC236}">
                <a16:creationId xmlns:a16="http://schemas.microsoft.com/office/drawing/2014/main" id="{0754A61E-145B-4AE4-8D3C-BC2C045CA00B}"/>
              </a:ext>
            </a:extLst>
          </p:cNvPr>
          <p:cNvSpPr>
            <a:spLocks noGrp="1"/>
          </p:cNvSpPr>
          <p:nvPr/>
        </p:nvSpPr>
        <p:spPr>
          <a:xfrm>
            <a:off x="7753350" y="4133850"/>
            <a:ext cx="2857500" cy="381000"/>
          </a:xfrm>
          <a:prstGeom prst="rect">
            <a:avLst/>
          </a:prstGeom>
          <a:noFill/>
          <a:ln w="0">
            <a:noFill/>
            <a:prstDash val="solid"/>
          </a:ln>
        </p:spPr>
        <p:txBody>
          <a:bodyPr/>
          <a:lstStyle/>
          <a:p>
            <a:pPr>
              <a:buNone/>
              <a:defRPr sz="1050">
                <a:solidFill>
                  <a:srgbClr val="111111"/>
                </a:solidFill>
              </a:defRPr>
            </a:pPr>
            <a:r>
              <a:rPr sz="1050">
                <a:solidFill>
                  <a:srgbClr val="111111"/>
                </a:solidFill>
              </a:rPr>
              <a:t>Unsuitable for limited demo history.</a:t>
            </a:r>
          </a:p>
        </p:txBody>
      </p:sp>
      <p:sp>
        <p:nvSpPr>
          <p:cNvPr id="23" name="Rectangle: Rounded Corners 22">
            <a:extLst>
              <a:ext uri="{FF2B5EF4-FFF2-40B4-BE49-F238E27FC236}">
                <a16:creationId xmlns:a16="http://schemas.microsoft.com/office/drawing/2014/main" id="{C732F9FE-AEEC-4398-8365-D44549B69718}"/>
              </a:ext>
            </a:extLst>
          </p:cNvPr>
          <p:cNvSpPr>
            <a:spLocks noGrp="1"/>
          </p:cNvSpPr>
          <p:nvPr/>
        </p:nvSpPr>
        <p:spPr>
          <a:xfrm>
            <a:off x="666750" y="4800600"/>
            <a:ext cx="10287000" cy="609600"/>
          </a:xfrm>
          <a:prstGeom prst="roundRect">
            <a:avLst>
              <a:gd name="adj" fmla="val 18750"/>
            </a:avLst>
          </a:prstGeom>
          <a:solidFill>
            <a:srgbClr val="F7F4EF"/>
          </a:solidFill>
          <a:ln w="9525">
            <a:solidFill>
              <a:srgbClr val="D9CEC3"/>
            </a:solidFill>
            <a:prstDash val="solid"/>
          </a:ln>
        </p:spPr>
        <p:txBody>
          <a:bodyPr/>
          <a:lstStyle/>
          <a:p>
            <a:endParaRPr/>
          </a:p>
        </p:txBody>
      </p:sp>
      <p:sp>
        <p:nvSpPr>
          <p:cNvPr id="24" name="Rectangle 23">
            <a:extLst>
              <a:ext uri="{FF2B5EF4-FFF2-40B4-BE49-F238E27FC236}">
                <a16:creationId xmlns:a16="http://schemas.microsoft.com/office/drawing/2014/main" id="{3A2010A7-BB85-4183-AEFD-FD1F4DA232D0}"/>
              </a:ext>
            </a:extLst>
          </p:cNvPr>
          <p:cNvSpPr>
            <a:spLocks noGrp="1"/>
          </p:cNvSpPr>
          <p:nvPr/>
        </p:nvSpPr>
        <p:spPr>
          <a:xfrm>
            <a:off x="876300" y="4972050"/>
            <a:ext cx="18097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MODA HOUSE hybrid</a:t>
            </a:r>
          </a:p>
        </p:txBody>
      </p:sp>
      <p:sp>
        <p:nvSpPr>
          <p:cNvPr id="25" name="Rectangle 24">
            <a:extLst>
              <a:ext uri="{FF2B5EF4-FFF2-40B4-BE49-F238E27FC236}">
                <a16:creationId xmlns:a16="http://schemas.microsoft.com/office/drawing/2014/main" id="{7EE4A054-EDCA-4773-A2A4-E2DFB29D83B2}"/>
              </a:ext>
            </a:extLst>
          </p:cNvPr>
          <p:cNvSpPr>
            <a:spLocks noGrp="1"/>
          </p:cNvSpPr>
          <p:nvPr/>
        </p:nvSpPr>
        <p:spPr>
          <a:xfrm>
            <a:off x="2895600" y="495300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Explainable and resilient</a:t>
            </a:r>
          </a:p>
        </p:txBody>
      </p:sp>
      <p:sp>
        <p:nvSpPr>
          <p:cNvPr id="26" name="Rectangle 25">
            <a:extLst>
              <a:ext uri="{FF2B5EF4-FFF2-40B4-BE49-F238E27FC236}">
                <a16:creationId xmlns:a16="http://schemas.microsoft.com/office/drawing/2014/main" id="{968CEF41-4335-4005-9BBB-5E81ECE94904}"/>
              </a:ext>
            </a:extLst>
          </p:cNvPr>
          <p:cNvSpPr>
            <a:spLocks noGrp="1"/>
          </p:cNvSpPr>
          <p:nvPr/>
        </p:nvSpPr>
        <p:spPr>
          <a:xfrm>
            <a:off x="5314950" y="4953000"/>
            <a:ext cx="2095500" cy="304800"/>
          </a:xfrm>
          <a:prstGeom prst="rect">
            <a:avLst/>
          </a:prstGeom>
          <a:noFill/>
          <a:ln w="0">
            <a:noFill/>
            <a:prstDash val="solid"/>
          </a:ln>
        </p:spPr>
        <p:txBody>
          <a:bodyPr/>
          <a:lstStyle/>
          <a:p>
            <a:pPr>
              <a:buNone/>
              <a:defRPr sz="1050">
                <a:solidFill>
                  <a:srgbClr val="111111"/>
                </a:solidFill>
              </a:defRPr>
            </a:pPr>
            <a:r>
              <a:rPr sz="1050">
                <a:solidFill>
                  <a:srgbClr val="111111"/>
                </a:solidFill>
              </a:rPr>
              <a:t>API-dependent rerank</a:t>
            </a:r>
          </a:p>
        </p:txBody>
      </p:sp>
      <p:sp>
        <p:nvSpPr>
          <p:cNvPr id="27" name="Rectangle 26">
            <a:extLst>
              <a:ext uri="{FF2B5EF4-FFF2-40B4-BE49-F238E27FC236}">
                <a16:creationId xmlns:a16="http://schemas.microsoft.com/office/drawing/2014/main" id="{59D4DBEA-8579-4379-9A93-B9D9640DFB93}"/>
              </a:ext>
            </a:extLst>
          </p:cNvPr>
          <p:cNvSpPr>
            <a:spLocks noGrp="1"/>
          </p:cNvSpPr>
          <p:nvPr/>
        </p:nvSpPr>
        <p:spPr>
          <a:xfrm>
            <a:off x="7753350" y="4914900"/>
            <a:ext cx="2857500" cy="381000"/>
          </a:xfrm>
          <a:prstGeom prst="rect">
            <a:avLst/>
          </a:prstGeom>
          <a:noFill/>
          <a:ln w="0">
            <a:noFill/>
            <a:prstDash val="solid"/>
          </a:ln>
        </p:spPr>
        <p:txBody>
          <a:bodyPr/>
          <a:lstStyle/>
          <a:p>
            <a:pPr>
              <a:buNone/>
              <a:defRPr sz="1050">
                <a:solidFill>
                  <a:srgbClr val="111111"/>
                </a:solidFill>
              </a:defRPr>
            </a:pPr>
            <a:r>
              <a:rPr sz="1050">
                <a:solidFill>
                  <a:srgbClr val="111111"/>
                </a:solidFill>
              </a:rPr>
              <a:t>Local scoring first; optional OpenAI rerank.</a:t>
            </a:r>
          </a:p>
        </p:txBody>
      </p:sp>
      <p:sp>
        <p:nvSpPr>
          <p:cNvPr id="28" name="Rectangle 27">
            <a:extLst>
              <a:ext uri="{FF2B5EF4-FFF2-40B4-BE49-F238E27FC236}">
                <a16:creationId xmlns:a16="http://schemas.microsoft.com/office/drawing/2014/main" id="{7F0F1C7D-A4B3-41AD-8DA0-F78916929320}"/>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29" name="Rectangle 28">
            <a:extLst>
              <a:ext uri="{FF2B5EF4-FFF2-40B4-BE49-F238E27FC236}">
                <a16:creationId xmlns:a16="http://schemas.microsoft.com/office/drawing/2014/main" id="{6C72BFD5-3E8D-40C7-9B47-A0B1D40A3D01}"/>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30" name="Rectangle 29">
            <a:extLst>
              <a:ext uri="{FF2B5EF4-FFF2-40B4-BE49-F238E27FC236}">
                <a16:creationId xmlns:a16="http://schemas.microsoft.com/office/drawing/2014/main" id="{1C0326A3-3A80-4937-B835-48575A18A217}"/>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07</a:t>
            </a:r>
          </a:p>
        </p:txBody>
      </p:sp>
    </p:spTree>
    <p:extLst>
      <p:ext uri="{BB962C8B-B14F-4D97-AF65-F5344CB8AC3E}">
        <p14:creationId xmlns:p14="http://schemas.microsoft.com/office/powerpoint/2010/main" val="115787310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DE190F15-C3BB-40CA-BC9A-E555A0F10158}"/>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METHODOLOGY</a:t>
            </a:r>
          </a:p>
        </p:txBody>
      </p:sp>
      <p:sp>
        <p:nvSpPr>
          <p:cNvPr id="3" name="Rectangle 2">
            <a:extLst>
              <a:ext uri="{FF2B5EF4-FFF2-40B4-BE49-F238E27FC236}">
                <a16:creationId xmlns:a16="http://schemas.microsoft.com/office/drawing/2014/main" id="{85125DC6-5ED5-4AF3-AF52-E4AE1B152131}"/>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Rounded Corners 3">
            <a:extLst>
              <a:ext uri="{FF2B5EF4-FFF2-40B4-BE49-F238E27FC236}">
                <a16:creationId xmlns:a16="http://schemas.microsoft.com/office/drawing/2014/main" id="{1AAC6739-5C54-4A60-9FDD-16FE80689DB7}"/>
              </a:ext>
            </a:extLst>
          </p:cNvPr>
          <p:cNvSpPr>
            <a:spLocks noGrp="1"/>
          </p:cNvSpPr>
          <p:nvPr/>
        </p:nvSpPr>
        <p:spPr>
          <a:xfrm>
            <a:off x="1085850" y="2266950"/>
            <a:ext cx="704850" cy="704850"/>
          </a:xfrm>
          <a:prstGeom prst="roundRect">
            <a:avLst>
              <a:gd name="adj" fmla="val 21622"/>
            </a:avLst>
          </a:prstGeom>
          <a:solidFill>
            <a:srgbClr val="0F6B6E"/>
          </a:solidFill>
          <a:ln w="0">
            <a:noFill/>
            <a:prstDash val="solid"/>
          </a:ln>
        </p:spPr>
        <p:txBody>
          <a:bodyPr/>
          <a:lstStyle/>
          <a:p>
            <a:endParaRPr/>
          </a:p>
        </p:txBody>
      </p:sp>
      <p:sp>
        <p:nvSpPr>
          <p:cNvPr id="5" name="Rectangle 4">
            <a:extLst>
              <a:ext uri="{FF2B5EF4-FFF2-40B4-BE49-F238E27FC236}">
                <a16:creationId xmlns:a16="http://schemas.microsoft.com/office/drawing/2014/main" id="{EECA4DDD-B3A8-45B4-BC5B-975D45CE97D3}"/>
              </a:ext>
            </a:extLst>
          </p:cNvPr>
          <p:cNvSpPr>
            <a:spLocks noGrp="1"/>
          </p:cNvSpPr>
          <p:nvPr/>
        </p:nvSpPr>
        <p:spPr>
          <a:xfrm>
            <a:off x="1085850" y="2419350"/>
            <a:ext cx="704850" cy="323850"/>
          </a:xfrm>
          <a:prstGeom prst="rect">
            <a:avLst/>
          </a:prstGeom>
          <a:noFill/>
          <a:ln w="0">
            <a:noFill/>
            <a:prstDash val="solid"/>
          </a:ln>
        </p:spPr>
        <p:txBody>
          <a:bodyPr/>
          <a:lstStyle/>
          <a:p>
            <a:pPr algn="ctr">
              <a:buNone/>
              <a:defRPr sz="1875" b="1">
                <a:solidFill>
                  <a:srgbClr val="FFFFFF"/>
                </a:solidFill>
              </a:defRPr>
            </a:pPr>
            <a:r>
              <a:rPr sz="1875" b="1">
                <a:solidFill>
                  <a:srgbClr val="FFFFFF"/>
                </a:solidFill>
              </a:rPr>
              <a:t>1</a:t>
            </a:r>
          </a:p>
        </p:txBody>
      </p:sp>
      <p:sp>
        <p:nvSpPr>
          <p:cNvPr id="6" name="Rectangle 5">
            <a:extLst>
              <a:ext uri="{FF2B5EF4-FFF2-40B4-BE49-F238E27FC236}">
                <a16:creationId xmlns:a16="http://schemas.microsoft.com/office/drawing/2014/main" id="{CFF086FF-0B27-4D95-B66B-A27237722958}"/>
              </a:ext>
            </a:extLst>
          </p:cNvPr>
          <p:cNvSpPr>
            <a:spLocks noGrp="1"/>
          </p:cNvSpPr>
          <p:nvPr/>
        </p:nvSpPr>
        <p:spPr>
          <a:xfrm>
            <a:off x="762000" y="3143250"/>
            <a:ext cx="1352550" cy="266700"/>
          </a:xfrm>
          <a:prstGeom prst="rect">
            <a:avLst/>
          </a:prstGeom>
          <a:noFill/>
          <a:ln w="0">
            <a:noFill/>
            <a:prstDash val="solid"/>
          </a:ln>
        </p:spPr>
        <p:txBody>
          <a:bodyPr/>
          <a:lstStyle/>
          <a:p>
            <a:pPr algn="ctr">
              <a:buNone/>
              <a:defRPr sz="1350" b="1">
                <a:solidFill>
                  <a:srgbClr val="111111"/>
                </a:solidFill>
              </a:defRPr>
            </a:pPr>
            <a:r>
              <a:rPr sz="1350" b="1">
                <a:solidFill>
                  <a:srgbClr val="111111"/>
                </a:solidFill>
              </a:rPr>
              <a:t>Plan</a:t>
            </a:r>
          </a:p>
        </p:txBody>
      </p:sp>
      <p:sp>
        <p:nvSpPr>
          <p:cNvPr id="7" name="Rectangle 6">
            <a:extLst>
              <a:ext uri="{FF2B5EF4-FFF2-40B4-BE49-F238E27FC236}">
                <a16:creationId xmlns:a16="http://schemas.microsoft.com/office/drawing/2014/main" id="{F2C7A659-3C57-4560-AF13-DEED76C1FE24}"/>
              </a:ext>
            </a:extLst>
          </p:cNvPr>
          <p:cNvSpPr>
            <a:spLocks noGrp="1"/>
          </p:cNvSpPr>
          <p:nvPr/>
        </p:nvSpPr>
        <p:spPr>
          <a:xfrm>
            <a:off x="476250" y="3524250"/>
            <a:ext cx="1924050" cy="666750"/>
          </a:xfrm>
          <a:prstGeom prst="rect">
            <a:avLst/>
          </a:prstGeom>
          <a:noFill/>
          <a:ln w="0">
            <a:noFill/>
            <a:prstDash val="solid"/>
          </a:ln>
        </p:spPr>
        <p:txBody>
          <a:bodyPr/>
          <a:lstStyle/>
          <a:p>
            <a:pPr algn="ctr">
              <a:buNone/>
              <a:defRPr sz="1050">
                <a:solidFill>
                  <a:srgbClr val="5F6873"/>
                </a:solidFill>
              </a:defRPr>
            </a:pPr>
            <a:r>
              <a:rPr sz="1050">
                <a:solidFill>
                  <a:srgbClr val="5F6873"/>
                </a:solidFill>
              </a:rPr>
              <a:t>Define journeys, data structures and acceptance criteria.</a:t>
            </a:r>
          </a:p>
        </p:txBody>
      </p:sp>
      <p:sp>
        <p:nvSpPr>
          <p:cNvPr id="8" name="Rectangle 7">
            <a:extLst>
              <a:ext uri="{FF2B5EF4-FFF2-40B4-BE49-F238E27FC236}">
                <a16:creationId xmlns:a16="http://schemas.microsoft.com/office/drawing/2014/main" id="{0E6812E1-9061-4681-BD17-9ACDD47FA0BB}"/>
              </a:ext>
            </a:extLst>
          </p:cNvPr>
          <p:cNvSpPr>
            <a:spLocks noGrp="1"/>
          </p:cNvSpPr>
          <p:nvPr/>
        </p:nvSpPr>
        <p:spPr>
          <a:xfrm>
            <a:off x="2209800" y="2428875"/>
            <a:ext cx="400050" cy="323850"/>
          </a:xfrm>
          <a:prstGeom prst="rect">
            <a:avLst/>
          </a:prstGeom>
          <a:noFill/>
          <a:ln w="0">
            <a:noFill/>
            <a:prstDash val="solid"/>
          </a:ln>
        </p:spPr>
        <p:txBody>
          <a:bodyPr/>
          <a:lstStyle/>
          <a:p>
            <a:pPr algn="ctr">
              <a:buNone/>
              <a:defRPr sz="1800" b="1">
                <a:solidFill>
                  <a:srgbClr val="5F6873"/>
                </a:solidFill>
              </a:defRPr>
            </a:pPr>
            <a:r>
              <a:rPr sz="1800" b="1">
                <a:solidFill>
                  <a:srgbClr val="5F6873"/>
                </a:solidFill>
              </a:rPr>
              <a:t>&gt;</a:t>
            </a:r>
          </a:p>
        </p:txBody>
      </p:sp>
      <p:sp>
        <p:nvSpPr>
          <p:cNvPr id="9" name="Rectangle: Rounded Corners 8">
            <a:extLst>
              <a:ext uri="{FF2B5EF4-FFF2-40B4-BE49-F238E27FC236}">
                <a16:creationId xmlns:a16="http://schemas.microsoft.com/office/drawing/2014/main" id="{72B93E5E-D625-4C40-9300-CD9E4B0DE21F}"/>
              </a:ext>
            </a:extLst>
          </p:cNvPr>
          <p:cNvSpPr>
            <a:spLocks noGrp="1"/>
          </p:cNvSpPr>
          <p:nvPr/>
        </p:nvSpPr>
        <p:spPr>
          <a:xfrm>
            <a:off x="3657600" y="2266950"/>
            <a:ext cx="704850" cy="704850"/>
          </a:xfrm>
          <a:prstGeom prst="roundRect">
            <a:avLst>
              <a:gd name="adj" fmla="val 21622"/>
            </a:avLst>
          </a:prstGeom>
          <a:solidFill>
            <a:srgbClr val="075985"/>
          </a:solidFill>
          <a:ln w="0">
            <a:noFill/>
            <a:prstDash val="solid"/>
          </a:ln>
        </p:spPr>
        <p:txBody>
          <a:bodyPr/>
          <a:lstStyle/>
          <a:p>
            <a:endParaRPr/>
          </a:p>
        </p:txBody>
      </p:sp>
      <p:sp>
        <p:nvSpPr>
          <p:cNvPr id="10" name="Rectangle 9">
            <a:extLst>
              <a:ext uri="{FF2B5EF4-FFF2-40B4-BE49-F238E27FC236}">
                <a16:creationId xmlns:a16="http://schemas.microsoft.com/office/drawing/2014/main" id="{732FC71C-5007-4A4A-BE90-6BF5F4F076C3}"/>
              </a:ext>
            </a:extLst>
          </p:cNvPr>
          <p:cNvSpPr>
            <a:spLocks noGrp="1"/>
          </p:cNvSpPr>
          <p:nvPr/>
        </p:nvSpPr>
        <p:spPr>
          <a:xfrm>
            <a:off x="3657600" y="2419350"/>
            <a:ext cx="704850" cy="323850"/>
          </a:xfrm>
          <a:prstGeom prst="rect">
            <a:avLst/>
          </a:prstGeom>
          <a:noFill/>
          <a:ln w="0">
            <a:noFill/>
            <a:prstDash val="solid"/>
          </a:ln>
        </p:spPr>
        <p:txBody>
          <a:bodyPr/>
          <a:lstStyle/>
          <a:p>
            <a:pPr algn="ctr">
              <a:buNone/>
              <a:defRPr sz="1875" b="1">
                <a:solidFill>
                  <a:srgbClr val="FFFFFF"/>
                </a:solidFill>
              </a:defRPr>
            </a:pPr>
            <a:r>
              <a:rPr sz="1875" b="1">
                <a:solidFill>
                  <a:srgbClr val="FFFFFF"/>
                </a:solidFill>
              </a:rPr>
              <a:t>2</a:t>
            </a:r>
          </a:p>
        </p:txBody>
      </p:sp>
      <p:sp>
        <p:nvSpPr>
          <p:cNvPr id="11" name="Rectangle 10">
            <a:extLst>
              <a:ext uri="{FF2B5EF4-FFF2-40B4-BE49-F238E27FC236}">
                <a16:creationId xmlns:a16="http://schemas.microsoft.com/office/drawing/2014/main" id="{634F4876-4306-4FDA-ACA1-04B9083FB022}"/>
              </a:ext>
            </a:extLst>
          </p:cNvPr>
          <p:cNvSpPr>
            <a:spLocks noGrp="1"/>
          </p:cNvSpPr>
          <p:nvPr/>
        </p:nvSpPr>
        <p:spPr>
          <a:xfrm>
            <a:off x="3333750" y="3143250"/>
            <a:ext cx="1352550" cy="266700"/>
          </a:xfrm>
          <a:prstGeom prst="rect">
            <a:avLst/>
          </a:prstGeom>
          <a:noFill/>
          <a:ln w="0">
            <a:noFill/>
            <a:prstDash val="solid"/>
          </a:ln>
        </p:spPr>
        <p:txBody>
          <a:bodyPr/>
          <a:lstStyle/>
          <a:p>
            <a:pPr algn="ctr">
              <a:buNone/>
              <a:defRPr sz="1350" b="1">
                <a:solidFill>
                  <a:srgbClr val="111111"/>
                </a:solidFill>
              </a:defRPr>
            </a:pPr>
            <a:r>
              <a:rPr sz="1350" b="1">
                <a:solidFill>
                  <a:srgbClr val="111111"/>
                </a:solidFill>
              </a:rPr>
              <a:t>Build</a:t>
            </a:r>
          </a:p>
        </p:txBody>
      </p:sp>
      <p:sp>
        <p:nvSpPr>
          <p:cNvPr id="12" name="Rectangle 11">
            <a:extLst>
              <a:ext uri="{FF2B5EF4-FFF2-40B4-BE49-F238E27FC236}">
                <a16:creationId xmlns:a16="http://schemas.microsoft.com/office/drawing/2014/main" id="{A8116B32-C071-46ED-AA4C-07BF847B635C}"/>
              </a:ext>
            </a:extLst>
          </p:cNvPr>
          <p:cNvSpPr>
            <a:spLocks noGrp="1"/>
          </p:cNvSpPr>
          <p:nvPr/>
        </p:nvSpPr>
        <p:spPr>
          <a:xfrm>
            <a:off x="3048000" y="3524250"/>
            <a:ext cx="1924050" cy="666750"/>
          </a:xfrm>
          <a:prstGeom prst="rect">
            <a:avLst/>
          </a:prstGeom>
          <a:noFill/>
          <a:ln w="0">
            <a:noFill/>
            <a:prstDash val="solid"/>
          </a:ln>
        </p:spPr>
        <p:txBody>
          <a:bodyPr/>
          <a:lstStyle/>
          <a:p>
            <a:pPr algn="ctr">
              <a:buNone/>
              <a:defRPr sz="1050">
                <a:solidFill>
                  <a:srgbClr val="5F6873"/>
                </a:solidFill>
              </a:defRPr>
            </a:pPr>
            <a:r>
              <a:rPr sz="1050">
                <a:solidFill>
                  <a:srgbClr val="5F6873"/>
                </a:solidFill>
              </a:rPr>
              <a:t>Implement client, admin and server in increments.</a:t>
            </a:r>
          </a:p>
        </p:txBody>
      </p:sp>
      <p:sp>
        <p:nvSpPr>
          <p:cNvPr id="13" name="Rectangle 12">
            <a:extLst>
              <a:ext uri="{FF2B5EF4-FFF2-40B4-BE49-F238E27FC236}">
                <a16:creationId xmlns:a16="http://schemas.microsoft.com/office/drawing/2014/main" id="{7CFC1DFA-D5DB-41CE-98E5-CDC286F27460}"/>
              </a:ext>
            </a:extLst>
          </p:cNvPr>
          <p:cNvSpPr>
            <a:spLocks noGrp="1"/>
          </p:cNvSpPr>
          <p:nvPr/>
        </p:nvSpPr>
        <p:spPr>
          <a:xfrm>
            <a:off x="4781550" y="2428875"/>
            <a:ext cx="400050" cy="323850"/>
          </a:xfrm>
          <a:prstGeom prst="rect">
            <a:avLst/>
          </a:prstGeom>
          <a:noFill/>
          <a:ln w="0">
            <a:noFill/>
            <a:prstDash val="solid"/>
          </a:ln>
        </p:spPr>
        <p:txBody>
          <a:bodyPr/>
          <a:lstStyle/>
          <a:p>
            <a:pPr algn="ctr">
              <a:buNone/>
              <a:defRPr sz="1800" b="1">
                <a:solidFill>
                  <a:srgbClr val="5F6873"/>
                </a:solidFill>
              </a:defRPr>
            </a:pPr>
            <a:r>
              <a:rPr sz="1800" b="1">
                <a:solidFill>
                  <a:srgbClr val="5F6873"/>
                </a:solidFill>
              </a:rPr>
              <a:t>&gt;</a:t>
            </a:r>
          </a:p>
        </p:txBody>
      </p:sp>
      <p:sp>
        <p:nvSpPr>
          <p:cNvPr id="14" name="Rectangle: Rounded Corners 13">
            <a:extLst>
              <a:ext uri="{FF2B5EF4-FFF2-40B4-BE49-F238E27FC236}">
                <a16:creationId xmlns:a16="http://schemas.microsoft.com/office/drawing/2014/main" id="{6427490C-6A35-4AF6-81F1-7A9D3D027736}"/>
              </a:ext>
            </a:extLst>
          </p:cNvPr>
          <p:cNvSpPr>
            <a:spLocks noGrp="1"/>
          </p:cNvSpPr>
          <p:nvPr/>
        </p:nvSpPr>
        <p:spPr>
          <a:xfrm>
            <a:off x="6229350" y="2266950"/>
            <a:ext cx="704850" cy="704850"/>
          </a:xfrm>
          <a:prstGeom prst="roundRect">
            <a:avLst>
              <a:gd name="adj" fmla="val 21622"/>
            </a:avLst>
          </a:prstGeom>
          <a:solidFill>
            <a:srgbClr val="B91C1C"/>
          </a:solidFill>
          <a:ln w="0">
            <a:noFill/>
            <a:prstDash val="solid"/>
          </a:ln>
        </p:spPr>
        <p:txBody>
          <a:bodyPr/>
          <a:lstStyle/>
          <a:p>
            <a:endParaRPr/>
          </a:p>
        </p:txBody>
      </p:sp>
      <p:sp>
        <p:nvSpPr>
          <p:cNvPr id="15" name="Rectangle 14">
            <a:extLst>
              <a:ext uri="{FF2B5EF4-FFF2-40B4-BE49-F238E27FC236}">
                <a16:creationId xmlns:a16="http://schemas.microsoft.com/office/drawing/2014/main" id="{C374006D-8A07-4D05-B909-E7DC914D21C9}"/>
              </a:ext>
            </a:extLst>
          </p:cNvPr>
          <p:cNvSpPr>
            <a:spLocks noGrp="1"/>
          </p:cNvSpPr>
          <p:nvPr/>
        </p:nvSpPr>
        <p:spPr>
          <a:xfrm>
            <a:off x="6229350" y="2419350"/>
            <a:ext cx="704850" cy="323850"/>
          </a:xfrm>
          <a:prstGeom prst="rect">
            <a:avLst/>
          </a:prstGeom>
          <a:noFill/>
          <a:ln w="0">
            <a:noFill/>
            <a:prstDash val="solid"/>
          </a:ln>
        </p:spPr>
        <p:txBody>
          <a:bodyPr/>
          <a:lstStyle/>
          <a:p>
            <a:pPr algn="ctr">
              <a:buNone/>
              <a:defRPr sz="1875" b="1">
                <a:solidFill>
                  <a:srgbClr val="FFFFFF"/>
                </a:solidFill>
              </a:defRPr>
            </a:pPr>
            <a:r>
              <a:rPr sz="1875" b="1">
                <a:solidFill>
                  <a:srgbClr val="FFFFFF"/>
                </a:solidFill>
              </a:rPr>
              <a:t>3</a:t>
            </a:r>
          </a:p>
        </p:txBody>
      </p:sp>
      <p:sp>
        <p:nvSpPr>
          <p:cNvPr id="16" name="Rectangle 15">
            <a:extLst>
              <a:ext uri="{FF2B5EF4-FFF2-40B4-BE49-F238E27FC236}">
                <a16:creationId xmlns:a16="http://schemas.microsoft.com/office/drawing/2014/main" id="{B7D4B51F-CFEE-434B-9851-19BC95898D22}"/>
              </a:ext>
            </a:extLst>
          </p:cNvPr>
          <p:cNvSpPr>
            <a:spLocks noGrp="1"/>
          </p:cNvSpPr>
          <p:nvPr/>
        </p:nvSpPr>
        <p:spPr>
          <a:xfrm>
            <a:off x="5905500" y="3143250"/>
            <a:ext cx="1352550" cy="266700"/>
          </a:xfrm>
          <a:prstGeom prst="rect">
            <a:avLst/>
          </a:prstGeom>
          <a:noFill/>
          <a:ln w="0">
            <a:noFill/>
            <a:prstDash val="solid"/>
          </a:ln>
        </p:spPr>
        <p:txBody>
          <a:bodyPr/>
          <a:lstStyle/>
          <a:p>
            <a:pPr algn="ctr">
              <a:buNone/>
              <a:defRPr sz="1350" b="1">
                <a:solidFill>
                  <a:srgbClr val="111111"/>
                </a:solidFill>
              </a:defRPr>
            </a:pPr>
            <a:r>
              <a:rPr sz="1350" b="1">
                <a:solidFill>
                  <a:srgbClr val="111111"/>
                </a:solidFill>
              </a:rPr>
              <a:t>Test</a:t>
            </a:r>
          </a:p>
        </p:txBody>
      </p:sp>
      <p:sp>
        <p:nvSpPr>
          <p:cNvPr id="17" name="Rectangle 16">
            <a:extLst>
              <a:ext uri="{FF2B5EF4-FFF2-40B4-BE49-F238E27FC236}">
                <a16:creationId xmlns:a16="http://schemas.microsoft.com/office/drawing/2014/main" id="{0CFB305A-FE52-4CA5-876B-CD32549E48DD}"/>
              </a:ext>
            </a:extLst>
          </p:cNvPr>
          <p:cNvSpPr>
            <a:spLocks noGrp="1"/>
          </p:cNvSpPr>
          <p:nvPr/>
        </p:nvSpPr>
        <p:spPr>
          <a:xfrm>
            <a:off x="5619750" y="3524250"/>
            <a:ext cx="1924050" cy="666750"/>
          </a:xfrm>
          <a:prstGeom prst="rect">
            <a:avLst/>
          </a:prstGeom>
          <a:noFill/>
          <a:ln w="0">
            <a:noFill/>
            <a:prstDash val="solid"/>
          </a:ln>
        </p:spPr>
        <p:txBody>
          <a:bodyPr/>
          <a:lstStyle/>
          <a:p>
            <a:pPr algn="ctr">
              <a:buNone/>
              <a:defRPr sz="1050">
                <a:solidFill>
                  <a:srgbClr val="5F6873"/>
                </a:solidFill>
              </a:defRPr>
            </a:pPr>
            <a:r>
              <a:rPr sz="1050">
                <a:solidFill>
                  <a:srgbClr val="5F6873"/>
                </a:solidFill>
              </a:rPr>
              <a:t>Run builds, API checks and browser inspection.</a:t>
            </a:r>
          </a:p>
        </p:txBody>
      </p:sp>
      <p:sp>
        <p:nvSpPr>
          <p:cNvPr id="18" name="Rectangle 17">
            <a:extLst>
              <a:ext uri="{FF2B5EF4-FFF2-40B4-BE49-F238E27FC236}">
                <a16:creationId xmlns:a16="http://schemas.microsoft.com/office/drawing/2014/main" id="{013596BC-72DF-4385-A128-DE2BFCAC18B6}"/>
              </a:ext>
            </a:extLst>
          </p:cNvPr>
          <p:cNvSpPr>
            <a:spLocks noGrp="1"/>
          </p:cNvSpPr>
          <p:nvPr/>
        </p:nvSpPr>
        <p:spPr>
          <a:xfrm>
            <a:off x="7353300" y="2428875"/>
            <a:ext cx="400050" cy="323850"/>
          </a:xfrm>
          <a:prstGeom prst="rect">
            <a:avLst/>
          </a:prstGeom>
          <a:noFill/>
          <a:ln w="0">
            <a:noFill/>
            <a:prstDash val="solid"/>
          </a:ln>
        </p:spPr>
        <p:txBody>
          <a:bodyPr/>
          <a:lstStyle/>
          <a:p>
            <a:pPr algn="ctr">
              <a:buNone/>
              <a:defRPr sz="1800" b="1">
                <a:solidFill>
                  <a:srgbClr val="5F6873"/>
                </a:solidFill>
              </a:defRPr>
            </a:pPr>
            <a:r>
              <a:rPr sz="1800" b="1">
                <a:solidFill>
                  <a:srgbClr val="5F6873"/>
                </a:solidFill>
              </a:rPr>
              <a:t>&gt;</a:t>
            </a:r>
          </a:p>
        </p:txBody>
      </p:sp>
      <p:sp>
        <p:nvSpPr>
          <p:cNvPr id="19" name="Rectangle: Rounded Corners 18">
            <a:extLst>
              <a:ext uri="{FF2B5EF4-FFF2-40B4-BE49-F238E27FC236}">
                <a16:creationId xmlns:a16="http://schemas.microsoft.com/office/drawing/2014/main" id="{9F065B93-C7E3-4BDE-BABF-24D0DDF51A75}"/>
              </a:ext>
            </a:extLst>
          </p:cNvPr>
          <p:cNvSpPr>
            <a:spLocks noGrp="1"/>
          </p:cNvSpPr>
          <p:nvPr/>
        </p:nvSpPr>
        <p:spPr>
          <a:xfrm>
            <a:off x="8801100" y="2266950"/>
            <a:ext cx="704850" cy="704850"/>
          </a:xfrm>
          <a:prstGeom prst="roundRect">
            <a:avLst>
              <a:gd name="adj" fmla="val 21622"/>
            </a:avLst>
          </a:prstGeom>
          <a:solidFill>
            <a:srgbClr val="C89B2C"/>
          </a:solidFill>
          <a:ln w="0">
            <a:noFill/>
            <a:prstDash val="solid"/>
          </a:ln>
        </p:spPr>
        <p:txBody>
          <a:bodyPr/>
          <a:lstStyle/>
          <a:p>
            <a:endParaRPr/>
          </a:p>
        </p:txBody>
      </p:sp>
      <p:sp>
        <p:nvSpPr>
          <p:cNvPr id="20" name="Rectangle 19">
            <a:extLst>
              <a:ext uri="{FF2B5EF4-FFF2-40B4-BE49-F238E27FC236}">
                <a16:creationId xmlns:a16="http://schemas.microsoft.com/office/drawing/2014/main" id="{1F8DC6D3-A795-4AD9-87A9-0C7DE937D4D3}"/>
              </a:ext>
            </a:extLst>
          </p:cNvPr>
          <p:cNvSpPr>
            <a:spLocks noGrp="1"/>
          </p:cNvSpPr>
          <p:nvPr/>
        </p:nvSpPr>
        <p:spPr>
          <a:xfrm>
            <a:off x="8801100" y="2419350"/>
            <a:ext cx="704850" cy="323850"/>
          </a:xfrm>
          <a:prstGeom prst="rect">
            <a:avLst/>
          </a:prstGeom>
          <a:noFill/>
          <a:ln w="0">
            <a:noFill/>
            <a:prstDash val="solid"/>
          </a:ln>
        </p:spPr>
        <p:txBody>
          <a:bodyPr/>
          <a:lstStyle/>
          <a:p>
            <a:pPr algn="ctr">
              <a:buNone/>
              <a:defRPr sz="1875" b="1">
                <a:solidFill>
                  <a:srgbClr val="FFFFFF"/>
                </a:solidFill>
              </a:defRPr>
            </a:pPr>
            <a:r>
              <a:rPr sz="1875" b="1">
                <a:solidFill>
                  <a:srgbClr val="FFFFFF"/>
                </a:solidFill>
              </a:rPr>
              <a:t>4</a:t>
            </a:r>
          </a:p>
        </p:txBody>
      </p:sp>
      <p:sp>
        <p:nvSpPr>
          <p:cNvPr id="21" name="Rectangle 20">
            <a:extLst>
              <a:ext uri="{FF2B5EF4-FFF2-40B4-BE49-F238E27FC236}">
                <a16:creationId xmlns:a16="http://schemas.microsoft.com/office/drawing/2014/main" id="{0E3161A1-6EA2-4B2E-B2CB-34288F7FFEB9}"/>
              </a:ext>
            </a:extLst>
          </p:cNvPr>
          <p:cNvSpPr>
            <a:spLocks noGrp="1"/>
          </p:cNvSpPr>
          <p:nvPr/>
        </p:nvSpPr>
        <p:spPr>
          <a:xfrm>
            <a:off x="8477250" y="3143250"/>
            <a:ext cx="1352550" cy="266700"/>
          </a:xfrm>
          <a:prstGeom prst="rect">
            <a:avLst/>
          </a:prstGeom>
          <a:noFill/>
          <a:ln w="0">
            <a:noFill/>
            <a:prstDash val="solid"/>
          </a:ln>
        </p:spPr>
        <p:txBody>
          <a:bodyPr/>
          <a:lstStyle/>
          <a:p>
            <a:pPr algn="ctr">
              <a:buNone/>
              <a:defRPr sz="1350" b="1">
                <a:solidFill>
                  <a:srgbClr val="111111"/>
                </a:solidFill>
              </a:defRPr>
            </a:pPr>
            <a:r>
              <a:rPr sz="1350" b="1">
                <a:solidFill>
                  <a:srgbClr val="111111"/>
                </a:solidFill>
              </a:rPr>
              <a:t>Refine</a:t>
            </a:r>
          </a:p>
        </p:txBody>
      </p:sp>
      <p:sp>
        <p:nvSpPr>
          <p:cNvPr id="22" name="Rectangle 21">
            <a:extLst>
              <a:ext uri="{FF2B5EF4-FFF2-40B4-BE49-F238E27FC236}">
                <a16:creationId xmlns:a16="http://schemas.microsoft.com/office/drawing/2014/main" id="{BE542848-D4DD-436D-BA37-09C1755A116D}"/>
              </a:ext>
            </a:extLst>
          </p:cNvPr>
          <p:cNvSpPr>
            <a:spLocks noGrp="1"/>
          </p:cNvSpPr>
          <p:nvPr/>
        </p:nvSpPr>
        <p:spPr>
          <a:xfrm>
            <a:off x="8191500" y="3524250"/>
            <a:ext cx="1924050" cy="666750"/>
          </a:xfrm>
          <a:prstGeom prst="rect">
            <a:avLst/>
          </a:prstGeom>
          <a:noFill/>
          <a:ln w="0">
            <a:noFill/>
            <a:prstDash val="solid"/>
          </a:ln>
        </p:spPr>
        <p:txBody>
          <a:bodyPr/>
          <a:lstStyle/>
          <a:p>
            <a:pPr algn="ctr">
              <a:buNone/>
              <a:defRPr sz="1050">
                <a:solidFill>
                  <a:srgbClr val="5F6873"/>
                </a:solidFill>
              </a:defRPr>
            </a:pPr>
            <a:r>
              <a:rPr sz="1050">
                <a:solidFill>
                  <a:srgbClr val="5F6873"/>
                </a:solidFill>
              </a:rPr>
              <a:t>Improve catalogue, uploads, orders and recommendations.</a:t>
            </a:r>
          </a:p>
        </p:txBody>
      </p:sp>
      <p:sp>
        <p:nvSpPr>
          <p:cNvPr id="25" name="Rectangle 24">
            <a:extLst>
              <a:ext uri="{FF2B5EF4-FFF2-40B4-BE49-F238E27FC236}">
                <a16:creationId xmlns:a16="http://schemas.microsoft.com/office/drawing/2014/main" id="{DCB05870-7CCC-4090-9746-0AEAD1E174DC}"/>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26" name="Rectangle 25">
            <a:extLst>
              <a:ext uri="{FF2B5EF4-FFF2-40B4-BE49-F238E27FC236}">
                <a16:creationId xmlns:a16="http://schemas.microsoft.com/office/drawing/2014/main" id="{35EF8A9A-348B-4B34-97FD-08D868910742}"/>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27" name="Rectangle 26">
            <a:extLst>
              <a:ext uri="{FF2B5EF4-FFF2-40B4-BE49-F238E27FC236}">
                <a16:creationId xmlns:a16="http://schemas.microsoft.com/office/drawing/2014/main" id="{DA99303A-0862-4CDD-B126-453D593E9BCE}"/>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08</a:t>
            </a:r>
          </a:p>
        </p:txBody>
      </p:sp>
    </p:spTree>
    <p:extLst>
      <p:ext uri="{BB962C8B-B14F-4D97-AF65-F5344CB8AC3E}">
        <p14:creationId xmlns:p14="http://schemas.microsoft.com/office/powerpoint/2010/main" val="117189097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1E4750B-5A71-40E3-87E8-7089661E9867}"/>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DESIGN OVERVIEW</a:t>
            </a:r>
          </a:p>
        </p:txBody>
      </p:sp>
      <p:sp>
        <p:nvSpPr>
          <p:cNvPr id="3" name="Rectangle 2">
            <a:extLst>
              <a:ext uri="{FF2B5EF4-FFF2-40B4-BE49-F238E27FC236}">
                <a16:creationId xmlns:a16="http://schemas.microsoft.com/office/drawing/2014/main" id="{C2B79034-F10A-459C-950E-D9C4442B0E99}"/>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3">
            <a:extLst>
              <a:ext uri="{FF2B5EF4-FFF2-40B4-BE49-F238E27FC236}">
                <a16:creationId xmlns:a16="http://schemas.microsoft.com/office/drawing/2014/main" id="{322CD410-57F3-4547-B6A3-9F22D0B1B2F3}"/>
              </a:ext>
            </a:extLst>
          </p:cNvPr>
          <p:cNvSpPr>
            <a:spLocks noGrp="1"/>
          </p:cNvSpPr>
          <p:nvPr/>
        </p:nvSpPr>
        <p:spPr>
          <a:xfrm>
            <a:off x="742950" y="2095500"/>
            <a:ext cx="4476750" cy="1047750"/>
          </a:xfrm>
          <a:prstGeom prst="rect">
            <a:avLst/>
          </a:prstGeom>
          <a:noFill/>
          <a:ln w="0">
            <a:noFill/>
            <a:prstDash val="solid"/>
          </a:ln>
        </p:spPr>
        <p:txBody>
          <a:bodyPr/>
          <a:lstStyle/>
          <a:p>
            <a:pPr>
              <a:buNone/>
              <a:defRPr sz="1350">
                <a:solidFill>
                  <a:srgbClr val="111111"/>
                </a:solidFill>
              </a:defRPr>
            </a:pPr>
            <a:r>
              <a:rPr sz="1350">
                <a:solidFill>
                  <a:srgbClr val="111111"/>
                </a:solidFill>
              </a:rPr>
              <a:t>Two React/Vite applications connect to one Express/TypeScript API. It owns authentication, role checks, products, wishlist, orders, uploads and recommendations. Zod, rate limiting, Helmet and CORS protect route boundaries.</a:t>
            </a:r>
          </a:p>
        </p:txBody>
      </p:sp>
      <p:sp>
        <p:nvSpPr>
          <p:cNvPr id="5" name="Rectangle 4">
            <a:extLst>
              <a:ext uri="{FF2B5EF4-FFF2-40B4-BE49-F238E27FC236}">
                <a16:creationId xmlns:a16="http://schemas.microsoft.com/office/drawing/2014/main" id="{23D0D4ED-439D-488C-9B24-0DBE36305173}"/>
              </a:ext>
            </a:extLst>
          </p:cNvPr>
          <p:cNvSpPr>
            <a:spLocks noGrp="1"/>
          </p:cNvSpPr>
          <p:nvPr/>
        </p:nvSpPr>
        <p:spPr>
          <a:xfrm>
            <a:off x="742950" y="3429000"/>
            <a:ext cx="4476750" cy="895350"/>
          </a:xfrm>
          <a:prstGeom prst="rect">
            <a:avLst/>
          </a:prstGeom>
          <a:noFill/>
          <a:ln w="0">
            <a:noFill/>
            <a:prstDash val="solid"/>
          </a:ln>
        </p:spPr>
        <p:txBody>
          <a:bodyPr/>
          <a:lstStyle/>
          <a:p>
            <a:pPr>
              <a:buNone/>
              <a:defRPr sz="1350">
                <a:solidFill>
                  <a:srgbClr val="111111"/>
                </a:solidFill>
              </a:defRPr>
            </a:pPr>
            <a:r>
              <a:rPr sz="1350">
                <a:solidFill>
                  <a:srgbClr val="111111"/>
                </a:solidFill>
              </a:rPr>
              <a:t>Profiles are keyed by user ID. After four signals, unavailable and known products are removed, category becomes mandatory and local scoring ranks candidates. OpenAI can rerank strict JSON results; quota, timeout or network failure returns the local order.</a:t>
            </a:r>
          </a:p>
        </p:txBody>
      </p:sp>
      <p:sp>
        <p:nvSpPr>
          <p:cNvPr id="6" name="Rectangle: Rounded Corners 5">
            <a:extLst>
              <a:ext uri="{FF2B5EF4-FFF2-40B4-BE49-F238E27FC236}">
                <a16:creationId xmlns:a16="http://schemas.microsoft.com/office/drawing/2014/main" id="{EBE37BEB-E10C-4177-AC9F-05AAFAE24DB2}"/>
              </a:ext>
            </a:extLst>
          </p:cNvPr>
          <p:cNvSpPr>
            <a:spLocks noGrp="1"/>
          </p:cNvSpPr>
          <p:nvPr/>
        </p:nvSpPr>
        <p:spPr>
          <a:xfrm>
            <a:off x="6096000" y="1943100"/>
            <a:ext cx="4762500" cy="3238500"/>
          </a:xfrm>
          <a:prstGeom prst="roundRect">
            <a:avLst>
              <a:gd name="adj" fmla="val 3529"/>
            </a:avLst>
          </a:prstGeom>
          <a:solidFill>
            <a:srgbClr val="F7F4EF"/>
          </a:solidFill>
          <a:ln w="9525">
            <a:solidFill>
              <a:srgbClr val="D9CEC3"/>
            </a:solidFill>
            <a:prstDash val="solid"/>
          </a:ln>
        </p:spPr>
        <p:style>
          <a:lnRef idx="0">
            <a:scrgbClr r="0" g="0" b="0"/>
          </a:lnRef>
          <a:fillRef idx="0">
            <a:scrgbClr r="0" g="0" b="0"/>
          </a:fillRef>
          <a:effectRef idx="4">
            <a:scrgbClr r="0" g="0" b="0"/>
          </a:effectRef>
          <a:fontRef idx="major"/>
        </p:style>
        <p:txBody>
          <a:bodyPr/>
          <a:lstStyle/>
          <a:p>
            <a:endParaRPr/>
          </a:p>
        </p:txBody>
      </p:sp>
      <p:sp>
        <p:nvSpPr>
          <p:cNvPr id="7" name="Rectangle: Rounded Corners 6">
            <a:extLst>
              <a:ext uri="{FF2B5EF4-FFF2-40B4-BE49-F238E27FC236}">
                <a16:creationId xmlns:a16="http://schemas.microsoft.com/office/drawing/2014/main" id="{44C04072-DE17-4F7D-AB55-51622597F6A5}"/>
              </a:ext>
            </a:extLst>
          </p:cNvPr>
          <p:cNvSpPr>
            <a:spLocks noGrp="1"/>
          </p:cNvSpPr>
          <p:nvPr/>
        </p:nvSpPr>
        <p:spPr>
          <a:xfrm>
            <a:off x="6572250" y="2381250"/>
            <a:ext cx="1619250" cy="590550"/>
          </a:xfrm>
          <a:prstGeom prst="roundRect">
            <a:avLst>
              <a:gd name="adj" fmla="val 12903"/>
            </a:avLst>
          </a:prstGeom>
          <a:solidFill>
            <a:srgbClr val="E6F6F4"/>
          </a:solidFill>
          <a:ln w="9525">
            <a:solidFill>
              <a:srgbClr val="CBD5D6"/>
            </a:solidFill>
            <a:prstDash val="solid"/>
          </a:ln>
        </p:spPr>
        <p:txBody>
          <a:bodyPr/>
          <a:lstStyle/>
          <a:p>
            <a:endParaRPr/>
          </a:p>
        </p:txBody>
      </p:sp>
      <p:sp>
        <p:nvSpPr>
          <p:cNvPr id="8" name="Rectangle 7">
            <a:extLst>
              <a:ext uri="{FF2B5EF4-FFF2-40B4-BE49-F238E27FC236}">
                <a16:creationId xmlns:a16="http://schemas.microsoft.com/office/drawing/2014/main" id="{0A6D0866-C8B7-44DB-BE6C-48564D0CBF96}"/>
              </a:ext>
            </a:extLst>
          </p:cNvPr>
          <p:cNvSpPr>
            <a:spLocks noGrp="1"/>
          </p:cNvSpPr>
          <p:nvPr/>
        </p:nvSpPr>
        <p:spPr>
          <a:xfrm>
            <a:off x="6686550" y="2495550"/>
            <a:ext cx="1390650" cy="419100"/>
          </a:xfrm>
          <a:prstGeom prst="rect">
            <a:avLst/>
          </a:prstGeom>
          <a:noFill/>
          <a:ln w="0">
            <a:noFill/>
            <a:prstDash val="solid"/>
          </a:ln>
        </p:spPr>
        <p:txBody>
          <a:bodyPr/>
          <a:lstStyle/>
          <a:p>
            <a:pPr algn="ctr">
              <a:buNone/>
              <a:defRPr sz="1125" b="1">
                <a:solidFill>
                  <a:srgbClr val="0F6B6E"/>
                </a:solidFill>
              </a:defRPr>
            </a:pPr>
            <a:r>
              <a:rPr sz="1125" b="1">
                <a:solidFill>
                  <a:srgbClr val="0F6B6E"/>
                </a:solidFill>
              </a:rPr>
              <a:t>React customer site</a:t>
            </a:r>
          </a:p>
        </p:txBody>
      </p:sp>
      <p:sp>
        <p:nvSpPr>
          <p:cNvPr id="9" name="Rectangle: Rounded Corners 8">
            <a:extLst>
              <a:ext uri="{FF2B5EF4-FFF2-40B4-BE49-F238E27FC236}">
                <a16:creationId xmlns:a16="http://schemas.microsoft.com/office/drawing/2014/main" id="{10C1CA7D-31AD-479B-8144-D2B223D9DB50}"/>
              </a:ext>
            </a:extLst>
          </p:cNvPr>
          <p:cNvSpPr>
            <a:spLocks noGrp="1"/>
          </p:cNvSpPr>
          <p:nvPr/>
        </p:nvSpPr>
        <p:spPr>
          <a:xfrm>
            <a:off x="6572250" y="3333750"/>
            <a:ext cx="1619250" cy="590550"/>
          </a:xfrm>
          <a:prstGeom prst="roundRect">
            <a:avLst>
              <a:gd name="adj" fmla="val 12903"/>
            </a:avLst>
          </a:prstGeom>
          <a:solidFill>
            <a:srgbClr val="E8F1FF"/>
          </a:solidFill>
          <a:ln w="9525">
            <a:solidFill>
              <a:srgbClr val="CBD5D6"/>
            </a:solidFill>
            <a:prstDash val="solid"/>
          </a:ln>
        </p:spPr>
        <p:txBody>
          <a:bodyPr/>
          <a:lstStyle/>
          <a:p>
            <a:endParaRPr/>
          </a:p>
        </p:txBody>
      </p:sp>
      <p:sp>
        <p:nvSpPr>
          <p:cNvPr id="10" name="Rectangle 9">
            <a:extLst>
              <a:ext uri="{FF2B5EF4-FFF2-40B4-BE49-F238E27FC236}">
                <a16:creationId xmlns:a16="http://schemas.microsoft.com/office/drawing/2014/main" id="{5D42352F-C1AC-4EE3-8567-7B057057A3A7}"/>
              </a:ext>
            </a:extLst>
          </p:cNvPr>
          <p:cNvSpPr>
            <a:spLocks noGrp="1"/>
          </p:cNvSpPr>
          <p:nvPr/>
        </p:nvSpPr>
        <p:spPr>
          <a:xfrm>
            <a:off x="6686550" y="3448050"/>
            <a:ext cx="1390650" cy="419100"/>
          </a:xfrm>
          <a:prstGeom prst="rect">
            <a:avLst/>
          </a:prstGeom>
          <a:noFill/>
          <a:ln w="0">
            <a:noFill/>
            <a:prstDash val="solid"/>
          </a:ln>
        </p:spPr>
        <p:txBody>
          <a:bodyPr/>
          <a:lstStyle/>
          <a:p>
            <a:pPr algn="ctr">
              <a:buNone/>
              <a:defRPr sz="1125" b="1">
                <a:solidFill>
                  <a:srgbClr val="075985"/>
                </a:solidFill>
              </a:defRPr>
            </a:pPr>
            <a:r>
              <a:rPr sz="1125" b="1">
                <a:solidFill>
                  <a:srgbClr val="075985"/>
                </a:solidFill>
              </a:rPr>
              <a:t>React admin dashboard</a:t>
            </a:r>
          </a:p>
        </p:txBody>
      </p:sp>
      <p:sp>
        <p:nvSpPr>
          <p:cNvPr id="11" name="Rectangle: Rounded Corners 10">
            <a:extLst>
              <a:ext uri="{FF2B5EF4-FFF2-40B4-BE49-F238E27FC236}">
                <a16:creationId xmlns:a16="http://schemas.microsoft.com/office/drawing/2014/main" id="{31937A68-4504-4BF1-A428-E768933A92BF}"/>
              </a:ext>
            </a:extLst>
          </p:cNvPr>
          <p:cNvSpPr>
            <a:spLocks noGrp="1"/>
          </p:cNvSpPr>
          <p:nvPr/>
        </p:nvSpPr>
        <p:spPr>
          <a:xfrm>
            <a:off x="8953500" y="2857500"/>
            <a:ext cx="1428750" cy="590550"/>
          </a:xfrm>
          <a:prstGeom prst="roundRect">
            <a:avLst>
              <a:gd name="adj" fmla="val 12903"/>
            </a:avLst>
          </a:prstGeom>
          <a:solidFill>
            <a:srgbClr val="FFF7E6"/>
          </a:solidFill>
          <a:ln w="9525">
            <a:solidFill>
              <a:srgbClr val="CBD5D6"/>
            </a:solidFill>
            <a:prstDash val="solid"/>
          </a:ln>
        </p:spPr>
        <p:txBody>
          <a:bodyPr/>
          <a:lstStyle/>
          <a:p>
            <a:endParaRPr/>
          </a:p>
        </p:txBody>
      </p:sp>
      <p:sp>
        <p:nvSpPr>
          <p:cNvPr id="12" name="Rectangle 11">
            <a:extLst>
              <a:ext uri="{FF2B5EF4-FFF2-40B4-BE49-F238E27FC236}">
                <a16:creationId xmlns:a16="http://schemas.microsoft.com/office/drawing/2014/main" id="{F1EA48A3-8A8A-4C8C-A420-DC30E4025FF9}"/>
              </a:ext>
            </a:extLst>
          </p:cNvPr>
          <p:cNvSpPr>
            <a:spLocks noGrp="1"/>
          </p:cNvSpPr>
          <p:nvPr/>
        </p:nvSpPr>
        <p:spPr>
          <a:xfrm>
            <a:off x="9067800" y="2971800"/>
            <a:ext cx="1200150" cy="419100"/>
          </a:xfrm>
          <a:prstGeom prst="rect">
            <a:avLst/>
          </a:prstGeom>
          <a:noFill/>
          <a:ln w="0">
            <a:noFill/>
            <a:prstDash val="solid"/>
          </a:ln>
        </p:spPr>
        <p:txBody>
          <a:bodyPr/>
          <a:lstStyle/>
          <a:p>
            <a:pPr algn="ctr">
              <a:buNone/>
              <a:defRPr sz="1125" b="1">
                <a:solidFill>
                  <a:srgbClr val="111111"/>
                </a:solidFill>
              </a:defRPr>
            </a:pPr>
            <a:r>
              <a:rPr sz="1125" b="1">
                <a:solidFill>
                  <a:srgbClr val="111111"/>
                </a:solidFill>
              </a:rPr>
              <a:t>Express API</a:t>
            </a:r>
          </a:p>
        </p:txBody>
      </p:sp>
      <p:sp>
        <p:nvSpPr>
          <p:cNvPr id="13" name="Rectangle: Rounded Corners 12">
            <a:extLst>
              <a:ext uri="{FF2B5EF4-FFF2-40B4-BE49-F238E27FC236}">
                <a16:creationId xmlns:a16="http://schemas.microsoft.com/office/drawing/2014/main" id="{9B72862C-3A0D-4F32-B2EC-BB79B4D73674}"/>
              </a:ext>
            </a:extLst>
          </p:cNvPr>
          <p:cNvSpPr>
            <a:spLocks noGrp="1"/>
          </p:cNvSpPr>
          <p:nvPr/>
        </p:nvSpPr>
        <p:spPr>
          <a:xfrm>
            <a:off x="8686800" y="4057650"/>
            <a:ext cx="1962150" cy="590550"/>
          </a:xfrm>
          <a:prstGeom prst="roundRect">
            <a:avLst>
              <a:gd name="adj" fmla="val 12903"/>
            </a:avLst>
          </a:prstGeom>
          <a:solidFill>
            <a:srgbClr val="FDF2F8"/>
          </a:solidFill>
          <a:ln w="9525">
            <a:solidFill>
              <a:srgbClr val="CBD5D6"/>
            </a:solidFill>
            <a:prstDash val="solid"/>
          </a:ln>
        </p:spPr>
        <p:txBody>
          <a:bodyPr/>
          <a:lstStyle/>
          <a:p>
            <a:endParaRPr/>
          </a:p>
        </p:txBody>
      </p:sp>
      <p:sp>
        <p:nvSpPr>
          <p:cNvPr id="14" name="Rectangle 13">
            <a:extLst>
              <a:ext uri="{FF2B5EF4-FFF2-40B4-BE49-F238E27FC236}">
                <a16:creationId xmlns:a16="http://schemas.microsoft.com/office/drawing/2014/main" id="{00A92C1A-7D2D-4EDF-8A43-81C74F60D6B2}"/>
              </a:ext>
            </a:extLst>
          </p:cNvPr>
          <p:cNvSpPr>
            <a:spLocks noGrp="1"/>
          </p:cNvSpPr>
          <p:nvPr/>
        </p:nvSpPr>
        <p:spPr>
          <a:xfrm>
            <a:off x="8801100" y="4171950"/>
            <a:ext cx="1733550" cy="419100"/>
          </a:xfrm>
          <a:prstGeom prst="rect">
            <a:avLst/>
          </a:prstGeom>
          <a:noFill/>
          <a:ln w="0">
            <a:noFill/>
            <a:prstDash val="solid"/>
          </a:ln>
        </p:spPr>
        <p:txBody>
          <a:bodyPr/>
          <a:lstStyle/>
          <a:p>
            <a:pPr algn="ctr">
              <a:buNone/>
              <a:defRPr sz="1125" b="1">
                <a:solidFill>
                  <a:srgbClr val="9F1239"/>
                </a:solidFill>
              </a:defRPr>
            </a:pPr>
            <a:r>
              <a:rPr sz="1125" b="1">
                <a:solidFill>
                  <a:srgbClr val="9F1239"/>
                </a:solidFill>
              </a:rPr>
              <a:t>JSON data + uploads</a:t>
            </a:r>
          </a:p>
        </p:txBody>
      </p:sp>
      <p:sp>
        <p:nvSpPr>
          <p:cNvPr id="15" name="Rectangle: Rounded Corners 14">
            <a:extLst>
              <a:ext uri="{FF2B5EF4-FFF2-40B4-BE49-F238E27FC236}">
                <a16:creationId xmlns:a16="http://schemas.microsoft.com/office/drawing/2014/main" id="{8ED352C3-0538-4B29-B7D2-8B38AB5C48EA}"/>
              </a:ext>
            </a:extLst>
          </p:cNvPr>
          <p:cNvSpPr>
            <a:spLocks noGrp="1"/>
          </p:cNvSpPr>
          <p:nvPr/>
        </p:nvSpPr>
        <p:spPr>
          <a:xfrm>
            <a:off x="6572250" y="4524375"/>
            <a:ext cx="2095500" cy="590550"/>
          </a:xfrm>
          <a:prstGeom prst="roundRect">
            <a:avLst>
              <a:gd name="adj" fmla="val 12903"/>
            </a:avLst>
          </a:prstGeom>
          <a:solidFill>
            <a:srgbClr val="F0FDF4"/>
          </a:solidFill>
          <a:ln w="9525">
            <a:solidFill>
              <a:srgbClr val="CBD5D6"/>
            </a:solidFill>
            <a:prstDash val="solid"/>
          </a:ln>
        </p:spPr>
        <p:txBody>
          <a:bodyPr/>
          <a:lstStyle/>
          <a:p>
            <a:endParaRPr/>
          </a:p>
        </p:txBody>
      </p:sp>
      <p:sp>
        <p:nvSpPr>
          <p:cNvPr id="16" name="Rectangle 15">
            <a:extLst>
              <a:ext uri="{FF2B5EF4-FFF2-40B4-BE49-F238E27FC236}">
                <a16:creationId xmlns:a16="http://schemas.microsoft.com/office/drawing/2014/main" id="{75543B70-B90E-45B4-B50D-BA544A37A9C9}"/>
              </a:ext>
            </a:extLst>
          </p:cNvPr>
          <p:cNvSpPr>
            <a:spLocks noGrp="1"/>
          </p:cNvSpPr>
          <p:nvPr/>
        </p:nvSpPr>
        <p:spPr>
          <a:xfrm>
            <a:off x="6686550" y="4638675"/>
            <a:ext cx="1866900" cy="419100"/>
          </a:xfrm>
          <a:prstGeom prst="rect">
            <a:avLst/>
          </a:prstGeom>
          <a:noFill/>
          <a:ln w="0">
            <a:noFill/>
            <a:prstDash val="solid"/>
          </a:ln>
        </p:spPr>
        <p:txBody>
          <a:bodyPr/>
          <a:lstStyle/>
          <a:p>
            <a:pPr algn="ctr">
              <a:buNone/>
              <a:defRPr sz="1125" b="1">
                <a:solidFill>
                  <a:srgbClr val="0F766E"/>
                </a:solidFill>
              </a:defRPr>
            </a:pPr>
            <a:r>
              <a:rPr sz="1125" b="1">
                <a:solidFill>
                  <a:srgbClr val="0F766E"/>
                </a:solidFill>
              </a:rPr>
              <a:t>Hybrid recommendation service</a:t>
            </a:r>
          </a:p>
        </p:txBody>
      </p:sp>
      <p:sp>
        <p:nvSpPr>
          <p:cNvPr id="17" name="Rectangle 16">
            <a:extLst>
              <a:ext uri="{FF2B5EF4-FFF2-40B4-BE49-F238E27FC236}">
                <a16:creationId xmlns:a16="http://schemas.microsoft.com/office/drawing/2014/main" id="{FD42B34D-9811-46C1-8BEE-3E320BCCCC26}"/>
              </a:ext>
            </a:extLst>
          </p:cNvPr>
          <p:cNvSpPr>
            <a:spLocks noGrp="1"/>
          </p:cNvSpPr>
          <p:nvPr/>
        </p:nvSpPr>
        <p:spPr>
          <a:xfrm>
            <a:off x="8267700" y="2495550"/>
            <a:ext cx="476250" cy="285750"/>
          </a:xfrm>
          <a:prstGeom prst="rect">
            <a:avLst/>
          </a:prstGeom>
          <a:noFill/>
          <a:ln w="0">
            <a:noFill/>
            <a:prstDash val="solid"/>
          </a:ln>
        </p:spPr>
        <p:txBody>
          <a:bodyPr/>
          <a:lstStyle/>
          <a:p>
            <a:pPr algn="ctr">
              <a:buNone/>
              <a:defRPr sz="1650" b="1">
                <a:solidFill>
                  <a:srgbClr val="5F6873"/>
                </a:solidFill>
              </a:defRPr>
            </a:pPr>
            <a:r>
              <a:rPr sz="1650" b="1">
                <a:solidFill>
                  <a:srgbClr val="5F6873"/>
                </a:solidFill>
              </a:rPr>
              <a:t>&gt;</a:t>
            </a:r>
          </a:p>
        </p:txBody>
      </p:sp>
      <p:sp>
        <p:nvSpPr>
          <p:cNvPr id="18" name="Rectangle 17">
            <a:extLst>
              <a:ext uri="{FF2B5EF4-FFF2-40B4-BE49-F238E27FC236}">
                <a16:creationId xmlns:a16="http://schemas.microsoft.com/office/drawing/2014/main" id="{53339EEB-0214-4AAE-A114-59C42C582F77}"/>
              </a:ext>
            </a:extLst>
          </p:cNvPr>
          <p:cNvSpPr>
            <a:spLocks noGrp="1"/>
          </p:cNvSpPr>
          <p:nvPr/>
        </p:nvSpPr>
        <p:spPr>
          <a:xfrm>
            <a:off x="8267700" y="3448050"/>
            <a:ext cx="476250" cy="285750"/>
          </a:xfrm>
          <a:prstGeom prst="rect">
            <a:avLst/>
          </a:prstGeom>
          <a:noFill/>
          <a:ln w="0">
            <a:noFill/>
            <a:prstDash val="solid"/>
          </a:ln>
        </p:spPr>
        <p:txBody>
          <a:bodyPr/>
          <a:lstStyle/>
          <a:p>
            <a:pPr algn="ctr">
              <a:buNone/>
              <a:defRPr sz="1650" b="1">
                <a:solidFill>
                  <a:srgbClr val="5F6873"/>
                </a:solidFill>
              </a:defRPr>
            </a:pPr>
            <a:r>
              <a:rPr sz="1650" b="1">
                <a:solidFill>
                  <a:srgbClr val="5F6873"/>
                </a:solidFill>
              </a:rPr>
              <a:t>&gt;</a:t>
            </a:r>
          </a:p>
        </p:txBody>
      </p:sp>
      <p:sp>
        <p:nvSpPr>
          <p:cNvPr id="19" name="Rectangle 18">
            <a:extLst>
              <a:ext uri="{FF2B5EF4-FFF2-40B4-BE49-F238E27FC236}">
                <a16:creationId xmlns:a16="http://schemas.microsoft.com/office/drawing/2014/main" id="{5B925F9E-7C43-4FB3-9753-209137685B7D}"/>
              </a:ext>
            </a:extLst>
          </p:cNvPr>
          <p:cNvSpPr>
            <a:spLocks noGrp="1"/>
          </p:cNvSpPr>
          <p:nvPr/>
        </p:nvSpPr>
        <p:spPr>
          <a:xfrm>
            <a:off x="9429750" y="3552825"/>
            <a:ext cx="476250" cy="285750"/>
          </a:xfrm>
          <a:prstGeom prst="rect">
            <a:avLst/>
          </a:prstGeom>
          <a:noFill/>
          <a:ln w="0">
            <a:noFill/>
            <a:prstDash val="solid"/>
          </a:ln>
        </p:spPr>
        <p:txBody>
          <a:bodyPr/>
          <a:lstStyle/>
          <a:p>
            <a:pPr algn="ctr">
              <a:buNone/>
              <a:defRPr sz="1650" b="1">
                <a:solidFill>
                  <a:srgbClr val="5F6873"/>
                </a:solidFill>
              </a:defRPr>
            </a:pPr>
            <a:r>
              <a:rPr sz="1650" b="1">
                <a:solidFill>
                  <a:srgbClr val="5F6873"/>
                </a:solidFill>
              </a:rPr>
              <a:t>v</a:t>
            </a:r>
          </a:p>
        </p:txBody>
      </p:sp>
      <p:sp>
        <p:nvSpPr>
          <p:cNvPr id="20" name="Rectangle 19">
            <a:extLst>
              <a:ext uri="{FF2B5EF4-FFF2-40B4-BE49-F238E27FC236}">
                <a16:creationId xmlns:a16="http://schemas.microsoft.com/office/drawing/2014/main" id="{5DC41417-FD46-455E-8BD4-05B138E9FC35}"/>
              </a:ext>
            </a:extLst>
          </p:cNvPr>
          <p:cNvSpPr>
            <a:spLocks noGrp="1"/>
          </p:cNvSpPr>
          <p:nvPr/>
        </p:nvSpPr>
        <p:spPr>
          <a:xfrm>
            <a:off x="7429500" y="4095750"/>
            <a:ext cx="476250" cy="285750"/>
          </a:xfrm>
          <a:prstGeom prst="rect">
            <a:avLst/>
          </a:prstGeom>
          <a:noFill/>
          <a:ln w="0">
            <a:noFill/>
            <a:prstDash val="solid"/>
          </a:ln>
        </p:spPr>
        <p:txBody>
          <a:bodyPr/>
          <a:lstStyle/>
          <a:p>
            <a:pPr algn="ctr">
              <a:buNone/>
              <a:defRPr sz="1650" b="1">
                <a:solidFill>
                  <a:srgbClr val="5F6873"/>
                </a:solidFill>
              </a:defRPr>
            </a:pPr>
            <a:r>
              <a:rPr sz="1650" b="1">
                <a:solidFill>
                  <a:srgbClr val="5F6873"/>
                </a:solidFill>
              </a:rPr>
              <a:t>v</a:t>
            </a:r>
          </a:p>
        </p:txBody>
      </p:sp>
      <p:sp>
        <p:nvSpPr>
          <p:cNvPr id="21" name="Rectangle 20">
            <a:extLst>
              <a:ext uri="{FF2B5EF4-FFF2-40B4-BE49-F238E27FC236}">
                <a16:creationId xmlns:a16="http://schemas.microsoft.com/office/drawing/2014/main" id="{C6F89703-14D7-4666-9163-FA27B6D6FC8A}"/>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22" name="Rectangle 21">
            <a:extLst>
              <a:ext uri="{FF2B5EF4-FFF2-40B4-BE49-F238E27FC236}">
                <a16:creationId xmlns:a16="http://schemas.microsoft.com/office/drawing/2014/main" id="{6EF12FA8-DEA3-4F95-AF0D-6278A4E7AB47}"/>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23" name="Rectangle 22">
            <a:extLst>
              <a:ext uri="{FF2B5EF4-FFF2-40B4-BE49-F238E27FC236}">
                <a16:creationId xmlns:a16="http://schemas.microsoft.com/office/drawing/2014/main" id="{2E07A1BB-E64C-40C6-81C0-6561EC3936C6}"/>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09</a:t>
            </a:r>
          </a:p>
        </p:txBody>
      </p:sp>
    </p:spTree>
    <p:extLst>
      <p:ext uri="{BB962C8B-B14F-4D97-AF65-F5344CB8AC3E}">
        <p14:creationId xmlns:p14="http://schemas.microsoft.com/office/powerpoint/2010/main" val="96972324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360D8344-06C3-47B7-9FD1-2838C1C3AB3E}"/>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GANTT CHART</a:t>
            </a:r>
          </a:p>
        </p:txBody>
      </p:sp>
      <p:sp>
        <p:nvSpPr>
          <p:cNvPr id="3" name="Rectangle 2">
            <a:extLst>
              <a:ext uri="{FF2B5EF4-FFF2-40B4-BE49-F238E27FC236}">
                <a16:creationId xmlns:a16="http://schemas.microsoft.com/office/drawing/2014/main" id="{5E666105-16A9-4B64-964C-36B301AE8F30}"/>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3">
            <a:extLst>
              <a:ext uri="{FF2B5EF4-FFF2-40B4-BE49-F238E27FC236}">
                <a16:creationId xmlns:a16="http://schemas.microsoft.com/office/drawing/2014/main" id="{B0399428-3E8E-412B-A2B7-93E7397E51DD}"/>
              </a:ext>
            </a:extLst>
          </p:cNvPr>
          <p:cNvSpPr>
            <a:spLocks noGrp="1"/>
          </p:cNvSpPr>
          <p:nvPr/>
        </p:nvSpPr>
        <p:spPr>
          <a:xfrm>
            <a:off x="26860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W1</a:t>
            </a:r>
          </a:p>
        </p:txBody>
      </p:sp>
      <p:sp>
        <p:nvSpPr>
          <p:cNvPr id="5" name="Rectangle 4">
            <a:extLst>
              <a:ext uri="{FF2B5EF4-FFF2-40B4-BE49-F238E27FC236}">
                <a16:creationId xmlns:a16="http://schemas.microsoft.com/office/drawing/2014/main" id="{46F9A962-C6A8-4F42-B196-7409267C436F}"/>
              </a:ext>
            </a:extLst>
          </p:cNvPr>
          <p:cNvSpPr>
            <a:spLocks noGrp="1"/>
          </p:cNvSpPr>
          <p:nvPr/>
        </p:nvSpPr>
        <p:spPr>
          <a:xfrm>
            <a:off x="2952750" y="2381250"/>
            <a:ext cx="9525" cy="3143250"/>
          </a:xfrm>
          <a:prstGeom prst="rect">
            <a:avLst/>
          </a:prstGeom>
          <a:solidFill>
            <a:srgbClr val="E4D9CE"/>
          </a:solidFill>
          <a:ln w="0">
            <a:noFill/>
            <a:prstDash val="solid"/>
          </a:ln>
        </p:spPr>
        <p:txBody>
          <a:bodyPr/>
          <a:lstStyle/>
          <a:p>
            <a:endParaRPr/>
          </a:p>
        </p:txBody>
      </p:sp>
      <p:sp>
        <p:nvSpPr>
          <p:cNvPr id="6" name="Rectangle 5">
            <a:extLst>
              <a:ext uri="{FF2B5EF4-FFF2-40B4-BE49-F238E27FC236}">
                <a16:creationId xmlns:a16="http://schemas.microsoft.com/office/drawing/2014/main" id="{2AD16A21-2A65-496B-A05E-F8756DD59E16}"/>
              </a:ext>
            </a:extLst>
          </p:cNvPr>
          <p:cNvSpPr>
            <a:spLocks noGrp="1"/>
          </p:cNvSpPr>
          <p:nvPr/>
        </p:nvSpPr>
        <p:spPr>
          <a:xfrm>
            <a:off x="33528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W2</a:t>
            </a:r>
          </a:p>
        </p:txBody>
      </p:sp>
      <p:sp>
        <p:nvSpPr>
          <p:cNvPr id="7" name="Rectangle 6">
            <a:extLst>
              <a:ext uri="{FF2B5EF4-FFF2-40B4-BE49-F238E27FC236}">
                <a16:creationId xmlns:a16="http://schemas.microsoft.com/office/drawing/2014/main" id="{42547B61-CBDF-48D6-A9BE-D5773099567B}"/>
              </a:ext>
            </a:extLst>
          </p:cNvPr>
          <p:cNvSpPr>
            <a:spLocks noGrp="1"/>
          </p:cNvSpPr>
          <p:nvPr/>
        </p:nvSpPr>
        <p:spPr>
          <a:xfrm>
            <a:off x="3619500" y="2381250"/>
            <a:ext cx="9525" cy="3143250"/>
          </a:xfrm>
          <a:prstGeom prst="rect">
            <a:avLst/>
          </a:prstGeom>
          <a:solidFill>
            <a:srgbClr val="E4D9CE"/>
          </a:solidFill>
          <a:ln w="0">
            <a:noFill/>
            <a:prstDash val="solid"/>
          </a:ln>
        </p:spPr>
        <p:txBody>
          <a:bodyPr/>
          <a:lstStyle/>
          <a:p>
            <a:endParaRPr/>
          </a:p>
        </p:txBody>
      </p:sp>
      <p:sp>
        <p:nvSpPr>
          <p:cNvPr id="8" name="Rectangle 7">
            <a:extLst>
              <a:ext uri="{FF2B5EF4-FFF2-40B4-BE49-F238E27FC236}">
                <a16:creationId xmlns:a16="http://schemas.microsoft.com/office/drawing/2014/main" id="{29CA719B-E900-4E81-ABDA-0126554E41F7}"/>
              </a:ext>
            </a:extLst>
          </p:cNvPr>
          <p:cNvSpPr>
            <a:spLocks noGrp="1"/>
          </p:cNvSpPr>
          <p:nvPr/>
        </p:nvSpPr>
        <p:spPr>
          <a:xfrm>
            <a:off x="40195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W3</a:t>
            </a:r>
          </a:p>
        </p:txBody>
      </p:sp>
      <p:sp>
        <p:nvSpPr>
          <p:cNvPr id="9" name="Rectangle 8">
            <a:extLst>
              <a:ext uri="{FF2B5EF4-FFF2-40B4-BE49-F238E27FC236}">
                <a16:creationId xmlns:a16="http://schemas.microsoft.com/office/drawing/2014/main" id="{672BC497-68E5-4771-8B18-3B19F98C5091}"/>
              </a:ext>
            </a:extLst>
          </p:cNvPr>
          <p:cNvSpPr>
            <a:spLocks noGrp="1"/>
          </p:cNvSpPr>
          <p:nvPr/>
        </p:nvSpPr>
        <p:spPr>
          <a:xfrm>
            <a:off x="4286250" y="2381250"/>
            <a:ext cx="9525" cy="3143250"/>
          </a:xfrm>
          <a:prstGeom prst="rect">
            <a:avLst/>
          </a:prstGeom>
          <a:solidFill>
            <a:srgbClr val="E4D9CE"/>
          </a:solidFill>
          <a:ln w="0">
            <a:noFill/>
            <a:prstDash val="solid"/>
          </a:ln>
        </p:spPr>
        <p:txBody>
          <a:bodyPr/>
          <a:lstStyle/>
          <a:p>
            <a:endParaRPr/>
          </a:p>
        </p:txBody>
      </p:sp>
      <p:sp>
        <p:nvSpPr>
          <p:cNvPr id="10" name="Rectangle 9">
            <a:extLst>
              <a:ext uri="{FF2B5EF4-FFF2-40B4-BE49-F238E27FC236}">
                <a16:creationId xmlns:a16="http://schemas.microsoft.com/office/drawing/2014/main" id="{EC5A869D-9351-43A8-9480-8DCF6FBC7B7E}"/>
              </a:ext>
            </a:extLst>
          </p:cNvPr>
          <p:cNvSpPr>
            <a:spLocks noGrp="1"/>
          </p:cNvSpPr>
          <p:nvPr/>
        </p:nvSpPr>
        <p:spPr>
          <a:xfrm>
            <a:off x="46863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W4</a:t>
            </a:r>
          </a:p>
        </p:txBody>
      </p:sp>
      <p:sp>
        <p:nvSpPr>
          <p:cNvPr id="11" name="Rectangle 10">
            <a:extLst>
              <a:ext uri="{FF2B5EF4-FFF2-40B4-BE49-F238E27FC236}">
                <a16:creationId xmlns:a16="http://schemas.microsoft.com/office/drawing/2014/main" id="{055C2A6D-F196-4FD4-924A-620870CCFCE7}"/>
              </a:ext>
            </a:extLst>
          </p:cNvPr>
          <p:cNvSpPr>
            <a:spLocks noGrp="1"/>
          </p:cNvSpPr>
          <p:nvPr/>
        </p:nvSpPr>
        <p:spPr>
          <a:xfrm>
            <a:off x="4953000" y="2381250"/>
            <a:ext cx="9525" cy="3143250"/>
          </a:xfrm>
          <a:prstGeom prst="rect">
            <a:avLst/>
          </a:prstGeom>
          <a:solidFill>
            <a:srgbClr val="E4D9CE"/>
          </a:solidFill>
          <a:ln w="0">
            <a:noFill/>
            <a:prstDash val="solid"/>
          </a:ln>
        </p:spPr>
        <p:txBody>
          <a:bodyPr/>
          <a:lstStyle/>
          <a:p>
            <a:endParaRPr/>
          </a:p>
        </p:txBody>
      </p:sp>
      <p:sp>
        <p:nvSpPr>
          <p:cNvPr id="12" name="Rectangle 11">
            <a:extLst>
              <a:ext uri="{FF2B5EF4-FFF2-40B4-BE49-F238E27FC236}">
                <a16:creationId xmlns:a16="http://schemas.microsoft.com/office/drawing/2014/main" id="{6C82C58E-7AF6-4405-860B-9AE782BD7239}"/>
              </a:ext>
            </a:extLst>
          </p:cNvPr>
          <p:cNvSpPr>
            <a:spLocks noGrp="1"/>
          </p:cNvSpPr>
          <p:nvPr/>
        </p:nvSpPr>
        <p:spPr>
          <a:xfrm>
            <a:off x="53530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W5</a:t>
            </a:r>
          </a:p>
        </p:txBody>
      </p:sp>
      <p:sp>
        <p:nvSpPr>
          <p:cNvPr id="13" name="Rectangle 12">
            <a:extLst>
              <a:ext uri="{FF2B5EF4-FFF2-40B4-BE49-F238E27FC236}">
                <a16:creationId xmlns:a16="http://schemas.microsoft.com/office/drawing/2014/main" id="{6617E3DB-BABC-4661-A5C7-551847823D44}"/>
              </a:ext>
            </a:extLst>
          </p:cNvPr>
          <p:cNvSpPr>
            <a:spLocks noGrp="1"/>
          </p:cNvSpPr>
          <p:nvPr/>
        </p:nvSpPr>
        <p:spPr>
          <a:xfrm>
            <a:off x="5619750" y="2381250"/>
            <a:ext cx="9525" cy="3143250"/>
          </a:xfrm>
          <a:prstGeom prst="rect">
            <a:avLst/>
          </a:prstGeom>
          <a:solidFill>
            <a:srgbClr val="E4D9CE"/>
          </a:solidFill>
          <a:ln w="0">
            <a:noFill/>
            <a:prstDash val="solid"/>
          </a:ln>
        </p:spPr>
        <p:txBody>
          <a:bodyPr/>
          <a:lstStyle/>
          <a:p>
            <a:endParaRPr/>
          </a:p>
        </p:txBody>
      </p:sp>
      <p:sp>
        <p:nvSpPr>
          <p:cNvPr id="14" name="Rectangle 13">
            <a:extLst>
              <a:ext uri="{FF2B5EF4-FFF2-40B4-BE49-F238E27FC236}">
                <a16:creationId xmlns:a16="http://schemas.microsoft.com/office/drawing/2014/main" id="{A7ED8AB2-4016-4B29-92D2-8A6E756B4993}"/>
              </a:ext>
            </a:extLst>
          </p:cNvPr>
          <p:cNvSpPr>
            <a:spLocks noGrp="1"/>
          </p:cNvSpPr>
          <p:nvPr/>
        </p:nvSpPr>
        <p:spPr>
          <a:xfrm>
            <a:off x="60198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W6</a:t>
            </a:r>
          </a:p>
        </p:txBody>
      </p:sp>
      <p:sp>
        <p:nvSpPr>
          <p:cNvPr id="15" name="Rectangle 14">
            <a:extLst>
              <a:ext uri="{FF2B5EF4-FFF2-40B4-BE49-F238E27FC236}">
                <a16:creationId xmlns:a16="http://schemas.microsoft.com/office/drawing/2014/main" id="{434A798C-8149-4141-A8F0-B0A6C3F6A640}"/>
              </a:ext>
            </a:extLst>
          </p:cNvPr>
          <p:cNvSpPr>
            <a:spLocks noGrp="1"/>
          </p:cNvSpPr>
          <p:nvPr/>
        </p:nvSpPr>
        <p:spPr>
          <a:xfrm>
            <a:off x="6286500" y="2381250"/>
            <a:ext cx="9525" cy="3143250"/>
          </a:xfrm>
          <a:prstGeom prst="rect">
            <a:avLst/>
          </a:prstGeom>
          <a:solidFill>
            <a:srgbClr val="E4D9CE"/>
          </a:solidFill>
          <a:ln w="0">
            <a:noFill/>
            <a:prstDash val="solid"/>
          </a:ln>
        </p:spPr>
        <p:txBody>
          <a:bodyPr/>
          <a:lstStyle/>
          <a:p>
            <a:endParaRPr/>
          </a:p>
        </p:txBody>
      </p:sp>
      <p:sp>
        <p:nvSpPr>
          <p:cNvPr id="16" name="Rectangle 15">
            <a:extLst>
              <a:ext uri="{FF2B5EF4-FFF2-40B4-BE49-F238E27FC236}">
                <a16:creationId xmlns:a16="http://schemas.microsoft.com/office/drawing/2014/main" id="{392DA66B-FAC7-4F7C-A045-5CC98BB8561E}"/>
              </a:ext>
            </a:extLst>
          </p:cNvPr>
          <p:cNvSpPr>
            <a:spLocks noGrp="1"/>
          </p:cNvSpPr>
          <p:nvPr/>
        </p:nvSpPr>
        <p:spPr>
          <a:xfrm>
            <a:off x="66865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W7</a:t>
            </a:r>
          </a:p>
        </p:txBody>
      </p:sp>
      <p:sp>
        <p:nvSpPr>
          <p:cNvPr id="17" name="Rectangle 16">
            <a:extLst>
              <a:ext uri="{FF2B5EF4-FFF2-40B4-BE49-F238E27FC236}">
                <a16:creationId xmlns:a16="http://schemas.microsoft.com/office/drawing/2014/main" id="{08FCA6C1-161A-405B-94BF-DB4F5E4FC0ED}"/>
              </a:ext>
            </a:extLst>
          </p:cNvPr>
          <p:cNvSpPr>
            <a:spLocks noGrp="1"/>
          </p:cNvSpPr>
          <p:nvPr/>
        </p:nvSpPr>
        <p:spPr>
          <a:xfrm>
            <a:off x="6953250" y="2381250"/>
            <a:ext cx="9525" cy="3143250"/>
          </a:xfrm>
          <a:prstGeom prst="rect">
            <a:avLst/>
          </a:prstGeom>
          <a:solidFill>
            <a:srgbClr val="E4D9CE"/>
          </a:solidFill>
          <a:ln w="0">
            <a:noFill/>
            <a:prstDash val="solid"/>
          </a:ln>
        </p:spPr>
        <p:txBody>
          <a:bodyPr/>
          <a:lstStyle/>
          <a:p>
            <a:endParaRPr/>
          </a:p>
        </p:txBody>
      </p:sp>
      <p:sp>
        <p:nvSpPr>
          <p:cNvPr id="18" name="Rectangle 17">
            <a:extLst>
              <a:ext uri="{FF2B5EF4-FFF2-40B4-BE49-F238E27FC236}">
                <a16:creationId xmlns:a16="http://schemas.microsoft.com/office/drawing/2014/main" id="{7CE2A88A-C6D8-4C7F-9DD6-34A8E118BCDF}"/>
              </a:ext>
            </a:extLst>
          </p:cNvPr>
          <p:cNvSpPr>
            <a:spLocks noGrp="1"/>
          </p:cNvSpPr>
          <p:nvPr/>
        </p:nvSpPr>
        <p:spPr>
          <a:xfrm>
            <a:off x="73533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W8</a:t>
            </a:r>
          </a:p>
        </p:txBody>
      </p:sp>
      <p:sp>
        <p:nvSpPr>
          <p:cNvPr id="19" name="Rectangle 18">
            <a:extLst>
              <a:ext uri="{FF2B5EF4-FFF2-40B4-BE49-F238E27FC236}">
                <a16:creationId xmlns:a16="http://schemas.microsoft.com/office/drawing/2014/main" id="{9AAD0243-7F2B-4BC7-A85B-B1166547CC20}"/>
              </a:ext>
            </a:extLst>
          </p:cNvPr>
          <p:cNvSpPr>
            <a:spLocks noGrp="1"/>
          </p:cNvSpPr>
          <p:nvPr/>
        </p:nvSpPr>
        <p:spPr>
          <a:xfrm>
            <a:off x="7620000" y="2381250"/>
            <a:ext cx="9525" cy="3143250"/>
          </a:xfrm>
          <a:prstGeom prst="rect">
            <a:avLst/>
          </a:prstGeom>
          <a:solidFill>
            <a:srgbClr val="E4D9CE"/>
          </a:solidFill>
          <a:ln w="0">
            <a:noFill/>
            <a:prstDash val="solid"/>
          </a:ln>
        </p:spPr>
        <p:txBody>
          <a:bodyPr/>
          <a:lstStyle/>
          <a:p>
            <a:endParaRPr/>
          </a:p>
        </p:txBody>
      </p:sp>
      <p:sp>
        <p:nvSpPr>
          <p:cNvPr id="20" name="Rectangle 19">
            <a:extLst>
              <a:ext uri="{FF2B5EF4-FFF2-40B4-BE49-F238E27FC236}">
                <a16:creationId xmlns:a16="http://schemas.microsoft.com/office/drawing/2014/main" id="{0A7C69EB-51FC-4CB0-B911-BAEA4302C5DC}"/>
              </a:ext>
            </a:extLst>
          </p:cNvPr>
          <p:cNvSpPr>
            <a:spLocks noGrp="1"/>
          </p:cNvSpPr>
          <p:nvPr/>
        </p:nvSpPr>
        <p:spPr>
          <a:xfrm>
            <a:off x="80200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W9</a:t>
            </a:r>
          </a:p>
        </p:txBody>
      </p:sp>
      <p:sp>
        <p:nvSpPr>
          <p:cNvPr id="21" name="Rectangle 20">
            <a:extLst>
              <a:ext uri="{FF2B5EF4-FFF2-40B4-BE49-F238E27FC236}">
                <a16:creationId xmlns:a16="http://schemas.microsoft.com/office/drawing/2014/main" id="{A5099E03-E51C-4096-821F-A21F39CD5F2C}"/>
              </a:ext>
            </a:extLst>
          </p:cNvPr>
          <p:cNvSpPr>
            <a:spLocks noGrp="1"/>
          </p:cNvSpPr>
          <p:nvPr/>
        </p:nvSpPr>
        <p:spPr>
          <a:xfrm>
            <a:off x="8286750" y="2381250"/>
            <a:ext cx="9525" cy="3143250"/>
          </a:xfrm>
          <a:prstGeom prst="rect">
            <a:avLst/>
          </a:prstGeom>
          <a:solidFill>
            <a:srgbClr val="E4D9CE"/>
          </a:solidFill>
          <a:ln w="0">
            <a:noFill/>
            <a:prstDash val="solid"/>
          </a:ln>
        </p:spPr>
        <p:txBody>
          <a:bodyPr/>
          <a:lstStyle/>
          <a:p>
            <a:endParaRPr/>
          </a:p>
        </p:txBody>
      </p:sp>
      <p:sp>
        <p:nvSpPr>
          <p:cNvPr id="22" name="Rectangle 21">
            <a:extLst>
              <a:ext uri="{FF2B5EF4-FFF2-40B4-BE49-F238E27FC236}">
                <a16:creationId xmlns:a16="http://schemas.microsoft.com/office/drawing/2014/main" id="{4A118E04-DD68-4777-A816-DE8717FC7E52}"/>
              </a:ext>
            </a:extLst>
          </p:cNvPr>
          <p:cNvSpPr>
            <a:spLocks noGrp="1"/>
          </p:cNvSpPr>
          <p:nvPr/>
        </p:nvSpPr>
        <p:spPr>
          <a:xfrm>
            <a:off x="86868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W10</a:t>
            </a:r>
          </a:p>
        </p:txBody>
      </p:sp>
      <p:sp>
        <p:nvSpPr>
          <p:cNvPr id="23" name="Rectangle 22">
            <a:extLst>
              <a:ext uri="{FF2B5EF4-FFF2-40B4-BE49-F238E27FC236}">
                <a16:creationId xmlns:a16="http://schemas.microsoft.com/office/drawing/2014/main" id="{C4DAD610-CFCE-4C42-A2DD-443D29CB6285}"/>
              </a:ext>
            </a:extLst>
          </p:cNvPr>
          <p:cNvSpPr>
            <a:spLocks noGrp="1"/>
          </p:cNvSpPr>
          <p:nvPr/>
        </p:nvSpPr>
        <p:spPr>
          <a:xfrm>
            <a:off x="8953500" y="2381250"/>
            <a:ext cx="9525" cy="3143250"/>
          </a:xfrm>
          <a:prstGeom prst="rect">
            <a:avLst/>
          </a:prstGeom>
          <a:solidFill>
            <a:srgbClr val="E4D9CE"/>
          </a:solidFill>
          <a:ln w="0">
            <a:noFill/>
            <a:prstDash val="solid"/>
          </a:ln>
        </p:spPr>
        <p:txBody>
          <a:bodyPr/>
          <a:lstStyle/>
          <a:p>
            <a:endParaRPr/>
          </a:p>
        </p:txBody>
      </p:sp>
      <p:sp>
        <p:nvSpPr>
          <p:cNvPr id="24" name="Rectangle 23">
            <a:extLst>
              <a:ext uri="{FF2B5EF4-FFF2-40B4-BE49-F238E27FC236}">
                <a16:creationId xmlns:a16="http://schemas.microsoft.com/office/drawing/2014/main" id="{CF00E30C-5EED-4B8B-8055-5F2E1B98981D}"/>
              </a:ext>
            </a:extLst>
          </p:cNvPr>
          <p:cNvSpPr>
            <a:spLocks noGrp="1"/>
          </p:cNvSpPr>
          <p:nvPr/>
        </p:nvSpPr>
        <p:spPr>
          <a:xfrm>
            <a:off x="935355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W11</a:t>
            </a:r>
          </a:p>
        </p:txBody>
      </p:sp>
      <p:sp>
        <p:nvSpPr>
          <p:cNvPr id="25" name="Rectangle 24">
            <a:extLst>
              <a:ext uri="{FF2B5EF4-FFF2-40B4-BE49-F238E27FC236}">
                <a16:creationId xmlns:a16="http://schemas.microsoft.com/office/drawing/2014/main" id="{5A30C6DB-FDCA-4A67-8990-C8E5E767460E}"/>
              </a:ext>
            </a:extLst>
          </p:cNvPr>
          <p:cNvSpPr>
            <a:spLocks noGrp="1"/>
          </p:cNvSpPr>
          <p:nvPr/>
        </p:nvSpPr>
        <p:spPr>
          <a:xfrm>
            <a:off x="9620250" y="2381250"/>
            <a:ext cx="9525" cy="3143250"/>
          </a:xfrm>
          <a:prstGeom prst="rect">
            <a:avLst/>
          </a:prstGeom>
          <a:solidFill>
            <a:srgbClr val="E4D9CE"/>
          </a:solidFill>
          <a:ln w="0">
            <a:noFill/>
            <a:prstDash val="solid"/>
          </a:ln>
        </p:spPr>
        <p:txBody>
          <a:bodyPr/>
          <a:lstStyle/>
          <a:p>
            <a:endParaRPr/>
          </a:p>
        </p:txBody>
      </p:sp>
      <p:sp>
        <p:nvSpPr>
          <p:cNvPr id="26" name="Rectangle 25">
            <a:extLst>
              <a:ext uri="{FF2B5EF4-FFF2-40B4-BE49-F238E27FC236}">
                <a16:creationId xmlns:a16="http://schemas.microsoft.com/office/drawing/2014/main" id="{E39976C1-1159-4C1B-880A-E334652A215A}"/>
              </a:ext>
            </a:extLst>
          </p:cNvPr>
          <p:cNvSpPr>
            <a:spLocks noGrp="1"/>
          </p:cNvSpPr>
          <p:nvPr/>
        </p:nvSpPr>
        <p:spPr>
          <a:xfrm>
            <a:off x="10020300" y="2114550"/>
            <a:ext cx="552450" cy="209550"/>
          </a:xfrm>
          <a:prstGeom prst="rect">
            <a:avLst/>
          </a:prstGeom>
          <a:noFill/>
          <a:ln w="0">
            <a:noFill/>
            <a:prstDash val="solid"/>
          </a:ln>
        </p:spPr>
        <p:txBody>
          <a:bodyPr/>
          <a:lstStyle/>
          <a:p>
            <a:pPr algn="ctr">
              <a:buNone/>
              <a:defRPr sz="825" b="1">
                <a:solidFill>
                  <a:srgbClr val="5F6873"/>
                </a:solidFill>
              </a:defRPr>
            </a:pPr>
            <a:r>
              <a:rPr sz="825" b="1">
                <a:solidFill>
                  <a:srgbClr val="5F6873"/>
                </a:solidFill>
              </a:rPr>
              <a:t>W12</a:t>
            </a:r>
          </a:p>
        </p:txBody>
      </p:sp>
      <p:sp>
        <p:nvSpPr>
          <p:cNvPr id="27" name="Rectangle 26">
            <a:extLst>
              <a:ext uri="{FF2B5EF4-FFF2-40B4-BE49-F238E27FC236}">
                <a16:creationId xmlns:a16="http://schemas.microsoft.com/office/drawing/2014/main" id="{819DB432-28E2-434B-84F0-DD372CAAF287}"/>
              </a:ext>
            </a:extLst>
          </p:cNvPr>
          <p:cNvSpPr>
            <a:spLocks noGrp="1"/>
          </p:cNvSpPr>
          <p:nvPr/>
        </p:nvSpPr>
        <p:spPr>
          <a:xfrm>
            <a:off x="10287000" y="2381250"/>
            <a:ext cx="9525" cy="3143250"/>
          </a:xfrm>
          <a:prstGeom prst="rect">
            <a:avLst/>
          </a:prstGeom>
          <a:solidFill>
            <a:srgbClr val="E4D9CE"/>
          </a:solidFill>
          <a:ln w="0">
            <a:noFill/>
            <a:prstDash val="solid"/>
          </a:ln>
        </p:spPr>
        <p:txBody>
          <a:bodyPr/>
          <a:lstStyle/>
          <a:p>
            <a:endParaRPr/>
          </a:p>
        </p:txBody>
      </p:sp>
      <p:sp>
        <p:nvSpPr>
          <p:cNvPr id="28" name="Rectangle 27">
            <a:extLst>
              <a:ext uri="{FF2B5EF4-FFF2-40B4-BE49-F238E27FC236}">
                <a16:creationId xmlns:a16="http://schemas.microsoft.com/office/drawing/2014/main" id="{8717F674-DA51-427A-84D6-E7B02CF5FA66}"/>
              </a:ext>
            </a:extLst>
          </p:cNvPr>
          <p:cNvSpPr>
            <a:spLocks noGrp="1"/>
          </p:cNvSpPr>
          <p:nvPr/>
        </p:nvSpPr>
        <p:spPr>
          <a:xfrm>
            <a:off x="857250" y="2495550"/>
            <a:ext cx="16192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Research</a:t>
            </a:r>
          </a:p>
        </p:txBody>
      </p:sp>
      <p:sp>
        <p:nvSpPr>
          <p:cNvPr id="29" name="Rectangle: Rounded Corners 28">
            <a:extLst>
              <a:ext uri="{FF2B5EF4-FFF2-40B4-BE49-F238E27FC236}">
                <a16:creationId xmlns:a16="http://schemas.microsoft.com/office/drawing/2014/main" id="{E1018F69-410C-4103-841E-B5F86793720B}"/>
              </a:ext>
            </a:extLst>
          </p:cNvPr>
          <p:cNvSpPr>
            <a:spLocks noGrp="1"/>
          </p:cNvSpPr>
          <p:nvPr/>
        </p:nvSpPr>
        <p:spPr>
          <a:xfrm>
            <a:off x="2762250" y="2571750"/>
            <a:ext cx="1905000" cy="228600"/>
          </a:xfrm>
          <a:prstGeom prst="roundRect">
            <a:avLst>
              <a:gd name="adj" fmla="val 33333"/>
            </a:avLst>
          </a:prstGeom>
          <a:solidFill>
            <a:srgbClr val="0F6B6E"/>
          </a:solidFill>
          <a:ln w="0">
            <a:noFill/>
            <a:prstDash val="solid"/>
          </a:ln>
        </p:spPr>
        <p:txBody>
          <a:bodyPr/>
          <a:lstStyle/>
          <a:p>
            <a:endParaRPr/>
          </a:p>
        </p:txBody>
      </p:sp>
      <p:sp>
        <p:nvSpPr>
          <p:cNvPr id="30" name="Rectangle 29">
            <a:extLst>
              <a:ext uri="{FF2B5EF4-FFF2-40B4-BE49-F238E27FC236}">
                <a16:creationId xmlns:a16="http://schemas.microsoft.com/office/drawing/2014/main" id="{46746065-A005-49E5-8042-C3FE3B4FC694}"/>
              </a:ext>
            </a:extLst>
          </p:cNvPr>
          <p:cNvSpPr>
            <a:spLocks noGrp="1"/>
          </p:cNvSpPr>
          <p:nvPr/>
        </p:nvSpPr>
        <p:spPr>
          <a:xfrm>
            <a:off x="857250" y="2971800"/>
            <a:ext cx="16192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Design</a:t>
            </a:r>
          </a:p>
        </p:txBody>
      </p:sp>
      <p:sp>
        <p:nvSpPr>
          <p:cNvPr id="31" name="Rectangle: Rounded Corners 30">
            <a:extLst>
              <a:ext uri="{FF2B5EF4-FFF2-40B4-BE49-F238E27FC236}">
                <a16:creationId xmlns:a16="http://schemas.microsoft.com/office/drawing/2014/main" id="{B454101B-2059-4993-9C51-232106B8E778}"/>
              </a:ext>
            </a:extLst>
          </p:cNvPr>
          <p:cNvSpPr>
            <a:spLocks noGrp="1"/>
          </p:cNvSpPr>
          <p:nvPr/>
        </p:nvSpPr>
        <p:spPr>
          <a:xfrm>
            <a:off x="4095750" y="3048000"/>
            <a:ext cx="1905000" cy="228600"/>
          </a:xfrm>
          <a:prstGeom prst="roundRect">
            <a:avLst>
              <a:gd name="adj" fmla="val 33333"/>
            </a:avLst>
          </a:prstGeom>
          <a:solidFill>
            <a:srgbClr val="075985"/>
          </a:solidFill>
          <a:ln w="0">
            <a:noFill/>
            <a:prstDash val="solid"/>
          </a:ln>
        </p:spPr>
        <p:txBody>
          <a:bodyPr/>
          <a:lstStyle/>
          <a:p>
            <a:endParaRPr/>
          </a:p>
        </p:txBody>
      </p:sp>
      <p:sp>
        <p:nvSpPr>
          <p:cNvPr id="32" name="Rectangle 31">
            <a:extLst>
              <a:ext uri="{FF2B5EF4-FFF2-40B4-BE49-F238E27FC236}">
                <a16:creationId xmlns:a16="http://schemas.microsoft.com/office/drawing/2014/main" id="{815D8A34-3B88-4D3B-AC7E-21D0A8741DEE}"/>
              </a:ext>
            </a:extLst>
          </p:cNvPr>
          <p:cNvSpPr>
            <a:spLocks noGrp="1"/>
          </p:cNvSpPr>
          <p:nvPr/>
        </p:nvSpPr>
        <p:spPr>
          <a:xfrm>
            <a:off x="857250" y="3448050"/>
            <a:ext cx="16192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Development</a:t>
            </a:r>
          </a:p>
        </p:txBody>
      </p:sp>
      <p:sp>
        <p:nvSpPr>
          <p:cNvPr id="33" name="Rectangle: Rounded Corners 32">
            <a:extLst>
              <a:ext uri="{FF2B5EF4-FFF2-40B4-BE49-F238E27FC236}">
                <a16:creationId xmlns:a16="http://schemas.microsoft.com/office/drawing/2014/main" id="{6B3BC711-DB2C-4EAE-82F7-92AFEE728EAC}"/>
              </a:ext>
            </a:extLst>
          </p:cNvPr>
          <p:cNvSpPr>
            <a:spLocks noGrp="1"/>
          </p:cNvSpPr>
          <p:nvPr/>
        </p:nvSpPr>
        <p:spPr>
          <a:xfrm>
            <a:off x="4762500" y="3524250"/>
            <a:ext cx="3238500" cy="228600"/>
          </a:xfrm>
          <a:prstGeom prst="roundRect">
            <a:avLst>
              <a:gd name="adj" fmla="val 33333"/>
            </a:avLst>
          </a:prstGeom>
          <a:solidFill>
            <a:srgbClr val="B91C1C"/>
          </a:solidFill>
          <a:ln w="0">
            <a:noFill/>
            <a:prstDash val="solid"/>
          </a:ln>
        </p:spPr>
        <p:txBody>
          <a:bodyPr/>
          <a:lstStyle/>
          <a:p>
            <a:endParaRPr/>
          </a:p>
        </p:txBody>
      </p:sp>
      <p:sp>
        <p:nvSpPr>
          <p:cNvPr id="34" name="Rectangle 33">
            <a:extLst>
              <a:ext uri="{FF2B5EF4-FFF2-40B4-BE49-F238E27FC236}">
                <a16:creationId xmlns:a16="http://schemas.microsoft.com/office/drawing/2014/main" id="{C59361A0-3488-488B-BEEF-236416078085}"/>
              </a:ext>
            </a:extLst>
          </p:cNvPr>
          <p:cNvSpPr>
            <a:spLocks noGrp="1"/>
          </p:cNvSpPr>
          <p:nvPr/>
        </p:nvSpPr>
        <p:spPr>
          <a:xfrm>
            <a:off x="857250" y="3924300"/>
            <a:ext cx="16192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Testing</a:t>
            </a:r>
          </a:p>
        </p:txBody>
      </p:sp>
      <p:sp>
        <p:nvSpPr>
          <p:cNvPr id="35" name="Rectangle: Rounded Corners 34">
            <a:extLst>
              <a:ext uri="{FF2B5EF4-FFF2-40B4-BE49-F238E27FC236}">
                <a16:creationId xmlns:a16="http://schemas.microsoft.com/office/drawing/2014/main" id="{D06A1CC5-7336-4295-9CBC-1F58D02E9DF8}"/>
              </a:ext>
            </a:extLst>
          </p:cNvPr>
          <p:cNvSpPr>
            <a:spLocks noGrp="1"/>
          </p:cNvSpPr>
          <p:nvPr/>
        </p:nvSpPr>
        <p:spPr>
          <a:xfrm>
            <a:off x="7429500" y="4000500"/>
            <a:ext cx="1905000" cy="228600"/>
          </a:xfrm>
          <a:prstGeom prst="roundRect">
            <a:avLst>
              <a:gd name="adj" fmla="val 33333"/>
            </a:avLst>
          </a:prstGeom>
          <a:solidFill>
            <a:srgbClr val="C89B2C"/>
          </a:solidFill>
          <a:ln w="0">
            <a:noFill/>
            <a:prstDash val="solid"/>
          </a:ln>
        </p:spPr>
        <p:txBody>
          <a:bodyPr/>
          <a:lstStyle/>
          <a:p>
            <a:endParaRPr/>
          </a:p>
        </p:txBody>
      </p:sp>
      <p:sp>
        <p:nvSpPr>
          <p:cNvPr id="36" name="Rectangle 35">
            <a:extLst>
              <a:ext uri="{FF2B5EF4-FFF2-40B4-BE49-F238E27FC236}">
                <a16:creationId xmlns:a16="http://schemas.microsoft.com/office/drawing/2014/main" id="{BABE34E0-0D6F-4710-86F7-C3D191CC6EB7}"/>
              </a:ext>
            </a:extLst>
          </p:cNvPr>
          <p:cNvSpPr>
            <a:spLocks noGrp="1"/>
          </p:cNvSpPr>
          <p:nvPr/>
        </p:nvSpPr>
        <p:spPr>
          <a:xfrm>
            <a:off x="857250" y="4400550"/>
            <a:ext cx="1619250" cy="266700"/>
          </a:xfrm>
          <a:prstGeom prst="rect">
            <a:avLst/>
          </a:prstGeom>
          <a:noFill/>
          <a:ln w="0">
            <a:noFill/>
            <a:prstDash val="solid"/>
          </a:ln>
        </p:spPr>
        <p:txBody>
          <a:bodyPr/>
          <a:lstStyle/>
          <a:p>
            <a:pPr>
              <a:buNone/>
              <a:defRPr sz="1125" b="1">
                <a:solidFill>
                  <a:srgbClr val="111111"/>
                </a:solidFill>
              </a:defRPr>
            </a:pPr>
            <a:r>
              <a:rPr sz="1125" b="1" dirty="0">
                <a:solidFill>
                  <a:srgbClr val="111111"/>
                </a:solidFill>
              </a:rPr>
              <a:t>AI + admin</a:t>
            </a:r>
          </a:p>
        </p:txBody>
      </p:sp>
      <p:sp>
        <p:nvSpPr>
          <p:cNvPr id="37" name="Rectangle: Rounded Corners 36">
            <a:extLst>
              <a:ext uri="{FF2B5EF4-FFF2-40B4-BE49-F238E27FC236}">
                <a16:creationId xmlns:a16="http://schemas.microsoft.com/office/drawing/2014/main" id="{D70958C0-004D-4562-8577-8F9CB9C7BBF3}"/>
              </a:ext>
            </a:extLst>
          </p:cNvPr>
          <p:cNvSpPr>
            <a:spLocks noGrp="1"/>
          </p:cNvSpPr>
          <p:nvPr/>
        </p:nvSpPr>
        <p:spPr>
          <a:xfrm>
            <a:off x="8096250" y="4476750"/>
            <a:ext cx="1905000" cy="228600"/>
          </a:xfrm>
          <a:prstGeom prst="roundRect">
            <a:avLst>
              <a:gd name="adj" fmla="val 33333"/>
            </a:avLst>
          </a:prstGeom>
          <a:solidFill>
            <a:srgbClr val="0F766E"/>
          </a:solidFill>
          <a:ln w="0">
            <a:noFill/>
            <a:prstDash val="solid"/>
          </a:ln>
        </p:spPr>
        <p:txBody>
          <a:bodyPr/>
          <a:lstStyle/>
          <a:p>
            <a:endParaRPr/>
          </a:p>
        </p:txBody>
      </p:sp>
      <p:sp>
        <p:nvSpPr>
          <p:cNvPr id="38" name="Rectangle 37">
            <a:extLst>
              <a:ext uri="{FF2B5EF4-FFF2-40B4-BE49-F238E27FC236}">
                <a16:creationId xmlns:a16="http://schemas.microsoft.com/office/drawing/2014/main" id="{A2491B5D-F632-46F1-884A-81693013F4FA}"/>
              </a:ext>
            </a:extLst>
          </p:cNvPr>
          <p:cNvSpPr>
            <a:spLocks noGrp="1"/>
          </p:cNvSpPr>
          <p:nvPr/>
        </p:nvSpPr>
        <p:spPr>
          <a:xfrm>
            <a:off x="857250" y="4876800"/>
            <a:ext cx="1619250" cy="266700"/>
          </a:xfrm>
          <a:prstGeom prst="rect">
            <a:avLst/>
          </a:prstGeom>
          <a:noFill/>
          <a:ln w="0">
            <a:noFill/>
            <a:prstDash val="solid"/>
          </a:ln>
        </p:spPr>
        <p:txBody>
          <a:bodyPr/>
          <a:lstStyle/>
          <a:p>
            <a:pPr>
              <a:buNone/>
              <a:defRPr sz="1125" b="1">
                <a:solidFill>
                  <a:srgbClr val="111111"/>
                </a:solidFill>
              </a:defRPr>
            </a:pPr>
            <a:r>
              <a:rPr sz="1125" b="1">
                <a:solidFill>
                  <a:srgbClr val="111111"/>
                </a:solidFill>
              </a:rPr>
              <a:t>Documentation</a:t>
            </a:r>
          </a:p>
        </p:txBody>
      </p:sp>
      <p:sp>
        <p:nvSpPr>
          <p:cNvPr id="39" name="Rectangle: Rounded Corners 38">
            <a:extLst>
              <a:ext uri="{FF2B5EF4-FFF2-40B4-BE49-F238E27FC236}">
                <a16:creationId xmlns:a16="http://schemas.microsoft.com/office/drawing/2014/main" id="{5688E167-3AC9-49E8-9E64-539B609B6A6B}"/>
              </a:ext>
            </a:extLst>
          </p:cNvPr>
          <p:cNvSpPr>
            <a:spLocks noGrp="1"/>
          </p:cNvSpPr>
          <p:nvPr/>
        </p:nvSpPr>
        <p:spPr>
          <a:xfrm>
            <a:off x="8763000" y="4953000"/>
            <a:ext cx="1905000" cy="228600"/>
          </a:xfrm>
          <a:prstGeom prst="roundRect">
            <a:avLst>
              <a:gd name="adj" fmla="val 33333"/>
            </a:avLst>
          </a:prstGeom>
          <a:solidFill>
            <a:srgbClr val="9F1239"/>
          </a:solidFill>
          <a:ln w="0">
            <a:noFill/>
            <a:prstDash val="solid"/>
          </a:ln>
        </p:spPr>
        <p:txBody>
          <a:bodyPr/>
          <a:lstStyle/>
          <a:p>
            <a:endParaRPr/>
          </a:p>
        </p:txBody>
      </p:sp>
      <p:sp>
        <p:nvSpPr>
          <p:cNvPr id="40" name="Rectangle: Rounded Corners 39">
            <a:extLst>
              <a:ext uri="{FF2B5EF4-FFF2-40B4-BE49-F238E27FC236}">
                <a16:creationId xmlns:a16="http://schemas.microsoft.com/office/drawing/2014/main" id="{C70848BB-4621-41F5-AF21-CFDCC0B6D043}"/>
              </a:ext>
            </a:extLst>
          </p:cNvPr>
          <p:cNvSpPr>
            <a:spLocks noGrp="1"/>
          </p:cNvSpPr>
          <p:nvPr/>
        </p:nvSpPr>
        <p:spPr>
          <a:xfrm>
            <a:off x="2038350" y="5753100"/>
            <a:ext cx="7905750" cy="495300"/>
          </a:xfrm>
          <a:prstGeom prst="roundRect">
            <a:avLst>
              <a:gd name="adj" fmla="val 23077"/>
            </a:avLst>
          </a:prstGeom>
          <a:solidFill>
            <a:srgbClr val="FFFFFF"/>
          </a:solidFill>
          <a:ln w="9525">
            <a:solidFill>
              <a:srgbClr val="D9CEC3"/>
            </a:solidFill>
            <a:prstDash val="solid"/>
          </a:ln>
        </p:spPr>
        <p:txBody>
          <a:bodyPr/>
          <a:lstStyle/>
          <a:p>
            <a:endParaRPr/>
          </a:p>
        </p:txBody>
      </p:sp>
      <p:sp>
        <p:nvSpPr>
          <p:cNvPr id="41" name="Rectangle 40">
            <a:extLst>
              <a:ext uri="{FF2B5EF4-FFF2-40B4-BE49-F238E27FC236}">
                <a16:creationId xmlns:a16="http://schemas.microsoft.com/office/drawing/2014/main" id="{3F99FD51-96A6-4372-9414-AD9F24CFDF2A}"/>
              </a:ext>
            </a:extLst>
          </p:cNvPr>
          <p:cNvSpPr>
            <a:spLocks noGrp="1"/>
          </p:cNvSpPr>
          <p:nvPr/>
        </p:nvSpPr>
        <p:spPr>
          <a:xfrm>
            <a:off x="2305050" y="5867400"/>
            <a:ext cx="7372350" cy="247650"/>
          </a:xfrm>
          <a:prstGeom prst="rect">
            <a:avLst/>
          </a:prstGeom>
          <a:noFill/>
          <a:ln w="0">
            <a:noFill/>
            <a:prstDash val="solid"/>
          </a:ln>
        </p:spPr>
        <p:txBody>
          <a:bodyPr/>
          <a:lstStyle/>
          <a:p>
            <a:pPr algn="ctr">
              <a:buNone/>
              <a:defRPr sz="1050" b="1">
                <a:solidFill>
                  <a:srgbClr val="0F6B6E"/>
                </a:solidFill>
              </a:defRPr>
            </a:pPr>
            <a:r>
              <a:rPr sz="1050" b="1">
                <a:solidFill>
                  <a:srgbClr val="0F6B6E"/>
                </a:solidFill>
              </a:rPr>
              <a:t>Outcome: 156 products, admin CRUD, stock-aware checkout, order management and hybrid recommendations.</a:t>
            </a:r>
          </a:p>
        </p:txBody>
      </p:sp>
      <p:sp>
        <p:nvSpPr>
          <p:cNvPr id="42" name="Rectangle 41">
            <a:extLst>
              <a:ext uri="{FF2B5EF4-FFF2-40B4-BE49-F238E27FC236}">
                <a16:creationId xmlns:a16="http://schemas.microsoft.com/office/drawing/2014/main" id="{B1E5C574-9B8F-41DC-801B-659D5B41B2D8}"/>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43" name="Rectangle 42">
            <a:extLst>
              <a:ext uri="{FF2B5EF4-FFF2-40B4-BE49-F238E27FC236}">
                <a16:creationId xmlns:a16="http://schemas.microsoft.com/office/drawing/2014/main" id="{F0E45CEC-E9C3-4354-9607-22F43FBD1708}"/>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44" name="Rectangle 43">
            <a:extLst>
              <a:ext uri="{FF2B5EF4-FFF2-40B4-BE49-F238E27FC236}">
                <a16:creationId xmlns:a16="http://schemas.microsoft.com/office/drawing/2014/main" id="{F5015DDC-415D-4ABA-BE84-F63A5015C39D}"/>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10</a:t>
            </a:r>
          </a:p>
        </p:txBody>
      </p:sp>
    </p:spTree>
    <p:extLst>
      <p:ext uri="{BB962C8B-B14F-4D97-AF65-F5344CB8AC3E}">
        <p14:creationId xmlns:p14="http://schemas.microsoft.com/office/powerpoint/2010/main" val="7920774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1"/>
                                        </p:tgtEl>
                                        <p:attrNameLst>
                                          <p:attrName>style.visibility</p:attrName>
                                        </p:attrNameLst>
                                      </p:cBhvr>
                                      <p:to>
                                        <p:strVal val="visible"/>
                                      </p:to>
                                    </p:set>
                                    <p:anim calcmode="lin" valueType="num">
                                      <p:cBhvr additive="base">
                                        <p:cTn id="13" dur="500" fill="hold"/>
                                        <p:tgtEl>
                                          <p:spTgt spid="31"/>
                                        </p:tgtEl>
                                        <p:attrNameLst>
                                          <p:attrName>ppt_x</p:attrName>
                                        </p:attrNameLst>
                                      </p:cBhvr>
                                      <p:tavLst>
                                        <p:tav tm="0">
                                          <p:val>
                                            <p:strVal val="#ppt_x"/>
                                          </p:val>
                                        </p:tav>
                                        <p:tav tm="100000">
                                          <p:val>
                                            <p:strVal val="#ppt_x"/>
                                          </p:val>
                                        </p:tav>
                                      </p:tavLst>
                                    </p:anim>
                                    <p:anim calcmode="lin" valueType="num">
                                      <p:cBhvr additive="base">
                                        <p:cTn id="14"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3"/>
                                        </p:tgtEl>
                                        <p:attrNameLst>
                                          <p:attrName>style.visibility</p:attrName>
                                        </p:attrNameLst>
                                      </p:cBhvr>
                                      <p:to>
                                        <p:strVal val="visible"/>
                                      </p:to>
                                    </p:set>
                                    <p:anim calcmode="lin" valueType="num">
                                      <p:cBhvr additive="base">
                                        <p:cTn id="19" dur="500" fill="hold"/>
                                        <p:tgtEl>
                                          <p:spTgt spid="33"/>
                                        </p:tgtEl>
                                        <p:attrNameLst>
                                          <p:attrName>ppt_x</p:attrName>
                                        </p:attrNameLst>
                                      </p:cBhvr>
                                      <p:tavLst>
                                        <p:tav tm="0">
                                          <p:val>
                                            <p:strVal val="#ppt_x"/>
                                          </p:val>
                                        </p:tav>
                                        <p:tav tm="100000">
                                          <p:val>
                                            <p:strVal val="#ppt_x"/>
                                          </p:val>
                                        </p:tav>
                                      </p:tavLst>
                                    </p:anim>
                                    <p:anim calcmode="lin" valueType="num">
                                      <p:cBhvr additive="base">
                                        <p:cTn id="20"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additive="base">
                                        <p:cTn id="25" dur="500" fill="hold"/>
                                        <p:tgtEl>
                                          <p:spTgt spid="35"/>
                                        </p:tgtEl>
                                        <p:attrNameLst>
                                          <p:attrName>ppt_x</p:attrName>
                                        </p:attrNameLst>
                                      </p:cBhvr>
                                      <p:tavLst>
                                        <p:tav tm="0">
                                          <p:val>
                                            <p:strVal val="#ppt_x"/>
                                          </p:val>
                                        </p:tav>
                                        <p:tav tm="100000">
                                          <p:val>
                                            <p:strVal val="#ppt_x"/>
                                          </p:val>
                                        </p:tav>
                                      </p:tavLst>
                                    </p:anim>
                                    <p:anim calcmode="lin" valueType="num">
                                      <p:cBhvr additive="base">
                                        <p:cTn id="26"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anim calcmode="lin" valueType="num">
                                      <p:cBhvr additive="base">
                                        <p:cTn id="31" dur="500" fill="hold"/>
                                        <p:tgtEl>
                                          <p:spTgt spid="37"/>
                                        </p:tgtEl>
                                        <p:attrNameLst>
                                          <p:attrName>ppt_x</p:attrName>
                                        </p:attrNameLst>
                                      </p:cBhvr>
                                      <p:tavLst>
                                        <p:tav tm="0">
                                          <p:val>
                                            <p:strVal val="#ppt_x"/>
                                          </p:val>
                                        </p:tav>
                                        <p:tav tm="100000">
                                          <p:val>
                                            <p:strVal val="#ppt_x"/>
                                          </p:val>
                                        </p:tav>
                                      </p:tavLst>
                                    </p:anim>
                                    <p:anim calcmode="lin" valueType="num">
                                      <p:cBhvr additive="base">
                                        <p:cTn id="32"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9"/>
                                        </p:tgtEl>
                                        <p:attrNameLst>
                                          <p:attrName>style.visibility</p:attrName>
                                        </p:attrNameLst>
                                      </p:cBhvr>
                                      <p:to>
                                        <p:strVal val="visible"/>
                                      </p:to>
                                    </p:set>
                                    <p:anim calcmode="lin" valueType="num">
                                      <p:cBhvr additive="base">
                                        <p:cTn id="37" dur="500" fill="hold"/>
                                        <p:tgtEl>
                                          <p:spTgt spid="39"/>
                                        </p:tgtEl>
                                        <p:attrNameLst>
                                          <p:attrName>ppt_x</p:attrName>
                                        </p:attrNameLst>
                                      </p:cBhvr>
                                      <p:tavLst>
                                        <p:tav tm="0">
                                          <p:val>
                                            <p:strVal val="#ppt_x"/>
                                          </p:val>
                                        </p:tav>
                                        <p:tav tm="100000">
                                          <p:val>
                                            <p:strVal val="#ppt_x"/>
                                          </p:val>
                                        </p:tav>
                                      </p:tavLst>
                                    </p:anim>
                                    <p:anim calcmode="lin" valueType="num">
                                      <p:cBhvr additive="base">
                                        <p:cTn id="3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animBg="1"/>
      <p:bldP spid="31" grpId="0" animBg="1"/>
      <p:bldP spid="33" grpId="0" animBg="1"/>
      <p:bldP spid="35" grpId="0" animBg="1"/>
      <p:bldP spid="37" grpId="0" animBg="1"/>
      <p:bldP spid="3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7005CDE-C9A4-4464-97B3-17384613095C}"/>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DEMO</a:t>
            </a:r>
          </a:p>
        </p:txBody>
      </p:sp>
      <p:sp>
        <p:nvSpPr>
          <p:cNvPr id="3" name="Rectangle 2">
            <a:extLst>
              <a:ext uri="{FF2B5EF4-FFF2-40B4-BE49-F238E27FC236}">
                <a16:creationId xmlns:a16="http://schemas.microsoft.com/office/drawing/2014/main" id="{FF0A4789-81C1-4F91-AD64-F71B5BC80B69}"/>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pic>
        <p:nvPicPr>
          <p:cNvPr id="16" name="Picture 14"/>
          <p:cNvPicPr>
            <a:picLocks noChangeAspect="1"/>
          </p:cNvPicPr>
          <p:nvPr/>
        </p:nvPicPr>
        <p:blipFill>
          <a:blip r:embed="rId3"/>
          <a:srcRect t="12560" b="12560"/>
          <a:stretch>
            <a:fillRect/>
          </a:stretch>
        </p:blipFill>
        <p:spPr>
          <a:xfrm>
            <a:off x="1692782" y="1529852"/>
            <a:ext cx="8859393" cy="4579346"/>
          </a:xfrm>
          <a:prstGeom prst="roundRect">
            <a:avLst/>
          </a:prstGeom>
        </p:spPr>
      </p:pic>
      <p:sp>
        <p:nvSpPr>
          <p:cNvPr id="9" name="Rectangle 8">
            <a:extLst>
              <a:ext uri="{FF2B5EF4-FFF2-40B4-BE49-F238E27FC236}">
                <a16:creationId xmlns:a16="http://schemas.microsoft.com/office/drawing/2014/main" id="{A7DF0646-A646-43D8-AEE5-B69AB8F3D713}"/>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10" name="Rectangle 9">
            <a:extLst>
              <a:ext uri="{FF2B5EF4-FFF2-40B4-BE49-F238E27FC236}">
                <a16:creationId xmlns:a16="http://schemas.microsoft.com/office/drawing/2014/main" id="{F1DEDD47-6432-48AF-8229-1D222B74FBDD}"/>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11" name="Rectangle 10">
            <a:extLst>
              <a:ext uri="{FF2B5EF4-FFF2-40B4-BE49-F238E27FC236}">
                <a16:creationId xmlns:a16="http://schemas.microsoft.com/office/drawing/2014/main" id="{EED11358-1489-42D7-BD6A-F08847295082}"/>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11</a:t>
            </a:r>
          </a:p>
        </p:txBody>
      </p:sp>
    </p:spTree>
    <p:extLst>
      <p:ext uri="{BB962C8B-B14F-4D97-AF65-F5344CB8AC3E}">
        <p14:creationId xmlns:p14="http://schemas.microsoft.com/office/powerpoint/2010/main" val="135362394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80808"/>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4998A4E-6BE3-4677-B295-44913258AE29}"/>
              </a:ext>
            </a:extLst>
          </p:cNvPr>
          <p:cNvSpPr>
            <a:spLocks noGrp="1"/>
          </p:cNvSpPr>
          <p:nvPr/>
        </p:nvSpPr>
        <p:spPr>
          <a:xfrm>
            <a:off x="723900" y="666750"/>
            <a:ext cx="5715000" cy="666750"/>
          </a:xfrm>
          <a:prstGeom prst="rect">
            <a:avLst/>
          </a:prstGeom>
          <a:noFill/>
          <a:ln w="0">
            <a:noFill/>
            <a:prstDash val="solid"/>
          </a:ln>
        </p:spPr>
        <p:txBody>
          <a:bodyPr/>
          <a:lstStyle/>
          <a:p>
            <a:pPr>
              <a:buNone/>
              <a:defRPr sz="3600" b="1">
                <a:solidFill>
                  <a:srgbClr val="FFFFFF"/>
                </a:solidFill>
              </a:defRPr>
            </a:pPr>
            <a:r>
              <a:rPr sz="3600" b="1">
                <a:solidFill>
                  <a:srgbClr val="FFFFFF"/>
                </a:solidFill>
              </a:rPr>
              <a:t>CONCLUSION</a:t>
            </a:r>
          </a:p>
        </p:txBody>
      </p:sp>
      <p:sp>
        <p:nvSpPr>
          <p:cNvPr id="2" name="Rectangle 1">
            <a:extLst>
              <a:ext uri="{FF2B5EF4-FFF2-40B4-BE49-F238E27FC236}">
                <a16:creationId xmlns:a16="http://schemas.microsoft.com/office/drawing/2014/main" id="{244CA046-B500-4D68-ADE7-DA7BB2470F95}"/>
              </a:ext>
            </a:extLst>
          </p:cNvPr>
          <p:cNvSpPr>
            <a:spLocks noGrp="1"/>
          </p:cNvSpPr>
          <p:nvPr/>
        </p:nvSpPr>
        <p:spPr>
          <a:xfrm>
            <a:off x="762000" y="1562100"/>
            <a:ext cx="1104900" cy="47625"/>
          </a:xfrm>
          <a:prstGeom prst="rect">
            <a:avLst/>
          </a:prstGeom>
          <a:solidFill>
            <a:srgbClr val="C89B2C"/>
          </a:solidFill>
          <a:ln w="0">
            <a:noFill/>
            <a:prstDash val="solid"/>
          </a:ln>
        </p:spPr>
        <p:txBody>
          <a:bodyPr/>
          <a:lstStyle/>
          <a:p>
            <a:endParaRPr/>
          </a:p>
        </p:txBody>
      </p:sp>
      <p:sp>
        <p:nvSpPr>
          <p:cNvPr id="3" name="Rectangle 2">
            <a:extLst>
              <a:ext uri="{FF2B5EF4-FFF2-40B4-BE49-F238E27FC236}">
                <a16:creationId xmlns:a16="http://schemas.microsoft.com/office/drawing/2014/main" id="{FF28AEE5-75F4-47CA-8F00-8A2CF1CE497B}"/>
              </a:ext>
            </a:extLst>
          </p:cNvPr>
          <p:cNvSpPr>
            <a:spLocks noGrp="1"/>
          </p:cNvSpPr>
          <p:nvPr/>
        </p:nvSpPr>
        <p:spPr>
          <a:xfrm>
            <a:off x="781050" y="2238375"/>
            <a:ext cx="7429500" cy="1047750"/>
          </a:xfrm>
          <a:prstGeom prst="rect">
            <a:avLst/>
          </a:prstGeom>
          <a:noFill/>
          <a:ln w="0">
            <a:noFill/>
            <a:prstDash val="solid"/>
          </a:ln>
        </p:spPr>
        <p:txBody>
          <a:bodyPr/>
          <a:lstStyle/>
          <a:p>
            <a:pPr>
              <a:buNone/>
              <a:defRPr sz="1725">
                <a:solidFill>
                  <a:srgbClr val="FFFFFF"/>
                </a:solidFill>
              </a:defRPr>
            </a:pPr>
            <a:r>
              <a:rPr sz="1725">
                <a:solidFill>
                  <a:srgbClr val="FFFFFF"/>
                </a:solidFill>
              </a:rPr>
              <a:t>MODA HOUSE meets its aim as a complete prototype. Storefront, admin, API, data, images, checkout and per-user recommendations operate together. The final catalogue has 156 products and all production builds pass.</a:t>
            </a:r>
          </a:p>
        </p:txBody>
      </p:sp>
      <p:sp>
        <p:nvSpPr>
          <p:cNvPr id="4" name="Rectangle 3">
            <a:extLst>
              <a:ext uri="{FF2B5EF4-FFF2-40B4-BE49-F238E27FC236}">
                <a16:creationId xmlns:a16="http://schemas.microsoft.com/office/drawing/2014/main" id="{6DB7FA2C-F540-4A5D-910B-63F5EC8CD570}"/>
              </a:ext>
            </a:extLst>
          </p:cNvPr>
          <p:cNvSpPr>
            <a:spLocks noGrp="1"/>
          </p:cNvSpPr>
          <p:nvPr/>
        </p:nvSpPr>
        <p:spPr>
          <a:xfrm>
            <a:off x="781050" y="3638550"/>
            <a:ext cx="7429500" cy="990600"/>
          </a:xfrm>
          <a:prstGeom prst="rect">
            <a:avLst/>
          </a:prstGeom>
          <a:noFill/>
          <a:ln w="0">
            <a:noFill/>
            <a:prstDash val="solid"/>
          </a:ln>
        </p:spPr>
        <p:txBody>
          <a:bodyPr/>
          <a:lstStyle/>
          <a:p>
            <a:pPr>
              <a:buNone/>
              <a:defRPr sz="1575">
                <a:solidFill>
                  <a:srgbClr val="E5E7EB"/>
                </a:solidFill>
              </a:defRPr>
            </a:pPr>
            <a:r>
              <a:rPr sz="1575">
                <a:solidFill>
                  <a:srgbClr val="E5E7EB"/>
                </a:solidFill>
              </a:rPr>
              <a:t>The strongest result is integrated, explainable behaviour with automatic fallback. Limits are JSON persistence, demo payments and no automated test suite. Production needs transactions, real payments, stronger security, monitoring and deployment; OpenAI reranking needs available quota.</a:t>
            </a:r>
          </a:p>
        </p:txBody>
      </p:sp>
      <p:pic>
        <p:nvPicPr>
          <p:cNvPr id="16" name="Picture 14"/>
          <p:cNvPicPr>
            <a:picLocks noChangeAspect="1"/>
          </p:cNvPicPr>
          <p:nvPr/>
        </p:nvPicPr>
        <p:blipFill>
          <a:blip r:embed="rId3"/>
          <a:srcRect l="19846" r="19846"/>
          <a:stretch>
            <a:fillRect/>
          </a:stretch>
        </p:blipFill>
        <p:spPr>
          <a:xfrm>
            <a:off x="8572500" y="1504950"/>
            <a:ext cx="2857500" cy="3619500"/>
          </a:xfrm>
          <a:prstGeom prst="roundRect">
            <a:avLst/>
          </a:prstGeom>
        </p:spPr>
      </p:pic>
      <p:sp>
        <p:nvSpPr>
          <p:cNvPr id="7" name="Rectangle 6">
            <a:extLst>
              <a:ext uri="{FF2B5EF4-FFF2-40B4-BE49-F238E27FC236}">
                <a16:creationId xmlns:a16="http://schemas.microsoft.com/office/drawing/2014/main" id="{1F0A4858-1B32-4A6F-A027-73D6BA07401A}"/>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8" name="Rectangle 7">
            <a:extLst>
              <a:ext uri="{FF2B5EF4-FFF2-40B4-BE49-F238E27FC236}">
                <a16:creationId xmlns:a16="http://schemas.microsoft.com/office/drawing/2014/main" id="{10FBC7D3-17AA-4E03-8F18-4DD6B83B6993}"/>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9" name="Rectangle 8">
            <a:extLst>
              <a:ext uri="{FF2B5EF4-FFF2-40B4-BE49-F238E27FC236}">
                <a16:creationId xmlns:a16="http://schemas.microsoft.com/office/drawing/2014/main" id="{3DB600AE-1EE1-4DA0-929E-C28BB2D24991}"/>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12</a:t>
            </a:r>
          </a:p>
        </p:txBody>
      </p:sp>
    </p:spTree>
    <p:extLst>
      <p:ext uri="{BB962C8B-B14F-4D97-AF65-F5344CB8AC3E}">
        <p14:creationId xmlns:p14="http://schemas.microsoft.com/office/powerpoint/2010/main" val="1065501823"/>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EFB19E9-531F-4435-A136-DB47A5422A78}"/>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REFERENCES</a:t>
            </a:r>
          </a:p>
        </p:txBody>
      </p:sp>
      <p:sp>
        <p:nvSpPr>
          <p:cNvPr id="3" name="Rectangle 2">
            <a:extLst>
              <a:ext uri="{FF2B5EF4-FFF2-40B4-BE49-F238E27FC236}">
                <a16:creationId xmlns:a16="http://schemas.microsoft.com/office/drawing/2014/main" id="{2E945A1A-E50E-404D-B00C-0B619FE7C3E7}"/>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3">
            <a:extLst>
              <a:ext uri="{FF2B5EF4-FFF2-40B4-BE49-F238E27FC236}">
                <a16:creationId xmlns:a16="http://schemas.microsoft.com/office/drawing/2014/main" id="{A4B37966-81B1-4163-A3AF-FABC2706952C}"/>
              </a:ext>
            </a:extLst>
          </p:cNvPr>
          <p:cNvSpPr>
            <a:spLocks noGrp="1"/>
          </p:cNvSpPr>
          <p:nvPr/>
        </p:nvSpPr>
        <p:spPr>
          <a:xfrm>
            <a:off x="723900" y="2095500"/>
            <a:ext cx="9906000" cy="3733800"/>
          </a:xfrm>
          <a:prstGeom prst="rect">
            <a:avLst/>
          </a:prstGeom>
          <a:noFill/>
          <a:ln w="0">
            <a:noFill/>
            <a:prstDash val="solid"/>
          </a:ln>
        </p:spPr>
        <p:txBody>
          <a:bodyPr/>
          <a:lstStyle/>
          <a:p>
            <a:pPr>
              <a:buNone/>
              <a:defRPr sz="1050">
                <a:solidFill>
                  <a:srgbClr val="111111"/>
                </a:solidFill>
              </a:defRPr>
            </a:pPr>
            <a:r>
              <a:rPr sz="1050">
                <a:solidFill>
                  <a:srgbClr val="111111"/>
                </a:solidFill>
              </a:rPr>
              <a:t>[1] Laudon and Traver, E-commerce 2023-2024, 18th ed., Pearson, 2023.</a:t>
            </a:r>
          </a:p>
          <a:p>
            <a:endParaRPr sz="1050">
              <a:solidFill>
                <a:srgbClr val="111111"/>
              </a:solidFill>
            </a:endParaRPr>
          </a:p>
          <a:p>
            <a:pPr>
              <a:buNone/>
              <a:defRPr sz="1050">
                <a:solidFill>
                  <a:srgbClr val="111111"/>
                </a:solidFill>
              </a:defRPr>
            </a:pPr>
            <a:r>
              <a:rPr sz="1050">
                <a:solidFill>
                  <a:srgbClr val="111111"/>
                </a:solidFill>
              </a:rPr>
              <a:t>[2] Nielsen, Usability Engineering, Morgan Kaufmann, 1994.</a:t>
            </a:r>
          </a:p>
          <a:p>
            <a:endParaRPr sz="1050">
              <a:solidFill>
                <a:srgbClr val="111111"/>
              </a:solidFill>
            </a:endParaRPr>
          </a:p>
          <a:p>
            <a:pPr>
              <a:buNone/>
              <a:defRPr sz="1050">
                <a:solidFill>
                  <a:srgbClr val="111111"/>
                </a:solidFill>
              </a:defRPr>
            </a:pPr>
            <a:r>
              <a:rPr sz="1050">
                <a:solidFill>
                  <a:srgbClr val="111111"/>
                </a:solidFill>
              </a:rPr>
              <a:t>[3] Martin, Clean Architecture, Pearson, 2017.</a:t>
            </a:r>
          </a:p>
          <a:p>
            <a:endParaRPr sz="1050">
              <a:solidFill>
                <a:srgbClr val="111111"/>
              </a:solidFill>
            </a:endParaRPr>
          </a:p>
          <a:p>
            <a:pPr>
              <a:buNone/>
              <a:defRPr sz="1050">
                <a:solidFill>
                  <a:srgbClr val="111111"/>
                </a:solidFill>
              </a:defRPr>
            </a:pPr>
            <a:r>
              <a:rPr sz="1050">
                <a:solidFill>
                  <a:srgbClr val="111111"/>
                </a:solidFill>
              </a:rPr>
              <a:t>[4] Richards and Ford, Fundamentals of Software Architecture, O'Reilly, 2020.</a:t>
            </a:r>
          </a:p>
          <a:p>
            <a:endParaRPr sz="1050">
              <a:solidFill>
                <a:srgbClr val="111111"/>
              </a:solidFill>
            </a:endParaRPr>
          </a:p>
          <a:p>
            <a:pPr>
              <a:buNone/>
              <a:defRPr sz="1050">
                <a:solidFill>
                  <a:srgbClr val="111111"/>
                </a:solidFill>
              </a:defRPr>
            </a:pPr>
            <a:r>
              <a:rPr sz="1050">
                <a:solidFill>
                  <a:srgbClr val="111111"/>
                </a:solidFill>
              </a:rPr>
              <a:t>[5] Sommerville, Engineering Software Products, Pearson, 2020.</a:t>
            </a:r>
          </a:p>
          <a:p>
            <a:endParaRPr sz="1050">
              <a:solidFill>
                <a:srgbClr val="111111"/>
              </a:solidFill>
            </a:endParaRPr>
          </a:p>
          <a:p>
            <a:pPr>
              <a:buNone/>
              <a:defRPr sz="1050">
                <a:solidFill>
                  <a:srgbClr val="111111"/>
                </a:solidFill>
              </a:defRPr>
            </a:pPr>
            <a:r>
              <a:rPr sz="1050">
                <a:solidFill>
                  <a:srgbClr val="111111"/>
                </a:solidFill>
              </a:rPr>
              <a:t>[6] Burke, Hybrid Recommender Systems: Survey and Experiments, User Modeling and User-Adapted Interaction, 2002.</a:t>
            </a:r>
          </a:p>
          <a:p>
            <a:endParaRPr sz="1050">
              <a:solidFill>
                <a:srgbClr val="111111"/>
              </a:solidFill>
            </a:endParaRPr>
          </a:p>
          <a:p>
            <a:pPr>
              <a:buNone/>
              <a:defRPr sz="1050">
                <a:solidFill>
                  <a:srgbClr val="111111"/>
                </a:solidFill>
              </a:defRPr>
            </a:pPr>
            <a:r>
              <a:rPr sz="1050">
                <a:solidFill>
                  <a:srgbClr val="111111"/>
                </a:solidFill>
              </a:rPr>
              <a:t>[7] React and Express official documentation, accessed 11 July 2026.</a:t>
            </a:r>
          </a:p>
          <a:p>
            <a:endParaRPr sz="1050">
              <a:solidFill>
                <a:srgbClr val="111111"/>
              </a:solidFill>
            </a:endParaRPr>
          </a:p>
          <a:p>
            <a:pPr>
              <a:buNone/>
              <a:defRPr sz="1050">
                <a:solidFill>
                  <a:srgbClr val="111111"/>
                </a:solidFill>
              </a:defRPr>
            </a:pPr>
            <a:r>
              <a:rPr sz="1050">
                <a:solidFill>
                  <a:srgbClr val="111111"/>
                </a:solidFill>
              </a:rPr>
              <a:t>[8] OpenAI API documentation: Responses API and Structured Outputs, accessed 11 July 2026.</a:t>
            </a:r>
          </a:p>
          <a:p>
            <a:endParaRPr sz="1050">
              <a:solidFill>
                <a:srgbClr val="111111"/>
              </a:solidFill>
            </a:endParaRPr>
          </a:p>
          <a:p>
            <a:pPr>
              <a:buNone/>
              <a:defRPr sz="1050">
                <a:solidFill>
                  <a:srgbClr val="111111"/>
                </a:solidFill>
              </a:defRPr>
            </a:pPr>
            <a:r>
              <a:rPr sz="1050">
                <a:solidFill>
                  <a:srgbClr val="111111"/>
                </a:solidFill>
              </a:rPr>
              <a:t>[9] MDN Web Docs: Fetch API and localStorage, accessed 11 July 2026.</a:t>
            </a:r>
          </a:p>
        </p:txBody>
      </p:sp>
      <p:sp>
        <p:nvSpPr>
          <p:cNvPr id="5" name="Rectangle 4">
            <a:extLst>
              <a:ext uri="{FF2B5EF4-FFF2-40B4-BE49-F238E27FC236}">
                <a16:creationId xmlns:a16="http://schemas.microsoft.com/office/drawing/2014/main" id="{BA802159-6817-47F7-B78F-986B20AA3AF4}"/>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6" name="Rectangle 5">
            <a:extLst>
              <a:ext uri="{FF2B5EF4-FFF2-40B4-BE49-F238E27FC236}">
                <a16:creationId xmlns:a16="http://schemas.microsoft.com/office/drawing/2014/main" id="{BCF54122-06E9-4D17-A670-1064BA8DBA03}"/>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dirty="0">
                <a:solidFill>
                  <a:srgbClr val="5F6873"/>
                </a:solidFill>
              </a:rPr>
              <a:t>MODA HOUSE</a:t>
            </a:r>
          </a:p>
        </p:txBody>
      </p:sp>
      <p:sp>
        <p:nvSpPr>
          <p:cNvPr id="7" name="Rectangle 6">
            <a:extLst>
              <a:ext uri="{FF2B5EF4-FFF2-40B4-BE49-F238E27FC236}">
                <a16:creationId xmlns:a16="http://schemas.microsoft.com/office/drawing/2014/main" id="{65737469-15B0-4383-A53B-EC93FF9D1BEC}"/>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13</a:t>
            </a:r>
          </a:p>
        </p:txBody>
      </p:sp>
    </p:spTree>
    <p:extLst>
      <p:ext uri="{BB962C8B-B14F-4D97-AF65-F5344CB8AC3E}">
        <p14:creationId xmlns:p14="http://schemas.microsoft.com/office/powerpoint/2010/main" val="164159746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4E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C22E19-92BC-4EB8-A896-E35EE14F8EC6}"/>
              </a:ext>
            </a:extLst>
          </p:cNvPr>
          <p:cNvSpPr>
            <a:spLocks noGrp="1"/>
          </p:cNvSpPr>
          <p:nvPr/>
        </p:nvSpPr>
        <p:spPr>
          <a:xfrm>
            <a:off x="609600" y="476250"/>
            <a:ext cx="8001000" cy="723900"/>
          </a:xfrm>
          <a:prstGeom prst="rect">
            <a:avLst/>
          </a:prstGeom>
          <a:noFill/>
          <a:ln w="0">
            <a:noFill/>
            <a:prstDash val="solid"/>
          </a:ln>
        </p:spPr>
        <p:txBody>
          <a:bodyPr/>
          <a:lstStyle/>
          <a:p>
            <a:pPr>
              <a:buNone/>
              <a:defRPr sz="3150" b="1">
                <a:solidFill>
                  <a:srgbClr val="111111"/>
                </a:solidFill>
              </a:defRPr>
            </a:pPr>
            <a:r>
              <a:rPr sz="3150" b="1">
                <a:solidFill>
                  <a:srgbClr val="111111"/>
                </a:solidFill>
              </a:rPr>
              <a:t>Q&amp;A</a:t>
            </a:r>
          </a:p>
        </p:txBody>
      </p:sp>
      <p:sp>
        <p:nvSpPr>
          <p:cNvPr id="3" name="Rectangle 2">
            <a:extLst>
              <a:ext uri="{FF2B5EF4-FFF2-40B4-BE49-F238E27FC236}">
                <a16:creationId xmlns:a16="http://schemas.microsoft.com/office/drawing/2014/main" id="{4B387391-FBA0-4462-BF8A-DC4054751AF5}"/>
              </a:ext>
            </a:extLst>
          </p:cNvPr>
          <p:cNvSpPr>
            <a:spLocks noGrp="1"/>
          </p:cNvSpPr>
          <p:nvPr/>
        </p:nvSpPr>
        <p:spPr>
          <a:xfrm>
            <a:off x="609600" y="1657350"/>
            <a:ext cx="1028700" cy="38100"/>
          </a:xfrm>
          <a:prstGeom prst="rect">
            <a:avLst/>
          </a:prstGeom>
          <a:solidFill>
            <a:srgbClr val="B91C1C"/>
          </a:solidFill>
          <a:ln w="0">
            <a:noFill/>
            <a:prstDash val="solid"/>
          </a:ln>
        </p:spPr>
        <p:txBody>
          <a:bodyPr/>
          <a:lstStyle/>
          <a:p>
            <a:endParaRPr/>
          </a:p>
        </p:txBody>
      </p:sp>
      <p:sp>
        <p:nvSpPr>
          <p:cNvPr id="4" name="Rectangle: Rounded Corners 3">
            <a:extLst>
              <a:ext uri="{FF2B5EF4-FFF2-40B4-BE49-F238E27FC236}">
                <a16:creationId xmlns:a16="http://schemas.microsoft.com/office/drawing/2014/main" id="{63DD21EC-2FD7-437B-AC79-58D90416C42B}"/>
              </a:ext>
            </a:extLst>
          </p:cNvPr>
          <p:cNvSpPr>
            <a:spLocks noGrp="1"/>
          </p:cNvSpPr>
          <p:nvPr/>
        </p:nvSpPr>
        <p:spPr>
          <a:xfrm>
            <a:off x="2040636" y="1285875"/>
            <a:ext cx="8110728" cy="4808980"/>
          </a:xfrm>
          <a:prstGeom prst="roundRect">
            <a:avLst>
              <a:gd name="adj" fmla="val 5455"/>
            </a:avLst>
          </a:prstGeom>
          <a:solidFill>
            <a:srgbClr val="080808"/>
          </a:solidFill>
          <a:ln w="9525">
            <a:solidFill>
              <a:srgbClr val="080808"/>
            </a:solidFill>
            <a:prstDash val="solid"/>
          </a:ln>
        </p:spPr>
        <p:style>
          <a:lnRef idx="0">
            <a:scrgbClr r="0" g="0" b="0"/>
          </a:lnRef>
          <a:fillRef idx="0">
            <a:scrgbClr r="0" g="0" b="0"/>
          </a:fillRef>
          <a:effectRef idx="4">
            <a:scrgbClr r="0" g="0" b="0"/>
          </a:effectRef>
          <a:fontRef idx="major"/>
        </p:style>
        <p:txBody>
          <a:bodyPr/>
          <a:lstStyle/>
          <a:p>
            <a:endParaRPr/>
          </a:p>
        </p:txBody>
      </p:sp>
      <p:sp>
        <p:nvSpPr>
          <p:cNvPr id="5" name="Rectangle 4">
            <a:extLst>
              <a:ext uri="{FF2B5EF4-FFF2-40B4-BE49-F238E27FC236}">
                <a16:creationId xmlns:a16="http://schemas.microsoft.com/office/drawing/2014/main" id="{DF41E4FA-7690-4996-B638-1183CA83A266}"/>
              </a:ext>
            </a:extLst>
          </p:cNvPr>
          <p:cNvSpPr>
            <a:spLocks noGrp="1"/>
          </p:cNvSpPr>
          <p:nvPr/>
        </p:nvSpPr>
        <p:spPr>
          <a:xfrm>
            <a:off x="3963543" y="3067050"/>
            <a:ext cx="4264914" cy="3368548"/>
          </a:xfrm>
          <a:prstGeom prst="rect">
            <a:avLst/>
          </a:prstGeom>
          <a:noFill/>
          <a:ln w="0">
            <a:noFill/>
            <a:prstDash val="solid"/>
          </a:ln>
        </p:spPr>
        <p:txBody>
          <a:bodyPr/>
          <a:lstStyle/>
          <a:p>
            <a:pPr algn="ctr">
              <a:buNone/>
              <a:defRPr sz="4500" b="1">
                <a:solidFill>
                  <a:srgbClr val="FFFFFF"/>
                </a:solidFill>
              </a:defRPr>
            </a:pPr>
            <a:r>
              <a:rPr sz="4500" b="1" dirty="0">
                <a:solidFill>
                  <a:srgbClr val="FFFFFF"/>
                </a:solidFill>
              </a:rPr>
              <a:t>Q&amp;A</a:t>
            </a:r>
          </a:p>
        </p:txBody>
      </p:sp>
      <p:sp>
        <p:nvSpPr>
          <p:cNvPr id="6" name="Rectangle 5">
            <a:extLst>
              <a:ext uri="{FF2B5EF4-FFF2-40B4-BE49-F238E27FC236}">
                <a16:creationId xmlns:a16="http://schemas.microsoft.com/office/drawing/2014/main" id="{D72E77F6-C5D2-46E2-8661-6A39703BD548}"/>
              </a:ext>
            </a:extLst>
          </p:cNvPr>
          <p:cNvSpPr>
            <a:spLocks noGrp="1"/>
          </p:cNvSpPr>
          <p:nvPr/>
        </p:nvSpPr>
        <p:spPr>
          <a:xfrm>
            <a:off x="3963543" y="3809238"/>
            <a:ext cx="4264914" cy="1329690"/>
          </a:xfrm>
          <a:prstGeom prst="rect">
            <a:avLst/>
          </a:prstGeom>
          <a:noFill/>
          <a:ln w="0">
            <a:noFill/>
            <a:prstDash val="solid"/>
          </a:ln>
        </p:spPr>
        <p:txBody>
          <a:bodyPr/>
          <a:lstStyle/>
          <a:p>
            <a:pPr algn="ctr">
              <a:buNone/>
              <a:defRPr sz="1500">
                <a:solidFill>
                  <a:srgbClr val="F5D36A"/>
                </a:solidFill>
              </a:defRPr>
            </a:pPr>
            <a:r>
              <a:rPr sz="1500" dirty="0">
                <a:solidFill>
                  <a:srgbClr val="F5D36A"/>
                </a:solidFill>
              </a:rPr>
              <a:t>Thank you.</a:t>
            </a:r>
          </a:p>
        </p:txBody>
      </p:sp>
      <p:sp>
        <p:nvSpPr>
          <p:cNvPr id="8" name="Rectangle 7">
            <a:extLst>
              <a:ext uri="{FF2B5EF4-FFF2-40B4-BE49-F238E27FC236}">
                <a16:creationId xmlns:a16="http://schemas.microsoft.com/office/drawing/2014/main" id="{40CC749C-145B-4996-AD91-BA69AE2BD3B9}"/>
              </a:ext>
            </a:extLst>
          </p:cNvPr>
          <p:cNvSpPr>
            <a:spLocks noGrp="1"/>
          </p:cNvSpPr>
          <p:nvPr/>
        </p:nvSpPr>
        <p:spPr>
          <a:xfrm>
            <a:off x="609600" y="6438900"/>
            <a:ext cx="10972800" cy="9525"/>
          </a:xfrm>
          <a:prstGeom prst="rect">
            <a:avLst/>
          </a:prstGeom>
          <a:solidFill>
            <a:srgbClr val="D9CEC3"/>
          </a:solidFill>
          <a:ln w="0">
            <a:noFill/>
            <a:prstDash val="solid"/>
          </a:ln>
        </p:spPr>
        <p:txBody>
          <a:bodyPr/>
          <a:lstStyle/>
          <a:p>
            <a:endParaRPr/>
          </a:p>
        </p:txBody>
      </p:sp>
      <p:sp>
        <p:nvSpPr>
          <p:cNvPr id="9" name="Rectangle 8">
            <a:extLst>
              <a:ext uri="{FF2B5EF4-FFF2-40B4-BE49-F238E27FC236}">
                <a16:creationId xmlns:a16="http://schemas.microsoft.com/office/drawing/2014/main" id="{6AF464AA-C4C6-4339-AA25-949625D387AF}"/>
              </a:ext>
            </a:extLst>
          </p:cNvPr>
          <p:cNvSpPr>
            <a:spLocks noGrp="1"/>
          </p:cNvSpPr>
          <p:nvPr/>
        </p:nvSpPr>
        <p:spPr>
          <a:xfrm>
            <a:off x="609600" y="6534150"/>
            <a:ext cx="2952750" cy="190500"/>
          </a:xfrm>
          <a:prstGeom prst="rect">
            <a:avLst/>
          </a:prstGeom>
          <a:noFill/>
          <a:ln w="0">
            <a:noFill/>
            <a:prstDash val="solid"/>
          </a:ln>
        </p:spPr>
        <p:txBody>
          <a:bodyPr/>
          <a:lstStyle/>
          <a:p>
            <a:pPr>
              <a:buNone/>
              <a:defRPr sz="750">
                <a:solidFill>
                  <a:srgbClr val="5F6873"/>
                </a:solidFill>
              </a:defRPr>
            </a:pPr>
            <a:r>
              <a:rPr sz="750">
                <a:solidFill>
                  <a:srgbClr val="5F6873"/>
                </a:solidFill>
              </a:rPr>
              <a:t>MODA HOUSE | Final Viva</a:t>
            </a:r>
          </a:p>
        </p:txBody>
      </p:sp>
      <p:sp>
        <p:nvSpPr>
          <p:cNvPr id="10" name="Rectangle 9">
            <a:extLst>
              <a:ext uri="{FF2B5EF4-FFF2-40B4-BE49-F238E27FC236}">
                <a16:creationId xmlns:a16="http://schemas.microsoft.com/office/drawing/2014/main" id="{EB29095A-0903-4AE5-87B1-92E8DAC1AE8C}"/>
              </a:ext>
            </a:extLst>
          </p:cNvPr>
          <p:cNvSpPr>
            <a:spLocks noGrp="1"/>
          </p:cNvSpPr>
          <p:nvPr/>
        </p:nvSpPr>
        <p:spPr>
          <a:xfrm>
            <a:off x="11125200" y="6534150"/>
            <a:ext cx="457200" cy="190500"/>
          </a:xfrm>
          <a:prstGeom prst="rect">
            <a:avLst/>
          </a:prstGeom>
          <a:noFill/>
          <a:ln w="0">
            <a:noFill/>
            <a:prstDash val="solid"/>
          </a:ln>
        </p:spPr>
        <p:txBody>
          <a:bodyPr/>
          <a:lstStyle/>
          <a:p>
            <a:pPr algn="r">
              <a:buNone/>
              <a:defRPr sz="750">
                <a:solidFill>
                  <a:srgbClr val="5F6873"/>
                </a:solidFill>
              </a:defRPr>
            </a:pPr>
            <a:r>
              <a:rPr sz="750">
                <a:solidFill>
                  <a:srgbClr val="5F6873"/>
                </a:solidFill>
              </a:rPr>
              <a:t>14</a:t>
            </a:r>
          </a:p>
        </p:txBody>
      </p:sp>
    </p:spTree>
    <p:extLst>
      <p:ext uri="{BB962C8B-B14F-4D97-AF65-F5344CB8AC3E}">
        <p14:creationId xmlns:p14="http://schemas.microsoft.com/office/powerpoint/2010/main" val="1236546607"/>
      </p:ext>
    </p:extLst>
  </p:cSld>
  <p:clrMapOvr>
    <a:masterClrMapping/>
  </p:clrMapOvr>
  <p:transition spd="slow">
    <p:push dir="u"/>
  </p:transition>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989</Words>
  <Application>Microsoft Office PowerPoint</Application>
  <DocSecurity>0</DocSecurity>
  <PresentationFormat>Widescreen</PresentationFormat>
  <Paragraphs>190</Paragraphs>
  <Slides>14</Slides>
  <Notes>14</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14</vt:i4>
      </vt:variant>
    </vt:vector>
  </HeadingPairs>
  <TitlesOfParts>
    <vt:vector size="16" baseType="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Ivan Tsvetkov</dc:creator>
  <cp:lastModifiedBy>Ivan Iliyanov Tsvetkov (2314195)</cp:lastModifiedBy>
  <cp:revision>5</cp:revision>
  <dcterms:created xsi:type="dcterms:W3CDTF">2026-07-11T01:49:28Z</dcterms:created>
  <dcterms:modified xsi:type="dcterms:W3CDTF">2026-07-13T09:59:11Z</dcterms:modified>
</cp:coreProperties>
</file>