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3" r:id="rId4"/>
    <p:sldId id="274" r:id="rId5"/>
    <p:sldId id="275" r:id="rId6"/>
    <p:sldId id="276" r:id="rId7"/>
    <p:sldId id="277" r:id="rId8"/>
    <p:sldId id="283" r:id="rId9"/>
    <p:sldId id="278" r:id="rId10"/>
    <p:sldId id="279" r:id="rId11"/>
    <p:sldId id="280" r:id="rId12"/>
    <p:sldId id="281" r:id="rId13"/>
    <p:sldId id="282" r:id="rId14"/>
    <p:sldId id="284" r:id="rId15"/>
    <p:sldId id="285" r:id="rId16"/>
    <p:sldId id="286" r:id="rId17"/>
    <p:sldId id="287" r:id="rId18"/>
    <p:sldId id="288" r:id="rId19"/>
    <p:sldId id="289" r:id="rId20"/>
    <p:sldId id="290" r:id="rId21"/>
    <p:sldId id="291" r:id="rId22"/>
    <p:sldId id="292" r:id="rId23"/>
    <p:sldId id="293"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15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661AF19-682A-458E-9EA3-3DF3FD91121D}" type="datetimeFigureOut">
              <a:rPr lang="en-GB" smtClean="0"/>
              <a:pPr/>
              <a:t>22/10/2012</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52286C05-4501-4616-93A3-60D9E95DBC37}"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661AF19-682A-458E-9EA3-3DF3FD91121D}" type="datetimeFigureOut">
              <a:rPr lang="en-GB" smtClean="0"/>
              <a:pPr/>
              <a:t>22/10/2012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286C05-4501-4616-93A3-60D9E95DBC37}"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661AF19-682A-458E-9EA3-3DF3FD91121D}" type="datetimeFigureOut">
              <a:rPr lang="en-GB" smtClean="0"/>
              <a:pPr/>
              <a:t>22/10/2012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286C05-4501-4616-93A3-60D9E95DBC37}"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661AF19-682A-458E-9EA3-3DF3FD91121D}" type="datetimeFigureOut">
              <a:rPr lang="en-GB" smtClean="0"/>
              <a:pPr/>
              <a:t>22/10/2012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286C05-4501-4616-93A3-60D9E95DBC37}"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661AF19-682A-458E-9EA3-3DF3FD91121D}" type="datetimeFigureOut">
              <a:rPr lang="en-GB" smtClean="0"/>
              <a:pPr/>
              <a:t>22/10/2012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286C05-4501-4616-93A3-60D9E95DBC37}"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661AF19-682A-458E-9EA3-3DF3FD91121D}" type="datetimeFigureOut">
              <a:rPr lang="en-GB" smtClean="0"/>
              <a:pPr/>
              <a:t>22/10/2012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2286C05-4501-4616-93A3-60D9E95DBC3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61AF19-682A-458E-9EA3-3DF3FD91121D}" type="datetimeFigureOut">
              <a:rPr lang="en-GB" smtClean="0"/>
              <a:pPr/>
              <a:t>22/10/2012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2286C05-4501-4616-93A3-60D9E95DBC3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661AF19-682A-458E-9EA3-3DF3FD91121D}" type="datetimeFigureOut">
              <a:rPr lang="en-GB" smtClean="0"/>
              <a:pPr/>
              <a:t>22/10/2012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286C05-4501-4616-93A3-60D9E95DBC37}"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661AF19-682A-458E-9EA3-3DF3FD91121D}" type="datetimeFigureOut">
              <a:rPr lang="en-GB" smtClean="0"/>
              <a:pPr/>
              <a:t>22/10/2012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52286C05-4501-4616-93A3-60D9E95DBC37}"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661AF19-682A-458E-9EA3-3DF3FD91121D}" type="datetimeFigureOut">
              <a:rPr lang="en-GB" smtClean="0"/>
              <a:pPr/>
              <a:t>22/10/2012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286C05-4501-4616-93A3-60D9E95DBC3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661AF19-682A-458E-9EA3-3DF3FD91121D}" type="datetimeFigureOut">
              <a:rPr lang="en-GB" smtClean="0"/>
              <a:pPr/>
              <a:t>22/10/2012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286C05-4501-4616-93A3-60D9E95DBC3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661AF19-682A-458E-9EA3-3DF3FD91121D}" type="datetimeFigureOut">
              <a:rPr lang="en-GB" smtClean="0"/>
              <a:pPr/>
              <a:t>22/10/2012</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2286C05-4501-4616-93A3-60D9E95DBC37}"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perseus.tufts.edu/cgi-bin/ptext?doc=Perseus:text:1999.01.0182&amp;layout=&amp;loc=Arist.+24"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CLAH4005</a:t>
            </a:r>
            <a:endParaRPr lang="en-GB" dirty="0"/>
          </a:p>
        </p:txBody>
      </p:sp>
      <p:sp>
        <p:nvSpPr>
          <p:cNvPr id="3" name="Subtitle 2"/>
          <p:cNvSpPr>
            <a:spLocks noGrp="1"/>
          </p:cNvSpPr>
          <p:nvPr>
            <p:ph type="subTitle" idx="1"/>
          </p:nvPr>
        </p:nvSpPr>
        <p:spPr/>
        <p:txBody>
          <a:bodyPr/>
          <a:lstStyle/>
          <a:p>
            <a:r>
              <a:rPr lang="en-GB" dirty="0" smtClean="0"/>
              <a:t>Pentekontaetia II</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Basic events</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Basic events (from Thucydides)</a:t>
            </a:r>
            <a:endParaRPr lang="en-GB" dirty="0"/>
          </a:p>
        </p:txBody>
      </p:sp>
      <p:sp>
        <p:nvSpPr>
          <p:cNvPr id="3" name="Content Placeholder 2"/>
          <p:cNvSpPr>
            <a:spLocks noGrp="1"/>
          </p:cNvSpPr>
          <p:nvPr>
            <p:ph idx="1"/>
          </p:nvPr>
        </p:nvSpPr>
        <p:spPr>
          <a:xfrm>
            <a:off x="457200" y="1935480"/>
            <a:ext cx="3826768" cy="4389120"/>
          </a:xfrm>
        </p:spPr>
        <p:txBody>
          <a:bodyPr>
            <a:normAutofit/>
          </a:bodyPr>
          <a:lstStyle/>
          <a:p>
            <a:r>
              <a:rPr lang="en-GB" dirty="0" smtClean="0"/>
              <a:t>460-454: Athenian expedition against Cyprus and Egypt.</a:t>
            </a:r>
          </a:p>
          <a:p>
            <a:r>
              <a:rPr lang="en-GB" b="1" dirty="0" smtClean="0"/>
              <a:t>454: Movement of the Delian League treasury from Delos to Athens.</a:t>
            </a:r>
          </a:p>
          <a:p>
            <a:r>
              <a:rPr lang="en-GB" b="1" dirty="0" smtClean="0"/>
              <a:t>446: 30 years peace</a:t>
            </a:r>
          </a:p>
          <a:p>
            <a:pPr>
              <a:buNone/>
            </a:pPr>
            <a:endParaRPr lang="en-GB" dirty="0" smtClean="0"/>
          </a:p>
          <a:p>
            <a:endParaRPr lang="en-GB" dirty="0"/>
          </a:p>
        </p:txBody>
      </p:sp>
      <p:pic>
        <p:nvPicPr>
          <p:cNvPr id="28674" name="Picture 2"/>
          <p:cNvPicPr>
            <a:picLocks noChangeAspect="1" noChangeArrowheads="1"/>
          </p:cNvPicPr>
          <p:nvPr/>
        </p:nvPicPr>
        <p:blipFill>
          <a:blip r:embed="rId2" cstate="print"/>
          <a:srcRect/>
          <a:stretch>
            <a:fillRect/>
          </a:stretch>
        </p:blipFill>
        <p:spPr bwMode="auto">
          <a:xfrm>
            <a:off x="4077823" y="3140968"/>
            <a:ext cx="5066177" cy="3717032"/>
          </a:xfrm>
          <a:prstGeom prst="rect">
            <a:avLst/>
          </a:prstGeom>
          <a:noFill/>
          <a:ln w="9525">
            <a:noFill/>
            <a:miter lim="800000"/>
            <a:headEnd/>
            <a:tailEnd/>
          </a:ln>
        </p:spPr>
      </p:pic>
      <p:sp>
        <p:nvSpPr>
          <p:cNvPr id="8" name="Isosceles Triangle 7"/>
          <p:cNvSpPr/>
          <p:nvPr/>
        </p:nvSpPr>
        <p:spPr>
          <a:xfrm>
            <a:off x="7524328" y="4941168"/>
            <a:ext cx="144016" cy="144016"/>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Basic events (from Thucydides)</a:t>
            </a:r>
            <a:endParaRPr lang="en-GB" dirty="0"/>
          </a:p>
        </p:txBody>
      </p:sp>
      <p:sp>
        <p:nvSpPr>
          <p:cNvPr id="3" name="Content Placeholder 2"/>
          <p:cNvSpPr>
            <a:spLocks noGrp="1"/>
          </p:cNvSpPr>
          <p:nvPr>
            <p:ph idx="1"/>
          </p:nvPr>
        </p:nvSpPr>
        <p:spPr>
          <a:xfrm>
            <a:off x="457200" y="1935480"/>
            <a:ext cx="3826768" cy="4389120"/>
          </a:xfrm>
        </p:spPr>
        <p:txBody>
          <a:bodyPr>
            <a:normAutofit/>
          </a:bodyPr>
          <a:lstStyle/>
          <a:p>
            <a:r>
              <a:rPr lang="en-GB" dirty="0" smtClean="0"/>
              <a:t>446: 30 years peace – return to the status quo.</a:t>
            </a:r>
          </a:p>
          <a:p>
            <a:r>
              <a:rPr lang="en-GB" b="1" dirty="0" smtClean="0"/>
              <a:t>440: Samian revolt</a:t>
            </a:r>
          </a:p>
          <a:p>
            <a:pPr>
              <a:buNone/>
            </a:pPr>
            <a:endParaRPr lang="en-GB" dirty="0" smtClean="0"/>
          </a:p>
          <a:p>
            <a:endParaRPr lang="en-GB" dirty="0"/>
          </a:p>
        </p:txBody>
      </p:sp>
      <p:pic>
        <p:nvPicPr>
          <p:cNvPr id="28674" name="Picture 2"/>
          <p:cNvPicPr>
            <a:picLocks noChangeAspect="1" noChangeArrowheads="1"/>
          </p:cNvPicPr>
          <p:nvPr/>
        </p:nvPicPr>
        <p:blipFill>
          <a:blip r:embed="rId2" cstate="print"/>
          <a:srcRect/>
          <a:stretch>
            <a:fillRect/>
          </a:stretch>
        </p:blipFill>
        <p:spPr bwMode="auto">
          <a:xfrm>
            <a:off x="4077823" y="3140968"/>
            <a:ext cx="5066177" cy="3717032"/>
          </a:xfrm>
          <a:prstGeom prst="rect">
            <a:avLst/>
          </a:prstGeom>
          <a:noFill/>
          <a:ln w="9525">
            <a:noFill/>
            <a:miter lim="800000"/>
            <a:headEnd/>
            <a:tailEnd/>
          </a:ln>
        </p:spPr>
      </p:pic>
      <p:sp>
        <p:nvSpPr>
          <p:cNvPr id="8" name="Isosceles Triangle 7"/>
          <p:cNvSpPr/>
          <p:nvPr/>
        </p:nvSpPr>
        <p:spPr>
          <a:xfrm>
            <a:off x="8820472" y="4293096"/>
            <a:ext cx="144016" cy="144016"/>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The problem of the sources</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Summaries </a:t>
            </a:r>
            <a:endParaRPr lang="en-GB" dirty="0"/>
          </a:p>
        </p:txBody>
      </p:sp>
      <p:sp>
        <p:nvSpPr>
          <p:cNvPr id="5" name="Content Placeholder 4"/>
          <p:cNvSpPr>
            <a:spLocks noGrp="1"/>
          </p:cNvSpPr>
          <p:nvPr>
            <p:ph idx="1"/>
          </p:nvPr>
        </p:nvSpPr>
        <p:spPr/>
        <p:txBody>
          <a:bodyPr/>
          <a:lstStyle/>
          <a:p>
            <a:r>
              <a:rPr lang="en-GB" dirty="0" smtClean="0"/>
              <a:t>Both Thucydides and Diodoros provide summary accounts. </a:t>
            </a:r>
          </a:p>
          <a:p>
            <a:r>
              <a:rPr lang="en-GB" dirty="0" smtClean="0"/>
              <a:t>We do not have a full-length account of the period.</a:t>
            </a:r>
          </a:p>
          <a:p>
            <a:r>
              <a:rPr lang="en-GB" dirty="0" smtClean="0"/>
              <a:t>The 430s have a better coverage because Thucydides pays a lot of attention to events as they are the prelude to the great Peloponnesian War.</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Inscriptions </a:t>
            </a:r>
            <a:endParaRPr lang="en-GB" dirty="0"/>
          </a:p>
        </p:txBody>
      </p:sp>
      <p:sp>
        <p:nvSpPr>
          <p:cNvPr id="3" name="Content Placeholder 2"/>
          <p:cNvSpPr>
            <a:spLocks noGrp="1"/>
          </p:cNvSpPr>
          <p:nvPr>
            <p:ph idx="1"/>
          </p:nvPr>
        </p:nvSpPr>
        <p:spPr/>
        <p:txBody>
          <a:bodyPr/>
          <a:lstStyle/>
          <a:p>
            <a:r>
              <a:rPr lang="en-GB" dirty="0" smtClean="0"/>
              <a:t>Most of our information about what is actually happening in the Pentekontaetia, particularly in the Delian League, comes from inscriptions. </a:t>
            </a:r>
          </a:p>
          <a:p>
            <a:r>
              <a:rPr lang="en-GB" dirty="0" smtClean="0"/>
              <a:t>The vast majority of these are fragmentary and have not been translated. </a:t>
            </a:r>
          </a:p>
          <a:p>
            <a:r>
              <a:rPr lang="en-GB" dirty="0" smtClean="0"/>
              <a:t>Hence it is still difficult for students to access the full spectrum of data for the Pentekontaetia. </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Thucydides </a:t>
            </a:r>
            <a:endParaRPr lang="en-GB" dirty="0"/>
          </a:p>
        </p:txBody>
      </p:sp>
      <p:sp>
        <p:nvSpPr>
          <p:cNvPr id="3" name="Content Placeholder 2"/>
          <p:cNvSpPr>
            <a:spLocks noGrp="1"/>
          </p:cNvSpPr>
          <p:nvPr>
            <p:ph idx="1"/>
          </p:nvPr>
        </p:nvSpPr>
        <p:spPr/>
        <p:txBody>
          <a:bodyPr>
            <a:normAutofit lnSpcReduction="10000"/>
          </a:bodyPr>
          <a:lstStyle/>
          <a:p>
            <a:r>
              <a:rPr lang="en-GB" dirty="0" smtClean="0"/>
              <a:t>Athenian – born c454 – died after 404.</a:t>
            </a:r>
          </a:p>
          <a:p>
            <a:r>
              <a:rPr lang="en-GB" dirty="0" smtClean="0"/>
              <a:t>Upper class – connections with Thrace.</a:t>
            </a:r>
          </a:p>
          <a:p>
            <a:r>
              <a:rPr lang="en-GB" dirty="0" smtClean="0"/>
              <a:t>General in 424. exiled for losing Amphipolis to Brasidas.</a:t>
            </a:r>
          </a:p>
          <a:p>
            <a:r>
              <a:rPr lang="en-GB" dirty="0" smtClean="0"/>
              <a:t>Did not return to Athens until after the end of the Peloponnesian War.</a:t>
            </a:r>
          </a:p>
          <a:p>
            <a:r>
              <a:rPr lang="en-GB" dirty="0" smtClean="0"/>
              <a:t>Used eye-witnesses and his own judgement. </a:t>
            </a:r>
          </a:p>
          <a:p>
            <a:r>
              <a:rPr lang="en-GB" dirty="0" smtClean="0"/>
              <a:t>Speeches his own creation but according to what he (or others) can remember of the actual speech </a:t>
            </a:r>
            <a:r>
              <a:rPr lang="en-GB" b="1" u="sng" dirty="0" smtClean="0"/>
              <a:t>AND </a:t>
            </a:r>
            <a:r>
              <a:rPr lang="en-GB" dirty="0" smtClean="0"/>
              <a:t>what he thought should have been said at the time. </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Conflicts </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Athens vs. Sparta: the Walls</a:t>
            </a:r>
            <a:endParaRPr lang="en-GB" dirty="0"/>
          </a:p>
        </p:txBody>
      </p:sp>
      <p:sp>
        <p:nvSpPr>
          <p:cNvPr id="5" name="Content Placeholder 4"/>
          <p:cNvSpPr>
            <a:spLocks noGrp="1"/>
          </p:cNvSpPr>
          <p:nvPr>
            <p:ph idx="1"/>
          </p:nvPr>
        </p:nvSpPr>
        <p:spPr/>
        <p:txBody>
          <a:bodyPr>
            <a:normAutofit fontScale="77500" lnSpcReduction="20000"/>
          </a:bodyPr>
          <a:lstStyle/>
          <a:p>
            <a:r>
              <a:rPr lang="en-US" sz="2800" dirty="0" smtClean="0"/>
              <a:t>Perceiving what they were going to do, the </a:t>
            </a:r>
            <a:r>
              <a:rPr lang="en-US" sz="2800" dirty="0" err="1" smtClean="0"/>
              <a:t>Lacedaemonians</a:t>
            </a:r>
            <a:r>
              <a:rPr lang="en-US" sz="2800" dirty="0" smtClean="0"/>
              <a:t> sent an embassy to Athens. </a:t>
            </a:r>
            <a:r>
              <a:rPr lang="en-US" sz="2800" b="1" dirty="0" smtClean="0"/>
              <a:t>They would have themselves preferred to see neither her nor any other city in possession of a wall; though here they acted principally at the instigation of their allies, who were alarmed at the strength of her newly acquired navy, and the valor which she had displayed in the war with the Medes.</a:t>
            </a:r>
            <a:r>
              <a:rPr lang="en-US" sz="2800" dirty="0" smtClean="0"/>
              <a:t> [2] They begged her not only to abstain from building walls for herself, but also to join them in throwing down the walls that still held together of the ultra-Peloponnesian cities. The real meaning of their advice, the suspicion that it contained against the Athenians, was not proclaimed; it was urged that so the barbarian, in the event of a third invasion, would not have any strong place, such as he now had in Thebes, for his base of operations; and that Peloponnese would suffice for all as a base both for retreat and offence. Thucydides 1.90.1-2</a:t>
            </a:r>
            <a:endParaRPr lang="en-GB" sz="2800" dirty="0" smtClean="0"/>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marL="838200" indent="-838200" eaLnBrk="1" hangingPunct="1">
              <a:defRPr/>
            </a:pPr>
            <a:r>
              <a:rPr lang="en-GB" smtClean="0"/>
              <a:t>A Spartan Retreat</a:t>
            </a:r>
          </a:p>
        </p:txBody>
      </p:sp>
      <p:sp>
        <p:nvSpPr>
          <p:cNvPr id="14339" name="Rectangle 3"/>
          <p:cNvSpPr>
            <a:spLocks noGrp="1" noChangeArrowheads="1"/>
          </p:cNvSpPr>
          <p:nvPr>
            <p:ph type="body" idx="1"/>
          </p:nvPr>
        </p:nvSpPr>
        <p:spPr>
          <a:xfrm>
            <a:off x="457200" y="1600200"/>
            <a:ext cx="8229600" cy="5257800"/>
          </a:xfrm>
        </p:spPr>
        <p:txBody>
          <a:bodyPr/>
          <a:lstStyle/>
          <a:p>
            <a:pPr eaLnBrk="1" hangingPunct="1">
              <a:lnSpc>
                <a:spcPct val="80000"/>
              </a:lnSpc>
              <a:defRPr/>
            </a:pPr>
            <a:r>
              <a:rPr lang="en-US" sz="2400" smtClean="0"/>
              <a:t>On his arrival at Lacedaemon, he was censured for his private acts of oppression, but was acquitted on the heaviest counts and pronounced not guilty; it must be known that the charge of Medism formed one of the principal, and to all appearance one of the best-founded articles against him. [6] The Lacedaemonians did not, however, restore him to his command, but sent out Dorkis and certain others with a small force; who found the allies no longer inclined to concede to them the supremacy. [7] Perceiving this they departed, and the Lacedaemonians did not send out any to succeed them. They feared for those who went out a deterioration similar to that observable in Pausanias; besides, they desired to be rid of the Median war, and were satisfied of the competency of the Athenians for the position, and of their friendship at the time towards themselves. Thucydides 1.95.5-7</a:t>
            </a:r>
            <a:endParaRPr lang="en-GB" sz="24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68313" y="0"/>
            <a:ext cx="8229600" cy="1139825"/>
          </a:xfrm>
        </p:spPr>
        <p:txBody>
          <a:bodyPr/>
          <a:lstStyle/>
          <a:p>
            <a:pPr marL="838200" indent="-838200" eaLnBrk="1" hangingPunct="1">
              <a:defRPr/>
            </a:pPr>
            <a:r>
              <a:rPr lang="en-GB" smtClean="0"/>
              <a:t>Athens against Sparta </a:t>
            </a:r>
          </a:p>
        </p:txBody>
      </p:sp>
      <p:sp>
        <p:nvSpPr>
          <p:cNvPr id="29699" name="Rectangle 3"/>
          <p:cNvSpPr>
            <a:spLocks noGrp="1" noChangeArrowheads="1"/>
          </p:cNvSpPr>
          <p:nvPr>
            <p:ph type="body" idx="1"/>
          </p:nvPr>
        </p:nvSpPr>
        <p:spPr>
          <a:xfrm>
            <a:off x="0" y="981075"/>
            <a:ext cx="9144000" cy="5876925"/>
          </a:xfrm>
        </p:spPr>
        <p:txBody>
          <a:bodyPr/>
          <a:lstStyle/>
          <a:p>
            <a:pPr eaLnBrk="1" hangingPunct="1">
              <a:lnSpc>
                <a:spcPct val="80000"/>
              </a:lnSpc>
              <a:defRPr/>
            </a:pPr>
            <a:r>
              <a:rPr lang="en-US" sz="2000" dirty="0" smtClean="0"/>
              <a:t>The </a:t>
            </a:r>
            <a:r>
              <a:rPr lang="en-US" sz="2000" dirty="0" err="1" smtClean="0"/>
              <a:t>Lacedaemonians</a:t>
            </a:r>
            <a:r>
              <a:rPr lang="en-US" sz="2000" dirty="0" smtClean="0"/>
              <a:t> meanwhile finding the war against the rebels in Ithome likely to last, invoked the aid of their allies, and especially of the Athenians, who came in some force under the command of Cimon. [2] The reason for this pressing summons lay in their reputed skill in siege operations; a long siege had taught the </a:t>
            </a:r>
            <a:r>
              <a:rPr lang="en-US" sz="2000" dirty="0" err="1" smtClean="0"/>
              <a:t>Lacedaemonians</a:t>
            </a:r>
            <a:r>
              <a:rPr lang="en-US" sz="2000" dirty="0" smtClean="0"/>
              <a:t> their own deficiency in this art, else they would have taken the place by assault. [3] The first open quarrel between the </a:t>
            </a:r>
            <a:r>
              <a:rPr lang="en-US" sz="2000" dirty="0" err="1" smtClean="0"/>
              <a:t>Lacedaemonians</a:t>
            </a:r>
            <a:r>
              <a:rPr lang="en-US" sz="2000" dirty="0" smtClean="0"/>
              <a:t> and Athenians arose out of this expedition. The </a:t>
            </a:r>
            <a:r>
              <a:rPr lang="en-US" sz="2000" dirty="0" err="1" smtClean="0"/>
              <a:t>Lacedaemonians</a:t>
            </a:r>
            <a:r>
              <a:rPr lang="en-US" sz="2000" dirty="0" smtClean="0"/>
              <a:t>, when assault failed to take the place, apprehensive of the enterprising and revolutionary character of the Athenians, and further looking upon them as of alien extraction</a:t>
            </a:r>
            <a:r>
              <a:rPr lang="en-US" sz="2000" u="sng" dirty="0" smtClean="0"/>
              <a:t>, began to fear that if they remained, they might be tempted by the besieged in Ithome to attempt some political changes.</a:t>
            </a:r>
            <a:r>
              <a:rPr lang="en-US" sz="2000" dirty="0" smtClean="0"/>
              <a:t> They accordingly dismissed them alone of the allies, without declaring their suspicions, but merely saying that they had now no need of them. [4] </a:t>
            </a:r>
            <a:r>
              <a:rPr lang="en-US" sz="2000" b="1" dirty="0" smtClean="0"/>
              <a:t>But the Athenians, aware that their dismissal did not proceed from the more honorable reason of the two, but from suspicions which had been conceived, went away deeply offended, and conscious of having done nothing to merit such treatment from the </a:t>
            </a:r>
            <a:r>
              <a:rPr lang="en-US" sz="2000" b="1" dirty="0" err="1" smtClean="0"/>
              <a:t>Lacedaemonians</a:t>
            </a:r>
            <a:r>
              <a:rPr lang="en-US" sz="2000" b="1" dirty="0" smtClean="0"/>
              <a:t>; and the instant that they returned home they broke off the alliance which had been made against the Mede, and allied themselves with Sparta's enemy Argos; each of the contracting parties taking the same oaths and making the same alliance with the Thessalians</a:t>
            </a:r>
            <a:r>
              <a:rPr lang="en-US" sz="2000" dirty="0" smtClean="0"/>
              <a:t>. Thucydides 1.102</a:t>
            </a:r>
            <a:endParaRPr lang="en-GB" sz="2000"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68313" y="0"/>
            <a:ext cx="8229600" cy="1139825"/>
          </a:xfrm>
        </p:spPr>
        <p:txBody>
          <a:bodyPr/>
          <a:lstStyle/>
          <a:p>
            <a:pPr marL="838200" indent="-838200" eaLnBrk="1" hangingPunct="1">
              <a:defRPr/>
            </a:pPr>
            <a:r>
              <a:rPr lang="en-GB" smtClean="0"/>
              <a:t>The Truest Cause</a:t>
            </a:r>
          </a:p>
        </p:txBody>
      </p:sp>
      <p:sp>
        <p:nvSpPr>
          <p:cNvPr id="8195" name="Rectangle 3"/>
          <p:cNvSpPr>
            <a:spLocks noGrp="1" noChangeArrowheads="1"/>
          </p:cNvSpPr>
          <p:nvPr>
            <p:ph type="body" idx="1"/>
          </p:nvPr>
        </p:nvSpPr>
        <p:spPr>
          <a:xfrm>
            <a:off x="0" y="981075"/>
            <a:ext cx="9144000" cy="5543550"/>
          </a:xfrm>
        </p:spPr>
        <p:txBody>
          <a:bodyPr/>
          <a:lstStyle/>
          <a:p>
            <a:pPr eaLnBrk="1" hangingPunct="1">
              <a:lnSpc>
                <a:spcPct val="80000"/>
              </a:lnSpc>
              <a:defRPr/>
            </a:pPr>
            <a:r>
              <a:rPr lang="en-US" sz="2400" smtClean="0"/>
              <a:t>Old stories of occurrences handed down by tradition, but scantily confirmed by experience, suddenly ceased to be incredible; there were earthquakes of unparalleled extent and violence; eclipses of the sun occurred with a frequency unrecorded in previous history; there were great droughts in sundry places and consequent famines, and that most calamitous and awfully fatal visitation, the plague. All this came upon them with the late war, [4] which was begun by the Athenians and Peloponnesians by the dissolution of the thirty years' truce made after the conquest of Euboea. [5] To the question why they broke the treaty, I answer by placing first an account of their grounds of complaint and points of difference, that no one may ever have to ask the immediate cause which plunged the Hellenes into a war of such magnitude. [6] </a:t>
            </a:r>
            <a:r>
              <a:rPr lang="en-US" sz="2400" b="1" smtClean="0"/>
              <a:t>The real cause I consider to be the one which was formally most kept out of sight. The growth of the power of Athens, and the alarm which this inspired in Lacedaemon, made war inevitable. </a:t>
            </a:r>
            <a:r>
              <a:rPr lang="en-US" sz="2400" smtClean="0"/>
              <a:t>Thucydides 1.23</a:t>
            </a:r>
            <a:endParaRPr lang="en-GB" sz="24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Delian League, imperialism and the allies</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marL="838200" indent="-838200" eaLnBrk="1" hangingPunct="1">
              <a:defRPr/>
            </a:pPr>
            <a:r>
              <a:rPr lang="en-GB" smtClean="0"/>
              <a:t>The Delian League </a:t>
            </a:r>
          </a:p>
        </p:txBody>
      </p:sp>
      <p:sp>
        <p:nvSpPr>
          <p:cNvPr id="15363" name="Rectangle 3"/>
          <p:cNvSpPr>
            <a:spLocks noGrp="1" noChangeArrowheads="1"/>
          </p:cNvSpPr>
          <p:nvPr>
            <p:ph type="body" idx="1"/>
          </p:nvPr>
        </p:nvSpPr>
        <p:spPr/>
        <p:txBody>
          <a:bodyPr/>
          <a:lstStyle/>
          <a:p>
            <a:pPr eaLnBrk="1" hangingPunct="1">
              <a:lnSpc>
                <a:spcPct val="90000"/>
              </a:lnSpc>
              <a:defRPr/>
            </a:pPr>
            <a:r>
              <a:rPr lang="en-US" sz="2400" smtClean="0"/>
              <a:t>The Athenians having thus succeeded to the supremacy by the voluntary act of the allies through their hatred of Pausanias, fixed which cities were to contribute money against the barbarian, which ships; their professed object being to retaliate for their sufferings by ravaging the king's country. [2] Now was the time that the office of ‘Treasurers for Hellas’ was first instituted by the Athenians. These officers received the tribute, as the money contributed was called. The tribute was first fixed at four hundred and sixty talents. The common treasury was at Delos, and the congresses were held in the temple. Thucydides 1.96</a:t>
            </a:r>
            <a:endParaRPr lang="en-GB" sz="240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marL="838200" indent="-838200" eaLnBrk="1" hangingPunct="1">
              <a:defRPr/>
            </a:pPr>
            <a:r>
              <a:rPr lang="en-GB" sz="4000" smtClean="0"/>
              <a:t>Why is the Delian League important?</a:t>
            </a:r>
          </a:p>
        </p:txBody>
      </p:sp>
      <p:sp>
        <p:nvSpPr>
          <p:cNvPr id="16387" name="Rectangle 3"/>
          <p:cNvSpPr>
            <a:spLocks noGrp="1" noChangeArrowheads="1"/>
          </p:cNvSpPr>
          <p:nvPr>
            <p:ph type="body" idx="1"/>
          </p:nvPr>
        </p:nvSpPr>
        <p:spPr/>
        <p:txBody>
          <a:bodyPr/>
          <a:lstStyle/>
          <a:p>
            <a:pPr eaLnBrk="1" hangingPunct="1">
              <a:lnSpc>
                <a:spcPct val="90000"/>
              </a:lnSpc>
              <a:defRPr/>
            </a:pPr>
            <a:r>
              <a:rPr lang="en-GB" sz="2800" smtClean="0"/>
              <a:t>The Delian League is the first true sign of Greek imperialism as it would become prevalent in the classical period. </a:t>
            </a:r>
          </a:p>
          <a:p>
            <a:pPr eaLnBrk="1" hangingPunct="1">
              <a:lnSpc>
                <a:spcPct val="90000"/>
              </a:lnSpc>
              <a:defRPr/>
            </a:pPr>
            <a:r>
              <a:rPr lang="en-GB" sz="2800" smtClean="0"/>
              <a:t>Without the Delian League, Athens would never have achieved the power it had in the fifth century.</a:t>
            </a:r>
          </a:p>
          <a:p>
            <a:pPr eaLnBrk="1" hangingPunct="1">
              <a:lnSpc>
                <a:spcPct val="90000"/>
              </a:lnSpc>
              <a:defRPr/>
            </a:pPr>
            <a:r>
              <a:rPr lang="en-GB" sz="2800" smtClean="0"/>
              <a:t>Without the precedent of the Delian League, imperialism in the Greek world in the classical period would be less severe and probably less achievable.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68313" y="0"/>
            <a:ext cx="8229600" cy="1139825"/>
          </a:xfrm>
        </p:spPr>
        <p:txBody>
          <a:bodyPr/>
          <a:lstStyle/>
          <a:p>
            <a:pPr marL="838200" indent="-838200" eaLnBrk="1" hangingPunct="1">
              <a:defRPr/>
            </a:pPr>
            <a:r>
              <a:rPr lang="en-GB" smtClean="0"/>
              <a:t>The Tribute</a:t>
            </a:r>
          </a:p>
        </p:txBody>
      </p:sp>
      <p:sp>
        <p:nvSpPr>
          <p:cNvPr id="17411" name="Rectangle 3"/>
          <p:cNvSpPr>
            <a:spLocks noGrp="1" noChangeArrowheads="1"/>
          </p:cNvSpPr>
          <p:nvPr>
            <p:ph type="body" idx="1"/>
          </p:nvPr>
        </p:nvSpPr>
        <p:spPr>
          <a:xfrm>
            <a:off x="0" y="908050"/>
            <a:ext cx="9144000" cy="5949950"/>
          </a:xfrm>
        </p:spPr>
        <p:txBody>
          <a:bodyPr/>
          <a:lstStyle/>
          <a:p>
            <a:pPr eaLnBrk="1" hangingPunct="1">
              <a:lnSpc>
                <a:spcPct val="80000"/>
              </a:lnSpc>
              <a:defRPr/>
            </a:pPr>
            <a:r>
              <a:rPr lang="en-US" sz="2000" smtClean="0"/>
              <a:t>The Hellenes used to pay a sort of contribution for the war even while the Lacedaemonians had the leadership, but now they wished to be assessed equably city by city. So they asked the Athenians for Aristides, and commissioned him to inspect their several territories and revenues, and then to fix the assessments according to each member's worth and ability to pay. [2] And yet, though he became master of such power, and though after a fashion Hellas put all her property in his sole hands, poor as he was when he went forth on this mission, he came back from it poorer still, and he made his assessments of money not only with purity and justice, but also to the grateful satisfaction and convenience of all concerned. Indeed, as men of old hymned the praises of the age of Cronus--the golden age, so did the allies of the Athenians praise the tariff of Aristides, calling it a kind of blessed happening for Hellas, especially as, after a short time, it was doubled and then again trebled. [3] For the tax which Aristides laid amounted to four hundred and sixty talents only; but Pericles must have added almost a third to this, since Thucydides</a:t>
            </a:r>
            <a:r>
              <a:rPr lang="en-US" sz="2000" smtClean="0">
                <a:hlinkClick r:id="rId2"/>
              </a:rPr>
              <a:t>2</a:t>
            </a:r>
            <a:r>
              <a:rPr lang="en-US" sz="2000" smtClean="0"/>
              <a:t> says that when the war began the Athenians had a revenue of six hundred talents from their allies. And after the death of Pericles the demagogues enlarged it little by little, and at last brought the sum total up to thirteen hundred talents, not so much because the war, by reason of its length and vicissitudes, became extravagantly expensive, as because they themselves led the people off into the distribution of public moneys for spectacular entertainments, and for the erection of images and sanctuaries. Plutarch </a:t>
            </a:r>
            <a:r>
              <a:rPr lang="en-US" sz="2000" i="1" smtClean="0"/>
              <a:t>Aristeides</a:t>
            </a:r>
            <a:r>
              <a:rPr lang="en-US" sz="2000" smtClean="0"/>
              <a:t> 24.</a:t>
            </a:r>
            <a:endParaRPr lang="en-GB" sz="20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marL="838200" indent="-838200" eaLnBrk="1" hangingPunct="1">
              <a:defRPr/>
            </a:pPr>
            <a:r>
              <a:rPr lang="en-GB" smtClean="0"/>
              <a:t>Tribute and Ships</a:t>
            </a:r>
          </a:p>
        </p:txBody>
      </p:sp>
      <p:sp>
        <p:nvSpPr>
          <p:cNvPr id="18435" name="Rectangle 3"/>
          <p:cNvSpPr>
            <a:spLocks noGrp="1" noChangeArrowheads="1"/>
          </p:cNvSpPr>
          <p:nvPr>
            <p:ph type="body" idx="1"/>
          </p:nvPr>
        </p:nvSpPr>
        <p:spPr/>
        <p:txBody>
          <a:bodyPr/>
          <a:lstStyle/>
          <a:p>
            <a:pPr eaLnBrk="1" hangingPunct="1">
              <a:defRPr/>
            </a:pPr>
            <a:r>
              <a:rPr lang="en-GB" smtClean="0"/>
              <a:t>The majority of poleis contributed money to the League.</a:t>
            </a:r>
          </a:p>
          <a:p>
            <a:pPr eaLnBrk="1" hangingPunct="1">
              <a:defRPr/>
            </a:pPr>
            <a:r>
              <a:rPr lang="en-GB" smtClean="0"/>
              <a:t>A few, the most powerful, contributed ships and personnel. These were Thasos, Chios, Samos and Mytilene.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fontScale="90000"/>
          </a:bodyPr>
          <a:lstStyle/>
          <a:p>
            <a:pPr marL="838200" indent="-838200" eaLnBrk="1" hangingPunct="1">
              <a:defRPr/>
            </a:pPr>
            <a:r>
              <a:rPr lang="en-GB" sz="4000" smtClean="0"/>
              <a:t>Why was the Suppression of Naxos allowed by the allies?</a:t>
            </a:r>
          </a:p>
        </p:txBody>
      </p:sp>
      <p:sp>
        <p:nvSpPr>
          <p:cNvPr id="21507" name="Rectangle 3"/>
          <p:cNvSpPr>
            <a:spLocks noGrp="1" noChangeArrowheads="1"/>
          </p:cNvSpPr>
          <p:nvPr>
            <p:ph type="body" idx="1"/>
          </p:nvPr>
        </p:nvSpPr>
        <p:spPr/>
        <p:txBody>
          <a:bodyPr/>
          <a:lstStyle/>
          <a:p>
            <a:pPr eaLnBrk="1" hangingPunct="1">
              <a:defRPr/>
            </a:pPr>
            <a:r>
              <a:rPr lang="en-GB" smtClean="0"/>
              <a:t>When Athens suppressed Naxos, the allies were still powerful enough to object, yet they did not. </a:t>
            </a:r>
          </a:p>
          <a:p>
            <a:pPr eaLnBrk="1" hangingPunct="1">
              <a:defRPr/>
            </a:pPr>
            <a:r>
              <a:rPr lang="en-GB" smtClean="0"/>
              <a:t>Naxos had been used in the first Persian War as a staging area for attacking mainland Greece. It was a necessary member of the League in order to stop any new Persian attack.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marL="838200" indent="-838200" eaLnBrk="1" hangingPunct="1">
              <a:defRPr/>
            </a:pPr>
            <a:r>
              <a:rPr lang="en-GB" smtClean="0"/>
              <a:t>Why leave the Delian League?</a:t>
            </a:r>
          </a:p>
        </p:txBody>
      </p:sp>
      <p:sp>
        <p:nvSpPr>
          <p:cNvPr id="22531" name="Rectangle 3"/>
          <p:cNvSpPr>
            <a:spLocks noGrp="1" noChangeArrowheads="1"/>
          </p:cNvSpPr>
          <p:nvPr>
            <p:ph type="body" idx="1"/>
          </p:nvPr>
        </p:nvSpPr>
        <p:spPr>
          <a:xfrm>
            <a:off x="0" y="1600200"/>
            <a:ext cx="8686800" cy="5257800"/>
          </a:xfrm>
        </p:spPr>
        <p:txBody>
          <a:bodyPr/>
          <a:lstStyle/>
          <a:p>
            <a:pPr eaLnBrk="1" hangingPunct="1">
              <a:lnSpc>
                <a:spcPct val="80000"/>
              </a:lnSpc>
              <a:defRPr/>
            </a:pPr>
            <a:r>
              <a:rPr lang="en-US" sz="2400" dirty="0" smtClean="0"/>
              <a:t>Of all the causes of defection, </a:t>
            </a:r>
            <a:r>
              <a:rPr lang="en-US" sz="2400" b="1" u="sng" dirty="0" smtClean="0"/>
              <a:t>that connected with arrears of tribute and vessels, and with failure of service, was the chief</a:t>
            </a:r>
            <a:r>
              <a:rPr lang="en-US" sz="2400" dirty="0" smtClean="0"/>
              <a:t>; for the Athenians were very severe and exacting, and made themselves offensive by applying the screw of necessity to men who were not used to and in fact not disposed for any continuous </a:t>
            </a:r>
            <a:r>
              <a:rPr lang="en-US" sz="2400" dirty="0" err="1" smtClean="0"/>
              <a:t>labour</a:t>
            </a:r>
            <a:r>
              <a:rPr lang="en-US" sz="2400" dirty="0" smtClean="0"/>
              <a:t>. [2] In some other respects the Athenians were not the old popular rulers they had been at first; and if they had more than their fair share of service, it was correspondingly easy for them to reduce any that tried to leave the confederacy. [3] </a:t>
            </a:r>
            <a:r>
              <a:rPr lang="en-US" sz="2400" b="1" u="sng" dirty="0" smtClean="0"/>
              <a:t>For this the allies had themselves to blame; the wish to get off service making most of them arrange to pay their share of the expense in money instead of in ships, and so to avoid having to leave their homes. Thus while Athens was increasing her navy with the funds which they contributed, a revolt always found them without resources or experience for war</a:t>
            </a:r>
            <a:r>
              <a:rPr lang="en-US" sz="2400" dirty="0" smtClean="0"/>
              <a:t>. Thucydides 1.99</a:t>
            </a:r>
            <a:endParaRPr lang="en-GB" sz="2400"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marL="838200" indent="-838200" eaLnBrk="1" hangingPunct="1">
              <a:defRPr/>
            </a:pPr>
            <a:r>
              <a:rPr lang="en-GB" smtClean="0"/>
              <a:t>Why attack Thasos?</a:t>
            </a:r>
          </a:p>
        </p:txBody>
      </p:sp>
      <p:sp>
        <p:nvSpPr>
          <p:cNvPr id="27651" name="Rectangle 3"/>
          <p:cNvSpPr>
            <a:spLocks noGrp="1" noChangeArrowheads="1"/>
          </p:cNvSpPr>
          <p:nvPr>
            <p:ph type="body" idx="1"/>
          </p:nvPr>
        </p:nvSpPr>
        <p:spPr/>
        <p:txBody>
          <a:bodyPr>
            <a:normAutofit lnSpcReduction="10000"/>
          </a:bodyPr>
          <a:lstStyle/>
          <a:p>
            <a:pPr eaLnBrk="1" hangingPunct="1">
              <a:lnSpc>
                <a:spcPct val="90000"/>
              </a:lnSpc>
              <a:defRPr/>
            </a:pPr>
            <a:r>
              <a:rPr lang="en-GB" sz="2800" smtClean="0"/>
              <a:t>The attack on Thasos was not random but is connected with the Athenian effort to colonise Hennea Hodoi, the later Amphipolis, at the same time.</a:t>
            </a:r>
          </a:p>
          <a:p>
            <a:pPr eaLnBrk="1" hangingPunct="1">
              <a:lnSpc>
                <a:spcPct val="90000"/>
              </a:lnSpc>
              <a:defRPr/>
            </a:pPr>
            <a:r>
              <a:rPr lang="en-GB" sz="2800" smtClean="0"/>
              <a:t>The Strymon area was a very rich area in resources. It had gold and silver mines and access to vast reserves of shipbuilding timber. </a:t>
            </a:r>
          </a:p>
          <a:p>
            <a:pPr eaLnBrk="1" hangingPunct="1">
              <a:lnSpc>
                <a:spcPct val="90000"/>
              </a:lnSpc>
              <a:defRPr/>
            </a:pPr>
            <a:r>
              <a:rPr lang="en-GB" sz="2800" smtClean="0"/>
              <a:t>If Athens had dominion over the Strymon area then it became more powerful than before and had access to the necessary materials for building up and maintaining its fleet.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p:cNvPicPr>
            <a:picLocks noChangeAspect="1" noChangeArrowheads="1"/>
          </p:cNvPicPr>
          <p:nvPr/>
        </p:nvPicPr>
        <p:blipFill>
          <a:blip r:embed="rId2" cstate="print"/>
          <a:srcRect l="22063" t="25195" r="26926" b="30978"/>
          <a:stretch>
            <a:fillRect/>
          </a:stretch>
        </p:blipFill>
        <p:spPr bwMode="auto">
          <a:xfrm>
            <a:off x="468313" y="60325"/>
            <a:ext cx="7859712" cy="6797675"/>
          </a:xfrm>
          <a:prstGeom prst="rect">
            <a:avLst/>
          </a:prstGeom>
          <a:noFill/>
          <a:ln w="9525">
            <a:noFill/>
            <a:miter lim="800000"/>
            <a:headEnd/>
            <a:tailEnd/>
          </a:ln>
        </p:spPr>
      </p:pic>
      <p:sp>
        <p:nvSpPr>
          <p:cNvPr id="5" name="TextBox 4"/>
          <p:cNvSpPr txBox="1"/>
          <p:nvPr/>
        </p:nvSpPr>
        <p:spPr>
          <a:xfrm>
            <a:off x="6948488" y="1773238"/>
            <a:ext cx="1274762" cy="368300"/>
          </a:xfrm>
          <a:prstGeom prst="rect">
            <a:avLst/>
          </a:prstGeom>
          <a:noFill/>
        </p:spPr>
        <p:txBody>
          <a:bodyPr wrap="none">
            <a:spAutoFit/>
          </a:bodyPr>
          <a:lstStyle/>
          <a:p>
            <a:pPr>
              <a:defRPr/>
            </a:pPr>
            <a:r>
              <a:rPr lang="en-GB" dirty="0">
                <a:solidFill>
                  <a:schemeClr val="accent4">
                    <a:lumMod val="10000"/>
                  </a:schemeClr>
                </a:solidFill>
              </a:rPr>
              <a:t>Hellespont</a:t>
            </a:r>
          </a:p>
        </p:txBody>
      </p:sp>
      <p:sp>
        <p:nvSpPr>
          <p:cNvPr id="6" name="TextBox 5"/>
          <p:cNvSpPr txBox="1"/>
          <p:nvPr/>
        </p:nvSpPr>
        <p:spPr>
          <a:xfrm>
            <a:off x="4859338" y="1341438"/>
            <a:ext cx="941387" cy="368300"/>
          </a:xfrm>
          <a:prstGeom prst="rect">
            <a:avLst/>
          </a:prstGeom>
          <a:noFill/>
        </p:spPr>
        <p:txBody>
          <a:bodyPr wrap="none">
            <a:spAutoFit/>
          </a:bodyPr>
          <a:lstStyle/>
          <a:p>
            <a:pPr>
              <a:defRPr/>
            </a:pPr>
            <a:r>
              <a:rPr lang="en-GB" dirty="0">
                <a:solidFill>
                  <a:schemeClr val="accent4">
                    <a:lumMod val="10000"/>
                  </a:schemeClr>
                </a:solidFill>
              </a:rPr>
              <a:t>Thasos</a:t>
            </a:r>
          </a:p>
        </p:txBody>
      </p:sp>
      <p:sp>
        <p:nvSpPr>
          <p:cNvPr id="7" name="TextBox 6"/>
          <p:cNvSpPr txBox="1"/>
          <p:nvPr/>
        </p:nvSpPr>
        <p:spPr>
          <a:xfrm>
            <a:off x="827088" y="1412875"/>
            <a:ext cx="1133475" cy="369888"/>
          </a:xfrm>
          <a:prstGeom prst="rect">
            <a:avLst/>
          </a:prstGeom>
          <a:noFill/>
        </p:spPr>
        <p:txBody>
          <a:bodyPr wrap="none">
            <a:spAutoFit/>
          </a:bodyPr>
          <a:lstStyle/>
          <a:p>
            <a:pPr>
              <a:defRPr/>
            </a:pPr>
            <a:r>
              <a:rPr lang="en-GB" dirty="0">
                <a:solidFill>
                  <a:schemeClr val="accent4">
                    <a:lumMod val="10000"/>
                  </a:schemeClr>
                </a:solidFill>
              </a:rPr>
              <a:t>Macedon</a:t>
            </a:r>
          </a:p>
        </p:txBody>
      </p:sp>
      <p:sp>
        <p:nvSpPr>
          <p:cNvPr id="8" name="TextBox 7"/>
          <p:cNvSpPr txBox="1"/>
          <p:nvPr/>
        </p:nvSpPr>
        <p:spPr>
          <a:xfrm>
            <a:off x="4932363" y="404813"/>
            <a:ext cx="901700" cy="369887"/>
          </a:xfrm>
          <a:prstGeom prst="rect">
            <a:avLst/>
          </a:prstGeom>
          <a:noFill/>
        </p:spPr>
        <p:txBody>
          <a:bodyPr wrap="none">
            <a:spAutoFit/>
          </a:bodyPr>
          <a:lstStyle/>
          <a:p>
            <a:pPr>
              <a:defRPr/>
            </a:pPr>
            <a:r>
              <a:rPr lang="en-GB" dirty="0">
                <a:solidFill>
                  <a:schemeClr val="accent4">
                    <a:lumMod val="10000"/>
                  </a:schemeClr>
                </a:solidFill>
              </a:rPr>
              <a:t>Thrace</a:t>
            </a:r>
          </a:p>
        </p:txBody>
      </p:sp>
      <p:sp>
        <p:nvSpPr>
          <p:cNvPr id="9" name="Freeform 8"/>
          <p:cNvSpPr/>
          <p:nvPr/>
        </p:nvSpPr>
        <p:spPr>
          <a:xfrm>
            <a:off x="4470400" y="1146175"/>
            <a:ext cx="3290888" cy="5160963"/>
          </a:xfrm>
          <a:custGeom>
            <a:avLst/>
            <a:gdLst>
              <a:gd name="connsiteX0" fmla="*/ 3290206 w 3290206"/>
              <a:gd name="connsiteY0" fmla="*/ 2160 h 5160729"/>
              <a:gd name="connsiteX1" fmla="*/ 3102637 w 3290206"/>
              <a:gd name="connsiteY1" fmla="*/ 13883 h 5160729"/>
              <a:gd name="connsiteX2" fmla="*/ 2997129 w 3290206"/>
              <a:gd name="connsiteY2" fmla="*/ 84221 h 5160729"/>
              <a:gd name="connsiteX3" fmla="*/ 2961960 w 3290206"/>
              <a:gd name="connsiteY3" fmla="*/ 107667 h 5160729"/>
              <a:gd name="connsiteX4" fmla="*/ 2915067 w 3290206"/>
              <a:gd name="connsiteY4" fmla="*/ 178006 h 5160729"/>
              <a:gd name="connsiteX5" fmla="*/ 2891621 w 3290206"/>
              <a:gd name="connsiteY5" fmla="*/ 213175 h 5160729"/>
              <a:gd name="connsiteX6" fmla="*/ 2856452 w 3290206"/>
              <a:gd name="connsiteY6" fmla="*/ 224898 h 5160729"/>
              <a:gd name="connsiteX7" fmla="*/ 2774391 w 3290206"/>
              <a:gd name="connsiteY7" fmla="*/ 306960 h 5160729"/>
              <a:gd name="connsiteX8" fmla="*/ 2750944 w 3290206"/>
              <a:gd name="connsiteY8" fmla="*/ 330406 h 5160729"/>
              <a:gd name="connsiteX9" fmla="*/ 2715775 w 3290206"/>
              <a:gd name="connsiteY9" fmla="*/ 342129 h 5160729"/>
              <a:gd name="connsiteX10" fmla="*/ 2692329 w 3290206"/>
              <a:gd name="connsiteY10" fmla="*/ 412467 h 5160729"/>
              <a:gd name="connsiteX11" fmla="*/ 2680606 w 3290206"/>
              <a:gd name="connsiteY11" fmla="*/ 447636 h 5160729"/>
              <a:gd name="connsiteX12" fmla="*/ 2645437 w 3290206"/>
              <a:gd name="connsiteY12" fmla="*/ 459360 h 5160729"/>
              <a:gd name="connsiteX13" fmla="*/ 2575098 w 3290206"/>
              <a:gd name="connsiteY13" fmla="*/ 529698 h 5160729"/>
              <a:gd name="connsiteX14" fmla="*/ 2516483 w 3290206"/>
              <a:gd name="connsiteY14" fmla="*/ 600036 h 5160729"/>
              <a:gd name="connsiteX15" fmla="*/ 2493037 w 3290206"/>
              <a:gd name="connsiteY15" fmla="*/ 670375 h 5160729"/>
              <a:gd name="connsiteX16" fmla="*/ 2481314 w 3290206"/>
              <a:gd name="connsiteY16" fmla="*/ 705544 h 5160729"/>
              <a:gd name="connsiteX17" fmla="*/ 2457867 w 3290206"/>
              <a:gd name="connsiteY17" fmla="*/ 728990 h 5160729"/>
              <a:gd name="connsiteX18" fmla="*/ 2422698 w 3290206"/>
              <a:gd name="connsiteY18" fmla="*/ 799329 h 5160729"/>
              <a:gd name="connsiteX19" fmla="*/ 2352360 w 3290206"/>
              <a:gd name="connsiteY19" fmla="*/ 822775 h 5160729"/>
              <a:gd name="connsiteX20" fmla="*/ 2317191 w 3290206"/>
              <a:gd name="connsiteY20" fmla="*/ 846221 h 5160729"/>
              <a:gd name="connsiteX21" fmla="*/ 2293744 w 3290206"/>
              <a:gd name="connsiteY21" fmla="*/ 869667 h 5160729"/>
              <a:gd name="connsiteX22" fmla="*/ 2047560 w 3290206"/>
              <a:gd name="connsiteY22" fmla="*/ 881390 h 5160729"/>
              <a:gd name="connsiteX23" fmla="*/ 2012391 w 3290206"/>
              <a:gd name="connsiteY23" fmla="*/ 893113 h 5160729"/>
              <a:gd name="connsiteX24" fmla="*/ 1848267 w 3290206"/>
              <a:gd name="connsiteY24" fmla="*/ 904836 h 5160729"/>
              <a:gd name="connsiteX25" fmla="*/ 1777929 w 3290206"/>
              <a:gd name="connsiteY25" fmla="*/ 951729 h 5160729"/>
              <a:gd name="connsiteX26" fmla="*/ 1695867 w 3290206"/>
              <a:gd name="connsiteY26" fmla="*/ 986898 h 5160729"/>
              <a:gd name="connsiteX27" fmla="*/ 1660698 w 3290206"/>
              <a:gd name="connsiteY27" fmla="*/ 1022067 h 5160729"/>
              <a:gd name="connsiteX28" fmla="*/ 1648975 w 3290206"/>
              <a:gd name="connsiteY28" fmla="*/ 1057236 h 5160729"/>
              <a:gd name="connsiteX29" fmla="*/ 1613806 w 3290206"/>
              <a:gd name="connsiteY29" fmla="*/ 1068960 h 5160729"/>
              <a:gd name="connsiteX30" fmla="*/ 1531744 w 3290206"/>
              <a:gd name="connsiteY30" fmla="*/ 1186190 h 5160729"/>
              <a:gd name="connsiteX31" fmla="*/ 1508298 w 3290206"/>
              <a:gd name="connsiteY31" fmla="*/ 1221360 h 5160729"/>
              <a:gd name="connsiteX32" fmla="*/ 1461406 w 3290206"/>
              <a:gd name="connsiteY32" fmla="*/ 1233083 h 5160729"/>
              <a:gd name="connsiteX33" fmla="*/ 1426237 w 3290206"/>
              <a:gd name="connsiteY33" fmla="*/ 1303421 h 5160729"/>
              <a:gd name="connsiteX34" fmla="*/ 1391067 w 3290206"/>
              <a:gd name="connsiteY34" fmla="*/ 1338590 h 5160729"/>
              <a:gd name="connsiteX35" fmla="*/ 1344175 w 3290206"/>
              <a:gd name="connsiteY35" fmla="*/ 1408929 h 5160729"/>
              <a:gd name="connsiteX36" fmla="*/ 1320729 w 3290206"/>
              <a:gd name="connsiteY36" fmla="*/ 1444098 h 5160729"/>
              <a:gd name="connsiteX37" fmla="*/ 1285560 w 3290206"/>
              <a:gd name="connsiteY37" fmla="*/ 1526160 h 5160729"/>
              <a:gd name="connsiteX38" fmla="*/ 1262114 w 3290206"/>
              <a:gd name="connsiteY38" fmla="*/ 1608221 h 5160729"/>
              <a:gd name="connsiteX39" fmla="*/ 1250391 w 3290206"/>
              <a:gd name="connsiteY39" fmla="*/ 1643390 h 5160729"/>
              <a:gd name="connsiteX40" fmla="*/ 1238667 w 3290206"/>
              <a:gd name="connsiteY40" fmla="*/ 1690283 h 5160729"/>
              <a:gd name="connsiteX41" fmla="*/ 1215221 w 3290206"/>
              <a:gd name="connsiteY41" fmla="*/ 1748898 h 5160729"/>
              <a:gd name="connsiteX42" fmla="*/ 1203498 w 3290206"/>
              <a:gd name="connsiteY42" fmla="*/ 1784067 h 5160729"/>
              <a:gd name="connsiteX43" fmla="*/ 1180052 w 3290206"/>
              <a:gd name="connsiteY43" fmla="*/ 1842683 h 5160729"/>
              <a:gd name="connsiteX44" fmla="*/ 1156606 w 3290206"/>
              <a:gd name="connsiteY44" fmla="*/ 1924744 h 5160729"/>
              <a:gd name="connsiteX45" fmla="*/ 1144883 w 3290206"/>
              <a:gd name="connsiteY45" fmla="*/ 1959913 h 5160729"/>
              <a:gd name="connsiteX46" fmla="*/ 1133160 w 3290206"/>
              <a:gd name="connsiteY46" fmla="*/ 2006806 h 5160729"/>
              <a:gd name="connsiteX47" fmla="*/ 1121437 w 3290206"/>
              <a:gd name="connsiteY47" fmla="*/ 2041975 h 5160729"/>
              <a:gd name="connsiteX48" fmla="*/ 1109714 w 3290206"/>
              <a:gd name="connsiteY48" fmla="*/ 2088867 h 5160729"/>
              <a:gd name="connsiteX49" fmla="*/ 1097991 w 3290206"/>
              <a:gd name="connsiteY49" fmla="*/ 2124036 h 5160729"/>
              <a:gd name="connsiteX50" fmla="*/ 1086267 w 3290206"/>
              <a:gd name="connsiteY50" fmla="*/ 2182652 h 5160729"/>
              <a:gd name="connsiteX51" fmla="*/ 1051098 w 3290206"/>
              <a:gd name="connsiteY51" fmla="*/ 2323329 h 5160729"/>
              <a:gd name="connsiteX52" fmla="*/ 1039375 w 3290206"/>
              <a:gd name="connsiteY52" fmla="*/ 2370221 h 5160729"/>
              <a:gd name="connsiteX53" fmla="*/ 1027652 w 3290206"/>
              <a:gd name="connsiteY53" fmla="*/ 2417113 h 5160729"/>
              <a:gd name="connsiteX54" fmla="*/ 1004206 w 3290206"/>
              <a:gd name="connsiteY54" fmla="*/ 2487452 h 5160729"/>
              <a:gd name="connsiteX55" fmla="*/ 980760 w 3290206"/>
              <a:gd name="connsiteY55" fmla="*/ 2581236 h 5160729"/>
              <a:gd name="connsiteX56" fmla="*/ 957314 w 3290206"/>
              <a:gd name="connsiteY56" fmla="*/ 2651575 h 5160729"/>
              <a:gd name="connsiteX57" fmla="*/ 945591 w 3290206"/>
              <a:gd name="connsiteY57" fmla="*/ 2698467 h 5160729"/>
              <a:gd name="connsiteX58" fmla="*/ 898698 w 3290206"/>
              <a:gd name="connsiteY58" fmla="*/ 2745360 h 5160729"/>
              <a:gd name="connsiteX59" fmla="*/ 863529 w 3290206"/>
              <a:gd name="connsiteY59" fmla="*/ 3319790 h 5160729"/>
              <a:gd name="connsiteX60" fmla="*/ 851806 w 3290206"/>
              <a:gd name="connsiteY60" fmla="*/ 3437021 h 5160729"/>
              <a:gd name="connsiteX61" fmla="*/ 828360 w 3290206"/>
              <a:gd name="connsiteY61" fmla="*/ 3671483 h 5160729"/>
              <a:gd name="connsiteX62" fmla="*/ 840083 w 3290206"/>
              <a:gd name="connsiteY62" fmla="*/ 4034898 h 5160729"/>
              <a:gd name="connsiteX63" fmla="*/ 886975 w 3290206"/>
              <a:gd name="connsiteY63" fmla="*/ 4046621 h 5160729"/>
              <a:gd name="connsiteX64" fmla="*/ 898698 w 3290206"/>
              <a:gd name="connsiteY64" fmla="*/ 4093513 h 5160729"/>
              <a:gd name="connsiteX65" fmla="*/ 886975 w 3290206"/>
              <a:gd name="connsiteY65" fmla="*/ 4445206 h 5160729"/>
              <a:gd name="connsiteX66" fmla="*/ 863529 w 3290206"/>
              <a:gd name="connsiteY66" fmla="*/ 4480375 h 5160729"/>
              <a:gd name="connsiteX67" fmla="*/ 851806 w 3290206"/>
              <a:gd name="connsiteY67" fmla="*/ 4515544 h 5160729"/>
              <a:gd name="connsiteX68" fmla="*/ 816637 w 3290206"/>
              <a:gd name="connsiteY68" fmla="*/ 4527267 h 5160729"/>
              <a:gd name="connsiteX69" fmla="*/ 734575 w 3290206"/>
              <a:gd name="connsiteY69" fmla="*/ 4574160 h 5160729"/>
              <a:gd name="connsiteX70" fmla="*/ 664237 w 3290206"/>
              <a:gd name="connsiteY70" fmla="*/ 4621052 h 5160729"/>
              <a:gd name="connsiteX71" fmla="*/ 629067 w 3290206"/>
              <a:gd name="connsiteY71" fmla="*/ 4644498 h 5160729"/>
              <a:gd name="connsiteX72" fmla="*/ 593898 w 3290206"/>
              <a:gd name="connsiteY72" fmla="*/ 4667944 h 5160729"/>
              <a:gd name="connsiteX73" fmla="*/ 511837 w 3290206"/>
              <a:gd name="connsiteY73" fmla="*/ 4691390 h 5160729"/>
              <a:gd name="connsiteX74" fmla="*/ 406329 w 3290206"/>
              <a:gd name="connsiteY74" fmla="*/ 4738283 h 5160729"/>
              <a:gd name="connsiteX75" fmla="*/ 371160 w 3290206"/>
              <a:gd name="connsiteY75" fmla="*/ 4750006 h 5160729"/>
              <a:gd name="connsiteX76" fmla="*/ 300821 w 3290206"/>
              <a:gd name="connsiteY76" fmla="*/ 4679667 h 5160729"/>
              <a:gd name="connsiteX77" fmla="*/ 312544 w 3290206"/>
              <a:gd name="connsiteY77" fmla="*/ 4714836 h 5160729"/>
              <a:gd name="connsiteX78" fmla="*/ 335991 w 3290206"/>
              <a:gd name="connsiteY78" fmla="*/ 4738283 h 5160729"/>
              <a:gd name="connsiteX79" fmla="*/ 359437 w 3290206"/>
              <a:gd name="connsiteY79" fmla="*/ 4808621 h 5160729"/>
              <a:gd name="connsiteX80" fmla="*/ 371160 w 3290206"/>
              <a:gd name="connsiteY80" fmla="*/ 4843790 h 5160729"/>
              <a:gd name="connsiteX81" fmla="*/ 371160 w 3290206"/>
              <a:gd name="connsiteY81" fmla="*/ 5148590 h 5160729"/>
              <a:gd name="connsiteX82" fmla="*/ 335991 w 3290206"/>
              <a:gd name="connsiteY82" fmla="*/ 5160313 h 5160729"/>
              <a:gd name="connsiteX83" fmla="*/ 171867 w 3290206"/>
              <a:gd name="connsiteY83" fmla="*/ 5136867 h 5160729"/>
              <a:gd name="connsiteX84" fmla="*/ 66360 w 3290206"/>
              <a:gd name="connsiteY84" fmla="*/ 5054806 h 5160729"/>
              <a:gd name="connsiteX85" fmla="*/ 42914 w 3290206"/>
              <a:gd name="connsiteY85" fmla="*/ 5007913 h 5160729"/>
              <a:gd name="connsiteX86" fmla="*/ 7744 w 3290206"/>
              <a:gd name="connsiteY86" fmla="*/ 4949298 h 5160729"/>
              <a:gd name="connsiteX87" fmla="*/ 19467 w 3290206"/>
              <a:gd name="connsiteY87" fmla="*/ 4750006 h 5160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3290206" h="5160729">
                <a:moveTo>
                  <a:pt x="3290206" y="2160"/>
                </a:moveTo>
                <a:cubicBezTo>
                  <a:pt x="3227683" y="6068"/>
                  <a:pt x="3163724" y="0"/>
                  <a:pt x="3102637" y="13883"/>
                </a:cubicBezTo>
                <a:cubicBezTo>
                  <a:pt x="3102635" y="13883"/>
                  <a:pt x="3014714" y="72497"/>
                  <a:pt x="2997129" y="84221"/>
                </a:cubicBezTo>
                <a:lnTo>
                  <a:pt x="2961960" y="107667"/>
                </a:lnTo>
                <a:lnTo>
                  <a:pt x="2915067" y="178006"/>
                </a:lnTo>
                <a:cubicBezTo>
                  <a:pt x="2907252" y="189729"/>
                  <a:pt x="2904987" y="208720"/>
                  <a:pt x="2891621" y="213175"/>
                </a:cubicBezTo>
                <a:lnTo>
                  <a:pt x="2856452" y="224898"/>
                </a:lnTo>
                <a:lnTo>
                  <a:pt x="2774391" y="306960"/>
                </a:lnTo>
                <a:cubicBezTo>
                  <a:pt x="2766575" y="314776"/>
                  <a:pt x="2761430" y="326911"/>
                  <a:pt x="2750944" y="330406"/>
                </a:cubicBezTo>
                <a:lnTo>
                  <a:pt x="2715775" y="342129"/>
                </a:lnTo>
                <a:lnTo>
                  <a:pt x="2692329" y="412467"/>
                </a:lnTo>
                <a:cubicBezTo>
                  <a:pt x="2688421" y="424190"/>
                  <a:pt x="2692329" y="443728"/>
                  <a:pt x="2680606" y="447636"/>
                </a:cubicBezTo>
                <a:lnTo>
                  <a:pt x="2645437" y="459360"/>
                </a:lnTo>
                <a:cubicBezTo>
                  <a:pt x="2621991" y="482806"/>
                  <a:pt x="2593491" y="502109"/>
                  <a:pt x="2575098" y="529698"/>
                </a:cubicBezTo>
                <a:cubicBezTo>
                  <a:pt x="2542456" y="578661"/>
                  <a:pt x="2561615" y="554904"/>
                  <a:pt x="2516483" y="600036"/>
                </a:cubicBezTo>
                <a:lnTo>
                  <a:pt x="2493037" y="670375"/>
                </a:lnTo>
                <a:cubicBezTo>
                  <a:pt x="2489129" y="682098"/>
                  <a:pt x="2490052" y="696806"/>
                  <a:pt x="2481314" y="705544"/>
                </a:cubicBezTo>
                <a:lnTo>
                  <a:pt x="2457867" y="728990"/>
                </a:lnTo>
                <a:cubicBezTo>
                  <a:pt x="2451480" y="748153"/>
                  <a:pt x="2441836" y="787368"/>
                  <a:pt x="2422698" y="799329"/>
                </a:cubicBezTo>
                <a:cubicBezTo>
                  <a:pt x="2401740" y="812428"/>
                  <a:pt x="2372924" y="809066"/>
                  <a:pt x="2352360" y="822775"/>
                </a:cubicBezTo>
                <a:cubicBezTo>
                  <a:pt x="2340637" y="830590"/>
                  <a:pt x="2328193" y="837420"/>
                  <a:pt x="2317191" y="846221"/>
                </a:cubicBezTo>
                <a:cubicBezTo>
                  <a:pt x="2308560" y="853126"/>
                  <a:pt x="2304704" y="868237"/>
                  <a:pt x="2293744" y="869667"/>
                </a:cubicBezTo>
                <a:cubicBezTo>
                  <a:pt x="2212280" y="880293"/>
                  <a:pt x="2129621" y="877482"/>
                  <a:pt x="2047560" y="881390"/>
                </a:cubicBezTo>
                <a:cubicBezTo>
                  <a:pt x="2035837" y="885298"/>
                  <a:pt x="2024663" y="891669"/>
                  <a:pt x="2012391" y="893113"/>
                </a:cubicBezTo>
                <a:cubicBezTo>
                  <a:pt x="1957919" y="899521"/>
                  <a:pt x="1901477" y="891533"/>
                  <a:pt x="1848267" y="904836"/>
                </a:cubicBezTo>
                <a:cubicBezTo>
                  <a:pt x="1820930" y="911670"/>
                  <a:pt x="1803133" y="939127"/>
                  <a:pt x="1777929" y="951729"/>
                </a:cubicBezTo>
                <a:cubicBezTo>
                  <a:pt x="1719984" y="980701"/>
                  <a:pt x="1747616" y="969649"/>
                  <a:pt x="1695867" y="986898"/>
                </a:cubicBezTo>
                <a:cubicBezTo>
                  <a:pt x="1684144" y="998621"/>
                  <a:pt x="1669894" y="1008273"/>
                  <a:pt x="1660698" y="1022067"/>
                </a:cubicBezTo>
                <a:cubicBezTo>
                  <a:pt x="1653843" y="1032349"/>
                  <a:pt x="1657713" y="1048498"/>
                  <a:pt x="1648975" y="1057236"/>
                </a:cubicBezTo>
                <a:cubicBezTo>
                  <a:pt x="1640237" y="1065974"/>
                  <a:pt x="1625529" y="1065052"/>
                  <a:pt x="1613806" y="1068960"/>
                </a:cubicBezTo>
                <a:cubicBezTo>
                  <a:pt x="1586097" y="1179795"/>
                  <a:pt x="1629824" y="1039065"/>
                  <a:pt x="1531744" y="1186190"/>
                </a:cubicBezTo>
                <a:cubicBezTo>
                  <a:pt x="1523929" y="1197913"/>
                  <a:pt x="1520021" y="1213544"/>
                  <a:pt x="1508298" y="1221360"/>
                </a:cubicBezTo>
                <a:cubicBezTo>
                  <a:pt x="1494892" y="1230297"/>
                  <a:pt x="1477037" y="1229175"/>
                  <a:pt x="1461406" y="1233083"/>
                </a:cubicBezTo>
                <a:cubicBezTo>
                  <a:pt x="1449657" y="1268330"/>
                  <a:pt x="1451487" y="1273121"/>
                  <a:pt x="1426237" y="1303421"/>
                </a:cubicBezTo>
                <a:cubicBezTo>
                  <a:pt x="1415623" y="1316157"/>
                  <a:pt x="1401246" y="1325503"/>
                  <a:pt x="1391067" y="1338590"/>
                </a:cubicBezTo>
                <a:cubicBezTo>
                  <a:pt x="1373767" y="1360833"/>
                  <a:pt x="1359806" y="1385483"/>
                  <a:pt x="1344175" y="1408929"/>
                </a:cubicBezTo>
                <a:cubicBezTo>
                  <a:pt x="1336360" y="1420652"/>
                  <a:pt x="1325184" y="1430732"/>
                  <a:pt x="1320729" y="1444098"/>
                </a:cubicBezTo>
                <a:cubicBezTo>
                  <a:pt x="1293237" y="1526575"/>
                  <a:pt x="1329018" y="1424756"/>
                  <a:pt x="1285560" y="1526160"/>
                </a:cubicBezTo>
                <a:cubicBezTo>
                  <a:pt x="1273514" y="1554269"/>
                  <a:pt x="1270613" y="1578475"/>
                  <a:pt x="1262114" y="1608221"/>
                </a:cubicBezTo>
                <a:cubicBezTo>
                  <a:pt x="1258719" y="1620103"/>
                  <a:pt x="1253786" y="1631508"/>
                  <a:pt x="1250391" y="1643390"/>
                </a:cubicBezTo>
                <a:cubicBezTo>
                  <a:pt x="1245965" y="1658882"/>
                  <a:pt x="1243762" y="1674998"/>
                  <a:pt x="1238667" y="1690283"/>
                </a:cubicBezTo>
                <a:cubicBezTo>
                  <a:pt x="1232012" y="1710247"/>
                  <a:pt x="1222610" y="1729194"/>
                  <a:pt x="1215221" y="1748898"/>
                </a:cubicBezTo>
                <a:cubicBezTo>
                  <a:pt x="1210882" y="1760468"/>
                  <a:pt x="1207837" y="1772497"/>
                  <a:pt x="1203498" y="1784067"/>
                </a:cubicBezTo>
                <a:cubicBezTo>
                  <a:pt x="1196109" y="1803771"/>
                  <a:pt x="1187441" y="1822979"/>
                  <a:pt x="1180052" y="1842683"/>
                </a:cubicBezTo>
                <a:cubicBezTo>
                  <a:pt x="1163187" y="1887657"/>
                  <a:pt x="1171388" y="1873008"/>
                  <a:pt x="1156606" y="1924744"/>
                </a:cubicBezTo>
                <a:cubicBezTo>
                  <a:pt x="1153211" y="1936626"/>
                  <a:pt x="1148278" y="1948031"/>
                  <a:pt x="1144883" y="1959913"/>
                </a:cubicBezTo>
                <a:cubicBezTo>
                  <a:pt x="1140457" y="1975405"/>
                  <a:pt x="1137586" y="1991314"/>
                  <a:pt x="1133160" y="2006806"/>
                </a:cubicBezTo>
                <a:cubicBezTo>
                  <a:pt x="1129765" y="2018688"/>
                  <a:pt x="1124832" y="2030093"/>
                  <a:pt x="1121437" y="2041975"/>
                </a:cubicBezTo>
                <a:cubicBezTo>
                  <a:pt x="1117011" y="2057467"/>
                  <a:pt x="1114140" y="2073375"/>
                  <a:pt x="1109714" y="2088867"/>
                </a:cubicBezTo>
                <a:cubicBezTo>
                  <a:pt x="1106319" y="2100749"/>
                  <a:pt x="1100988" y="2112048"/>
                  <a:pt x="1097991" y="2124036"/>
                </a:cubicBezTo>
                <a:cubicBezTo>
                  <a:pt x="1093158" y="2143367"/>
                  <a:pt x="1090748" y="2163237"/>
                  <a:pt x="1086267" y="2182652"/>
                </a:cubicBezTo>
                <a:cubicBezTo>
                  <a:pt x="1075398" y="2229750"/>
                  <a:pt x="1062821" y="2276437"/>
                  <a:pt x="1051098" y="2323329"/>
                </a:cubicBezTo>
                <a:lnTo>
                  <a:pt x="1039375" y="2370221"/>
                </a:lnTo>
                <a:cubicBezTo>
                  <a:pt x="1035467" y="2385852"/>
                  <a:pt x="1032747" y="2401828"/>
                  <a:pt x="1027652" y="2417113"/>
                </a:cubicBezTo>
                <a:cubicBezTo>
                  <a:pt x="1019837" y="2440559"/>
                  <a:pt x="1010200" y="2463475"/>
                  <a:pt x="1004206" y="2487452"/>
                </a:cubicBezTo>
                <a:cubicBezTo>
                  <a:pt x="996391" y="2518713"/>
                  <a:pt x="990950" y="2550666"/>
                  <a:pt x="980760" y="2581236"/>
                </a:cubicBezTo>
                <a:cubicBezTo>
                  <a:pt x="972945" y="2604682"/>
                  <a:pt x="963308" y="2627598"/>
                  <a:pt x="957314" y="2651575"/>
                </a:cubicBezTo>
                <a:cubicBezTo>
                  <a:pt x="953406" y="2667206"/>
                  <a:pt x="954130" y="2684804"/>
                  <a:pt x="945591" y="2698467"/>
                </a:cubicBezTo>
                <a:cubicBezTo>
                  <a:pt x="933875" y="2717212"/>
                  <a:pt x="898698" y="2745360"/>
                  <a:pt x="898698" y="2745360"/>
                </a:cubicBezTo>
                <a:cubicBezTo>
                  <a:pt x="820832" y="2978958"/>
                  <a:pt x="884461" y="2765087"/>
                  <a:pt x="863529" y="3319790"/>
                </a:cubicBezTo>
                <a:cubicBezTo>
                  <a:pt x="862048" y="3359034"/>
                  <a:pt x="855361" y="3397910"/>
                  <a:pt x="851806" y="3437021"/>
                </a:cubicBezTo>
                <a:cubicBezTo>
                  <a:pt x="832687" y="3647333"/>
                  <a:pt x="849120" y="3505404"/>
                  <a:pt x="828360" y="3671483"/>
                </a:cubicBezTo>
                <a:cubicBezTo>
                  <a:pt x="832268" y="3792621"/>
                  <a:pt x="821372" y="3915150"/>
                  <a:pt x="840083" y="4034898"/>
                </a:cubicBezTo>
                <a:cubicBezTo>
                  <a:pt x="842570" y="4050817"/>
                  <a:pt x="875582" y="4035228"/>
                  <a:pt x="886975" y="4046621"/>
                </a:cubicBezTo>
                <a:cubicBezTo>
                  <a:pt x="898368" y="4058014"/>
                  <a:pt x="894790" y="4077882"/>
                  <a:pt x="898698" y="4093513"/>
                </a:cubicBezTo>
                <a:cubicBezTo>
                  <a:pt x="894790" y="4210744"/>
                  <a:pt x="897594" y="4328392"/>
                  <a:pt x="886975" y="4445206"/>
                </a:cubicBezTo>
                <a:cubicBezTo>
                  <a:pt x="885699" y="4459237"/>
                  <a:pt x="869830" y="4467773"/>
                  <a:pt x="863529" y="4480375"/>
                </a:cubicBezTo>
                <a:cubicBezTo>
                  <a:pt x="858003" y="4491428"/>
                  <a:pt x="860544" y="4506806"/>
                  <a:pt x="851806" y="4515544"/>
                </a:cubicBezTo>
                <a:cubicBezTo>
                  <a:pt x="843068" y="4524282"/>
                  <a:pt x="828360" y="4523359"/>
                  <a:pt x="816637" y="4527267"/>
                </a:cubicBezTo>
                <a:cubicBezTo>
                  <a:pt x="737672" y="4606230"/>
                  <a:pt x="829040" y="4526927"/>
                  <a:pt x="734575" y="4574160"/>
                </a:cubicBezTo>
                <a:cubicBezTo>
                  <a:pt x="709371" y="4586762"/>
                  <a:pt x="687683" y="4605421"/>
                  <a:pt x="664237" y="4621052"/>
                </a:cubicBezTo>
                <a:lnTo>
                  <a:pt x="629067" y="4644498"/>
                </a:lnTo>
                <a:cubicBezTo>
                  <a:pt x="617344" y="4652313"/>
                  <a:pt x="607264" y="4663489"/>
                  <a:pt x="593898" y="4667944"/>
                </a:cubicBezTo>
                <a:cubicBezTo>
                  <a:pt x="543444" y="4684762"/>
                  <a:pt x="570717" y="4676670"/>
                  <a:pt x="511837" y="4691390"/>
                </a:cubicBezTo>
                <a:cubicBezTo>
                  <a:pt x="456104" y="4728544"/>
                  <a:pt x="490032" y="4710381"/>
                  <a:pt x="406329" y="4738283"/>
                </a:cubicBezTo>
                <a:lnTo>
                  <a:pt x="371160" y="4750006"/>
                </a:lnTo>
                <a:cubicBezTo>
                  <a:pt x="347714" y="4726560"/>
                  <a:pt x="329254" y="4696727"/>
                  <a:pt x="300821" y="4679667"/>
                </a:cubicBezTo>
                <a:cubicBezTo>
                  <a:pt x="290225" y="4673309"/>
                  <a:pt x="306186" y="4704240"/>
                  <a:pt x="312544" y="4714836"/>
                </a:cubicBezTo>
                <a:cubicBezTo>
                  <a:pt x="318231" y="4724314"/>
                  <a:pt x="328175" y="4730467"/>
                  <a:pt x="335991" y="4738283"/>
                </a:cubicBezTo>
                <a:lnTo>
                  <a:pt x="359437" y="4808621"/>
                </a:lnTo>
                <a:lnTo>
                  <a:pt x="371160" y="4843790"/>
                </a:lnTo>
                <a:cubicBezTo>
                  <a:pt x="390606" y="4960466"/>
                  <a:pt x="400996" y="4991948"/>
                  <a:pt x="371160" y="5148590"/>
                </a:cubicBezTo>
                <a:cubicBezTo>
                  <a:pt x="368848" y="5160729"/>
                  <a:pt x="347714" y="5156405"/>
                  <a:pt x="335991" y="5160313"/>
                </a:cubicBezTo>
                <a:cubicBezTo>
                  <a:pt x="332206" y="5159935"/>
                  <a:pt x="203738" y="5152803"/>
                  <a:pt x="171867" y="5136867"/>
                </a:cubicBezTo>
                <a:cubicBezTo>
                  <a:pt x="115779" y="5108823"/>
                  <a:pt x="104954" y="5093400"/>
                  <a:pt x="66360" y="5054806"/>
                </a:cubicBezTo>
                <a:cubicBezTo>
                  <a:pt x="58545" y="5039175"/>
                  <a:pt x="52608" y="5022454"/>
                  <a:pt x="42914" y="5007913"/>
                </a:cubicBezTo>
                <a:cubicBezTo>
                  <a:pt x="0" y="4943543"/>
                  <a:pt x="34957" y="5030938"/>
                  <a:pt x="7744" y="4949298"/>
                </a:cubicBezTo>
                <a:lnTo>
                  <a:pt x="19467" y="4750006"/>
                </a:lnTo>
              </a:path>
            </a:pathLst>
          </a:custGeom>
          <a:ln w="444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sp>
        <p:nvSpPr>
          <p:cNvPr id="13320" name="TextBox 9"/>
          <p:cNvSpPr txBox="1">
            <a:spLocks noChangeArrowheads="1"/>
          </p:cNvSpPr>
          <p:nvPr/>
        </p:nvSpPr>
        <p:spPr bwMode="auto">
          <a:xfrm>
            <a:off x="5651500" y="3500438"/>
            <a:ext cx="2865438" cy="646112"/>
          </a:xfrm>
          <a:prstGeom prst="rect">
            <a:avLst/>
          </a:prstGeom>
          <a:noFill/>
          <a:ln w="9525">
            <a:noFill/>
            <a:miter lim="800000"/>
            <a:headEnd/>
            <a:tailEnd/>
          </a:ln>
        </p:spPr>
        <p:txBody>
          <a:bodyPr wrap="none">
            <a:spAutoFit/>
          </a:bodyPr>
          <a:lstStyle/>
          <a:p>
            <a:r>
              <a:rPr lang="en-GB">
                <a:solidFill>
                  <a:srgbClr val="FF0000"/>
                </a:solidFill>
              </a:rPr>
              <a:t>Route from the Hellespont</a:t>
            </a:r>
          </a:p>
          <a:p>
            <a:r>
              <a:rPr lang="en-GB">
                <a:solidFill>
                  <a:srgbClr val="FF0000"/>
                </a:solidFill>
              </a:rPr>
              <a:t>To Athens</a:t>
            </a:r>
          </a:p>
        </p:txBody>
      </p:sp>
      <p:sp>
        <p:nvSpPr>
          <p:cNvPr id="11" name="Oval 10"/>
          <p:cNvSpPr/>
          <p:nvPr/>
        </p:nvSpPr>
        <p:spPr>
          <a:xfrm>
            <a:off x="3276600" y="188913"/>
            <a:ext cx="1655763" cy="719137"/>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22" name="TextBox 11"/>
          <p:cNvSpPr txBox="1">
            <a:spLocks noChangeArrowheads="1"/>
          </p:cNvSpPr>
          <p:nvPr/>
        </p:nvSpPr>
        <p:spPr bwMode="auto">
          <a:xfrm>
            <a:off x="3635375" y="260350"/>
            <a:ext cx="895350" cy="369888"/>
          </a:xfrm>
          <a:prstGeom prst="rect">
            <a:avLst/>
          </a:prstGeom>
          <a:noFill/>
          <a:ln w="9525">
            <a:noFill/>
            <a:miter lim="800000"/>
            <a:headEnd/>
            <a:tailEnd/>
          </a:ln>
        </p:spPr>
        <p:txBody>
          <a:bodyPr wrap="none">
            <a:spAutoFit/>
          </a:bodyPr>
          <a:lstStyle/>
          <a:p>
            <a:r>
              <a:rPr lang="en-GB">
                <a:solidFill>
                  <a:srgbClr val="00B050"/>
                </a:solidFill>
              </a:rPr>
              <a:t>Timber</a:t>
            </a:r>
          </a:p>
        </p:txBody>
      </p:sp>
      <p:sp>
        <p:nvSpPr>
          <p:cNvPr id="13" name="Oval 12"/>
          <p:cNvSpPr/>
          <p:nvPr/>
        </p:nvSpPr>
        <p:spPr>
          <a:xfrm>
            <a:off x="1331913" y="620713"/>
            <a:ext cx="1655762" cy="720725"/>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24" name="TextBox 13"/>
          <p:cNvSpPr txBox="1">
            <a:spLocks noChangeArrowheads="1"/>
          </p:cNvSpPr>
          <p:nvPr/>
        </p:nvSpPr>
        <p:spPr bwMode="auto">
          <a:xfrm rot="214029">
            <a:off x="1630363" y="796925"/>
            <a:ext cx="1046162" cy="369888"/>
          </a:xfrm>
          <a:prstGeom prst="rect">
            <a:avLst/>
          </a:prstGeom>
          <a:noFill/>
          <a:ln w="9525">
            <a:noFill/>
            <a:miter lim="800000"/>
            <a:headEnd/>
            <a:tailEnd/>
          </a:ln>
        </p:spPr>
        <p:txBody>
          <a:bodyPr>
            <a:spAutoFit/>
          </a:bodyPr>
          <a:lstStyle/>
          <a:p>
            <a:r>
              <a:rPr lang="en-GB">
                <a:solidFill>
                  <a:srgbClr val="00B050"/>
                </a:solidFill>
              </a:rPr>
              <a:t>Timber</a:t>
            </a:r>
          </a:p>
        </p:txBody>
      </p:sp>
      <p:sp>
        <p:nvSpPr>
          <p:cNvPr id="15" name="Oval 14"/>
          <p:cNvSpPr/>
          <p:nvPr/>
        </p:nvSpPr>
        <p:spPr>
          <a:xfrm>
            <a:off x="4067175" y="620713"/>
            <a:ext cx="1225550" cy="1008062"/>
          </a:xfrm>
          <a:prstGeom prst="ellipse">
            <a:avLst/>
          </a:prstGeom>
          <a:noFill/>
          <a:ln w="508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26" name="TextBox 15"/>
          <p:cNvSpPr txBox="1">
            <a:spLocks noChangeArrowheads="1"/>
          </p:cNvSpPr>
          <p:nvPr/>
        </p:nvSpPr>
        <p:spPr bwMode="auto">
          <a:xfrm>
            <a:off x="4284663" y="1125538"/>
            <a:ext cx="800100" cy="368300"/>
          </a:xfrm>
          <a:prstGeom prst="rect">
            <a:avLst/>
          </a:prstGeom>
          <a:noFill/>
          <a:ln w="9525">
            <a:noFill/>
            <a:miter lim="800000"/>
            <a:headEnd/>
            <a:tailEnd/>
          </a:ln>
        </p:spPr>
        <p:txBody>
          <a:bodyPr wrap="none">
            <a:spAutoFit/>
          </a:bodyPr>
          <a:lstStyle/>
          <a:p>
            <a:r>
              <a:rPr lang="en-GB">
                <a:solidFill>
                  <a:srgbClr val="0070C0"/>
                </a:solidFill>
              </a:rPr>
              <a:t>Mines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Follow-up	</a:t>
            </a:r>
            <a:endParaRPr lang="en-GB" dirty="0"/>
          </a:p>
        </p:txBody>
      </p:sp>
      <p:sp>
        <p:nvSpPr>
          <p:cNvPr id="3" name="Text Placeholder 2"/>
          <p:cNvSpPr>
            <a:spLocks noGrp="1"/>
          </p:cNvSpPr>
          <p:nvPr>
            <p:ph type="body" idx="1"/>
          </p:nvPr>
        </p:nvSpPr>
        <p:spPr/>
        <p:txBody>
          <a:bodyPr/>
          <a:lstStyle/>
          <a:p>
            <a:r>
              <a:rPr lang="en-GB" dirty="0" smtClean="0"/>
              <a:t>Don’t forget the follow-up reading and task on Moodle</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264</TotalTime>
  <Words>1008</Words>
  <Application>Microsoft Office PowerPoint</Application>
  <PresentationFormat>On-screen Show (4:3)</PresentationFormat>
  <Paragraphs>67</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Flow</vt:lpstr>
      <vt:lpstr>CLAH4005</vt:lpstr>
      <vt:lpstr>Basic events</vt:lpstr>
      <vt:lpstr>Basic events (from Thucydides)</vt:lpstr>
      <vt:lpstr>Basic events (from Thucydides)</vt:lpstr>
      <vt:lpstr>The problem of the sources</vt:lpstr>
      <vt:lpstr>Summaries </vt:lpstr>
      <vt:lpstr>Inscriptions </vt:lpstr>
      <vt:lpstr>Thucydides </vt:lpstr>
      <vt:lpstr>Conflicts </vt:lpstr>
      <vt:lpstr>Athens vs. Sparta: the Walls</vt:lpstr>
      <vt:lpstr>A Spartan Retreat</vt:lpstr>
      <vt:lpstr>Athens against Sparta </vt:lpstr>
      <vt:lpstr>The Truest Cause</vt:lpstr>
      <vt:lpstr>Delian League, imperialism and the allies</vt:lpstr>
      <vt:lpstr>The Delian League </vt:lpstr>
      <vt:lpstr>Why is the Delian League important?</vt:lpstr>
      <vt:lpstr>The Tribute</vt:lpstr>
      <vt:lpstr>Tribute and Ships</vt:lpstr>
      <vt:lpstr>Why was the Suppression of Naxos allowed by the allies?</vt:lpstr>
      <vt:lpstr>Why leave the Delian League?</vt:lpstr>
      <vt:lpstr>Why attack Thasos?</vt:lpstr>
      <vt:lpstr>Slide 22</vt:lpstr>
      <vt:lpstr>Follow-up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CLAH4005</dc:title>
  <dc:creator>Errietta Bissa</dc:creator>
  <cp:lastModifiedBy>Errietta Bissa</cp:lastModifiedBy>
  <cp:revision>67</cp:revision>
  <dcterms:created xsi:type="dcterms:W3CDTF">2012-10-16T09:40:43Z</dcterms:created>
  <dcterms:modified xsi:type="dcterms:W3CDTF">2012-10-22T08:36:17Z</dcterms:modified>
</cp:coreProperties>
</file>