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76" r:id="rId4"/>
    <p:sldId id="271" r:id="rId5"/>
    <p:sldId id="258" r:id="rId6"/>
    <p:sldId id="260" r:id="rId7"/>
    <p:sldId id="272" r:id="rId8"/>
    <p:sldId id="273" r:id="rId9"/>
    <p:sldId id="259" r:id="rId10"/>
    <p:sldId id="261" r:id="rId11"/>
    <p:sldId id="262" r:id="rId12"/>
    <p:sldId id="263" r:id="rId13"/>
    <p:sldId id="264" r:id="rId14"/>
    <p:sldId id="265" r:id="rId15"/>
    <p:sldId id="266" r:id="rId16"/>
    <p:sldId id="267" r:id="rId17"/>
    <p:sldId id="275" r:id="rId18"/>
    <p:sldId id="268" r:id="rId19"/>
    <p:sldId id="274" r:id="rId20"/>
    <p:sldId id="269" r:id="rId21"/>
    <p:sldId id="27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7"/>
    <p:restoredTop sz="94673"/>
  </p:normalViewPr>
  <p:slideViewPr>
    <p:cSldViewPr snapToGrid="0">
      <p:cViewPr varScale="1">
        <p:scale>
          <a:sx n="115" d="100"/>
          <a:sy n="115" d="100"/>
        </p:scale>
        <p:origin x="712"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1FAD1F-D416-48B3-AEC2-30F50EF4461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BE5373A-F96B-43F1-9C74-CE9D7E8C47A0}">
      <dgm:prSet/>
      <dgm:spPr/>
      <dgm:t>
        <a:bodyPr/>
        <a:lstStyle/>
        <a:p>
          <a:r>
            <a:rPr lang="en-GB" b="1" i="0" dirty="0"/>
            <a:t>Major Trade Blocs</a:t>
          </a:r>
          <a:endParaRPr lang="en-US" dirty="0"/>
        </a:p>
      </dgm:t>
    </dgm:pt>
    <dgm:pt modelId="{701F6BFF-8A5D-436B-AA95-14DB937F0772}" type="parTrans" cxnId="{77265251-2824-4729-91E0-3E16291034E6}">
      <dgm:prSet/>
      <dgm:spPr/>
      <dgm:t>
        <a:bodyPr/>
        <a:lstStyle/>
        <a:p>
          <a:endParaRPr lang="en-US"/>
        </a:p>
      </dgm:t>
    </dgm:pt>
    <dgm:pt modelId="{9449A577-F043-447A-9306-91826246E7B6}" type="sibTrans" cxnId="{77265251-2824-4729-91E0-3E16291034E6}">
      <dgm:prSet/>
      <dgm:spPr/>
      <dgm:t>
        <a:bodyPr/>
        <a:lstStyle/>
        <a:p>
          <a:endParaRPr lang="en-US"/>
        </a:p>
      </dgm:t>
    </dgm:pt>
    <dgm:pt modelId="{1C7D86D7-07C6-4257-9713-E9E3AA15D8C4}">
      <dgm:prSet/>
      <dgm:spPr/>
      <dgm:t>
        <a:bodyPr/>
        <a:lstStyle/>
        <a:p>
          <a:pPr algn="just"/>
          <a:r>
            <a:rPr lang="en-GB" b="0" i="0"/>
            <a:t>European Union (EU)</a:t>
          </a:r>
          <a:endParaRPr lang="en-US"/>
        </a:p>
      </dgm:t>
    </dgm:pt>
    <dgm:pt modelId="{03A427E9-E668-460D-ABB9-AA347781FDC4}" type="parTrans" cxnId="{A0536C53-A0BE-4C1B-9140-845AEBAF73D9}">
      <dgm:prSet/>
      <dgm:spPr/>
      <dgm:t>
        <a:bodyPr/>
        <a:lstStyle/>
        <a:p>
          <a:endParaRPr lang="en-US"/>
        </a:p>
      </dgm:t>
    </dgm:pt>
    <dgm:pt modelId="{4A21BF42-5274-41BE-B342-A39AE5F6F2D3}" type="sibTrans" cxnId="{A0536C53-A0BE-4C1B-9140-845AEBAF73D9}">
      <dgm:prSet/>
      <dgm:spPr/>
      <dgm:t>
        <a:bodyPr/>
        <a:lstStyle/>
        <a:p>
          <a:endParaRPr lang="en-US"/>
        </a:p>
      </dgm:t>
    </dgm:pt>
    <dgm:pt modelId="{823A8B49-88D3-4EFB-B008-25D96337CE7F}">
      <dgm:prSet/>
      <dgm:spPr/>
      <dgm:t>
        <a:bodyPr/>
        <a:lstStyle/>
        <a:p>
          <a:pPr algn="just"/>
          <a:r>
            <a:rPr lang="en-GB" b="0" i="0"/>
            <a:t>Asia-Pacific (ASEAN, SAARC)</a:t>
          </a:r>
          <a:endParaRPr lang="en-US"/>
        </a:p>
      </dgm:t>
    </dgm:pt>
    <dgm:pt modelId="{DD4D95A1-BBA4-460A-A636-147B31F944FA}" type="parTrans" cxnId="{5DC27606-B59A-4A6A-8E66-28B3E5DCDAF5}">
      <dgm:prSet/>
      <dgm:spPr/>
      <dgm:t>
        <a:bodyPr/>
        <a:lstStyle/>
        <a:p>
          <a:endParaRPr lang="en-US"/>
        </a:p>
      </dgm:t>
    </dgm:pt>
    <dgm:pt modelId="{45BCBB59-3BEF-49A2-B2A3-494933CC62A6}" type="sibTrans" cxnId="{5DC27606-B59A-4A6A-8E66-28B3E5DCDAF5}">
      <dgm:prSet/>
      <dgm:spPr/>
      <dgm:t>
        <a:bodyPr/>
        <a:lstStyle/>
        <a:p>
          <a:endParaRPr lang="en-US"/>
        </a:p>
      </dgm:t>
    </dgm:pt>
    <dgm:pt modelId="{7E5ECD08-6248-4372-8E68-C592A7E76E11}">
      <dgm:prSet/>
      <dgm:spPr/>
      <dgm:t>
        <a:bodyPr/>
        <a:lstStyle/>
        <a:p>
          <a:pPr algn="just"/>
          <a:r>
            <a:rPr lang="en-GB" b="0" i="0" dirty="0"/>
            <a:t>North &amp; South American trade agreements (NAFTA, MERCOSUR)</a:t>
          </a:r>
          <a:endParaRPr lang="en-US" dirty="0"/>
        </a:p>
      </dgm:t>
    </dgm:pt>
    <dgm:pt modelId="{0CB18D00-7968-4BE4-B572-DE2C54D221E8}" type="parTrans" cxnId="{D62A884E-0453-478A-8D5E-7E8D8EFCBC5F}">
      <dgm:prSet/>
      <dgm:spPr/>
      <dgm:t>
        <a:bodyPr/>
        <a:lstStyle/>
        <a:p>
          <a:endParaRPr lang="en-US"/>
        </a:p>
      </dgm:t>
    </dgm:pt>
    <dgm:pt modelId="{2B32B102-0F21-4BDE-A3A6-7A6FC6DBE545}" type="sibTrans" cxnId="{D62A884E-0453-478A-8D5E-7E8D8EFCBC5F}">
      <dgm:prSet/>
      <dgm:spPr/>
      <dgm:t>
        <a:bodyPr/>
        <a:lstStyle/>
        <a:p>
          <a:endParaRPr lang="en-US"/>
        </a:p>
      </dgm:t>
    </dgm:pt>
    <dgm:pt modelId="{F161024B-4787-4377-9BC8-C59D81EFB952}">
      <dgm:prSet/>
      <dgm:spPr/>
      <dgm:t>
        <a:bodyPr/>
        <a:lstStyle/>
        <a:p>
          <a:r>
            <a:rPr lang="en-GB" b="1" i="0" dirty="0"/>
            <a:t>Market Entry Considerations</a:t>
          </a:r>
          <a:endParaRPr lang="en-US" dirty="0"/>
        </a:p>
      </dgm:t>
    </dgm:pt>
    <dgm:pt modelId="{35AFC18F-BE08-49B9-A0A6-91D8E51B5AB8}" type="parTrans" cxnId="{70E393BB-896B-4AA6-974B-3AC5C660F6CE}">
      <dgm:prSet/>
      <dgm:spPr/>
      <dgm:t>
        <a:bodyPr/>
        <a:lstStyle/>
        <a:p>
          <a:endParaRPr lang="en-US"/>
        </a:p>
      </dgm:t>
    </dgm:pt>
    <dgm:pt modelId="{AB73E4F0-6854-4132-894A-73548E987DBE}" type="sibTrans" cxnId="{70E393BB-896B-4AA6-974B-3AC5C660F6CE}">
      <dgm:prSet/>
      <dgm:spPr/>
      <dgm:t>
        <a:bodyPr/>
        <a:lstStyle/>
        <a:p>
          <a:endParaRPr lang="en-US"/>
        </a:p>
      </dgm:t>
    </dgm:pt>
    <dgm:pt modelId="{D078BFC3-15A5-421C-98F0-A80612C1CD32}">
      <dgm:prSet/>
      <dgm:spPr/>
      <dgm:t>
        <a:bodyPr/>
        <a:lstStyle/>
        <a:p>
          <a:r>
            <a:rPr lang="en-GB" b="0" i="0"/>
            <a:t>Regulatory compliance.</a:t>
          </a:r>
          <a:endParaRPr lang="en-US"/>
        </a:p>
      </dgm:t>
    </dgm:pt>
    <dgm:pt modelId="{23A7B112-288F-41DB-AAE7-574C4EC41B74}" type="parTrans" cxnId="{232BDF9C-ECF8-46E9-BE48-717EEC6AD5D0}">
      <dgm:prSet/>
      <dgm:spPr/>
      <dgm:t>
        <a:bodyPr/>
        <a:lstStyle/>
        <a:p>
          <a:endParaRPr lang="en-US"/>
        </a:p>
      </dgm:t>
    </dgm:pt>
    <dgm:pt modelId="{660B9F73-8D26-4DDE-945C-361009CF1F56}" type="sibTrans" cxnId="{232BDF9C-ECF8-46E9-BE48-717EEC6AD5D0}">
      <dgm:prSet/>
      <dgm:spPr/>
      <dgm:t>
        <a:bodyPr/>
        <a:lstStyle/>
        <a:p>
          <a:endParaRPr lang="en-US"/>
        </a:p>
      </dgm:t>
    </dgm:pt>
    <dgm:pt modelId="{9F7D7B1B-D783-409C-8217-C98573DBA1C3}">
      <dgm:prSet/>
      <dgm:spPr/>
      <dgm:t>
        <a:bodyPr/>
        <a:lstStyle/>
        <a:p>
          <a:r>
            <a:rPr lang="en-GB" b="0" i="0"/>
            <a:t>Cross-cultural business strategies.</a:t>
          </a:r>
          <a:endParaRPr lang="en-US"/>
        </a:p>
      </dgm:t>
    </dgm:pt>
    <dgm:pt modelId="{FC48D0A4-0686-495A-94C1-8C3C3B6F391A}" type="parTrans" cxnId="{D325B538-F9A4-40BF-A213-524B0B7E17D8}">
      <dgm:prSet/>
      <dgm:spPr/>
      <dgm:t>
        <a:bodyPr/>
        <a:lstStyle/>
        <a:p>
          <a:endParaRPr lang="en-US"/>
        </a:p>
      </dgm:t>
    </dgm:pt>
    <dgm:pt modelId="{DA17971A-D57B-45F2-9821-EC44333343BE}" type="sibTrans" cxnId="{D325B538-F9A4-40BF-A213-524B0B7E17D8}">
      <dgm:prSet/>
      <dgm:spPr/>
      <dgm:t>
        <a:bodyPr/>
        <a:lstStyle/>
        <a:p>
          <a:endParaRPr lang="en-US"/>
        </a:p>
      </dgm:t>
    </dgm:pt>
    <dgm:pt modelId="{61E07440-5D57-D240-96E3-B00957A22EF3}" type="pres">
      <dgm:prSet presAssocID="{5B1FAD1F-D416-48B3-AEC2-30F50EF44614}" presName="linear" presStyleCnt="0">
        <dgm:presLayoutVars>
          <dgm:animLvl val="lvl"/>
          <dgm:resizeHandles val="exact"/>
        </dgm:presLayoutVars>
      </dgm:prSet>
      <dgm:spPr/>
    </dgm:pt>
    <dgm:pt modelId="{BFAA3F81-CCAA-CB4D-918F-1BE94F686ECF}" type="pres">
      <dgm:prSet presAssocID="{8BE5373A-F96B-43F1-9C74-CE9D7E8C47A0}" presName="parentText" presStyleLbl="node1" presStyleIdx="0" presStyleCnt="2">
        <dgm:presLayoutVars>
          <dgm:chMax val="0"/>
          <dgm:bulletEnabled val="1"/>
        </dgm:presLayoutVars>
      </dgm:prSet>
      <dgm:spPr/>
    </dgm:pt>
    <dgm:pt modelId="{4572A133-BABE-E54B-A95E-B9FE08F3BF38}" type="pres">
      <dgm:prSet presAssocID="{8BE5373A-F96B-43F1-9C74-CE9D7E8C47A0}" presName="childText" presStyleLbl="revTx" presStyleIdx="0" presStyleCnt="2">
        <dgm:presLayoutVars>
          <dgm:bulletEnabled val="1"/>
        </dgm:presLayoutVars>
      </dgm:prSet>
      <dgm:spPr/>
    </dgm:pt>
    <dgm:pt modelId="{4BCE253E-1BB6-084A-B83A-612A2FD7E7D2}" type="pres">
      <dgm:prSet presAssocID="{F161024B-4787-4377-9BC8-C59D81EFB952}" presName="parentText" presStyleLbl="node1" presStyleIdx="1" presStyleCnt="2">
        <dgm:presLayoutVars>
          <dgm:chMax val="0"/>
          <dgm:bulletEnabled val="1"/>
        </dgm:presLayoutVars>
      </dgm:prSet>
      <dgm:spPr/>
    </dgm:pt>
    <dgm:pt modelId="{24FF384A-203F-8140-A6FF-3DB85A8BD30C}" type="pres">
      <dgm:prSet presAssocID="{F161024B-4787-4377-9BC8-C59D81EFB952}" presName="childText" presStyleLbl="revTx" presStyleIdx="1" presStyleCnt="2">
        <dgm:presLayoutVars>
          <dgm:bulletEnabled val="1"/>
        </dgm:presLayoutVars>
      </dgm:prSet>
      <dgm:spPr/>
    </dgm:pt>
  </dgm:ptLst>
  <dgm:cxnLst>
    <dgm:cxn modelId="{5DC27606-B59A-4A6A-8E66-28B3E5DCDAF5}" srcId="{8BE5373A-F96B-43F1-9C74-CE9D7E8C47A0}" destId="{823A8B49-88D3-4EFB-B008-25D96337CE7F}" srcOrd="1" destOrd="0" parTransId="{DD4D95A1-BBA4-460A-A636-147B31F944FA}" sibTransId="{45BCBB59-3BEF-49A2-B2A3-494933CC62A6}"/>
    <dgm:cxn modelId="{92F0C309-2980-5A4A-B4E3-B7A080A7AD3A}" type="presOf" srcId="{1C7D86D7-07C6-4257-9713-E9E3AA15D8C4}" destId="{4572A133-BABE-E54B-A95E-B9FE08F3BF38}" srcOrd="0" destOrd="0" presId="urn:microsoft.com/office/officeart/2005/8/layout/vList2"/>
    <dgm:cxn modelId="{D325B538-F9A4-40BF-A213-524B0B7E17D8}" srcId="{F161024B-4787-4377-9BC8-C59D81EFB952}" destId="{9F7D7B1B-D783-409C-8217-C98573DBA1C3}" srcOrd="1" destOrd="0" parTransId="{FC48D0A4-0686-495A-94C1-8C3C3B6F391A}" sibTransId="{DA17971A-D57B-45F2-9821-EC44333343BE}"/>
    <dgm:cxn modelId="{D62A884E-0453-478A-8D5E-7E8D8EFCBC5F}" srcId="{8BE5373A-F96B-43F1-9C74-CE9D7E8C47A0}" destId="{7E5ECD08-6248-4372-8E68-C592A7E76E11}" srcOrd="2" destOrd="0" parTransId="{0CB18D00-7968-4BE4-B572-DE2C54D221E8}" sibTransId="{2B32B102-0F21-4BDE-A3A6-7A6FC6DBE545}"/>
    <dgm:cxn modelId="{77265251-2824-4729-91E0-3E16291034E6}" srcId="{5B1FAD1F-D416-48B3-AEC2-30F50EF44614}" destId="{8BE5373A-F96B-43F1-9C74-CE9D7E8C47A0}" srcOrd="0" destOrd="0" parTransId="{701F6BFF-8A5D-436B-AA95-14DB937F0772}" sibTransId="{9449A577-F043-447A-9306-91826246E7B6}"/>
    <dgm:cxn modelId="{A0536C53-A0BE-4C1B-9140-845AEBAF73D9}" srcId="{8BE5373A-F96B-43F1-9C74-CE9D7E8C47A0}" destId="{1C7D86D7-07C6-4257-9713-E9E3AA15D8C4}" srcOrd="0" destOrd="0" parTransId="{03A427E9-E668-460D-ABB9-AA347781FDC4}" sibTransId="{4A21BF42-5274-41BE-B342-A39AE5F6F2D3}"/>
    <dgm:cxn modelId="{9FD1B164-0082-6546-9E8C-EAAA19981E79}" type="presOf" srcId="{8BE5373A-F96B-43F1-9C74-CE9D7E8C47A0}" destId="{BFAA3F81-CCAA-CB4D-918F-1BE94F686ECF}" srcOrd="0" destOrd="0" presId="urn:microsoft.com/office/officeart/2005/8/layout/vList2"/>
    <dgm:cxn modelId="{353BD986-23F7-E84F-93EC-2C68D0414C2B}" type="presOf" srcId="{9F7D7B1B-D783-409C-8217-C98573DBA1C3}" destId="{24FF384A-203F-8140-A6FF-3DB85A8BD30C}" srcOrd="0" destOrd="1" presId="urn:microsoft.com/office/officeart/2005/8/layout/vList2"/>
    <dgm:cxn modelId="{232BDF9C-ECF8-46E9-BE48-717EEC6AD5D0}" srcId="{F161024B-4787-4377-9BC8-C59D81EFB952}" destId="{D078BFC3-15A5-421C-98F0-A80612C1CD32}" srcOrd="0" destOrd="0" parTransId="{23A7B112-288F-41DB-AAE7-574C4EC41B74}" sibTransId="{660B9F73-8D26-4DDE-945C-361009CF1F56}"/>
    <dgm:cxn modelId="{876B23BB-53D7-9A4D-B170-245406A7687F}" type="presOf" srcId="{5B1FAD1F-D416-48B3-AEC2-30F50EF44614}" destId="{61E07440-5D57-D240-96E3-B00957A22EF3}" srcOrd="0" destOrd="0" presId="urn:microsoft.com/office/officeart/2005/8/layout/vList2"/>
    <dgm:cxn modelId="{70E393BB-896B-4AA6-974B-3AC5C660F6CE}" srcId="{5B1FAD1F-D416-48B3-AEC2-30F50EF44614}" destId="{F161024B-4787-4377-9BC8-C59D81EFB952}" srcOrd="1" destOrd="0" parTransId="{35AFC18F-BE08-49B9-A0A6-91D8E51B5AB8}" sibTransId="{AB73E4F0-6854-4132-894A-73548E987DBE}"/>
    <dgm:cxn modelId="{E2BD1DCA-A91B-B84F-8BCD-B4F702E87799}" type="presOf" srcId="{7E5ECD08-6248-4372-8E68-C592A7E76E11}" destId="{4572A133-BABE-E54B-A95E-B9FE08F3BF38}" srcOrd="0" destOrd="2" presId="urn:microsoft.com/office/officeart/2005/8/layout/vList2"/>
    <dgm:cxn modelId="{86A860CF-A65C-1F4E-91AA-F360E3E79A21}" type="presOf" srcId="{D078BFC3-15A5-421C-98F0-A80612C1CD32}" destId="{24FF384A-203F-8140-A6FF-3DB85A8BD30C}" srcOrd="0" destOrd="0" presId="urn:microsoft.com/office/officeart/2005/8/layout/vList2"/>
    <dgm:cxn modelId="{26EB57E5-D923-DE4F-8CAD-C76E10D48115}" type="presOf" srcId="{823A8B49-88D3-4EFB-B008-25D96337CE7F}" destId="{4572A133-BABE-E54B-A95E-B9FE08F3BF38}" srcOrd="0" destOrd="1" presId="urn:microsoft.com/office/officeart/2005/8/layout/vList2"/>
    <dgm:cxn modelId="{6BEC0DEE-E72C-6A4E-8F07-268D5613B2E5}" type="presOf" srcId="{F161024B-4787-4377-9BC8-C59D81EFB952}" destId="{4BCE253E-1BB6-084A-B83A-612A2FD7E7D2}" srcOrd="0" destOrd="0" presId="urn:microsoft.com/office/officeart/2005/8/layout/vList2"/>
    <dgm:cxn modelId="{D10D5A24-115C-4244-9846-EB29C695CAB9}" type="presParOf" srcId="{61E07440-5D57-D240-96E3-B00957A22EF3}" destId="{BFAA3F81-CCAA-CB4D-918F-1BE94F686ECF}" srcOrd="0" destOrd="0" presId="urn:microsoft.com/office/officeart/2005/8/layout/vList2"/>
    <dgm:cxn modelId="{35D66360-383F-6C4D-9823-E311BD48E811}" type="presParOf" srcId="{61E07440-5D57-D240-96E3-B00957A22EF3}" destId="{4572A133-BABE-E54B-A95E-B9FE08F3BF38}" srcOrd="1" destOrd="0" presId="urn:microsoft.com/office/officeart/2005/8/layout/vList2"/>
    <dgm:cxn modelId="{D0D2DB55-2024-B149-8A5B-A1203E5D2C63}" type="presParOf" srcId="{61E07440-5D57-D240-96E3-B00957A22EF3}" destId="{4BCE253E-1BB6-084A-B83A-612A2FD7E7D2}" srcOrd="2" destOrd="0" presId="urn:microsoft.com/office/officeart/2005/8/layout/vList2"/>
    <dgm:cxn modelId="{C2703D26-67A5-D045-AEE6-845B6261DA63}" type="presParOf" srcId="{61E07440-5D57-D240-96E3-B00957A22EF3}" destId="{24FF384A-203F-8140-A6FF-3DB85A8BD30C}"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AA3F81-CCAA-CB4D-918F-1BE94F686ECF}">
      <dsp:nvSpPr>
        <dsp:cNvPr id="0" name=""/>
        <dsp:cNvSpPr/>
      </dsp:nvSpPr>
      <dsp:spPr>
        <a:xfrm>
          <a:off x="0" y="127851"/>
          <a:ext cx="7442201" cy="10073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b="1" i="0" kern="1200" dirty="0"/>
            <a:t>Major Trade Blocs</a:t>
          </a:r>
          <a:endParaRPr lang="en-US" sz="4200" kern="1200" dirty="0"/>
        </a:p>
      </dsp:txBody>
      <dsp:txXfrm>
        <a:off x="49176" y="177027"/>
        <a:ext cx="7343849" cy="909018"/>
      </dsp:txXfrm>
    </dsp:sp>
    <dsp:sp modelId="{4572A133-BABE-E54B-A95E-B9FE08F3BF38}">
      <dsp:nvSpPr>
        <dsp:cNvPr id="0" name=""/>
        <dsp:cNvSpPr/>
      </dsp:nvSpPr>
      <dsp:spPr>
        <a:xfrm>
          <a:off x="0" y="1135221"/>
          <a:ext cx="7442201" cy="20430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290" tIns="53340" rIns="298704" bIns="53340" numCol="1" spcCol="1270" anchor="t" anchorCtr="0">
          <a:noAutofit/>
        </a:bodyPr>
        <a:lstStyle/>
        <a:p>
          <a:pPr marL="285750" lvl="1" indent="-285750" algn="just" defTabSz="1466850">
            <a:lnSpc>
              <a:spcPct val="90000"/>
            </a:lnSpc>
            <a:spcBef>
              <a:spcPct val="0"/>
            </a:spcBef>
            <a:spcAft>
              <a:spcPct val="20000"/>
            </a:spcAft>
            <a:buChar char="•"/>
          </a:pPr>
          <a:r>
            <a:rPr lang="en-GB" sz="3300" b="0" i="0" kern="1200"/>
            <a:t>European Union (EU)</a:t>
          </a:r>
          <a:endParaRPr lang="en-US" sz="3300" kern="1200"/>
        </a:p>
        <a:p>
          <a:pPr marL="285750" lvl="1" indent="-285750" algn="just" defTabSz="1466850">
            <a:lnSpc>
              <a:spcPct val="90000"/>
            </a:lnSpc>
            <a:spcBef>
              <a:spcPct val="0"/>
            </a:spcBef>
            <a:spcAft>
              <a:spcPct val="20000"/>
            </a:spcAft>
            <a:buChar char="•"/>
          </a:pPr>
          <a:r>
            <a:rPr lang="en-GB" sz="3300" b="0" i="0" kern="1200"/>
            <a:t>Asia-Pacific (ASEAN, SAARC)</a:t>
          </a:r>
          <a:endParaRPr lang="en-US" sz="3300" kern="1200"/>
        </a:p>
        <a:p>
          <a:pPr marL="285750" lvl="1" indent="-285750" algn="just" defTabSz="1466850">
            <a:lnSpc>
              <a:spcPct val="90000"/>
            </a:lnSpc>
            <a:spcBef>
              <a:spcPct val="0"/>
            </a:spcBef>
            <a:spcAft>
              <a:spcPct val="20000"/>
            </a:spcAft>
            <a:buChar char="•"/>
          </a:pPr>
          <a:r>
            <a:rPr lang="en-GB" sz="3300" b="0" i="0" kern="1200" dirty="0"/>
            <a:t>North &amp; South American trade agreements (NAFTA, MERCOSUR)</a:t>
          </a:r>
          <a:endParaRPr lang="en-US" sz="3300" kern="1200" dirty="0"/>
        </a:p>
      </dsp:txBody>
      <dsp:txXfrm>
        <a:off x="0" y="1135221"/>
        <a:ext cx="7442201" cy="2043090"/>
      </dsp:txXfrm>
    </dsp:sp>
    <dsp:sp modelId="{4BCE253E-1BB6-084A-B83A-612A2FD7E7D2}">
      <dsp:nvSpPr>
        <dsp:cNvPr id="0" name=""/>
        <dsp:cNvSpPr/>
      </dsp:nvSpPr>
      <dsp:spPr>
        <a:xfrm>
          <a:off x="0" y="3178312"/>
          <a:ext cx="7442201" cy="1007370"/>
        </a:xfrm>
        <a:prstGeom prst="roundRect">
          <a:avLst/>
        </a:prstGeom>
        <a:solidFill>
          <a:schemeClr val="accent2">
            <a:hueOff val="1535173"/>
            <a:satOff val="171"/>
            <a:lumOff val="6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b="1" i="0" kern="1200" dirty="0"/>
            <a:t>Market Entry Considerations</a:t>
          </a:r>
          <a:endParaRPr lang="en-US" sz="4200" kern="1200" dirty="0"/>
        </a:p>
      </dsp:txBody>
      <dsp:txXfrm>
        <a:off x="49176" y="3227488"/>
        <a:ext cx="7343849" cy="909018"/>
      </dsp:txXfrm>
    </dsp:sp>
    <dsp:sp modelId="{24FF384A-203F-8140-A6FF-3DB85A8BD30C}">
      <dsp:nvSpPr>
        <dsp:cNvPr id="0" name=""/>
        <dsp:cNvSpPr/>
      </dsp:nvSpPr>
      <dsp:spPr>
        <a:xfrm>
          <a:off x="0" y="4185682"/>
          <a:ext cx="7442201" cy="1086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6290" tIns="53340" rIns="298704" bIns="53340" numCol="1" spcCol="1270" anchor="t" anchorCtr="0">
          <a:noAutofit/>
        </a:bodyPr>
        <a:lstStyle/>
        <a:p>
          <a:pPr marL="285750" lvl="1" indent="-285750" algn="l" defTabSz="1466850">
            <a:lnSpc>
              <a:spcPct val="90000"/>
            </a:lnSpc>
            <a:spcBef>
              <a:spcPct val="0"/>
            </a:spcBef>
            <a:spcAft>
              <a:spcPct val="20000"/>
            </a:spcAft>
            <a:buChar char="•"/>
          </a:pPr>
          <a:r>
            <a:rPr lang="en-GB" sz="3300" b="0" i="0" kern="1200"/>
            <a:t>Regulatory compliance.</a:t>
          </a:r>
          <a:endParaRPr lang="en-US" sz="3300" kern="1200"/>
        </a:p>
        <a:p>
          <a:pPr marL="285750" lvl="1" indent="-285750" algn="l" defTabSz="1466850">
            <a:lnSpc>
              <a:spcPct val="90000"/>
            </a:lnSpc>
            <a:spcBef>
              <a:spcPct val="0"/>
            </a:spcBef>
            <a:spcAft>
              <a:spcPct val="20000"/>
            </a:spcAft>
            <a:buChar char="•"/>
          </a:pPr>
          <a:r>
            <a:rPr lang="en-GB" sz="3300" b="0" i="0" kern="1200"/>
            <a:t>Cross-cultural business strategies.</a:t>
          </a:r>
          <a:endParaRPr lang="en-US" sz="3300" kern="1200"/>
        </a:p>
      </dsp:txBody>
      <dsp:txXfrm>
        <a:off x="0" y="4185682"/>
        <a:ext cx="7442201" cy="10867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2/2/25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569782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2/2/25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01345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2/2/25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13030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2/2/25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24652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2/2/25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02924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2/2/25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178160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2/2/25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023397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2/2/25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0422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2/2/25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99840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2/2/25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2084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2/2/25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91412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2/2/25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991760"/>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bstract red geometric pattern">
            <a:extLst>
              <a:ext uri="{FF2B5EF4-FFF2-40B4-BE49-F238E27FC236}">
                <a16:creationId xmlns:a16="http://schemas.microsoft.com/office/drawing/2014/main" id="{ADF2F7DB-BFC6-5EA5-D661-F74EAC569E20}"/>
              </a:ext>
            </a:extLst>
          </p:cNvPr>
          <p:cNvPicPr>
            <a:picLocks noChangeAspect="1"/>
          </p:cNvPicPr>
          <p:nvPr/>
        </p:nvPicPr>
        <p:blipFill>
          <a:blip r:embed="rId2"/>
          <a:srcRect l="11155" r="41377" b="-1"/>
          <a:stretch/>
        </p:blipFill>
        <p:spPr>
          <a:xfrm>
            <a:off x="1" y="10"/>
            <a:ext cx="4876799" cy="6857989"/>
          </a:xfrm>
          <a:prstGeom prst="rect">
            <a:avLst/>
          </a:prstGeom>
        </p:spPr>
      </p:pic>
      <p:sp>
        <p:nvSpPr>
          <p:cNvPr id="2" name="Title 1">
            <a:extLst>
              <a:ext uri="{FF2B5EF4-FFF2-40B4-BE49-F238E27FC236}">
                <a16:creationId xmlns:a16="http://schemas.microsoft.com/office/drawing/2014/main" id="{64A5AC56-C967-1BE4-93C3-51E168B604D1}"/>
              </a:ext>
            </a:extLst>
          </p:cNvPr>
          <p:cNvSpPr>
            <a:spLocks noGrp="1"/>
          </p:cNvSpPr>
          <p:nvPr>
            <p:ph type="ctrTitle"/>
          </p:nvPr>
        </p:nvSpPr>
        <p:spPr>
          <a:xfrm>
            <a:off x="5604552" y="871758"/>
            <a:ext cx="5825448" cy="3871143"/>
          </a:xfrm>
        </p:spPr>
        <p:txBody>
          <a:bodyPr>
            <a:normAutofit fontScale="90000"/>
          </a:bodyPr>
          <a:lstStyle/>
          <a:p>
            <a:r>
              <a:rPr lang="en-GB" b="1" i="0" u="none" strike="noStrike" dirty="0">
                <a:solidFill>
                  <a:srgbClr val="000000"/>
                </a:solidFill>
                <a:effectLst/>
              </a:rPr>
              <a:t>International Business Communications</a:t>
            </a:r>
            <a:br>
              <a:rPr lang="en-GB" b="0" i="0" u="none" strike="noStrike" dirty="0">
                <a:solidFill>
                  <a:srgbClr val="000000"/>
                </a:solidFill>
                <a:effectLst/>
              </a:rPr>
            </a:br>
            <a:endParaRPr lang="en-US" dirty="0"/>
          </a:p>
        </p:txBody>
      </p:sp>
      <p:sp>
        <p:nvSpPr>
          <p:cNvPr id="3" name="Subtitle 2">
            <a:extLst>
              <a:ext uri="{FF2B5EF4-FFF2-40B4-BE49-F238E27FC236}">
                <a16:creationId xmlns:a16="http://schemas.microsoft.com/office/drawing/2014/main" id="{28BFA896-725D-59B1-BFA0-BAE35DD4C7F4}"/>
              </a:ext>
            </a:extLst>
          </p:cNvPr>
          <p:cNvSpPr>
            <a:spLocks noGrp="1"/>
          </p:cNvSpPr>
          <p:nvPr>
            <p:ph type="subTitle" idx="1"/>
          </p:nvPr>
        </p:nvSpPr>
        <p:spPr>
          <a:xfrm>
            <a:off x="5619964" y="4785543"/>
            <a:ext cx="5322013" cy="1005657"/>
          </a:xfrm>
        </p:spPr>
        <p:txBody>
          <a:bodyPr>
            <a:normAutofit/>
          </a:bodyPr>
          <a:lstStyle/>
          <a:p>
            <a:r>
              <a:rPr lang="en-US" dirty="0"/>
              <a:t>Afzal Sayed Munna </a:t>
            </a:r>
          </a:p>
          <a:p>
            <a:r>
              <a:rPr lang="en-US" dirty="0"/>
              <a:t>Lecturer and Module Leader</a:t>
            </a: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0822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ith idea concept">
            <a:extLst>
              <a:ext uri="{FF2B5EF4-FFF2-40B4-BE49-F238E27FC236}">
                <a16:creationId xmlns:a16="http://schemas.microsoft.com/office/drawing/2014/main" id="{32D8E905-19C2-456A-F89B-70C39C72243B}"/>
              </a:ext>
            </a:extLst>
          </p:cNvPr>
          <p:cNvPicPr>
            <a:picLocks noChangeAspect="1"/>
          </p:cNvPicPr>
          <p:nvPr/>
        </p:nvPicPr>
        <p:blipFill>
          <a:blip r:embed="rId2"/>
          <a:srcRect l="33813" r="25354" b="2"/>
          <a:stretch/>
        </p:blipFill>
        <p:spPr>
          <a:xfrm>
            <a:off x="20" y="-17929"/>
            <a:ext cx="4206220" cy="6875929"/>
          </a:xfrm>
          <a:prstGeom prst="rect">
            <a:avLst/>
          </a:prstGeom>
        </p:spPr>
      </p:pic>
      <p:sp>
        <p:nvSpPr>
          <p:cNvPr id="2" name="Title 1">
            <a:extLst>
              <a:ext uri="{FF2B5EF4-FFF2-40B4-BE49-F238E27FC236}">
                <a16:creationId xmlns:a16="http://schemas.microsoft.com/office/drawing/2014/main" id="{E85B496D-3AF0-751D-3314-651F14CA809E}"/>
              </a:ext>
            </a:extLst>
          </p:cNvPr>
          <p:cNvSpPr>
            <a:spLocks noGrp="1"/>
          </p:cNvSpPr>
          <p:nvPr>
            <p:ph type="title"/>
          </p:nvPr>
        </p:nvSpPr>
        <p:spPr>
          <a:xfrm>
            <a:off x="4866968" y="914400"/>
            <a:ext cx="6627924" cy="1307592"/>
          </a:xfrm>
        </p:spPr>
        <p:txBody>
          <a:bodyPr>
            <a:normAutofit/>
          </a:bodyPr>
          <a:lstStyle/>
          <a:p>
            <a:pPr>
              <a:lnSpc>
                <a:spcPct val="90000"/>
              </a:lnSpc>
            </a:pPr>
            <a:r>
              <a:rPr lang="en-GB" b="1" i="0" u="none" strike="noStrike">
                <a:effectLst/>
              </a:rPr>
              <a:t>Learning Outcomes</a:t>
            </a:r>
            <a:br>
              <a:rPr lang="en-GB" b="0" i="0" u="none" strike="noStrike">
                <a:effectLst/>
              </a:rPr>
            </a:br>
            <a:endParaRPr lang="en-US"/>
          </a:p>
        </p:txBody>
      </p:sp>
      <p:sp>
        <p:nvSpPr>
          <p:cNvPr id="3" name="Content Placeholder 2">
            <a:extLst>
              <a:ext uri="{FF2B5EF4-FFF2-40B4-BE49-F238E27FC236}">
                <a16:creationId xmlns:a16="http://schemas.microsoft.com/office/drawing/2014/main" id="{90FFC4FC-67E6-6260-5255-99B38C41DA51}"/>
              </a:ext>
            </a:extLst>
          </p:cNvPr>
          <p:cNvSpPr>
            <a:spLocks noGrp="1"/>
          </p:cNvSpPr>
          <p:nvPr>
            <p:ph idx="1"/>
          </p:nvPr>
        </p:nvSpPr>
        <p:spPr>
          <a:xfrm>
            <a:off x="4866968" y="2221992"/>
            <a:ext cx="6627924" cy="3739896"/>
          </a:xfrm>
        </p:spPr>
        <p:txBody>
          <a:bodyPr>
            <a:normAutofit/>
          </a:bodyPr>
          <a:lstStyle/>
          <a:p>
            <a:pPr algn="just"/>
            <a:r>
              <a:rPr lang="en-GB" b="0" i="0" u="none" strike="noStrike" dirty="0">
                <a:effectLst/>
              </a:rPr>
              <a:t>Understand the global business environment and its impact on strategic and operational decisions.</a:t>
            </a:r>
          </a:p>
          <a:p>
            <a:pPr algn="just"/>
            <a:endParaRPr lang="en-GB" b="0" i="0" u="none" strike="noStrike" dirty="0">
              <a:effectLst/>
            </a:endParaRPr>
          </a:p>
          <a:p>
            <a:pPr algn="just"/>
            <a:r>
              <a:rPr lang="en-GB" b="0" i="0" u="none" strike="noStrike" dirty="0">
                <a:effectLst/>
              </a:rPr>
              <a:t>Appreciate the influence of political and economic changes on business opportunities.</a:t>
            </a:r>
          </a:p>
          <a:p>
            <a:pPr algn="just"/>
            <a:endParaRPr lang="en-GB" b="0" i="0" u="none" strike="noStrike" dirty="0">
              <a:effectLst/>
            </a:endParaRPr>
          </a:p>
          <a:p>
            <a:pPr algn="just"/>
            <a:r>
              <a:rPr lang="en-GB" b="0" i="0" u="none" strike="noStrike" dirty="0">
                <a:effectLst/>
              </a:rPr>
              <a:t>Evaluate the role of technology in international management decisions.</a:t>
            </a:r>
          </a:p>
          <a:p>
            <a:pPr marL="0" indent="0" algn="just">
              <a:buNone/>
            </a:pPr>
            <a:endParaRPr lang="en-US" dirty="0"/>
          </a:p>
        </p:txBody>
      </p:sp>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282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shot of a representation of networks with stick figures.">
            <a:extLst>
              <a:ext uri="{FF2B5EF4-FFF2-40B4-BE49-F238E27FC236}">
                <a16:creationId xmlns:a16="http://schemas.microsoft.com/office/drawing/2014/main" id="{96A27A40-23DC-2CDA-8669-6DFD9182C08F}"/>
              </a:ext>
            </a:extLst>
          </p:cNvPr>
          <p:cNvPicPr>
            <a:picLocks noChangeAspect="1"/>
          </p:cNvPicPr>
          <p:nvPr/>
        </p:nvPicPr>
        <p:blipFill>
          <a:blip r:embed="rId2"/>
          <a:srcRect l="41577" r="17742" b="-1"/>
          <a:stretch/>
        </p:blipFill>
        <p:spPr>
          <a:xfrm>
            <a:off x="20" y="-17929"/>
            <a:ext cx="4206220" cy="6875929"/>
          </a:xfrm>
          <a:prstGeom prst="rect">
            <a:avLst/>
          </a:prstGeom>
        </p:spPr>
      </p:pic>
      <p:sp>
        <p:nvSpPr>
          <p:cNvPr id="2" name="Title 1">
            <a:extLst>
              <a:ext uri="{FF2B5EF4-FFF2-40B4-BE49-F238E27FC236}">
                <a16:creationId xmlns:a16="http://schemas.microsoft.com/office/drawing/2014/main" id="{B2D213DB-865E-5BDA-E3D7-17A4F0416F09}"/>
              </a:ext>
            </a:extLst>
          </p:cNvPr>
          <p:cNvSpPr>
            <a:spLocks noGrp="1"/>
          </p:cNvSpPr>
          <p:nvPr>
            <p:ph type="title"/>
          </p:nvPr>
        </p:nvSpPr>
        <p:spPr>
          <a:xfrm>
            <a:off x="4866968" y="914400"/>
            <a:ext cx="6627924" cy="1307592"/>
          </a:xfrm>
        </p:spPr>
        <p:txBody>
          <a:bodyPr>
            <a:normAutofit/>
          </a:bodyPr>
          <a:lstStyle/>
          <a:p>
            <a:pPr>
              <a:lnSpc>
                <a:spcPct val="90000"/>
              </a:lnSpc>
            </a:pPr>
            <a:r>
              <a:rPr lang="en-US" b="1" dirty="0"/>
              <a:t>What is international communication?</a:t>
            </a:r>
            <a:endParaRPr lang="en-US" b="1"/>
          </a:p>
        </p:txBody>
      </p:sp>
      <p:sp>
        <p:nvSpPr>
          <p:cNvPr id="3" name="Content Placeholder 2">
            <a:extLst>
              <a:ext uri="{FF2B5EF4-FFF2-40B4-BE49-F238E27FC236}">
                <a16:creationId xmlns:a16="http://schemas.microsoft.com/office/drawing/2014/main" id="{C6003B23-0F7C-9DB3-994F-B31654CF63E8}"/>
              </a:ext>
            </a:extLst>
          </p:cNvPr>
          <p:cNvSpPr>
            <a:spLocks noGrp="1"/>
          </p:cNvSpPr>
          <p:nvPr>
            <p:ph idx="1"/>
          </p:nvPr>
        </p:nvSpPr>
        <p:spPr>
          <a:xfrm>
            <a:off x="4866968" y="2221992"/>
            <a:ext cx="6627924" cy="3739896"/>
          </a:xfrm>
        </p:spPr>
        <p:txBody>
          <a:bodyPr>
            <a:normAutofit/>
          </a:bodyPr>
          <a:lstStyle/>
          <a:p>
            <a:pPr marL="0" indent="0" algn="just">
              <a:lnSpc>
                <a:spcPct val="100000"/>
              </a:lnSpc>
              <a:buNone/>
            </a:pPr>
            <a:r>
              <a:rPr lang="en-GB" sz="1700" b="1" i="0" u="none" strike="noStrike" dirty="0">
                <a:effectLst/>
              </a:rPr>
              <a:t>International communication</a:t>
            </a:r>
            <a:r>
              <a:rPr lang="en-GB" sz="1700" b="0" i="0" u="none" strike="noStrike" dirty="0">
                <a:effectLst/>
                <a:latin typeface="-webkit-standard"/>
              </a:rPr>
              <a:t> refers to the exchange of information, ideas, and messages between individuals, groups, or organisations across different countries and cultures. </a:t>
            </a:r>
          </a:p>
          <a:p>
            <a:pPr marL="0" indent="0" algn="just">
              <a:lnSpc>
                <a:spcPct val="100000"/>
              </a:lnSpc>
              <a:buNone/>
            </a:pPr>
            <a:r>
              <a:rPr lang="en-GB" sz="1700" b="0" i="0" u="none" strike="noStrike" dirty="0">
                <a:effectLst/>
                <a:latin typeface="-webkit-standard"/>
              </a:rPr>
              <a:t>It involves understanding and navigating language barriers, cultural differences, and diverse communication styles to facilitate effective interaction in a global context. </a:t>
            </a:r>
          </a:p>
          <a:p>
            <a:pPr marL="0" indent="0" algn="just">
              <a:lnSpc>
                <a:spcPct val="100000"/>
              </a:lnSpc>
              <a:buNone/>
            </a:pPr>
            <a:r>
              <a:rPr lang="en-GB" sz="1700" b="0" i="0" u="none" strike="noStrike" dirty="0">
                <a:effectLst/>
                <a:latin typeface="-webkit-standard"/>
              </a:rPr>
              <a:t>International communication can take place through various mediums, such as face-to-face conversations, digital platforms, media, and business correspondence. It plays a crucial role in fostering international relations, promoting global trade, diplomacy, and cross-cultural understanding, ensuring that messages are accurately conveyed and understood across diverse cultural and linguistic backgrounds.</a:t>
            </a:r>
            <a:endParaRPr lang="en-US" sz="1700" dirty="0"/>
          </a:p>
        </p:txBody>
      </p:sp>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6077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BFAA82-3D7F-2BC0-258A-6208C282C88C}"/>
              </a:ext>
            </a:extLst>
          </p:cNvPr>
          <p:cNvSpPr>
            <a:spLocks noGrp="1"/>
          </p:cNvSpPr>
          <p:nvPr>
            <p:ph type="title"/>
          </p:nvPr>
        </p:nvSpPr>
        <p:spPr>
          <a:xfrm>
            <a:off x="704088" y="555712"/>
            <a:ext cx="4218435" cy="2390687"/>
          </a:xfrm>
        </p:spPr>
        <p:txBody>
          <a:bodyPr>
            <a:normAutofit/>
          </a:bodyPr>
          <a:lstStyle/>
          <a:p>
            <a:pPr algn="just"/>
            <a:r>
              <a:rPr lang="en-GB" b="1" i="0" u="none" strike="noStrike" dirty="0">
                <a:effectLst/>
              </a:rPr>
              <a:t>Assessing Risks in Global Business</a:t>
            </a:r>
            <a:endParaRPr lang="en-US" dirty="0"/>
          </a:p>
        </p:txBody>
      </p:sp>
      <p:sp>
        <p:nvSpPr>
          <p:cNvPr id="3" name="Content Placeholder 2">
            <a:extLst>
              <a:ext uri="{FF2B5EF4-FFF2-40B4-BE49-F238E27FC236}">
                <a16:creationId xmlns:a16="http://schemas.microsoft.com/office/drawing/2014/main" id="{14073D56-4302-897B-7895-228FFC0DCE3D}"/>
              </a:ext>
            </a:extLst>
          </p:cNvPr>
          <p:cNvSpPr>
            <a:spLocks noGrp="1"/>
          </p:cNvSpPr>
          <p:nvPr>
            <p:ph idx="1"/>
          </p:nvPr>
        </p:nvSpPr>
        <p:spPr>
          <a:xfrm>
            <a:off x="5576418" y="555712"/>
            <a:ext cx="5916168" cy="5614416"/>
          </a:xfrm>
        </p:spPr>
        <p:txBody>
          <a:bodyPr>
            <a:normAutofit/>
          </a:bodyPr>
          <a:lstStyle/>
          <a:p>
            <a:pPr marL="0" indent="0" algn="just">
              <a:lnSpc>
                <a:spcPct val="100000"/>
              </a:lnSpc>
              <a:buNone/>
            </a:pPr>
            <a:r>
              <a:rPr lang="en-GB" b="0" i="0" u="none" strike="noStrike" dirty="0">
                <a:effectLst/>
                <a:latin typeface="-webkit-standard"/>
              </a:rPr>
              <a:t>Assessing risks in global business refers to the process of identifying, analysing, and mitigating potential threats that may impact a company’s operations, profitability, or reputation in international markets. </a:t>
            </a:r>
          </a:p>
          <a:p>
            <a:pPr marL="0" indent="0" algn="just">
              <a:lnSpc>
                <a:spcPct val="100000"/>
              </a:lnSpc>
              <a:buNone/>
            </a:pPr>
            <a:r>
              <a:rPr lang="en-GB" b="0" i="0" u="none" strike="noStrike" dirty="0">
                <a:effectLst/>
                <a:latin typeface="-webkit-standard"/>
              </a:rPr>
              <a:t>Business students should understand that these risks can arise from </a:t>
            </a:r>
            <a:r>
              <a:rPr lang="en-GB" b="1" i="0" u="none" strike="noStrike" dirty="0">
                <a:effectLst/>
                <a:latin typeface="-webkit-standard"/>
              </a:rPr>
              <a:t>economic fluctuations, political instability, cultural differences, legal and regulatory challenges, currency exchange rates, and supply chain disruptions. </a:t>
            </a:r>
          </a:p>
          <a:p>
            <a:pPr marL="0" indent="0" algn="just">
              <a:lnSpc>
                <a:spcPct val="100000"/>
              </a:lnSpc>
              <a:buNone/>
            </a:pPr>
            <a:r>
              <a:rPr lang="en-GB" b="0" i="0" u="none" strike="noStrike" dirty="0">
                <a:effectLst/>
                <a:latin typeface="-webkit-standard"/>
              </a:rPr>
              <a:t>Effective risk assessment enables companies to develop strategies that minimise uncertainties and enhance decision-making. By evaluating factors such as market conditions, competitive landscapes, and geopolitical influences, businesses can proactively adapt and safeguard their global ventures, ensuring long-term success and sustainability.</a:t>
            </a:r>
            <a:endParaRPr lang="en-US" dirty="0"/>
          </a:p>
        </p:txBody>
      </p:sp>
      <p:pic>
        <p:nvPicPr>
          <p:cNvPr id="7" name="Graphic 6" descr="Bio-Hazard">
            <a:extLst>
              <a:ext uri="{FF2B5EF4-FFF2-40B4-BE49-F238E27FC236}">
                <a16:creationId xmlns:a16="http://schemas.microsoft.com/office/drawing/2014/main" id="{EAF02803-93F8-53B5-0D0F-784A7CE583C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2921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67754D-889E-4BAE-EED2-CC6B8F55388F}"/>
              </a:ext>
            </a:extLst>
          </p:cNvPr>
          <p:cNvSpPr>
            <a:spLocks noGrp="1"/>
          </p:cNvSpPr>
          <p:nvPr>
            <p:ph type="title"/>
          </p:nvPr>
        </p:nvSpPr>
        <p:spPr>
          <a:xfrm>
            <a:off x="704088" y="555712"/>
            <a:ext cx="4218435" cy="2390687"/>
          </a:xfrm>
        </p:spPr>
        <p:txBody>
          <a:bodyPr>
            <a:normAutofit/>
          </a:bodyPr>
          <a:lstStyle/>
          <a:p>
            <a:pPr>
              <a:lnSpc>
                <a:spcPct val="90000"/>
              </a:lnSpc>
            </a:pPr>
            <a:r>
              <a:rPr lang="en-GB" sz="3400" b="1" i="0" u="none" strike="noStrike">
                <a:effectLst/>
              </a:rPr>
              <a:t>Assessing Risks in Global Business- an example</a:t>
            </a:r>
            <a:br>
              <a:rPr lang="en-GB" sz="3400" b="0" i="0" u="none" strike="noStrike">
                <a:effectLst/>
              </a:rPr>
            </a:br>
            <a:endParaRPr lang="en-US" sz="3400"/>
          </a:p>
        </p:txBody>
      </p:sp>
      <p:sp>
        <p:nvSpPr>
          <p:cNvPr id="3" name="Content Placeholder 2">
            <a:extLst>
              <a:ext uri="{FF2B5EF4-FFF2-40B4-BE49-F238E27FC236}">
                <a16:creationId xmlns:a16="http://schemas.microsoft.com/office/drawing/2014/main" id="{5B664606-259C-42C6-9F5C-D58F6345E700}"/>
              </a:ext>
            </a:extLst>
          </p:cNvPr>
          <p:cNvSpPr>
            <a:spLocks noGrp="1"/>
          </p:cNvSpPr>
          <p:nvPr>
            <p:ph idx="1"/>
          </p:nvPr>
        </p:nvSpPr>
        <p:spPr>
          <a:xfrm>
            <a:off x="5576418" y="555712"/>
            <a:ext cx="5916168" cy="5614416"/>
          </a:xfrm>
        </p:spPr>
        <p:txBody>
          <a:bodyPr>
            <a:normAutofit/>
          </a:bodyPr>
          <a:lstStyle/>
          <a:p>
            <a:pPr marL="0" indent="0" algn="just">
              <a:buNone/>
            </a:pPr>
            <a:endParaRPr lang="en-GB" b="1" i="0" u="none" strike="noStrike" dirty="0">
              <a:effectLst/>
            </a:endParaRPr>
          </a:p>
          <a:p>
            <a:pPr marL="0" indent="0" algn="just">
              <a:buNone/>
            </a:pPr>
            <a:endParaRPr lang="en-GB" b="1" dirty="0"/>
          </a:p>
          <a:p>
            <a:pPr marL="0" indent="0" algn="just">
              <a:buNone/>
            </a:pPr>
            <a:r>
              <a:rPr lang="en-GB" b="1" i="0" u="none" strike="noStrike" dirty="0">
                <a:effectLst/>
              </a:rPr>
              <a:t>Russia's Business Risks</a:t>
            </a:r>
          </a:p>
          <a:p>
            <a:pPr marL="0" indent="0" algn="just">
              <a:buNone/>
            </a:pPr>
            <a:endParaRPr lang="en-GB" b="0" i="0" u="none" strike="noStrike" dirty="0">
              <a:effectLst/>
            </a:endParaRPr>
          </a:p>
          <a:p>
            <a:pPr marL="742950" lvl="1" indent="-285750" algn="just">
              <a:buFont typeface="Arial" panose="020B0604020202020204" pitchFamily="34" charset="0"/>
              <a:buChar char="•"/>
            </a:pPr>
            <a:r>
              <a:rPr lang="en-GB" b="0" i="0" u="none" strike="noStrike" dirty="0">
                <a:effectLst/>
              </a:rPr>
              <a:t>Sanctions and retaliatory measures.</a:t>
            </a:r>
          </a:p>
          <a:p>
            <a:pPr marL="742950" lvl="1" indent="-285750" algn="just">
              <a:buFont typeface="Arial" panose="020B0604020202020204" pitchFamily="34" charset="0"/>
              <a:buChar char="•"/>
            </a:pPr>
            <a:r>
              <a:rPr lang="en-GB" b="0" i="0" u="none" strike="noStrike" dirty="0">
                <a:effectLst/>
              </a:rPr>
              <a:t>Decline in business activity.</a:t>
            </a:r>
          </a:p>
          <a:p>
            <a:pPr marL="742950" lvl="1" indent="-285750" algn="just">
              <a:buFont typeface="Arial" panose="020B0604020202020204" pitchFamily="34" charset="0"/>
              <a:buChar char="•"/>
            </a:pPr>
            <a:r>
              <a:rPr lang="en-GB" b="0" i="0" u="none" strike="noStrike" dirty="0">
                <a:effectLst/>
              </a:rPr>
              <a:t>Cultural and political backlash against Western products.</a:t>
            </a:r>
          </a:p>
          <a:p>
            <a:pPr marL="742950" lvl="1" indent="-285750" algn="just">
              <a:buFont typeface="Arial" panose="020B0604020202020204" pitchFamily="34" charset="0"/>
              <a:buChar char="•"/>
            </a:pPr>
            <a:r>
              <a:rPr lang="en-GB" b="0" i="0" u="none" strike="noStrike" dirty="0">
                <a:effectLst/>
              </a:rPr>
              <a:t>Globalisation has heightened business risks across various markets.</a:t>
            </a:r>
          </a:p>
          <a:p>
            <a:pPr algn="just"/>
            <a:endParaRPr lang="en-US" dirty="0"/>
          </a:p>
        </p:txBody>
      </p:sp>
      <p:pic>
        <p:nvPicPr>
          <p:cNvPr id="7" name="Graphic 6" descr="Export">
            <a:extLst>
              <a:ext uri="{FF2B5EF4-FFF2-40B4-BE49-F238E27FC236}">
                <a16:creationId xmlns:a16="http://schemas.microsoft.com/office/drawing/2014/main" id="{5568A491-D455-2F49-7639-9920A12AC8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1730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0" name="Straight Connector 9">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8ECCE74-07E7-B4B9-13D3-58BE6C25FBF0}"/>
              </a:ext>
            </a:extLst>
          </p:cNvPr>
          <p:cNvSpPr>
            <a:spLocks noGrp="1"/>
          </p:cNvSpPr>
          <p:nvPr>
            <p:ph type="title"/>
          </p:nvPr>
        </p:nvSpPr>
        <p:spPr>
          <a:xfrm>
            <a:off x="702129" y="914760"/>
            <a:ext cx="2806615" cy="3543764"/>
          </a:xfrm>
        </p:spPr>
        <p:txBody>
          <a:bodyPr>
            <a:normAutofit/>
          </a:bodyPr>
          <a:lstStyle/>
          <a:p>
            <a:r>
              <a:rPr lang="en-GB" sz="2800" b="1" i="0" u="none" strike="noStrike">
                <a:effectLst/>
              </a:rPr>
              <a:t>What is International Management?</a:t>
            </a:r>
            <a:br>
              <a:rPr lang="en-GB" sz="2800" b="0" i="0" u="none" strike="noStrike">
                <a:effectLst/>
              </a:rPr>
            </a:br>
            <a:endParaRPr lang="en-US" sz="2800"/>
          </a:p>
        </p:txBody>
      </p:sp>
      <p:sp>
        <p:nvSpPr>
          <p:cNvPr id="3" name="Content Placeholder 2">
            <a:extLst>
              <a:ext uri="{FF2B5EF4-FFF2-40B4-BE49-F238E27FC236}">
                <a16:creationId xmlns:a16="http://schemas.microsoft.com/office/drawing/2014/main" id="{8AE7A992-EF52-200A-14A0-B258C5EF46C7}"/>
              </a:ext>
            </a:extLst>
          </p:cNvPr>
          <p:cNvSpPr>
            <a:spLocks noGrp="1"/>
          </p:cNvSpPr>
          <p:nvPr>
            <p:ph idx="1"/>
          </p:nvPr>
        </p:nvSpPr>
        <p:spPr>
          <a:xfrm>
            <a:off x="3902149" y="978558"/>
            <a:ext cx="7591859" cy="5091495"/>
          </a:xfrm>
        </p:spPr>
        <p:txBody>
          <a:bodyPr>
            <a:normAutofit/>
          </a:bodyPr>
          <a:lstStyle/>
          <a:p>
            <a:pPr marL="0" indent="0" algn="just">
              <a:buNone/>
            </a:pPr>
            <a:r>
              <a:rPr lang="en-GB" b="1" i="0" u="none" strike="noStrike" dirty="0">
                <a:effectLst/>
              </a:rPr>
              <a:t>International Management</a:t>
            </a:r>
            <a:r>
              <a:rPr lang="en-GB" b="0" i="0" u="none" strike="noStrike" dirty="0">
                <a:effectLst/>
                <a:latin typeface="-webkit-standard"/>
              </a:rPr>
              <a:t> is the practice of managing business operations in multiple countries while navigating diverse economic, cultural, political, and legal environments. </a:t>
            </a:r>
          </a:p>
          <a:p>
            <a:pPr marL="0" indent="0" algn="just">
              <a:buNone/>
            </a:pPr>
            <a:r>
              <a:rPr lang="en-GB" b="0" i="0" u="none" strike="noStrike" dirty="0">
                <a:effectLst/>
                <a:latin typeface="-webkit-standard"/>
              </a:rPr>
              <a:t>It involves strategic planning, coordination, and control of global business activities to ensure efficiency and competitiveness across international markets. </a:t>
            </a:r>
          </a:p>
          <a:p>
            <a:pPr marL="0" indent="0" algn="just">
              <a:buNone/>
            </a:pPr>
            <a:r>
              <a:rPr lang="en-GB" b="0" i="0" u="none" strike="noStrike" dirty="0">
                <a:effectLst/>
                <a:latin typeface="-webkit-standard"/>
              </a:rPr>
              <a:t>International managers must adapt to different cultural norms, regulatory frameworks, and market conditions while making decisions related to global marketing, finance, human resources, and supply chain management. </a:t>
            </a:r>
          </a:p>
          <a:p>
            <a:pPr marL="0" indent="0" algn="just">
              <a:buNone/>
            </a:pPr>
            <a:r>
              <a:rPr lang="en-GB" b="0" i="0" u="none" strike="noStrike" dirty="0">
                <a:effectLst/>
                <a:latin typeface="-webkit-standard"/>
              </a:rPr>
              <a:t>Effective international management helps businesses expand globally, optimise resources, and sustain long-term success in an increasingly interconnected world.</a:t>
            </a:r>
            <a:endParaRPr lang="en-US" dirty="0"/>
          </a:p>
        </p:txBody>
      </p:sp>
    </p:spTree>
    <p:extLst>
      <p:ext uri="{BB962C8B-B14F-4D97-AF65-F5344CB8AC3E}">
        <p14:creationId xmlns:p14="http://schemas.microsoft.com/office/powerpoint/2010/main" val="3057847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0" name="Straight Connector 9">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726C566-953A-CB71-8FFF-4508BB68133A}"/>
              </a:ext>
            </a:extLst>
          </p:cNvPr>
          <p:cNvSpPr>
            <a:spLocks noGrp="1"/>
          </p:cNvSpPr>
          <p:nvPr>
            <p:ph type="title"/>
          </p:nvPr>
        </p:nvSpPr>
        <p:spPr>
          <a:xfrm>
            <a:off x="702129" y="914760"/>
            <a:ext cx="2806615" cy="3543764"/>
          </a:xfrm>
        </p:spPr>
        <p:txBody>
          <a:bodyPr>
            <a:normAutofit/>
          </a:bodyPr>
          <a:lstStyle/>
          <a:p>
            <a:r>
              <a:rPr lang="en-US" sz="2800" b="1"/>
              <a:t>Role of international managers</a:t>
            </a:r>
          </a:p>
        </p:txBody>
      </p:sp>
      <p:sp>
        <p:nvSpPr>
          <p:cNvPr id="3" name="Content Placeholder 2">
            <a:extLst>
              <a:ext uri="{FF2B5EF4-FFF2-40B4-BE49-F238E27FC236}">
                <a16:creationId xmlns:a16="http://schemas.microsoft.com/office/drawing/2014/main" id="{F2E5A982-717C-37C2-4DE7-9C1D89529F5C}"/>
              </a:ext>
            </a:extLst>
          </p:cNvPr>
          <p:cNvSpPr>
            <a:spLocks noGrp="1"/>
          </p:cNvSpPr>
          <p:nvPr>
            <p:ph idx="1"/>
          </p:nvPr>
        </p:nvSpPr>
        <p:spPr>
          <a:xfrm>
            <a:off x="3902149" y="978558"/>
            <a:ext cx="7591859" cy="5091495"/>
          </a:xfrm>
        </p:spPr>
        <p:txBody>
          <a:bodyPr>
            <a:normAutofit/>
          </a:bodyPr>
          <a:lstStyle/>
          <a:p>
            <a:pPr marL="0" indent="0" algn="just">
              <a:buNone/>
            </a:pPr>
            <a:r>
              <a:rPr lang="en-US" b="1" dirty="0"/>
              <a:t>Strategic Planning </a:t>
            </a:r>
            <a:r>
              <a:rPr lang="en-US" dirty="0"/>
              <a:t>– Developing and implementing global business strategies to achieve company objectives.</a:t>
            </a:r>
          </a:p>
          <a:p>
            <a:pPr marL="0" indent="0" algn="just">
              <a:buNone/>
            </a:pPr>
            <a:r>
              <a:rPr lang="en-US" b="1" dirty="0"/>
              <a:t>Market Analysis </a:t>
            </a:r>
            <a:r>
              <a:rPr lang="en-US" dirty="0"/>
              <a:t>– Researching international markets to identify opportunities, risks, and competitive landscapes.</a:t>
            </a:r>
          </a:p>
          <a:p>
            <a:pPr marL="0" indent="0" algn="just">
              <a:buNone/>
            </a:pPr>
            <a:r>
              <a:rPr lang="en-US" b="1" dirty="0"/>
              <a:t>Cross-Cultural Management </a:t>
            </a:r>
            <a:r>
              <a:rPr lang="en-US" dirty="0"/>
              <a:t>– Navigating cultural differences to foster effective communication and teamwork.</a:t>
            </a:r>
          </a:p>
          <a:p>
            <a:pPr marL="0" indent="0" algn="just">
              <a:buNone/>
            </a:pPr>
            <a:r>
              <a:rPr lang="en-US" b="1" dirty="0"/>
              <a:t>Regulatory Compliance </a:t>
            </a:r>
            <a:r>
              <a:rPr lang="en-US" dirty="0"/>
              <a:t>– Ensuring business operations comply with international laws, trade policies, and local regulations.</a:t>
            </a:r>
          </a:p>
          <a:p>
            <a:pPr marL="0" indent="0" algn="just">
              <a:buNone/>
            </a:pPr>
            <a:r>
              <a:rPr lang="en-US" b="1" dirty="0"/>
              <a:t>Financial Management </a:t>
            </a:r>
            <a:r>
              <a:rPr lang="en-US" dirty="0"/>
              <a:t>– Managing budgets, foreign exchange risks, and international financial transactions.</a:t>
            </a:r>
          </a:p>
        </p:txBody>
      </p:sp>
    </p:spTree>
    <p:extLst>
      <p:ext uri="{BB962C8B-B14F-4D97-AF65-F5344CB8AC3E}">
        <p14:creationId xmlns:p14="http://schemas.microsoft.com/office/powerpoint/2010/main" val="3425756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world map made of pins and strings">
            <a:extLst>
              <a:ext uri="{FF2B5EF4-FFF2-40B4-BE49-F238E27FC236}">
                <a16:creationId xmlns:a16="http://schemas.microsoft.com/office/drawing/2014/main" id="{A3B5A971-7F91-AFB9-2207-EFBA0406805C}"/>
              </a:ext>
            </a:extLst>
          </p:cNvPr>
          <p:cNvPicPr>
            <a:picLocks noChangeAspect="1"/>
          </p:cNvPicPr>
          <p:nvPr/>
        </p:nvPicPr>
        <p:blipFill>
          <a:blip r:embed="rId2"/>
          <a:srcRect l="30706" r="28462" b="2"/>
          <a:stretch/>
        </p:blipFill>
        <p:spPr>
          <a:xfrm>
            <a:off x="20" y="-17929"/>
            <a:ext cx="4206220" cy="6875929"/>
          </a:xfrm>
          <a:prstGeom prst="rect">
            <a:avLst/>
          </a:prstGeom>
        </p:spPr>
      </p:pic>
      <p:sp>
        <p:nvSpPr>
          <p:cNvPr id="2" name="Title 1">
            <a:extLst>
              <a:ext uri="{FF2B5EF4-FFF2-40B4-BE49-F238E27FC236}">
                <a16:creationId xmlns:a16="http://schemas.microsoft.com/office/drawing/2014/main" id="{A95B5F27-BB1B-2B9C-BA63-99AAE02B6C13}"/>
              </a:ext>
            </a:extLst>
          </p:cNvPr>
          <p:cNvSpPr>
            <a:spLocks noGrp="1"/>
          </p:cNvSpPr>
          <p:nvPr>
            <p:ph type="title"/>
          </p:nvPr>
        </p:nvSpPr>
        <p:spPr>
          <a:xfrm>
            <a:off x="4866968" y="914400"/>
            <a:ext cx="6627924" cy="1307592"/>
          </a:xfrm>
        </p:spPr>
        <p:txBody>
          <a:bodyPr>
            <a:normAutofit/>
          </a:bodyPr>
          <a:lstStyle/>
          <a:p>
            <a:pPr>
              <a:lnSpc>
                <a:spcPct val="90000"/>
              </a:lnSpc>
            </a:pPr>
            <a:r>
              <a:rPr lang="en-US" b="1" dirty="0"/>
              <a:t>Role of international managers Cont.…</a:t>
            </a:r>
            <a:endParaRPr lang="en-US" b="1"/>
          </a:p>
        </p:txBody>
      </p:sp>
      <p:sp>
        <p:nvSpPr>
          <p:cNvPr id="3" name="Content Placeholder 2">
            <a:extLst>
              <a:ext uri="{FF2B5EF4-FFF2-40B4-BE49-F238E27FC236}">
                <a16:creationId xmlns:a16="http://schemas.microsoft.com/office/drawing/2014/main" id="{214EE884-5CD8-4DD9-BABC-086EECEB15DA}"/>
              </a:ext>
            </a:extLst>
          </p:cNvPr>
          <p:cNvSpPr>
            <a:spLocks noGrp="1"/>
          </p:cNvSpPr>
          <p:nvPr>
            <p:ph idx="1"/>
          </p:nvPr>
        </p:nvSpPr>
        <p:spPr>
          <a:xfrm>
            <a:off x="4866968" y="2221992"/>
            <a:ext cx="6627924" cy="3739896"/>
          </a:xfrm>
        </p:spPr>
        <p:txBody>
          <a:bodyPr>
            <a:normAutofit/>
          </a:bodyPr>
          <a:lstStyle/>
          <a:p>
            <a:pPr marL="0" indent="0" algn="just">
              <a:lnSpc>
                <a:spcPct val="100000"/>
              </a:lnSpc>
              <a:buNone/>
            </a:pPr>
            <a:r>
              <a:rPr lang="en-US" sz="1700" b="1" dirty="0"/>
              <a:t>Global Supply Chain Oversight </a:t>
            </a:r>
            <a:r>
              <a:rPr lang="en-US" sz="1700" dirty="0"/>
              <a:t>– Coordinating logistics, procurement, and supply chain operations across multiple regions.</a:t>
            </a:r>
          </a:p>
          <a:p>
            <a:pPr marL="0" indent="0" algn="just">
              <a:lnSpc>
                <a:spcPct val="100000"/>
              </a:lnSpc>
              <a:buNone/>
            </a:pPr>
            <a:r>
              <a:rPr lang="en-US" sz="1700" b="1" dirty="0"/>
              <a:t>Talent Management </a:t>
            </a:r>
            <a:r>
              <a:rPr lang="en-US" sz="1700" dirty="0"/>
              <a:t>– Recruiting, training, and managing a diverse global workforce.</a:t>
            </a:r>
          </a:p>
          <a:p>
            <a:pPr marL="0" indent="0" algn="just">
              <a:lnSpc>
                <a:spcPct val="100000"/>
              </a:lnSpc>
              <a:buNone/>
            </a:pPr>
            <a:r>
              <a:rPr lang="en-US" sz="1700" b="1" dirty="0"/>
              <a:t>Negotiation &amp; Relationship Building </a:t>
            </a:r>
            <a:r>
              <a:rPr lang="en-US" sz="1700" dirty="0"/>
              <a:t>– Establishing partnerships, negotiating contracts, and maintaining relationships with global stakeholders.</a:t>
            </a:r>
          </a:p>
          <a:p>
            <a:pPr marL="0" indent="0" algn="just">
              <a:lnSpc>
                <a:spcPct val="100000"/>
              </a:lnSpc>
              <a:buNone/>
            </a:pPr>
            <a:r>
              <a:rPr lang="en-US" sz="1700" b="1" dirty="0"/>
              <a:t>Crisis Management </a:t>
            </a:r>
            <a:r>
              <a:rPr lang="en-US" sz="1700" dirty="0"/>
              <a:t>– Identifying and mitigating risks, including economic, political, and environmental uncertainties.</a:t>
            </a:r>
          </a:p>
          <a:p>
            <a:pPr marL="0" indent="0" algn="just">
              <a:lnSpc>
                <a:spcPct val="100000"/>
              </a:lnSpc>
              <a:buNone/>
            </a:pPr>
            <a:r>
              <a:rPr lang="en-US" sz="1700" b="1" dirty="0"/>
              <a:t>Technology &amp; Innovation Adoption </a:t>
            </a:r>
            <a:r>
              <a:rPr lang="en-US" sz="1700" dirty="0"/>
              <a:t>– Integrating technological advancements to improve efficiency and competitiveness in global markets.</a:t>
            </a:r>
          </a:p>
          <a:p>
            <a:pPr marL="0" indent="0" algn="just">
              <a:lnSpc>
                <a:spcPct val="100000"/>
              </a:lnSpc>
              <a:buNone/>
            </a:pPr>
            <a:endParaRPr lang="en-US" sz="1700" dirty="0"/>
          </a:p>
        </p:txBody>
      </p:sp>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344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552B92-4858-DAEB-DE1C-D6F6AEE6982D}"/>
              </a:ext>
            </a:extLst>
          </p:cNvPr>
          <p:cNvSpPr>
            <a:spLocks noGrp="1"/>
          </p:cNvSpPr>
          <p:nvPr>
            <p:ph type="title"/>
          </p:nvPr>
        </p:nvSpPr>
        <p:spPr>
          <a:xfrm>
            <a:off x="704088" y="914400"/>
            <a:ext cx="4041648" cy="1928741"/>
          </a:xfrm>
        </p:spPr>
        <p:txBody>
          <a:bodyPr>
            <a:normAutofit/>
          </a:bodyPr>
          <a:lstStyle/>
          <a:p>
            <a:pPr>
              <a:lnSpc>
                <a:spcPct val="90000"/>
              </a:lnSpc>
            </a:pPr>
            <a:r>
              <a:rPr lang="en-GB" sz="3100" b="1" i="0" u="none" strike="noStrike">
                <a:effectLst/>
              </a:rPr>
              <a:t>Key Challenges for International Managers</a:t>
            </a:r>
            <a:br>
              <a:rPr lang="en-GB" sz="3100" b="0" i="0" u="none" strike="noStrike">
                <a:effectLst/>
              </a:rPr>
            </a:br>
            <a:endParaRPr lang="en-US" sz="3100"/>
          </a:p>
        </p:txBody>
      </p:sp>
      <p:sp>
        <p:nvSpPr>
          <p:cNvPr id="3" name="Content Placeholder 2">
            <a:extLst>
              <a:ext uri="{FF2B5EF4-FFF2-40B4-BE49-F238E27FC236}">
                <a16:creationId xmlns:a16="http://schemas.microsoft.com/office/drawing/2014/main" id="{43D6B3F8-A0B2-DE14-D6F6-ED9CC1708296}"/>
              </a:ext>
            </a:extLst>
          </p:cNvPr>
          <p:cNvSpPr>
            <a:spLocks noGrp="1"/>
          </p:cNvSpPr>
          <p:nvPr>
            <p:ph idx="1"/>
          </p:nvPr>
        </p:nvSpPr>
        <p:spPr>
          <a:xfrm>
            <a:off x="5330952" y="968377"/>
            <a:ext cx="6144768" cy="5010912"/>
          </a:xfrm>
        </p:spPr>
        <p:txBody>
          <a:bodyPr>
            <a:normAutofit/>
          </a:bodyPr>
          <a:lstStyle/>
          <a:p>
            <a:pPr algn="just">
              <a:buFont typeface="Arial" panose="020B0604020202020204" pitchFamily="34" charset="0"/>
              <a:buChar char="•"/>
            </a:pPr>
            <a:endParaRPr lang="en-GB" b="0" i="0" u="none" strike="noStrike" dirty="0">
              <a:effectLst/>
            </a:endParaRPr>
          </a:p>
          <a:p>
            <a:pPr algn="just">
              <a:buFont typeface="Arial" panose="020B0604020202020204" pitchFamily="34" charset="0"/>
              <a:buChar char="•"/>
            </a:pPr>
            <a:endParaRPr lang="en-GB" dirty="0"/>
          </a:p>
          <a:p>
            <a:pPr algn="just">
              <a:buFont typeface="Arial" panose="020B0604020202020204" pitchFamily="34" charset="0"/>
              <a:buChar char="•"/>
            </a:pPr>
            <a:r>
              <a:rPr lang="en-GB" b="0" i="0" u="none" strike="noStrike" dirty="0">
                <a:effectLst/>
              </a:rPr>
              <a:t>Political and regulatory uncertainties.</a:t>
            </a:r>
          </a:p>
          <a:p>
            <a:pPr algn="just">
              <a:buFont typeface="Arial" panose="020B0604020202020204" pitchFamily="34" charset="0"/>
              <a:buChar char="•"/>
            </a:pPr>
            <a:r>
              <a:rPr lang="en-GB" b="0" i="0" u="none" strike="noStrike" dirty="0">
                <a:effectLst/>
              </a:rPr>
              <a:t>Cultural and social differences.</a:t>
            </a:r>
          </a:p>
          <a:p>
            <a:pPr algn="just">
              <a:buFont typeface="Arial" panose="020B0604020202020204" pitchFamily="34" charset="0"/>
              <a:buChar char="•"/>
            </a:pPr>
            <a:r>
              <a:rPr lang="en-GB" b="0" i="0" u="none" strike="noStrike" dirty="0">
                <a:effectLst/>
              </a:rPr>
              <a:t>Global competition and market volatility.</a:t>
            </a:r>
          </a:p>
          <a:p>
            <a:pPr algn="just">
              <a:buFont typeface="Arial" panose="020B0604020202020204" pitchFamily="34" charset="0"/>
              <a:buChar char="•"/>
            </a:pPr>
            <a:r>
              <a:rPr lang="en-GB" b="0" i="0" u="none" strike="noStrike" dirty="0">
                <a:effectLst/>
              </a:rPr>
              <a:t>Technological advancements and cybersecurity risks.</a:t>
            </a:r>
          </a:p>
          <a:p>
            <a:pPr algn="just">
              <a:buFont typeface="Arial" panose="020B0604020202020204" pitchFamily="34" charset="0"/>
              <a:buChar char="•"/>
            </a:pPr>
            <a:r>
              <a:rPr lang="en-GB" b="0" i="0" u="none" strike="noStrike" dirty="0">
                <a:effectLst/>
              </a:rPr>
              <a:t>Sustainability and corporate social responsibility.</a:t>
            </a:r>
          </a:p>
          <a:p>
            <a:pPr marL="0" indent="0" algn="just">
              <a:buNone/>
            </a:pPr>
            <a:endParaRPr lang="en-US" dirty="0"/>
          </a:p>
        </p:txBody>
      </p:sp>
      <p:cxnSp>
        <p:nvCxnSpPr>
          <p:cNvPr id="12" name="Straight Connector 11">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Graphic 6" descr="Processor">
            <a:extLst>
              <a:ext uri="{FF2B5EF4-FFF2-40B4-BE49-F238E27FC236}">
                <a16:creationId xmlns:a16="http://schemas.microsoft.com/office/drawing/2014/main" id="{F33140BD-30D4-30A9-966E-4CBAFC4EBC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1111" y="3046576"/>
            <a:ext cx="2969276" cy="2969276"/>
          </a:xfrm>
          <a:prstGeom prst="rect">
            <a:avLst/>
          </a:prstGeom>
        </p:spPr>
      </p:pic>
      <p:cxnSp>
        <p:nvCxnSpPr>
          <p:cNvPr id="14" name="Straight Connector 13">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3589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gital map">
            <a:extLst>
              <a:ext uri="{FF2B5EF4-FFF2-40B4-BE49-F238E27FC236}">
                <a16:creationId xmlns:a16="http://schemas.microsoft.com/office/drawing/2014/main" id="{355F0937-2C80-90EE-BF43-C337B4F8B78C}"/>
              </a:ext>
            </a:extLst>
          </p:cNvPr>
          <p:cNvPicPr>
            <a:picLocks noChangeAspect="1"/>
          </p:cNvPicPr>
          <p:nvPr/>
        </p:nvPicPr>
        <p:blipFill>
          <a:blip r:embed="rId2"/>
          <a:srcRect l="40679" r="18489" b="2"/>
          <a:stretch/>
        </p:blipFill>
        <p:spPr>
          <a:xfrm>
            <a:off x="20" y="-17929"/>
            <a:ext cx="4206220" cy="6875929"/>
          </a:xfrm>
          <a:prstGeom prst="rect">
            <a:avLst/>
          </a:prstGeom>
        </p:spPr>
      </p:pic>
      <p:sp>
        <p:nvSpPr>
          <p:cNvPr id="2" name="Title 1">
            <a:extLst>
              <a:ext uri="{FF2B5EF4-FFF2-40B4-BE49-F238E27FC236}">
                <a16:creationId xmlns:a16="http://schemas.microsoft.com/office/drawing/2014/main" id="{F64045E7-DEF2-9D38-03F6-D2A2C609212A}"/>
              </a:ext>
            </a:extLst>
          </p:cNvPr>
          <p:cNvSpPr>
            <a:spLocks noGrp="1"/>
          </p:cNvSpPr>
          <p:nvPr>
            <p:ph type="title"/>
          </p:nvPr>
        </p:nvSpPr>
        <p:spPr>
          <a:xfrm>
            <a:off x="4866968" y="914400"/>
            <a:ext cx="6627924" cy="1307592"/>
          </a:xfrm>
        </p:spPr>
        <p:txBody>
          <a:bodyPr>
            <a:normAutofit/>
          </a:bodyPr>
          <a:lstStyle/>
          <a:p>
            <a:pPr>
              <a:lnSpc>
                <a:spcPct val="90000"/>
              </a:lnSpc>
            </a:pPr>
            <a:r>
              <a:rPr lang="en-GB" sz="3400" b="1" i="0" u="none" strike="noStrike">
                <a:effectLst/>
              </a:rPr>
              <a:t>Understanding Globalization</a:t>
            </a:r>
            <a:br>
              <a:rPr lang="en-GB" sz="3400" b="0" i="0" u="none" strike="noStrike">
                <a:effectLst/>
              </a:rPr>
            </a:br>
            <a:endParaRPr lang="en-US" sz="3400"/>
          </a:p>
        </p:txBody>
      </p:sp>
      <p:sp>
        <p:nvSpPr>
          <p:cNvPr id="3" name="Content Placeholder 2">
            <a:extLst>
              <a:ext uri="{FF2B5EF4-FFF2-40B4-BE49-F238E27FC236}">
                <a16:creationId xmlns:a16="http://schemas.microsoft.com/office/drawing/2014/main" id="{D7BF718F-5790-EC92-7D88-C6EE0E89C26F}"/>
              </a:ext>
            </a:extLst>
          </p:cNvPr>
          <p:cNvSpPr>
            <a:spLocks noGrp="1"/>
          </p:cNvSpPr>
          <p:nvPr>
            <p:ph idx="1"/>
          </p:nvPr>
        </p:nvSpPr>
        <p:spPr>
          <a:xfrm>
            <a:off x="4866968" y="2221992"/>
            <a:ext cx="6627924" cy="3739896"/>
          </a:xfrm>
        </p:spPr>
        <p:txBody>
          <a:bodyPr>
            <a:normAutofit/>
          </a:bodyPr>
          <a:lstStyle/>
          <a:p>
            <a:pPr marL="0" indent="0" algn="just">
              <a:lnSpc>
                <a:spcPct val="100000"/>
              </a:lnSpc>
              <a:buNone/>
            </a:pPr>
            <a:r>
              <a:rPr lang="en-GB" sz="1300" b="1" i="0" u="none" strike="noStrike" dirty="0">
                <a:effectLst/>
              </a:rPr>
              <a:t>Globalization</a:t>
            </a:r>
            <a:r>
              <a:rPr lang="en-GB" sz="1300" b="0" i="0" u="none" strike="noStrike" dirty="0">
                <a:effectLst/>
                <a:latin typeface="-webkit-standard"/>
              </a:rPr>
              <a:t> is the process of increasing interconnectedness and interdependence among countries through trade, investment, technology, and cultural exchange. It allows businesses, economies, and societies to interact and integrate on a global scale, breaking down geographical and economic barriers. </a:t>
            </a:r>
          </a:p>
          <a:p>
            <a:pPr marL="0" indent="0" algn="just">
              <a:lnSpc>
                <a:spcPct val="100000"/>
              </a:lnSpc>
              <a:buNone/>
            </a:pPr>
            <a:r>
              <a:rPr lang="en-GB" sz="1300" b="1" i="0" u="none" strike="noStrike" dirty="0">
                <a:effectLst/>
                <a:latin typeface="-webkit-standard"/>
              </a:rPr>
              <a:t>Key </a:t>
            </a:r>
            <a:r>
              <a:rPr lang="en-GB" sz="1300" b="1" dirty="0">
                <a:latin typeface="-webkit-standard"/>
              </a:rPr>
              <a:t>D</a:t>
            </a:r>
            <a:r>
              <a:rPr lang="en-GB" sz="1300" b="1" i="0" u="none" strike="noStrike" dirty="0">
                <a:effectLst/>
                <a:latin typeface="-webkit-standard"/>
              </a:rPr>
              <a:t>rivers </a:t>
            </a:r>
            <a:r>
              <a:rPr lang="en-GB" sz="1300" b="0" i="0" u="none" strike="noStrike" dirty="0">
                <a:effectLst/>
                <a:latin typeface="-webkit-standard"/>
              </a:rPr>
              <a:t>of globalization include advancements in communication, transportation, and digital technology, as well as international trade agreements and economic policies. While globalisation creates opportunities for economic growth, cultural exchange, and innovation, it also presents challenges such as economic inequality, environmental concerns, and cultural homogenization.</a:t>
            </a:r>
            <a:endParaRPr lang="en-GB" sz="1300" b="1" dirty="0"/>
          </a:p>
          <a:p>
            <a:pPr marL="0" indent="0" algn="just">
              <a:lnSpc>
                <a:spcPct val="100000"/>
              </a:lnSpc>
              <a:buNone/>
            </a:pPr>
            <a:r>
              <a:rPr lang="en-GB" sz="1300" b="1" i="0" u="none" strike="noStrike" dirty="0">
                <a:effectLst/>
              </a:rPr>
              <a:t>Key Trends</a:t>
            </a:r>
            <a:endParaRPr lang="en-GB" sz="1300" b="0" i="0" u="none" strike="noStrike" dirty="0">
              <a:effectLst/>
            </a:endParaRPr>
          </a:p>
          <a:p>
            <a:pPr marL="742950" lvl="1" indent="-285750" algn="just">
              <a:lnSpc>
                <a:spcPct val="100000"/>
              </a:lnSpc>
              <a:buFont typeface="Arial" panose="020B0604020202020204" pitchFamily="34" charset="0"/>
              <a:buChar char="•"/>
            </a:pPr>
            <a:r>
              <a:rPr lang="en-GB" sz="1300" b="0" i="0" u="none" strike="noStrike" dirty="0">
                <a:effectLst/>
              </a:rPr>
              <a:t>Growth shifts toward emerging markets.</a:t>
            </a:r>
          </a:p>
          <a:p>
            <a:pPr marL="742950" lvl="1" indent="-285750" algn="just">
              <a:lnSpc>
                <a:spcPct val="100000"/>
              </a:lnSpc>
              <a:buFont typeface="Arial" panose="020B0604020202020204" pitchFamily="34" charset="0"/>
              <a:buChar char="•"/>
            </a:pPr>
            <a:r>
              <a:rPr lang="en-GB" sz="1300" b="0" i="0" u="none" strike="noStrike" dirty="0">
                <a:effectLst/>
              </a:rPr>
              <a:t>Increased interconnectivity of global economies.</a:t>
            </a:r>
          </a:p>
          <a:p>
            <a:pPr marL="742950" lvl="1" indent="-285750" algn="just">
              <a:lnSpc>
                <a:spcPct val="100000"/>
              </a:lnSpc>
              <a:buFont typeface="Arial" panose="020B0604020202020204" pitchFamily="34" charset="0"/>
              <a:buChar char="•"/>
            </a:pPr>
            <a:r>
              <a:rPr lang="en-GB" sz="1300" b="0" i="0" u="none" strike="noStrike" dirty="0">
                <a:effectLst/>
              </a:rPr>
              <a:t>Rising demand for natural resources.</a:t>
            </a:r>
          </a:p>
          <a:p>
            <a:pPr marL="742950" lvl="1" indent="-285750" algn="just">
              <a:lnSpc>
                <a:spcPct val="100000"/>
              </a:lnSpc>
              <a:buFont typeface="Arial" panose="020B0604020202020204" pitchFamily="34" charset="0"/>
              <a:buChar char="•"/>
            </a:pPr>
            <a:r>
              <a:rPr lang="en-GB" sz="1300" b="0" i="0" u="none" strike="noStrike" dirty="0">
                <a:effectLst/>
              </a:rPr>
              <a:t>Need for financial and policy stability.</a:t>
            </a:r>
          </a:p>
          <a:p>
            <a:pPr algn="just">
              <a:lnSpc>
                <a:spcPct val="100000"/>
              </a:lnSpc>
            </a:pPr>
            <a:endParaRPr lang="en-US" sz="1300" dirty="0"/>
          </a:p>
        </p:txBody>
      </p:sp>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62790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E26AB-6A79-09F2-0E43-395047ED6709}"/>
              </a:ext>
            </a:extLst>
          </p:cNvPr>
          <p:cNvSpPr>
            <a:spLocks noGrp="1"/>
          </p:cNvSpPr>
          <p:nvPr>
            <p:ph type="title"/>
          </p:nvPr>
        </p:nvSpPr>
        <p:spPr>
          <a:xfrm>
            <a:off x="704088" y="555712"/>
            <a:ext cx="4218435" cy="2390687"/>
          </a:xfrm>
        </p:spPr>
        <p:txBody>
          <a:bodyPr>
            <a:normAutofit/>
          </a:bodyPr>
          <a:lstStyle/>
          <a:p>
            <a:r>
              <a:rPr lang="en-GB" b="1" i="0" u="none" strike="noStrike">
                <a:effectLst/>
              </a:rPr>
              <a:t>Challenges to Globalization</a:t>
            </a:r>
            <a:br>
              <a:rPr lang="en-GB" b="0" i="0" u="none" strike="noStrike">
                <a:effectLst/>
              </a:rPr>
            </a:br>
            <a:endParaRPr lang="en-US" dirty="0"/>
          </a:p>
        </p:txBody>
      </p:sp>
      <p:sp>
        <p:nvSpPr>
          <p:cNvPr id="3" name="Content Placeholder 2">
            <a:extLst>
              <a:ext uri="{FF2B5EF4-FFF2-40B4-BE49-F238E27FC236}">
                <a16:creationId xmlns:a16="http://schemas.microsoft.com/office/drawing/2014/main" id="{33DEE9B4-3FCB-12C9-97D0-0AAC7528B459}"/>
              </a:ext>
            </a:extLst>
          </p:cNvPr>
          <p:cNvSpPr>
            <a:spLocks noGrp="1"/>
          </p:cNvSpPr>
          <p:nvPr>
            <p:ph idx="1"/>
          </p:nvPr>
        </p:nvSpPr>
        <p:spPr>
          <a:xfrm>
            <a:off x="5576418" y="555712"/>
            <a:ext cx="5916168" cy="5614416"/>
          </a:xfrm>
        </p:spPr>
        <p:txBody>
          <a:bodyPr>
            <a:normAutofit/>
          </a:bodyPr>
          <a:lstStyle/>
          <a:p>
            <a:pPr algn="just">
              <a:buFont typeface="Arial" panose="020B0604020202020204" pitchFamily="34" charset="0"/>
              <a:buChar char="•"/>
            </a:pPr>
            <a:endParaRPr lang="en-GB" b="0" i="0" u="none" strike="noStrike" dirty="0">
              <a:effectLst/>
            </a:endParaRPr>
          </a:p>
          <a:p>
            <a:pPr algn="just">
              <a:buFont typeface="Arial" panose="020B0604020202020204" pitchFamily="34" charset="0"/>
              <a:buChar char="•"/>
            </a:pPr>
            <a:endParaRPr lang="en-GB" dirty="0"/>
          </a:p>
          <a:p>
            <a:pPr algn="just">
              <a:buFont typeface="Arial" panose="020B0604020202020204" pitchFamily="34" charset="0"/>
              <a:buChar char="•"/>
            </a:pPr>
            <a:endParaRPr lang="en-GB" b="0" i="0" u="none" strike="noStrike" dirty="0">
              <a:effectLst/>
            </a:endParaRPr>
          </a:p>
          <a:p>
            <a:pPr algn="just">
              <a:buFont typeface="Arial" panose="020B0604020202020204" pitchFamily="34" charset="0"/>
              <a:buChar char="•"/>
            </a:pPr>
            <a:endParaRPr lang="en-GB" dirty="0"/>
          </a:p>
          <a:p>
            <a:pPr algn="just">
              <a:buFont typeface="Arial" panose="020B0604020202020204" pitchFamily="34" charset="0"/>
              <a:buChar char="•"/>
            </a:pPr>
            <a:r>
              <a:rPr lang="en-GB" b="0" i="0" u="none" strike="noStrike" dirty="0">
                <a:effectLst/>
              </a:rPr>
              <a:t>Rise in nationalism and protectionism.</a:t>
            </a:r>
          </a:p>
          <a:p>
            <a:pPr algn="just">
              <a:buFont typeface="Arial" panose="020B0604020202020204" pitchFamily="34" charset="0"/>
              <a:buChar char="•"/>
            </a:pPr>
            <a:r>
              <a:rPr lang="en-GB" b="0" i="0" u="none" strike="noStrike" dirty="0">
                <a:effectLst/>
              </a:rPr>
              <a:t>Greater scrutiny on multinational corporations.</a:t>
            </a:r>
          </a:p>
          <a:p>
            <a:pPr algn="just">
              <a:buFont typeface="Arial" panose="020B0604020202020204" pitchFamily="34" charset="0"/>
              <a:buChar char="•"/>
            </a:pPr>
            <a:r>
              <a:rPr lang="en-GB" b="0" i="0" u="none" strike="noStrike" dirty="0">
                <a:effectLst/>
              </a:rPr>
              <a:t>Economic instability in developed and emerging economies.</a:t>
            </a:r>
          </a:p>
          <a:p>
            <a:pPr algn="just">
              <a:buFont typeface="Arial" panose="020B0604020202020204" pitchFamily="34" charset="0"/>
              <a:buChar char="•"/>
            </a:pPr>
            <a:r>
              <a:rPr lang="en-GB" b="0" i="0" u="none" strike="noStrike" dirty="0">
                <a:effectLst/>
              </a:rPr>
              <a:t>Increased need for globally experienced managers.</a:t>
            </a:r>
          </a:p>
          <a:p>
            <a:pPr algn="just"/>
            <a:endParaRPr lang="en-US" dirty="0"/>
          </a:p>
        </p:txBody>
      </p:sp>
      <p:pic>
        <p:nvPicPr>
          <p:cNvPr id="7" name="Graphic 6" descr="Business Growth">
            <a:extLst>
              <a:ext uri="{FF2B5EF4-FFF2-40B4-BE49-F238E27FC236}">
                <a16:creationId xmlns:a16="http://schemas.microsoft.com/office/drawing/2014/main" id="{8C895546-27CC-2605-0D5A-33885800703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1803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B9437E-C054-8071-38EE-F318E70D2963}"/>
              </a:ext>
            </a:extLst>
          </p:cNvPr>
          <p:cNvSpPr>
            <a:spLocks noGrp="1"/>
          </p:cNvSpPr>
          <p:nvPr>
            <p:ph type="title"/>
          </p:nvPr>
        </p:nvSpPr>
        <p:spPr>
          <a:xfrm>
            <a:off x="704088" y="555712"/>
            <a:ext cx="4218435" cy="2390687"/>
          </a:xfrm>
        </p:spPr>
        <p:txBody>
          <a:bodyPr>
            <a:normAutofit/>
          </a:bodyPr>
          <a:lstStyle/>
          <a:p>
            <a:r>
              <a:rPr lang="en-GB" sz="3700" b="1" i="0" u="none" strike="noStrike">
                <a:effectLst/>
              </a:rPr>
              <a:t>Effects of Globalization on Corporations</a:t>
            </a:r>
            <a:br>
              <a:rPr lang="en-GB" sz="3700" b="0" i="0" u="none" strike="noStrike">
                <a:effectLst/>
              </a:rPr>
            </a:br>
            <a:endParaRPr lang="en-US" sz="3700"/>
          </a:p>
        </p:txBody>
      </p:sp>
      <p:sp>
        <p:nvSpPr>
          <p:cNvPr id="3" name="Content Placeholder 2">
            <a:extLst>
              <a:ext uri="{FF2B5EF4-FFF2-40B4-BE49-F238E27FC236}">
                <a16:creationId xmlns:a16="http://schemas.microsoft.com/office/drawing/2014/main" id="{6A3A266C-A3CC-D062-5591-2DC189DE87BB}"/>
              </a:ext>
            </a:extLst>
          </p:cNvPr>
          <p:cNvSpPr>
            <a:spLocks noGrp="1"/>
          </p:cNvSpPr>
          <p:nvPr>
            <p:ph idx="1"/>
          </p:nvPr>
        </p:nvSpPr>
        <p:spPr>
          <a:xfrm>
            <a:off x="5576418" y="555712"/>
            <a:ext cx="5916168" cy="5614416"/>
          </a:xfrm>
        </p:spPr>
        <p:txBody>
          <a:bodyPr>
            <a:normAutofit/>
          </a:bodyPr>
          <a:lstStyle/>
          <a:p>
            <a:pPr algn="just">
              <a:buFont typeface="Arial" panose="020B0604020202020204" pitchFamily="34" charset="0"/>
              <a:buChar char="•"/>
            </a:pPr>
            <a:endParaRPr lang="en-GB" b="0" i="0" u="none" strike="noStrike" dirty="0">
              <a:effectLst/>
            </a:endParaRPr>
          </a:p>
          <a:p>
            <a:pPr algn="just">
              <a:buFont typeface="Arial" panose="020B0604020202020204" pitchFamily="34" charset="0"/>
              <a:buChar char="•"/>
            </a:pPr>
            <a:endParaRPr lang="en-GB" dirty="0"/>
          </a:p>
          <a:p>
            <a:pPr algn="just">
              <a:buFont typeface="Arial" panose="020B0604020202020204" pitchFamily="34" charset="0"/>
              <a:buChar char="•"/>
            </a:pPr>
            <a:r>
              <a:rPr lang="en-GB" b="0" i="0" u="none" strike="noStrike" dirty="0">
                <a:effectLst/>
              </a:rPr>
              <a:t>Companies are less tied to specific geographic locations.</a:t>
            </a:r>
          </a:p>
          <a:p>
            <a:pPr algn="just">
              <a:buFont typeface="Arial" panose="020B0604020202020204" pitchFamily="34" charset="0"/>
              <a:buChar char="•"/>
            </a:pPr>
            <a:r>
              <a:rPr lang="en-GB" b="0" i="0" u="none" strike="noStrike" dirty="0">
                <a:effectLst/>
              </a:rPr>
              <a:t>Increased competition and pressure for innovation.</a:t>
            </a:r>
          </a:p>
          <a:p>
            <a:pPr algn="just">
              <a:buFont typeface="Arial" panose="020B0604020202020204" pitchFamily="34" charset="0"/>
              <a:buChar char="•"/>
            </a:pPr>
            <a:r>
              <a:rPr lang="en-GB" b="0" i="0" u="none" strike="noStrike" dirty="0">
                <a:effectLst/>
              </a:rPr>
              <a:t>Small and large businesses alike must adapt to global trends.</a:t>
            </a:r>
          </a:p>
          <a:p>
            <a:pPr algn="just"/>
            <a:endParaRPr lang="en-US" dirty="0"/>
          </a:p>
        </p:txBody>
      </p:sp>
      <p:pic>
        <p:nvPicPr>
          <p:cNvPr id="7" name="Graphic 6" descr="Media">
            <a:extLst>
              <a:ext uri="{FF2B5EF4-FFF2-40B4-BE49-F238E27FC236}">
                <a16:creationId xmlns:a16="http://schemas.microsoft.com/office/drawing/2014/main" id="{5BB9A653-9D30-31D3-A690-55E45E1A894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8182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A8D815-062C-5E86-1A76-87D7D63C3C5F}"/>
              </a:ext>
            </a:extLst>
          </p:cNvPr>
          <p:cNvSpPr>
            <a:spLocks noGrp="1"/>
          </p:cNvSpPr>
          <p:nvPr>
            <p:ph type="title"/>
          </p:nvPr>
        </p:nvSpPr>
        <p:spPr>
          <a:xfrm>
            <a:off x="704088" y="555712"/>
            <a:ext cx="4218435" cy="2390687"/>
          </a:xfrm>
        </p:spPr>
        <p:txBody>
          <a:bodyPr>
            <a:normAutofit/>
          </a:bodyPr>
          <a:lstStyle/>
          <a:p>
            <a:pPr>
              <a:lnSpc>
                <a:spcPct val="90000"/>
              </a:lnSpc>
            </a:pPr>
            <a:r>
              <a:rPr lang="en-GB" b="1" i="0" u="none" strike="noStrike">
                <a:effectLst/>
              </a:rPr>
              <a:t>Globalization of Human Capital &amp; IT</a:t>
            </a:r>
            <a:br>
              <a:rPr lang="en-GB" b="0" i="0" u="none" strike="noStrike">
                <a:effectLst/>
              </a:rPr>
            </a:br>
            <a:endParaRPr lang="en-US"/>
          </a:p>
        </p:txBody>
      </p:sp>
      <p:sp>
        <p:nvSpPr>
          <p:cNvPr id="3" name="Content Placeholder 2">
            <a:extLst>
              <a:ext uri="{FF2B5EF4-FFF2-40B4-BE49-F238E27FC236}">
                <a16:creationId xmlns:a16="http://schemas.microsoft.com/office/drawing/2014/main" id="{1351E379-F841-E11E-1179-0036470FCA75}"/>
              </a:ext>
            </a:extLst>
          </p:cNvPr>
          <p:cNvSpPr>
            <a:spLocks noGrp="1"/>
          </p:cNvSpPr>
          <p:nvPr>
            <p:ph idx="1"/>
          </p:nvPr>
        </p:nvSpPr>
        <p:spPr>
          <a:xfrm>
            <a:off x="5576418" y="555712"/>
            <a:ext cx="5916168" cy="5614416"/>
          </a:xfrm>
        </p:spPr>
        <p:txBody>
          <a:bodyPr>
            <a:normAutofit/>
          </a:bodyPr>
          <a:lstStyle/>
          <a:p>
            <a:pPr marL="0" indent="0" algn="just">
              <a:buNone/>
            </a:pPr>
            <a:endParaRPr lang="en-GB" b="1" i="0" u="none" strike="noStrike" dirty="0">
              <a:effectLst/>
            </a:endParaRPr>
          </a:p>
          <a:p>
            <a:pPr marL="0" indent="0" algn="just">
              <a:buNone/>
            </a:pPr>
            <a:endParaRPr lang="en-GB" b="1" dirty="0"/>
          </a:p>
          <a:p>
            <a:pPr marL="0" indent="0" algn="just">
              <a:buNone/>
            </a:pPr>
            <a:r>
              <a:rPr lang="en-GB" b="1" i="0" u="none" strike="noStrike" dirty="0">
                <a:effectLst/>
              </a:rPr>
              <a:t>Human Capital:</a:t>
            </a:r>
            <a:endParaRPr lang="en-GB" b="0" i="0" u="none" strike="noStrike" dirty="0">
              <a:effectLst/>
            </a:endParaRPr>
          </a:p>
          <a:p>
            <a:pPr marL="742950" lvl="1" indent="-285750" algn="just">
              <a:buFont typeface="Arial" panose="020B0604020202020204" pitchFamily="34" charset="0"/>
              <a:buChar char="•"/>
            </a:pPr>
            <a:r>
              <a:rPr lang="en-GB" b="0" i="0" u="none" strike="noStrike" dirty="0">
                <a:effectLst/>
              </a:rPr>
              <a:t>Shift towards reshoring manufacturing to cut logistics costs.</a:t>
            </a:r>
          </a:p>
          <a:p>
            <a:pPr marL="742950" lvl="1" indent="-285750" algn="just">
              <a:buFont typeface="Arial" panose="020B0604020202020204" pitchFamily="34" charset="0"/>
              <a:buChar char="•"/>
            </a:pPr>
            <a:r>
              <a:rPr lang="en-GB" b="0" i="0" u="none" strike="noStrike" dirty="0">
                <a:effectLst/>
              </a:rPr>
              <a:t>Outsourcing of white-collar jobs to regions like India.</a:t>
            </a:r>
          </a:p>
          <a:p>
            <a:pPr marL="0" indent="0" algn="just">
              <a:buNone/>
            </a:pPr>
            <a:endParaRPr lang="en-GB" b="1" i="0" u="none" strike="noStrike" dirty="0">
              <a:effectLst/>
            </a:endParaRPr>
          </a:p>
          <a:p>
            <a:pPr marL="0" indent="0" algn="just">
              <a:buNone/>
            </a:pPr>
            <a:r>
              <a:rPr lang="en-GB" b="1" i="0" u="none" strike="noStrike" dirty="0">
                <a:effectLst/>
              </a:rPr>
              <a:t>Information Technology:</a:t>
            </a:r>
            <a:endParaRPr lang="en-GB" b="0" i="0" u="none" strike="noStrike" dirty="0">
              <a:effectLst/>
            </a:endParaRPr>
          </a:p>
          <a:p>
            <a:pPr marL="742950" lvl="1" indent="-285750" algn="just">
              <a:buFont typeface="Arial" panose="020B0604020202020204" pitchFamily="34" charset="0"/>
              <a:buChar char="•"/>
            </a:pPr>
            <a:r>
              <a:rPr lang="en-GB" b="0" i="0" u="none" strike="noStrike" dirty="0">
                <a:effectLst/>
              </a:rPr>
              <a:t>Enhances international operations and communications.</a:t>
            </a:r>
          </a:p>
          <a:p>
            <a:pPr marL="742950" lvl="1" indent="-285750" algn="just">
              <a:buFont typeface="Arial" panose="020B0604020202020204" pitchFamily="34" charset="0"/>
              <a:buChar char="•"/>
            </a:pPr>
            <a:r>
              <a:rPr lang="en-GB" b="0" i="0" u="none" strike="noStrike" dirty="0">
                <a:effectLst/>
              </a:rPr>
              <a:t>Digital transformation and cybersecurity concerns.</a:t>
            </a:r>
          </a:p>
          <a:p>
            <a:pPr algn="just"/>
            <a:endParaRPr lang="en-US" dirty="0"/>
          </a:p>
        </p:txBody>
      </p:sp>
      <p:pic>
        <p:nvPicPr>
          <p:cNvPr id="7" name="Graphic 6" descr="Office Worker">
            <a:extLst>
              <a:ext uri="{FF2B5EF4-FFF2-40B4-BE49-F238E27FC236}">
                <a16:creationId xmlns:a16="http://schemas.microsoft.com/office/drawing/2014/main" id="{509D8DA0-A645-67DB-D444-0E7ECB8668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55343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des on papers">
            <a:extLst>
              <a:ext uri="{FF2B5EF4-FFF2-40B4-BE49-F238E27FC236}">
                <a16:creationId xmlns:a16="http://schemas.microsoft.com/office/drawing/2014/main" id="{4AAAF773-7A5D-C923-43FE-87EAEABCD205}"/>
              </a:ext>
            </a:extLst>
          </p:cNvPr>
          <p:cNvPicPr>
            <a:picLocks noChangeAspect="1"/>
          </p:cNvPicPr>
          <p:nvPr/>
        </p:nvPicPr>
        <p:blipFill>
          <a:blip r:embed="rId2"/>
          <a:srcRect l="30556" r="28611" b="2"/>
          <a:stretch/>
        </p:blipFill>
        <p:spPr>
          <a:xfrm>
            <a:off x="20" y="-17929"/>
            <a:ext cx="4206220" cy="6875929"/>
          </a:xfrm>
          <a:prstGeom prst="rect">
            <a:avLst/>
          </a:prstGeom>
        </p:spPr>
      </p:pic>
      <p:sp>
        <p:nvSpPr>
          <p:cNvPr id="2" name="Title 1">
            <a:extLst>
              <a:ext uri="{FF2B5EF4-FFF2-40B4-BE49-F238E27FC236}">
                <a16:creationId xmlns:a16="http://schemas.microsoft.com/office/drawing/2014/main" id="{38B04D4B-8FA9-3979-4267-C33ECE8D4A86}"/>
              </a:ext>
            </a:extLst>
          </p:cNvPr>
          <p:cNvSpPr>
            <a:spLocks noGrp="1"/>
          </p:cNvSpPr>
          <p:nvPr>
            <p:ph type="title"/>
          </p:nvPr>
        </p:nvSpPr>
        <p:spPr>
          <a:xfrm>
            <a:off x="4866968" y="914400"/>
            <a:ext cx="6627924" cy="1307592"/>
          </a:xfrm>
        </p:spPr>
        <p:txBody>
          <a:bodyPr>
            <a:normAutofit/>
          </a:bodyPr>
          <a:lstStyle/>
          <a:p>
            <a:pPr>
              <a:lnSpc>
                <a:spcPct val="90000"/>
              </a:lnSpc>
            </a:pPr>
            <a:r>
              <a:rPr lang="en-GB" sz="3400" b="1" i="0" u="none" strike="noStrike">
                <a:effectLst/>
              </a:rPr>
              <a:t>Political and Economic Risks</a:t>
            </a:r>
            <a:br>
              <a:rPr lang="en-GB" sz="3400" b="0" i="0" u="none" strike="noStrike">
                <a:effectLst/>
              </a:rPr>
            </a:br>
            <a:endParaRPr lang="en-US" sz="3400"/>
          </a:p>
        </p:txBody>
      </p:sp>
      <p:sp>
        <p:nvSpPr>
          <p:cNvPr id="3" name="Content Placeholder 2">
            <a:extLst>
              <a:ext uri="{FF2B5EF4-FFF2-40B4-BE49-F238E27FC236}">
                <a16:creationId xmlns:a16="http://schemas.microsoft.com/office/drawing/2014/main" id="{487EAF7A-21FA-852B-F794-D710DC564F02}"/>
              </a:ext>
            </a:extLst>
          </p:cNvPr>
          <p:cNvSpPr>
            <a:spLocks noGrp="1"/>
          </p:cNvSpPr>
          <p:nvPr>
            <p:ph idx="1"/>
          </p:nvPr>
        </p:nvSpPr>
        <p:spPr>
          <a:xfrm>
            <a:off x="4866968" y="2221992"/>
            <a:ext cx="6627924" cy="3739896"/>
          </a:xfrm>
        </p:spPr>
        <p:txBody>
          <a:bodyPr>
            <a:normAutofit/>
          </a:bodyPr>
          <a:lstStyle/>
          <a:p>
            <a:pPr marL="0" indent="0" algn="just">
              <a:buNone/>
            </a:pPr>
            <a:r>
              <a:rPr lang="en-GB" b="1" i="0" u="none" strike="noStrike" dirty="0">
                <a:effectLst/>
              </a:rPr>
              <a:t>Political Risks:</a:t>
            </a:r>
            <a:endParaRPr lang="en-GB" b="0" i="0" u="none" strike="noStrike" dirty="0">
              <a:effectLst/>
            </a:endParaRPr>
          </a:p>
          <a:p>
            <a:pPr marL="742950" lvl="1" indent="-285750" algn="just">
              <a:buFont typeface="Arial" panose="020B0604020202020204" pitchFamily="34" charset="0"/>
              <a:buChar char="•"/>
            </a:pPr>
            <a:r>
              <a:rPr lang="en-GB" b="0" i="0" u="none" strike="noStrike" dirty="0">
                <a:effectLst/>
              </a:rPr>
              <a:t>Nationalization, expropriation, terrorism, corruption.</a:t>
            </a:r>
          </a:p>
          <a:p>
            <a:pPr marL="742950" lvl="1" indent="-285750" algn="just">
              <a:buFont typeface="Arial" panose="020B0604020202020204" pitchFamily="34" charset="0"/>
              <a:buChar char="•"/>
            </a:pPr>
            <a:r>
              <a:rPr lang="en-GB" b="0" i="0" u="none" strike="noStrike" dirty="0">
                <a:effectLst/>
              </a:rPr>
              <a:t>Example: Russia’s nationalization of energy firms.</a:t>
            </a:r>
          </a:p>
          <a:p>
            <a:pPr marL="0" indent="0" algn="just">
              <a:buNone/>
            </a:pPr>
            <a:endParaRPr lang="en-GB" b="1" i="0" u="none" strike="noStrike" dirty="0">
              <a:effectLst/>
            </a:endParaRPr>
          </a:p>
          <a:p>
            <a:pPr marL="0" indent="0" algn="just">
              <a:buNone/>
            </a:pPr>
            <a:r>
              <a:rPr lang="en-GB" b="1" i="0" u="none" strike="noStrike" dirty="0">
                <a:effectLst/>
              </a:rPr>
              <a:t>Economic Risks:</a:t>
            </a:r>
            <a:endParaRPr lang="en-GB" b="0" i="0" u="none" strike="noStrike" dirty="0">
              <a:effectLst/>
            </a:endParaRPr>
          </a:p>
          <a:p>
            <a:pPr marL="742950" lvl="1" indent="-285750" algn="just">
              <a:buFont typeface="Arial" panose="020B0604020202020204" pitchFamily="34" charset="0"/>
              <a:buChar char="•"/>
            </a:pPr>
            <a:r>
              <a:rPr lang="en-GB" b="0" i="0" u="none" strike="noStrike" dirty="0">
                <a:effectLst/>
              </a:rPr>
              <a:t>Currency volatility, fiscal instability, inflation threats.</a:t>
            </a:r>
          </a:p>
          <a:p>
            <a:pPr marL="742950" lvl="1" indent="-285750" algn="just">
              <a:buFont typeface="Arial" panose="020B0604020202020204" pitchFamily="34" charset="0"/>
              <a:buChar char="•"/>
            </a:pPr>
            <a:r>
              <a:rPr lang="en-GB" b="0" i="0" u="none" strike="noStrike" dirty="0">
                <a:effectLst/>
              </a:rPr>
              <a:t>Example: The Eurozone debt crisis affecting investment confidence.</a:t>
            </a:r>
          </a:p>
          <a:p>
            <a:pPr algn="just"/>
            <a:endParaRPr lang="en-US" dirty="0"/>
          </a:p>
        </p:txBody>
      </p:sp>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8252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numbers art">
            <a:extLst>
              <a:ext uri="{FF2B5EF4-FFF2-40B4-BE49-F238E27FC236}">
                <a16:creationId xmlns:a16="http://schemas.microsoft.com/office/drawing/2014/main" id="{43135F58-216E-4059-2C16-0CA60634EEDA}"/>
              </a:ext>
            </a:extLst>
          </p:cNvPr>
          <p:cNvPicPr>
            <a:picLocks noChangeAspect="1"/>
          </p:cNvPicPr>
          <p:nvPr/>
        </p:nvPicPr>
        <p:blipFill>
          <a:blip r:embed="rId2"/>
          <a:srcRect l="17597" r="41571" b="2"/>
          <a:stretch/>
        </p:blipFill>
        <p:spPr>
          <a:xfrm>
            <a:off x="20" y="-17929"/>
            <a:ext cx="4206220" cy="6875929"/>
          </a:xfrm>
          <a:prstGeom prst="rect">
            <a:avLst/>
          </a:prstGeom>
        </p:spPr>
      </p:pic>
      <p:sp>
        <p:nvSpPr>
          <p:cNvPr id="2" name="Title 1">
            <a:extLst>
              <a:ext uri="{FF2B5EF4-FFF2-40B4-BE49-F238E27FC236}">
                <a16:creationId xmlns:a16="http://schemas.microsoft.com/office/drawing/2014/main" id="{06252CF1-7F96-1BC3-8D54-DD01FD3AFFC8}"/>
              </a:ext>
            </a:extLst>
          </p:cNvPr>
          <p:cNvSpPr>
            <a:spLocks noGrp="1"/>
          </p:cNvSpPr>
          <p:nvPr>
            <p:ph type="title"/>
          </p:nvPr>
        </p:nvSpPr>
        <p:spPr>
          <a:xfrm>
            <a:off x="4866968" y="914400"/>
            <a:ext cx="6627924" cy="1307592"/>
          </a:xfrm>
        </p:spPr>
        <p:txBody>
          <a:bodyPr>
            <a:normAutofit/>
          </a:bodyPr>
          <a:lstStyle/>
          <a:p>
            <a:pPr>
              <a:lnSpc>
                <a:spcPct val="90000"/>
              </a:lnSpc>
            </a:pPr>
            <a:r>
              <a:rPr lang="en-GB" sz="2800" b="1" i="0" u="none" strike="noStrike">
                <a:effectLst/>
              </a:rPr>
              <a:t>Managing Political &amp; Economic Risks</a:t>
            </a:r>
            <a:br>
              <a:rPr lang="en-GB" sz="2800" b="0" i="0" u="none" strike="noStrike">
                <a:effectLst/>
              </a:rPr>
            </a:br>
            <a:endParaRPr lang="en-US" sz="2800"/>
          </a:p>
        </p:txBody>
      </p:sp>
      <p:sp>
        <p:nvSpPr>
          <p:cNvPr id="3" name="Content Placeholder 2">
            <a:extLst>
              <a:ext uri="{FF2B5EF4-FFF2-40B4-BE49-F238E27FC236}">
                <a16:creationId xmlns:a16="http://schemas.microsoft.com/office/drawing/2014/main" id="{5F708489-07E4-3859-4CFB-3B281A4AA5DB}"/>
              </a:ext>
            </a:extLst>
          </p:cNvPr>
          <p:cNvSpPr>
            <a:spLocks noGrp="1"/>
          </p:cNvSpPr>
          <p:nvPr>
            <p:ph idx="1"/>
          </p:nvPr>
        </p:nvSpPr>
        <p:spPr>
          <a:xfrm>
            <a:off x="4866968" y="2221992"/>
            <a:ext cx="6627924" cy="3739896"/>
          </a:xfrm>
        </p:spPr>
        <p:txBody>
          <a:bodyPr>
            <a:normAutofit/>
          </a:bodyPr>
          <a:lstStyle/>
          <a:p>
            <a:pPr marL="0" indent="0" algn="just">
              <a:lnSpc>
                <a:spcPct val="100000"/>
              </a:lnSpc>
              <a:buNone/>
            </a:pPr>
            <a:r>
              <a:rPr lang="en-GB" sz="1700" b="1" i="0" u="none" strike="noStrike" dirty="0">
                <a:effectLst/>
              </a:rPr>
              <a:t>Avoidance &amp; Adaptation:</a:t>
            </a:r>
            <a:r>
              <a:rPr lang="en-GB" sz="1700" b="0" i="0" u="none" strike="noStrike" dirty="0">
                <a:effectLst/>
              </a:rPr>
              <a:t> Adjust business strategies accordingly.</a:t>
            </a:r>
          </a:p>
          <a:p>
            <a:pPr marL="0" indent="0" algn="just">
              <a:lnSpc>
                <a:spcPct val="100000"/>
              </a:lnSpc>
              <a:buNone/>
            </a:pPr>
            <a:endParaRPr lang="en-GB" sz="1700" b="1" i="0" u="none" strike="noStrike" dirty="0">
              <a:effectLst/>
            </a:endParaRPr>
          </a:p>
          <a:p>
            <a:pPr marL="0" indent="0" algn="just">
              <a:lnSpc>
                <a:spcPct val="100000"/>
              </a:lnSpc>
              <a:buNone/>
            </a:pPr>
            <a:r>
              <a:rPr lang="en-GB" sz="1700" b="1" i="0" u="none" strike="noStrike" dirty="0">
                <a:effectLst/>
              </a:rPr>
              <a:t>Dependency &amp; Hedging:</a:t>
            </a:r>
            <a:r>
              <a:rPr lang="en-GB" sz="1700" b="0" i="0" u="none" strike="noStrike" dirty="0">
                <a:effectLst/>
              </a:rPr>
              <a:t> Diversify investments and partnerships.</a:t>
            </a:r>
          </a:p>
          <a:p>
            <a:pPr marL="0" indent="0" algn="just">
              <a:lnSpc>
                <a:spcPct val="100000"/>
              </a:lnSpc>
              <a:buNone/>
            </a:pPr>
            <a:endParaRPr lang="en-GB" sz="1700" b="1" i="0" u="none" strike="noStrike" dirty="0">
              <a:effectLst/>
            </a:endParaRPr>
          </a:p>
          <a:p>
            <a:pPr marL="0" indent="0" algn="just">
              <a:lnSpc>
                <a:spcPct val="100000"/>
              </a:lnSpc>
              <a:buNone/>
            </a:pPr>
            <a:r>
              <a:rPr lang="en-GB" sz="1700" b="1" i="0" u="none" strike="noStrike" dirty="0">
                <a:effectLst/>
              </a:rPr>
              <a:t>Terrorism Risk Management:</a:t>
            </a:r>
            <a:endParaRPr lang="en-GB" sz="1700" b="0" i="0" u="none" strike="noStrike" dirty="0">
              <a:effectLst/>
            </a:endParaRPr>
          </a:p>
          <a:p>
            <a:pPr marL="742950" lvl="1" indent="-285750" algn="just">
              <a:lnSpc>
                <a:spcPct val="100000"/>
              </a:lnSpc>
              <a:buFont typeface="Arial" panose="020B0604020202020204" pitchFamily="34" charset="0"/>
              <a:buChar char="•"/>
            </a:pPr>
            <a:r>
              <a:rPr lang="en-GB" sz="1700" b="0" i="0" u="none" strike="noStrike" dirty="0">
                <a:effectLst/>
              </a:rPr>
              <a:t>Maintain a low profile.</a:t>
            </a:r>
          </a:p>
          <a:p>
            <a:pPr marL="742950" lvl="1" indent="-285750" algn="just">
              <a:lnSpc>
                <a:spcPct val="100000"/>
              </a:lnSpc>
              <a:buFont typeface="Arial" panose="020B0604020202020204" pitchFamily="34" charset="0"/>
              <a:buChar char="•"/>
            </a:pPr>
            <a:r>
              <a:rPr lang="en-GB" sz="1700" b="0" i="0" u="none" strike="noStrike" dirty="0">
                <a:effectLst/>
              </a:rPr>
              <a:t>Monitor geopolitical developments.</a:t>
            </a:r>
          </a:p>
          <a:p>
            <a:pPr marL="742950" lvl="1" indent="-285750" algn="just">
              <a:lnSpc>
                <a:spcPct val="100000"/>
              </a:lnSpc>
              <a:buFont typeface="Arial" panose="020B0604020202020204" pitchFamily="34" charset="0"/>
              <a:buChar char="•"/>
            </a:pPr>
            <a:r>
              <a:rPr lang="en-GB" sz="1700" b="0" i="0" u="none" strike="noStrike" dirty="0">
                <a:effectLst/>
              </a:rPr>
              <a:t>Hire security consultants when necessary.</a:t>
            </a:r>
          </a:p>
          <a:p>
            <a:pPr algn="just">
              <a:lnSpc>
                <a:spcPct val="100000"/>
              </a:lnSpc>
            </a:pPr>
            <a:endParaRPr lang="en-US" sz="1700" dirty="0"/>
          </a:p>
        </p:txBody>
      </p:sp>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2701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vintage weighing scales">
            <a:extLst>
              <a:ext uri="{FF2B5EF4-FFF2-40B4-BE49-F238E27FC236}">
                <a16:creationId xmlns:a16="http://schemas.microsoft.com/office/drawing/2014/main" id="{7D48610F-71C4-7F42-E7A6-7CD604C56567}"/>
              </a:ext>
            </a:extLst>
          </p:cNvPr>
          <p:cNvPicPr>
            <a:picLocks noChangeAspect="1"/>
          </p:cNvPicPr>
          <p:nvPr/>
        </p:nvPicPr>
        <p:blipFill>
          <a:blip r:embed="rId2"/>
          <a:srcRect r="8241" b="1"/>
          <a:stretch/>
        </p:blipFill>
        <p:spPr>
          <a:xfrm>
            <a:off x="20" y="-17929"/>
            <a:ext cx="4206220" cy="6875929"/>
          </a:xfrm>
          <a:prstGeom prst="rect">
            <a:avLst/>
          </a:prstGeom>
        </p:spPr>
      </p:pic>
      <p:sp>
        <p:nvSpPr>
          <p:cNvPr id="2" name="Title 1">
            <a:extLst>
              <a:ext uri="{FF2B5EF4-FFF2-40B4-BE49-F238E27FC236}">
                <a16:creationId xmlns:a16="http://schemas.microsoft.com/office/drawing/2014/main" id="{81D30999-85DF-8973-0171-056594C2942B}"/>
              </a:ext>
            </a:extLst>
          </p:cNvPr>
          <p:cNvSpPr>
            <a:spLocks noGrp="1"/>
          </p:cNvSpPr>
          <p:nvPr>
            <p:ph type="title"/>
          </p:nvPr>
        </p:nvSpPr>
        <p:spPr>
          <a:xfrm>
            <a:off x="4866968" y="914400"/>
            <a:ext cx="6627924" cy="1307592"/>
          </a:xfrm>
        </p:spPr>
        <p:txBody>
          <a:bodyPr>
            <a:normAutofit/>
          </a:bodyPr>
          <a:lstStyle/>
          <a:p>
            <a:pPr>
              <a:lnSpc>
                <a:spcPct val="90000"/>
              </a:lnSpc>
            </a:pPr>
            <a:r>
              <a:rPr lang="en-GB" sz="2800" b="1" i="0" u="none" strike="noStrike">
                <a:effectLst/>
              </a:rPr>
              <a:t>Legal &amp; Technological Environment</a:t>
            </a:r>
            <a:br>
              <a:rPr lang="en-GB" sz="2800" b="0" i="0" u="none" strike="noStrike">
                <a:effectLst/>
              </a:rPr>
            </a:br>
            <a:endParaRPr lang="en-US" sz="2800"/>
          </a:p>
        </p:txBody>
      </p:sp>
      <p:sp>
        <p:nvSpPr>
          <p:cNvPr id="3" name="Content Placeholder 2">
            <a:extLst>
              <a:ext uri="{FF2B5EF4-FFF2-40B4-BE49-F238E27FC236}">
                <a16:creationId xmlns:a16="http://schemas.microsoft.com/office/drawing/2014/main" id="{7B22546E-86C6-F355-99E2-342B343BACEA}"/>
              </a:ext>
            </a:extLst>
          </p:cNvPr>
          <p:cNvSpPr>
            <a:spLocks noGrp="1"/>
          </p:cNvSpPr>
          <p:nvPr>
            <p:ph idx="1"/>
          </p:nvPr>
        </p:nvSpPr>
        <p:spPr>
          <a:xfrm>
            <a:off x="4866968" y="2221992"/>
            <a:ext cx="6627924" cy="3739896"/>
          </a:xfrm>
        </p:spPr>
        <p:txBody>
          <a:bodyPr>
            <a:normAutofit/>
          </a:bodyPr>
          <a:lstStyle/>
          <a:p>
            <a:pPr marL="0" indent="0" algn="just">
              <a:buNone/>
            </a:pPr>
            <a:r>
              <a:rPr lang="en-GB" b="1" i="0" u="none" strike="noStrike" dirty="0">
                <a:effectLst/>
              </a:rPr>
              <a:t>Legal Factors:</a:t>
            </a:r>
            <a:endParaRPr lang="en-GB" b="0" i="0" u="none" strike="noStrike" dirty="0">
              <a:effectLst/>
            </a:endParaRPr>
          </a:p>
          <a:p>
            <a:pPr marL="742950" lvl="1" indent="-285750" algn="just">
              <a:buFont typeface="Arial" panose="020B0604020202020204" pitchFamily="34" charset="0"/>
              <a:buChar char="•"/>
            </a:pPr>
            <a:r>
              <a:rPr lang="en-GB" b="0" i="0" u="none" strike="noStrike" dirty="0">
                <a:effectLst/>
              </a:rPr>
              <a:t>Common law vs. civil law influences.</a:t>
            </a:r>
          </a:p>
          <a:p>
            <a:pPr marL="742950" lvl="1" indent="-285750" algn="just">
              <a:buFont typeface="Arial" panose="020B0604020202020204" pitchFamily="34" charset="0"/>
              <a:buChar char="•"/>
            </a:pPr>
            <a:r>
              <a:rPr lang="en-GB" b="0" i="0" u="none" strike="noStrike" dirty="0">
                <a:effectLst/>
              </a:rPr>
              <a:t>Trade regulations, tariffs, tax policies.</a:t>
            </a:r>
          </a:p>
          <a:p>
            <a:pPr marL="0" indent="0" algn="just">
              <a:buNone/>
            </a:pPr>
            <a:endParaRPr lang="en-GB" b="1" i="0" u="none" strike="noStrike" dirty="0">
              <a:effectLst/>
            </a:endParaRPr>
          </a:p>
          <a:p>
            <a:pPr marL="0" indent="0" algn="just">
              <a:buNone/>
            </a:pPr>
            <a:r>
              <a:rPr lang="en-GB" b="1" i="0" u="none" strike="noStrike" dirty="0">
                <a:effectLst/>
              </a:rPr>
              <a:t>Technological Factors:</a:t>
            </a:r>
            <a:endParaRPr lang="en-GB" b="0" i="0" u="none" strike="noStrike" dirty="0">
              <a:effectLst/>
            </a:endParaRPr>
          </a:p>
          <a:p>
            <a:pPr marL="742950" lvl="1" indent="-285750" algn="just">
              <a:buFont typeface="Arial" panose="020B0604020202020204" pitchFamily="34" charset="0"/>
              <a:buChar char="•"/>
            </a:pPr>
            <a:r>
              <a:rPr lang="en-GB" b="0" i="0" u="none" strike="noStrike" dirty="0">
                <a:effectLst/>
              </a:rPr>
              <a:t>Intellectual property concerns.</a:t>
            </a:r>
          </a:p>
          <a:p>
            <a:pPr marL="742950" lvl="1" indent="-285750" algn="just">
              <a:buFont typeface="Arial" panose="020B0604020202020204" pitchFamily="34" charset="0"/>
              <a:buChar char="•"/>
            </a:pPr>
            <a:r>
              <a:rPr lang="en-GB" b="0" i="0" u="none" strike="noStrike" dirty="0">
                <a:effectLst/>
              </a:rPr>
              <a:t>Cybersecurity risks and digital sovereignty.</a:t>
            </a:r>
          </a:p>
          <a:p>
            <a:pPr algn="just"/>
            <a:endParaRPr lang="en-US" dirty="0"/>
          </a:p>
        </p:txBody>
      </p:sp>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2908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4301A0-63F4-79E7-ECB0-0EB974FB0414}"/>
              </a:ext>
            </a:extLst>
          </p:cNvPr>
          <p:cNvSpPr>
            <a:spLocks noGrp="1"/>
          </p:cNvSpPr>
          <p:nvPr>
            <p:ph type="title"/>
          </p:nvPr>
        </p:nvSpPr>
        <p:spPr>
          <a:xfrm>
            <a:off x="704088" y="555712"/>
            <a:ext cx="4218435" cy="2390687"/>
          </a:xfrm>
        </p:spPr>
        <p:txBody>
          <a:bodyPr>
            <a:normAutofit/>
          </a:bodyPr>
          <a:lstStyle/>
          <a:p>
            <a:r>
              <a:rPr lang="en-US" sz="3700" b="1"/>
              <a:t>International Business Communications &amp; PESTLE Analysis</a:t>
            </a:r>
          </a:p>
        </p:txBody>
      </p:sp>
      <p:sp>
        <p:nvSpPr>
          <p:cNvPr id="3" name="Content Placeholder 2">
            <a:extLst>
              <a:ext uri="{FF2B5EF4-FFF2-40B4-BE49-F238E27FC236}">
                <a16:creationId xmlns:a16="http://schemas.microsoft.com/office/drawing/2014/main" id="{5845E57E-B07C-2009-6B69-248BB09D5EA9}"/>
              </a:ext>
            </a:extLst>
          </p:cNvPr>
          <p:cNvSpPr>
            <a:spLocks noGrp="1"/>
          </p:cNvSpPr>
          <p:nvPr>
            <p:ph idx="1"/>
          </p:nvPr>
        </p:nvSpPr>
        <p:spPr>
          <a:xfrm>
            <a:off x="5576418" y="555712"/>
            <a:ext cx="5916168" cy="5614416"/>
          </a:xfrm>
        </p:spPr>
        <p:txBody>
          <a:bodyPr>
            <a:normAutofit/>
          </a:bodyPr>
          <a:lstStyle/>
          <a:p>
            <a:pPr marL="0" indent="0" algn="just">
              <a:buNone/>
            </a:pPr>
            <a:endParaRPr lang="en-GB" b="1" i="0" u="none" strike="noStrike" dirty="0">
              <a:effectLst/>
            </a:endParaRPr>
          </a:p>
          <a:p>
            <a:pPr marL="0" indent="0" algn="just">
              <a:buNone/>
            </a:pPr>
            <a:endParaRPr lang="en-GB" b="1" dirty="0"/>
          </a:p>
          <a:p>
            <a:pPr marL="0" indent="0" algn="just">
              <a:buNone/>
            </a:pPr>
            <a:r>
              <a:rPr lang="en-GB" b="1" i="0" u="none" strike="noStrike" dirty="0">
                <a:effectLst/>
              </a:rPr>
              <a:t>Class Discussion (20 Minutes)</a:t>
            </a:r>
          </a:p>
          <a:p>
            <a:pPr marL="0" indent="0" algn="just">
              <a:buNone/>
            </a:pPr>
            <a:endParaRPr lang="en-GB" b="1" i="0" u="none" strike="noStrike" dirty="0">
              <a:effectLst/>
            </a:endParaRPr>
          </a:p>
          <a:p>
            <a:pPr algn="just">
              <a:buFont typeface="Arial" panose="020B0604020202020204" pitchFamily="34" charset="0"/>
              <a:buChar char="•"/>
            </a:pPr>
            <a:r>
              <a:rPr lang="en-GB" b="0" i="0" u="none" strike="noStrike" dirty="0">
                <a:effectLst/>
              </a:rPr>
              <a:t>Discuss the challenges of communication in international business.</a:t>
            </a:r>
          </a:p>
          <a:p>
            <a:pPr algn="just">
              <a:buFont typeface="Arial" panose="020B0604020202020204" pitchFamily="34" charset="0"/>
              <a:buChar char="•"/>
            </a:pPr>
            <a:r>
              <a:rPr lang="en-GB" b="0" i="0" u="none" strike="noStrike" dirty="0">
                <a:effectLst/>
              </a:rPr>
              <a:t>Identify strategies businesses use to overcome PESTLE-related barriers.</a:t>
            </a:r>
          </a:p>
          <a:p>
            <a:pPr algn="just">
              <a:buFont typeface="Arial" panose="020B0604020202020204" pitchFamily="34" charset="0"/>
              <a:buChar char="•"/>
            </a:pPr>
            <a:r>
              <a:rPr lang="en-GB" b="0" i="0" u="none" strike="noStrike" dirty="0">
                <a:effectLst/>
              </a:rPr>
              <a:t>Reflect on how businesses can improve global communication.</a:t>
            </a:r>
          </a:p>
          <a:p>
            <a:pPr marL="0" indent="0" algn="just">
              <a:buNone/>
            </a:pPr>
            <a:endParaRPr lang="en-US" dirty="0"/>
          </a:p>
        </p:txBody>
      </p:sp>
      <p:pic>
        <p:nvPicPr>
          <p:cNvPr id="7" name="Graphic 6" descr="Board Room">
            <a:extLst>
              <a:ext uri="{FF2B5EF4-FFF2-40B4-BE49-F238E27FC236}">
                <a16:creationId xmlns:a16="http://schemas.microsoft.com/office/drawing/2014/main" id="{9BFAB171-CFD6-8015-E32E-D2AFF2279F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5383" y="3210560"/>
            <a:ext cx="2959568" cy="2959568"/>
          </a:xfrm>
          <a:prstGeom prst="rect">
            <a:avLst/>
          </a:prstGeom>
        </p:spPr>
      </p:pic>
      <p:cxnSp>
        <p:nvCxnSpPr>
          <p:cNvPr id="12" name="Straight Connector 1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9115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29ED0-C730-91AA-D81E-0E1FC6051632}"/>
              </a:ext>
            </a:extLst>
          </p:cNvPr>
          <p:cNvSpPr>
            <a:spLocks noGrp="1"/>
          </p:cNvSpPr>
          <p:nvPr>
            <p:ph type="title"/>
          </p:nvPr>
        </p:nvSpPr>
        <p:spPr>
          <a:xfrm>
            <a:off x="704087" y="609601"/>
            <a:ext cx="2521714" cy="4488878"/>
          </a:xfrm>
        </p:spPr>
        <p:txBody>
          <a:bodyPr>
            <a:normAutofit/>
          </a:bodyPr>
          <a:lstStyle/>
          <a:p>
            <a:r>
              <a:rPr lang="en-GB" sz="3200" b="1" i="0" u="none" strike="noStrike">
                <a:effectLst/>
              </a:rPr>
              <a:t>Regional Trading Blocs &amp; Market Access</a:t>
            </a:r>
            <a:br>
              <a:rPr lang="en-GB" sz="3200" b="0" i="0" u="none" strike="noStrike">
                <a:effectLst/>
              </a:rPr>
            </a:br>
            <a:endParaRPr lang="en-US" sz="3200"/>
          </a:p>
        </p:txBody>
      </p:sp>
      <p:cxnSp>
        <p:nvCxnSpPr>
          <p:cNvPr id="11" name="Straight Connector 10">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9146109-BF21-DE7D-3D37-356A679B499E}"/>
              </a:ext>
            </a:extLst>
          </p:cNvPr>
          <p:cNvGraphicFramePr>
            <a:graphicFrameLocks noGrp="1"/>
          </p:cNvGraphicFramePr>
          <p:nvPr>
            <p:ph idx="1"/>
            <p:extLst>
              <p:ext uri="{D42A27DB-BD31-4B8C-83A1-F6EECF244321}">
                <p14:modId xmlns:p14="http://schemas.microsoft.com/office/powerpoint/2010/main" val="875733161"/>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68123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D04EA427-4F1E-62EF-61A0-E9571BFD20E6}"/>
              </a:ext>
            </a:extLst>
          </p:cNvPr>
          <p:cNvPicPr>
            <a:picLocks noChangeAspect="1"/>
          </p:cNvPicPr>
          <p:nvPr/>
        </p:nvPicPr>
        <p:blipFill>
          <a:blip r:embed="rId2"/>
          <a:srcRect l="28323" r="28091"/>
          <a:stretch/>
        </p:blipFill>
        <p:spPr>
          <a:xfrm>
            <a:off x="20" y="-17929"/>
            <a:ext cx="4206220" cy="6875929"/>
          </a:xfrm>
          <a:prstGeom prst="rect">
            <a:avLst/>
          </a:prstGeom>
        </p:spPr>
      </p:pic>
      <p:sp>
        <p:nvSpPr>
          <p:cNvPr id="2" name="Title 1">
            <a:extLst>
              <a:ext uri="{FF2B5EF4-FFF2-40B4-BE49-F238E27FC236}">
                <a16:creationId xmlns:a16="http://schemas.microsoft.com/office/drawing/2014/main" id="{75DB366E-00C7-BC6C-E6F7-00813AB53E3C}"/>
              </a:ext>
            </a:extLst>
          </p:cNvPr>
          <p:cNvSpPr>
            <a:spLocks noGrp="1"/>
          </p:cNvSpPr>
          <p:nvPr>
            <p:ph type="title"/>
          </p:nvPr>
        </p:nvSpPr>
        <p:spPr>
          <a:xfrm>
            <a:off x="4866968" y="914400"/>
            <a:ext cx="6627924" cy="1307592"/>
          </a:xfrm>
        </p:spPr>
        <p:txBody>
          <a:bodyPr>
            <a:normAutofit/>
          </a:bodyPr>
          <a:lstStyle/>
          <a:p>
            <a:r>
              <a:rPr lang="en-US" b="1" dirty="0"/>
              <a:t>Activities 	</a:t>
            </a:r>
          </a:p>
        </p:txBody>
      </p:sp>
      <p:sp>
        <p:nvSpPr>
          <p:cNvPr id="3" name="Content Placeholder 2">
            <a:extLst>
              <a:ext uri="{FF2B5EF4-FFF2-40B4-BE49-F238E27FC236}">
                <a16:creationId xmlns:a16="http://schemas.microsoft.com/office/drawing/2014/main" id="{71413548-0AC3-6F93-F439-1756A825502A}"/>
              </a:ext>
            </a:extLst>
          </p:cNvPr>
          <p:cNvSpPr>
            <a:spLocks noGrp="1"/>
          </p:cNvSpPr>
          <p:nvPr>
            <p:ph idx="1"/>
          </p:nvPr>
        </p:nvSpPr>
        <p:spPr>
          <a:xfrm>
            <a:off x="4866968" y="1728441"/>
            <a:ext cx="6627924" cy="4233447"/>
          </a:xfrm>
        </p:spPr>
        <p:txBody>
          <a:bodyPr>
            <a:normAutofit/>
          </a:bodyPr>
          <a:lstStyle/>
          <a:p>
            <a:pPr marL="0" indent="0" algn="just">
              <a:lnSpc>
                <a:spcPct val="100000"/>
              </a:lnSpc>
              <a:buNone/>
            </a:pPr>
            <a:r>
              <a:rPr lang="en-GB" sz="1200" b="1" i="0" u="none" strike="noStrike" dirty="0">
                <a:effectLst/>
              </a:rPr>
              <a:t>Objective:</a:t>
            </a:r>
          </a:p>
          <a:p>
            <a:pPr marL="0" indent="0" algn="just">
              <a:lnSpc>
                <a:spcPct val="100000"/>
              </a:lnSpc>
              <a:buNone/>
            </a:pPr>
            <a:r>
              <a:rPr lang="en-GB" sz="1200" dirty="0"/>
              <a:t>W</a:t>
            </a:r>
            <a:r>
              <a:rPr lang="en-GB" sz="1200" b="0" i="0" u="none" strike="noStrike" dirty="0">
                <a:effectLst/>
              </a:rPr>
              <a:t>ork in groups to research and analyse an economic bloc, discussing its advantages and disadvantages. Present your findings to the class.</a:t>
            </a:r>
          </a:p>
          <a:p>
            <a:pPr marL="0" indent="0" algn="just">
              <a:lnSpc>
                <a:spcPct val="100000"/>
              </a:lnSpc>
              <a:buNone/>
            </a:pPr>
            <a:r>
              <a:rPr lang="en-GB" sz="1200" b="1" i="0" u="none" strike="noStrike" dirty="0">
                <a:effectLst/>
              </a:rPr>
              <a:t>Instructions:</a:t>
            </a:r>
          </a:p>
          <a:p>
            <a:pPr algn="just">
              <a:lnSpc>
                <a:spcPct val="100000"/>
              </a:lnSpc>
              <a:buFont typeface="+mj-lt"/>
              <a:buAutoNum type="arabicPeriod"/>
            </a:pPr>
            <a:r>
              <a:rPr lang="en-GB" sz="1200" b="1" i="0" u="none" strike="noStrike" dirty="0">
                <a:effectLst/>
              </a:rPr>
              <a:t>Form Groups</a:t>
            </a:r>
            <a:r>
              <a:rPr lang="en-GB" sz="1200" b="0" i="0" u="none" strike="noStrike" dirty="0">
                <a:effectLst/>
              </a:rPr>
              <a:t> – Divide the class into groups of three.</a:t>
            </a:r>
          </a:p>
          <a:p>
            <a:pPr algn="just">
              <a:lnSpc>
                <a:spcPct val="100000"/>
              </a:lnSpc>
              <a:buFont typeface="+mj-lt"/>
              <a:buAutoNum type="arabicPeriod"/>
            </a:pPr>
            <a:r>
              <a:rPr lang="en-GB" sz="1200" b="1" i="0" u="none" strike="noStrike" dirty="0">
                <a:effectLst/>
              </a:rPr>
              <a:t>Select an Economic Bloc</a:t>
            </a:r>
            <a:r>
              <a:rPr lang="en-GB" sz="1200" b="0" i="0" u="none" strike="noStrike" dirty="0">
                <a:effectLst/>
              </a:rPr>
              <a:t> – Each group will choose one economic bloc (e.g., European Union, ASEAN, NAFTA, African Union, MERCOSUR).</a:t>
            </a:r>
          </a:p>
          <a:p>
            <a:pPr algn="just">
              <a:lnSpc>
                <a:spcPct val="100000"/>
              </a:lnSpc>
              <a:buFont typeface="+mj-lt"/>
              <a:buAutoNum type="arabicPeriod"/>
            </a:pPr>
            <a:r>
              <a:rPr lang="en-GB" sz="1200" b="1" i="0" u="none" strike="noStrike" dirty="0">
                <a:effectLst/>
              </a:rPr>
              <a:t>Research and Discuss</a:t>
            </a:r>
            <a:r>
              <a:rPr lang="en-GB" sz="1200" b="0" i="0" u="none" strike="noStrike" dirty="0">
                <a:effectLst/>
              </a:rPr>
              <a:t> – Groups will spend </a:t>
            </a:r>
            <a:r>
              <a:rPr lang="en-GB" sz="1200" b="1" i="0" u="none" strike="noStrike" dirty="0">
                <a:effectLst/>
              </a:rPr>
              <a:t>20 minutes</a:t>
            </a:r>
            <a:r>
              <a:rPr lang="en-GB" sz="1200" b="0" i="0" u="none" strike="noStrike" dirty="0">
                <a:effectLst/>
              </a:rPr>
              <a:t> researching the chosen bloc, focusing on:</a:t>
            </a:r>
          </a:p>
          <a:p>
            <a:pPr marL="742950" lvl="1" indent="-285750" algn="just">
              <a:lnSpc>
                <a:spcPct val="100000"/>
              </a:lnSpc>
              <a:buFont typeface="+mj-lt"/>
              <a:buAutoNum type="arabicPeriod"/>
            </a:pPr>
            <a:r>
              <a:rPr lang="en-GB" sz="1200" b="1" i="0" u="none" strike="noStrike" dirty="0">
                <a:effectLst/>
              </a:rPr>
              <a:t>What the bloc is</a:t>
            </a:r>
            <a:r>
              <a:rPr lang="en-GB" sz="1200" b="0" i="0" u="none" strike="noStrike" dirty="0">
                <a:effectLst/>
              </a:rPr>
              <a:t> (its purpose and member countries).</a:t>
            </a:r>
          </a:p>
          <a:p>
            <a:pPr marL="742950" lvl="1" indent="-285750" algn="just">
              <a:lnSpc>
                <a:spcPct val="100000"/>
              </a:lnSpc>
              <a:buFont typeface="+mj-lt"/>
              <a:buAutoNum type="arabicPeriod"/>
            </a:pPr>
            <a:r>
              <a:rPr lang="en-GB" sz="1200" b="1" i="0" u="none" strike="noStrike" dirty="0">
                <a:effectLst/>
              </a:rPr>
              <a:t>Advantages of being part of the bloc.</a:t>
            </a:r>
            <a:endParaRPr lang="en-GB" sz="1200" b="0" i="0" u="none" strike="noStrike" dirty="0">
              <a:effectLst/>
            </a:endParaRPr>
          </a:p>
          <a:p>
            <a:pPr marL="742950" lvl="1" indent="-285750" algn="just">
              <a:lnSpc>
                <a:spcPct val="100000"/>
              </a:lnSpc>
              <a:buFont typeface="+mj-lt"/>
              <a:buAutoNum type="arabicPeriod"/>
            </a:pPr>
            <a:r>
              <a:rPr lang="en-GB" sz="1200" b="1" i="0" u="none" strike="noStrike" dirty="0">
                <a:effectLst/>
              </a:rPr>
              <a:t>Disadvantages of being part of the bloc.</a:t>
            </a:r>
            <a:endParaRPr lang="en-GB" sz="1200" b="0" i="0" u="none" strike="noStrike" dirty="0">
              <a:effectLst/>
            </a:endParaRPr>
          </a:p>
          <a:p>
            <a:pPr algn="just">
              <a:lnSpc>
                <a:spcPct val="100000"/>
              </a:lnSpc>
              <a:buFont typeface="+mj-lt"/>
              <a:buAutoNum type="arabicPeriod"/>
            </a:pPr>
            <a:r>
              <a:rPr lang="en-GB" sz="1200" b="1" i="0" u="none" strike="noStrike" dirty="0">
                <a:effectLst/>
              </a:rPr>
              <a:t>Prepare Notes</a:t>
            </a:r>
            <a:r>
              <a:rPr lang="en-GB" sz="1200" b="0" i="0" u="none" strike="noStrike" dirty="0">
                <a:effectLst/>
              </a:rPr>
              <a:t> – Summarise the key points clearly and concisely.</a:t>
            </a:r>
          </a:p>
          <a:p>
            <a:pPr algn="just">
              <a:lnSpc>
                <a:spcPct val="100000"/>
              </a:lnSpc>
              <a:buFont typeface="+mj-lt"/>
              <a:buAutoNum type="arabicPeriod"/>
            </a:pPr>
            <a:r>
              <a:rPr lang="en-GB" sz="1200" b="1" i="0" u="none" strike="noStrike" dirty="0">
                <a:effectLst/>
              </a:rPr>
              <a:t>Presentation</a:t>
            </a:r>
            <a:r>
              <a:rPr lang="en-GB" sz="1200" b="0" i="0" u="none" strike="noStrike" dirty="0">
                <a:effectLst/>
              </a:rPr>
              <a:t> – Choose one group member to present the findings to the class in </a:t>
            </a:r>
            <a:r>
              <a:rPr lang="en-GB" sz="1200" b="1" i="0" u="none" strike="noStrike" dirty="0">
                <a:effectLst/>
              </a:rPr>
              <a:t>2-3 minutes</a:t>
            </a:r>
            <a:r>
              <a:rPr lang="en-GB" sz="1200" b="0" i="0" u="none" strike="noStrike" dirty="0">
                <a:effectLst/>
              </a:rPr>
              <a:t>.</a:t>
            </a:r>
          </a:p>
          <a:p>
            <a:pPr algn="just">
              <a:lnSpc>
                <a:spcPct val="100000"/>
              </a:lnSpc>
              <a:buFont typeface="+mj-lt"/>
              <a:buAutoNum type="arabicPeriod"/>
            </a:pPr>
            <a:r>
              <a:rPr lang="en-GB" sz="1200" b="1" i="0" u="none" strike="noStrike" dirty="0">
                <a:effectLst/>
              </a:rPr>
              <a:t>Class Discussion</a:t>
            </a:r>
            <a:r>
              <a:rPr lang="en-GB" sz="1200" b="0" i="0" u="none" strike="noStrike" dirty="0">
                <a:effectLst/>
              </a:rPr>
              <a:t> – After each presentation, engage in a short discussion on the impact of economic blocs.</a:t>
            </a:r>
          </a:p>
          <a:p>
            <a:pPr marL="0" indent="0" algn="just">
              <a:lnSpc>
                <a:spcPct val="100000"/>
              </a:lnSpc>
              <a:buNone/>
            </a:pPr>
            <a:endParaRPr lang="en-US" sz="1200" dirty="0"/>
          </a:p>
        </p:txBody>
      </p:sp>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64640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0" name="Straight Connector 9">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38A7AC8-A4E7-2BDC-C152-52FFC504948E}"/>
              </a:ext>
            </a:extLst>
          </p:cNvPr>
          <p:cNvSpPr>
            <a:spLocks noGrp="1"/>
          </p:cNvSpPr>
          <p:nvPr>
            <p:ph type="title"/>
          </p:nvPr>
        </p:nvSpPr>
        <p:spPr>
          <a:xfrm>
            <a:off x="702129" y="914760"/>
            <a:ext cx="3678485" cy="3543764"/>
          </a:xfrm>
        </p:spPr>
        <p:txBody>
          <a:bodyPr>
            <a:normAutofit/>
          </a:bodyPr>
          <a:lstStyle/>
          <a:p>
            <a:r>
              <a:rPr lang="en-GB" b="1" i="0" u="none" strike="noStrike">
                <a:effectLst/>
              </a:rPr>
              <a:t>Conclusion</a:t>
            </a:r>
            <a:br>
              <a:rPr lang="en-GB" b="0" i="0" u="none" strike="noStrike">
                <a:effectLst/>
              </a:rPr>
            </a:br>
            <a:endParaRPr lang="en-US" dirty="0"/>
          </a:p>
        </p:txBody>
      </p:sp>
      <p:sp>
        <p:nvSpPr>
          <p:cNvPr id="3" name="Content Placeholder 2">
            <a:extLst>
              <a:ext uri="{FF2B5EF4-FFF2-40B4-BE49-F238E27FC236}">
                <a16:creationId xmlns:a16="http://schemas.microsoft.com/office/drawing/2014/main" id="{1DB927B1-692C-63D0-A52B-5F65DBFBEE60}"/>
              </a:ext>
            </a:extLst>
          </p:cNvPr>
          <p:cNvSpPr>
            <a:spLocks noGrp="1"/>
          </p:cNvSpPr>
          <p:nvPr>
            <p:ph idx="1"/>
          </p:nvPr>
        </p:nvSpPr>
        <p:spPr>
          <a:xfrm>
            <a:off x="4773168" y="993228"/>
            <a:ext cx="6720840" cy="4935981"/>
          </a:xfrm>
        </p:spPr>
        <p:txBody>
          <a:bodyPr>
            <a:normAutofit/>
          </a:bodyPr>
          <a:lstStyle/>
          <a:p>
            <a:pPr algn="just">
              <a:buFont typeface="Arial" panose="020B0604020202020204" pitchFamily="34" charset="0"/>
              <a:buChar char="•"/>
            </a:pPr>
            <a:endParaRPr lang="en-GB" b="0" i="0" u="none" strike="noStrike" dirty="0">
              <a:effectLst/>
            </a:endParaRPr>
          </a:p>
          <a:p>
            <a:pPr algn="just">
              <a:buFont typeface="Arial" panose="020B0604020202020204" pitchFamily="34" charset="0"/>
              <a:buChar char="•"/>
            </a:pPr>
            <a:endParaRPr lang="en-GB" dirty="0"/>
          </a:p>
          <a:p>
            <a:pPr algn="just">
              <a:buFont typeface="Arial" panose="020B0604020202020204" pitchFamily="34" charset="0"/>
              <a:buChar char="•"/>
            </a:pPr>
            <a:r>
              <a:rPr lang="en-GB" b="0" i="0" u="none" strike="noStrike" dirty="0">
                <a:effectLst/>
              </a:rPr>
              <a:t>The international business environment presents both opportunities and challenges.</a:t>
            </a:r>
          </a:p>
          <a:p>
            <a:pPr algn="just">
              <a:buFont typeface="Arial" panose="020B0604020202020204" pitchFamily="34" charset="0"/>
              <a:buChar char="•"/>
            </a:pPr>
            <a:r>
              <a:rPr lang="en-GB" b="0" i="0" u="none" strike="noStrike" dirty="0">
                <a:effectLst/>
              </a:rPr>
              <a:t>Companies must adapt to geopolitical, economic, and technological shifts.</a:t>
            </a:r>
          </a:p>
          <a:p>
            <a:pPr algn="just">
              <a:buFont typeface="Arial" panose="020B0604020202020204" pitchFamily="34" charset="0"/>
              <a:buChar char="•"/>
            </a:pPr>
            <a:r>
              <a:rPr lang="en-GB" b="0" i="0" u="none" strike="noStrike" dirty="0">
                <a:effectLst/>
              </a:rPr>
              <a:t>Successful global managers leverage risk assessment and strategic planning to sustain competitive advantage.</a:t>
            </a:r>
          </a:p>
          <a:p>
            <a:pPr algn="just"/>
            <a:endParaRPr lang="en-US" dirty="0"/>
          </a:p>
        </p:txBody>
      </p:sp>
    </p:spTree>
    <p:extLst>
      <p:ext uri="{BB962C8B-B14F-4D97-AF65-F5344CB8AC3E}">
        <p14:creationId xmlns:p14="http://schemas.microsoft.com/office/powerpoint/2010/main" val="33213533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9" name="Straight Connector 18">
            <a:extLst>
              <a:ext uri="{FF2B5EF4-FFF2-40B4-BE49-F238E27FC236}">
                <a16:creationId xmlns:a16="http://schemas.microsoft.com/office/drawing/2014/main" id="{22F20000-FD86-48F6-9363-FEC90C932D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72AE332-6ACA-45BE-875F-91A291D4A4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6CA017A-2DC0-D50A-3C33-BFA38FE94288}"/>
              </a:ext>
            </a:extLst>
          </p:cNvPr>
          <p:cNvSpPr>
            <a:spLocks noGrp="1"/>
          </p:cNvSpPr>
          <p:nvPr>
            <p:ph type="title"/>
          </p:nvPr>
        </p:nvSpPr>
        <p:spPr>
          <a:xfrm>
            <a:off x="702129" y="914760"/>
            <a:ext cx="3678485" cy="3543764"/>
          </a:xfrm>
        </p:spPr>
        <p:txBody>
          <a:bodyPr>
            <a:normAutofit/>
          </a:bodyPr>
          <a:lstStyle/>
          <a:p>
            <a:r>
              <a:rPr lang="en-GB" b="1" i="0" u="none" strike="noStrike" dirty="0">
                <a:effectLst/>
              </a:rPr>
              <a:t>References and further reading </a:t>
            </a:r>
            <a:br>
              <a:rPr lang="en-GB" b="0" i="0" u="none" strike="noStrike" dirty="0">
                <a:effectLst/>
              </a:rPr>
            </a:br>
            <a:endParaRPr lang="en-US"/>
          </a:p>
        </p:txBody>
      </p:sp>
      <p:sp>
        <p:nvSpPr>
          <p:cNvPr id="3" name="Content Placeholder 2">
            <a:extLst>
              <a:ext uri="{FF2B5EF4-FFF2-40B4-BE49-F238E27FC236}">
                <a16:creationId xmlns:a16="http://schemas.microsoft.com/office/drawing/2014/main" id="{030527AE-D1AA-3504-7C0D-F6CDC8ED0B7D}"/>
              </a:ext>
            </a:extLst>
          </p:cNvPr>
          <p:cNvSpPr>
            <a:spLocks noGrp="1"/>
          </p:cNvSpPr>
          <p:nvPr>
            <p:ph idx="1"/>
          </p:nvPr>
        </p:nvSpPr>
        <p:spPr>
          <a:xfrm>
            <a:off x="4773168" y="993228"/>
            <a:ext cx="6720840" cy="4935981"/>
          </a:xfrm>
        </p:spPr>
        <p:txBody>
          <a:bodyPr>
            <a:normAutofit/>
          </a:bodyPr>
          <a:lstStyle/>
          <a:p>
            <a:pPr algn="just"/>
            <a:r>
              <a:rPr lang="en-GB" i="0" u="none" strike="noStrike" dirty="0" err="1">
                <a:effectLst/>
              </a:rPr>
              <a:t>Deresky</a:t>
            </a:r>
            <a:r>
              <a:rPr lang="en-GB" i="0" u="none" strike="noStrike" dirty="0">
                <a:effectLst/>
              </a:rPr>
              <a:t>, H. (2017). </a:t>
            </a:r>
            <a:r>
              <a:rPr lang="en-GB" i="1" u="none" strike="noStrike" dirty="0">
                <a:effectLst/>
              </a:rPr>
              <a:t>International Management</a:t>
            </a:r>
            <a:r>
              <a:rPr lang="en-GB" i="0" u="none" strike="noStrike" dirty="0">
                <a:effectLst/>
              </a:rPr>
              <a:t>. Pearson.</a:t>
            </a:r>
          </a:p>
          <a:p>
            <a:pPr algn="just"/>
            <a:endParaRPr lang="en-GB" i="0" u="none" strike="noStrike" dirty="0">
              <a:effectLst/>
            </a:endParaRPr>
          </a:p>
          <a:p>
            <a:pPr algn="just"/>
            <a:r>
              <a:rPr lang="en-GB" i="0" u="none" strike="noStrike" dirty="0">
                <a:effectLst/>
              </a:rPr>
              <a:t>Global Business</a:t>
            </a:r>
            <a:r>
              <a:rPr lang="en-GB" i="0" u="none" strike="noStrike" dirty="0">
                <a:effectLst/>
                <a:latin typeface="-webkit-standard"/>
              </a:rPr>
              <a:t> by Mike W. Peng. </a:t>
            </a:r>
          </a:p>
          <a:p>
            <a:pPr algn="just"/>
            <a:endParaRPr lang="en-GB" i="0" u="none" strike="noStrike" dirty="0">
              <a:effectLst/>
            </a:endParaRPr>
          </a:p>
          <a:p>
            <a:pPr algn="just"/>
            <a:r>
              <a:rPr lang="en-GB" i="0" u="none" strike="noStrike" dirty="0">
                <a:effectLst/>
              </a:rPr>
              <a:t>International Business: The New Realities</a:t>
            </a:r>
            <a:r>
              <a:rPr lang="en-GB" i="0" u="none" strike="noStrike" dirty="0">
                <a:effectLst/>
                <a:latin typeface="-webkit-standard"/>
              </a:rPr>
              <a:t> by S. Tamer </a:t>
            </a:r>
            <a:r>
              <a:rPr lang="en-GB" i="0" u="none" strike="noStrike" dirty="0" err="1">
                <a:effectLst/>
                <a:latin typeface="-webkit-standard"/>
              </a:rPr>
              <a:t>Cavusgil</a:t>
            </a:r>
            <a:r>
              <a:rPr lang="en-GB" i="0" u="none" strike="noStrike" dirty="0">
                <a:effectLst/>
                <a:latin typeface="-webkit-standard"/>
              </a:rPr>
              <a:t>, Gary Knight, John </a:t>
            </a:r>
            <a:r>
              <a:rPr lang="en-GB" i="0" u="none" strike="noStrike" dirty="0" err="1">
                <a:effectLst/>
                <a:latin typeface="-webkit-standard"/>
              </a:rPr>
              <a:t>Riesenberger</a:t>
            </a:r>
            <a:r>
              <a:rPr lang="en-GB" i="0" u="none" strike="noStrike" dirty="0">
                <a:effectLst/>
                <a:latin typeface="-webkit-standard"/>
              </a:rPr>
              <a:t>. </a:t>
            </a:r>
          </a:p>
          <a:p>
            <a:pPr algn="just"/>
            <a:endParaRPr lang="en-GB" i="0" u="none" strike="noStrike" dirty="0">
              <a:effectLst/>
            </a:endParaRPr>
          </a:p>
          <a:p>
            <a:pPr algn="just"/>
            <a:r>
              <a:rPr lang="en-GB" i="0" u="none" strike="noStrike" dirty="0">
                <a:effectLst/>
              </a:rPr>
              <a:t>The Globalization of Business</a:t>
            </a:r>
            <a:r>
              <a:rPr lang="en-GB" i="0" u="none" strike="noStrike" dirty="0">
                <a:effectLst/>
                <a:latin typeface="-webkit-standard"/>
              </a:rPr>
              <a:t> by John H. Dunning.</a:t>
            </a:r>
          </a:p>
          <a:p>
            <a:pPr algn="just"/>
            <a:endParaRPr lang="en-GB" i="0" u="none" strike="noStrike" dirty="0">
              <a:effectLst/>
            </a:endParaRPr>
          </a:p>
          <a:p>
            <a:pPr algn="just"/>
            <a:r>
              <a:rPr lang="en-GB" i="0" u="none" strike="noStrike" dirty="0">
                <a:effectLst/>
              </a:rPr>
              <a:t>International Management: Culture, Strategy, and </a:t>
            </a:r>
            <a:r>
              <a:rPr lang="en-GB" i="0" u="none" strike="noStrike" dirty="0" err="1">
                <a:effectLst/>
              </a:rPr>
              <a:t>Behavior</a:t>
            </a:r>
            <a:r>
              <a:rPr lang="en-GB" i="0" u="none" strike="noStrike" dirty="0">
                <a:effectLst/>
              </a:rPr>
              <a:t>”</a:t>
            </a:r>
            <a:r>
              <a:rPr lang="en-GB" i="0" u="none" strike="noStrike" dirty="0">
                <a:effectLst/>
                <a:latin typeface="-webkit-standard"/>
              </a:rPr>
              <a:t> by Fred Luthans and Jonathan P. Doh.</a:t>
            </a:r>
          </a:p>
        </p:txBody>
      </p:sp>
    </p:spTree>
    <p:extLst>
      <p:ext uri="{BB962C8B-B14F-4D97-AF65-F5344CB8AC3E}">
        <p14:creationId xmlns:p14="http://schemas.microsoft.com/office/powerpoint/2010/main" val="1198977804"/>
      </p:ext>
    </p:extLst>
  </p:cSld>
  <p:clrMapOvr>
    <a:masterClrMapping/>
  </p:clrMapOvr>
</p:sld>
</file>

<file path=ppt/theme/theme1.xml><?xml version="1.0" encoding="utf-8"?>
<a:theme xmlns:a="http://schemas.openxmlformats.org/drawingml/2006/main" name="ChronicleVTI">
  <a:themeElements>
    <a:clrScheme name="AnalogousFromLightSeedRightStep">
      <a:dk1>
        <a:srgbClr val="000000"/>
      </a:dk1>
      <a:lt1>
        <a:srgbClr val="FFFFFF"/>
      </a:lt1>
      <a:dk2>
        <a:srgbClr val="412624"/>
      </a:dk2>
      <a:lt2>
        <a:srgbClr val="E6E8E2"/>
      </a:lt2>
      <a:accent1>
        <a:srgbClr val="A996C6"/>
      </a:accent1>
      <a:accent2>
        <a:srgbClr val="AF7FBA"/>
      </a:accent2>
      <a:accent3>
        <a:srgbClr val="C593B9"/>
      </a:accent3>
      <a:accent4>
        <a:srgbClr val="BA7F94"/>
      </a:accent4>
      <a:accent5>
        <a:srgbClr val="C69996"/>
      </a:accent5>
      <a:accent6>
        <a:srgbClr val="BA9B7F"/>
      </a:accent6>
      <a:hlink>
        <a:srgbClr val="758A53"/>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87</TotalTime>
  <Words>1345</Words>
  <Application>Microsoft Macintosh PowerPoint</Application>
  <PresentationFormat>Widescreen</PresentationFormat>
  <Paragraphs>154</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-webkit-standard</vt:lpstr>
      <vt:lpstr>Arial</vt:lpstr>
      <vt:lpstr>Calisto MT</vt:lpstr>
      <vt:lpstr>Univers Condensed</vt:lpstr>
      <vt:lpstr>ChronicleVTI</vt:lpstr>
      <vt:lpstr>International Business Communications </vt:lpstr>
      <vt:lpstr>Learning Outcomes </vt:lpstr>
      <vt:lpstr>What is international communication?</vt:lpstr>
      <vt:lpstr>Assessing Risks in Global Business</vt:lpstr>
      <vt:lpstr>Assessing Risks in Global Business- an example </vt:lpstr>
      <vt:lpstr>What is International Management? </vt:lpstr>
      <vt:lpstr>Role of international managers</vt:lpstr>
      <vt:lpstr>Role of international managers Cont.…</vt:lpstr>
      <vt:lpstr>Key Challenges for International Managers </vt:lpstr>
      <vt:lpstr>Understanding Globalization </vt:lpstr>
      <vt:lpstr>Challenges to Globalization </vt:lpstr>
      <vt:lpstr>Effects of Globalization on Corporations </vt:lpstr>
      <vt:lpstr>Globalization of Human Capital &amp; IT </vt:lpstr>
      <vt:lpstr>Political and Economic Risks </vt:lpstr>
      <vt:lpstr>Managing Political &amp; Economic Risks </vt:lpstr>
      <vt:lpstr>Legal &amp; Technological Environment </vt:lpstr>
      <vt:lpstr>International Business Communications &amp; PESTLE Analysis</vt:lpstr>
      <vt:lpstr>Regional Trading Blocs &amp; Market Access </vt:lpstr>
      <vt:lpstr>Activities  </vt:lpstr>
      <vt:lpstr>Conclusion </vt:lpstr>
      <vt:lpstr>References and further reading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Afzal Munna (Staff)</dc:creator>
  <cp:lastModifiedBy>Afzal Munna (Staff)</cp:lastModifiedBy>
  <cp:revision>66</cp:revision>
  <dcterms:created xsi:type="dcterms:W3CDTF">2025-02-02T09:45:57Z</dcterms:created>
  <dcterms:modified xsi:type="dcterms:W3CDTF">2025-02-02T11:13:41Z</dcterms:modified>
</cp:coreProperties>
</file>