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_I17cK1ltY" TargetMode="External"/><Relationship Id="rId2" Type="http://schemas.openxmlformats.org/officeDocument/2006/relationships/hyperlink" Target="https://www.youtube.com/watch?v=7DdM-4siaQw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dove.com/uk/dove-self-esteem-project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youtube.com/watch?v=XjJQBjWYDT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v=mq-BWUt2_t4&amp;feature=youtu.b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cbbc/curations/growing-up-digital" TargetMode="External"/><Relationship Id="rId2" Type="http://schemas.openxmlformats.org/officeDocument/2006/relationships/hyperlink" Target="https://www.youtube.com/watch?v=feQJndK_z6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Children &amp; The media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sz="3500" dirty="0" smtClean="0"/>
              <a:t>DIGITAL LITERACY</a:t>
            </a:r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2208632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5102" y="2485505"/>
            <a:ext cx="108204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This week…..</a:t>
            </a:r>
          </a:p>
          <a:p>
            <a:endParaRPr lang="en-GB" dirty="0"/>
          </a:p>
          <a:p>
            <a:r>
              <a:rPr lang="en-GB" dirty="0"/>
              <a:t>We are going to look at what it means to </a:t>
            </a:r>
            <a:r>
              <a:rPr lang="en-GB" dirty="0" smtClean="0"/>
              <a:t>be media </a:t>
            </a:r>
            <a:r>
              <a:rPr lang="en-GB" dirty="0"/>
              <a:t>literate and it’s growing importance.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Defining Media Literacy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“The ability to access, analyse, evaluate </a:t>
            </a:r>
            <a:r>
              <a:rPr lang="en-GB" dirty="0" smtClean="0"/>
              <a:t>and communicate </a:t>
            </a:r>
            <a:r>
              <a:rPr lang="en-GB" dirty="0"/>
              <a:t>messages in a wide variety </a:t>
            </a:r>
            <a:r>
              <a:rPr lang="en-GB" dirty="0" smtClean="0"/>
              <a:t>of forms</a:t>
            </a:r>
            <a:r>
              <a:rPr lang="en-GB" dirty="0"/>
              <a:t>”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 err="1"/>
              <a:t>Aufderheide</a:t>
            </a:r>
            <a:r>
              <a:rPr lang="en-GB" dirty="0"/>
              <a:t> 1992)</a:t>
            </a:r>
          </a:p>
        </p:txBody>
      </p:sp>
      <p:pic>
        <p:nvPicPr>
          <p:cNvPr id="1026" name="Picture 2" descr="Image result for MEDIA LITERAC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4130" y="283835"/>
            <a:ext cx="4199313" cy="291852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2390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109" y="856211"/>
            <a:ext cx="10820400" cy="565265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According to </a:t>
            </a:r>
            <a:r>
              <a:rPr lang="en-GB" dirty="0" err="1"/>
              <a:t>Silverblatt</a:t>
            </a:r>
            <a:r>
              <a:rPr lang="en-GB" dirty="0"/>
              <a:t> (2013)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Media Literacy emphasizes: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critical thinking skill that is applied to the</a:t>
            </a:r>
          </a:p>
          <a:p>
            <a:pPr marL="0" indent="0">
              <a:buNone/>
            </a:pPr>
            <a:r>
              <a:rPr lang="en-GB" dirty="0" smtClean="0"/>
              <a:t>	source </a:t>
            </a:r>
            <a:r>
              <a:rPr lang="en-GB" dirty="0"/>
              <a:t>of much of our information: the</a:t>
            </a:r>
          </a:p>
          <a:p>
            <a:pPr marL="0" indent="0">
              <a:buNone/>
            </a:pPr>
            <a:r>
              <a:rPr lang="en-GB" dirty="0" smtClean="0"/>
              <a:t>	channels </a:t>
            </a:r>
            <a:r>
              <a:rPr lang="en-GB" dirty="0"/>
              <a:t>of mass </a:t>
            </a:r>
            <a:r>
              <a:rPr lang="en-GB" dirty="0" smtClean="0"/>
              <a:t>communication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Furnishing </a:t>
            </a:r>
            <a:r>
              <a:rPr lang="en-GB" dirty="0"/>
              <a:t>individuals with the tools to make</a:t>
            </a:r>
          </a:p>
          <a:p>
            <a:pPr marL="0" indent="0">
              <a:buNone/>
            </a:pPr>
            <a:r>
              <a:rPr lang="en-GB" dirty="0" smtClean="0"/>
              <a:t>	independent choices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Furnishing insight into the impact of various</a:t>
            </a:r>
          </a:p>
          <a:p>
            <a:pPr marL="0" indent="0">
              <a:buNone/>
            </a:pPr>
            <a:r>
              <a:rPr lang="en-GB" dirty="0" smtClean="0"/>
              <a:t>	contexts </a:t>
            </a:r>
            <a:r>
              <a:rPr lang="en-GB" dirty="0"/>
              <a:t>on the construction of media</a:t>
            </a:r>
          </a:p>
          <a:p>
            <a:pPr marL="0" indent="0">
              <a:buNone/>
            </a:pPr>
            <a:r>
              <a:rPr lang="en-GB" dirty="0" smtClean="0"/>
              <a:t>	messages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2770" y="1476368"/>
            <a:ext cx="4208244" cy="3971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084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9298" y="1675015"/>
            <a:ext cx="10820400" cy="4783973"/>
          </a:xfrm>
        </p:spPr>
        <p:txBody>
          <a:bodyPr>
            <a:normAutofit/>
          </a:bodyPr>
          <a:lstStyle/>
          <a:p>
            <a:r>
              <a:rPr lang="en-GB" dirty="0"/>
              <a:t>Understanding the process of </a:t>
            </a:r>
            <a:r>
              <a:rPr lang="en-GB" dirty="0" smtClean="0"/>
              <a:t>mass communication</a:t>
            </a:r>
          </a:p>
          <a:p>
            <a:endParaRPr lang="en-GB" dirty="0"/>
          </a:p>
          <a:p>
            <a:r>
              <a:rPr lang="en-GB" dirty="0"/>
              <a:t>An awareness of the impact of the media </a:t>
            </a:r>
            <a:r>
              <a:rPr lang="en-GB" dirty="0" smtClean="0"/>
              <a:t>on the </a:t>
            </a:r>
            <a:r>
              <a:rPr lang="en-GB" dirty="0"/>
              <a:t>individual and </a:t>
            </a:r>
            <a:r>
              <a:rPr lang="en-GB" dirty="0" smtClean="0"/>
              <a:t>society</a:t>
            </a:r>
          </a:p>
          <a:p>
            <a:endParaRPr lang="en-GB" dirty="0"/>
          </a:p>
          <a:p>
            <a:r>
              <a:rPr lang="en-GB" dirty="0"/>
              <a:t>An awareness of media content as a “</a:t>
            </a:r>
            <a:r>
              <a:rPr lang="en-GB" dirty="0" smtClean="0"/>
              <a:t>text” that </a:t>
            </a:r>
            <a:r>
              <a:rPr lang="en-GB" dirty="0"/>
              <a:t>provides insight into our </a:t>
            </a:r>
            <a:r>
              <a:rPr lang="en-GB" dirty="0" smtClean="0"/>
              <a:t>contemporary culture </a:t>
            </a:r>
            <a:r>
              <a:rPr lang="en-GB" dirty="0"/>
              <a:t>and </a:t>
            </a:r>
            <a:r>
              <a:rPr lang="en-GB" dirty="0" smtClean="0"/>
              <a:t>ourselves</a:t>
            </a:r>
          </a:p>
          <a:p>
            <a:endParaRPr lang="en-GB" dirty="0"/>
          </a:p>
          <a:p>
            <a:r>
              <a:rPr lang="en-GB" dirty="0"/>
              <a:t>The development of strategies with which </a:t>
            </a:r>
            <a:r>
              <a:rPr lang="en-GB" dirty="0" smtClean="0"/>
              <a:t>to analyse </a:t>
            </a:r>
            <a:r>
              <a:rPr lang="en-GB" dirty="0"/>
              <a:t>and discuss media </a:t>
            </a:r>
            <a:r>
              <a:rPr lang="en-GB" dirty="0" smtClean="0"/>
              <a:t>messages</a:t>
            </a:r>
          </a:p>
          <a:p>
            <a:endParaRPr lang="en-GB" dirty="0"/>
          </a:p>
          <a:p>
            <a:r>
              <a:rPr lang="en-GB" dirty="0"/>
              <a:t>In the case of media communicators: </a:t>
            </a:r>
            <a:r>
              <a:rPr lang="en-GB" dirty="0" smtClean="0"/>
              <a:t>the ability </a:t>
            </a:r>
            <a:r>
              <a:rPr lang="en-GB" dirty="0"/>
              <a:t>to produce effective and </a:t>
            </a:r>
            <a:r>
              <a:rPr lang="en-GB" dirty="0" smtClean="0"/>
              <a:t>responsible media </a:t>
            </a:r>
            <a:r>
              <a:rPr lang="en-GB" dirty="0"/>
              <a:t>messages</a:t>
            </a:r>
          </a:p>
        </p:txBody>
      </p:sp>
    </p:spTree>
    <p:extLst>
      <p:ext uri="{BB962C8B-B14F-4D97-AF65-F5344CB8AC3E}">
        <p14:creationId xmlns:p14="http://schemas.microsoft.com/office/powerpoint/2010/main" val="2474724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cultivation of enhanced </a:t>
            </a:r>
            <a:r>
              <a:rPr lang="en-GB" dirty="0" smtClean="0"/>
              <a:t>enjoyment, understanding</a:t>
            </a:r>
            <a:r>
              <a:rPr lang="en-GB" dirty="0"/>
              <a:t>, and appreciation of </a:t>
            </a:r>
            <a:r>
              <a:rPr lang="en-GB" dirty="0" smtClean="0"/>
              <a:t>media content</a:t>
            </a:r>
          </a:p>
          <a:p>
            <a:endParaRPr lang="en-GB" dirty="0"/>
          </a:p>
          <a:p>
            <a:r>
              <a:rPr lang="en-GB" dirty="0"/>
              <a:t>The ability to comprehend, interpret </a:t>
            </a:r>
            <a:r>
              <a:rPr lang="en-GB" dirty="0" smtClean="0"/>
              <a:t>and construct </a:t>
            </a:r>
            <a:r>
              <a:rPr lang="en-GB" dirty="0"/>
              <a:t>messages, using the </a:t>
            </a:r>
            <a:r>
              <a:rPr lang="en-GB" dirty="0" smtClean="0"/>
              <a:t>different “languages</a:t>
            </a:r>
            <a:r>
              <a:rPr lang="en-GB" dirty="0"/>
              <a:t>” of </a:t>
            </a:r>
            <a:r>
              <a:rPr lang="en-GB" dirty="0" smtClean="0"/>
              <a:t>media</a:t>
            </a:r>
          </a:p>
          <a:p>
            <a:endParaRPr lang="en-GB" dirty="0"/>
          </a:p>
          <a:p>
            <a:r>
              <a:rPr lang="en-GB" dirty="0"/>
              <a:t>Anticipating changes in the media landscape</a:t>
            </a:r>
          </a:p>
        </p:txBody>
      </p:sp>
    </p:spTree>
    <p:extLst>
      <p:ext uri="{BB962C8B-B14F-4D97-AF65-F5344CB8AC3E}">
        <p14:creationId xmlns:p14="http://schemas.microsoft.com/office/powerpoint/2010/main" val="716172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920240"/>
            <a:ext cx="10820400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Lets </a:t>
            </a:r>
            <a:r>
              <a:rPr lang="en-GB" dirty="0" smtClean="0"/>
              <a:t>consider…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 the case of media communicators: the </a:t>
            </a:r>
            <a:r>
              <a:rPr lang="en-GB" dirty="0" smtClean="0"/>
              <a:t>ability to </a:t>
            </a:r>
            <a:r>
              <a:rPr lang="en-GB" dirty="0"/>
              <a:t>produce effective and </a:t>
            </a:r>
            <a:r>
              <a:rPr lang="en-GB" dirty="0" smtClean="0"/>
              <a:t>responsible media messages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2518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Experiment…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 v=7DdM-4siaQw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What about the men?</a:t>
            </a:r>
          </a:p>
          <a:p>
            <a:r>
              <a:rPr lang="en-GB" dirty="0">
                <a:hlinkClick r:id="rId3"/>
              </a:rPr>
              <a:t>https://www.youtube.com/watch?v=- _I17cK1ltY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71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20488"/>
            <a:ext cx="10820400" cy="4754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0000"/>
                </a:solidFill>
                <a:latin typeface="ArialNova"/>
                <a:hlinkClick r:id="rId2"/>
              </a:rPr>
              <a:t>Dove </a:t>
            </a:r>
            <a:r>
              <a:rPr lang="en-GB" dirty="0">
                <a:solidFill>
                  <a:srgbClr val="000000"/>
                </a:solidFill>
                <a:latin typeface="ArialNova"/>
                <a:hlinkClick r:id="rId2"/>
              </a:rPr>
              <a:t>Self-Esteem </a:t>
            </a:r>
            <a:r>
              <a:rPr lang="en-GB" dirty="0" smtClean="0">
                <a:solidFill>
                  <a:srgbClr val="000000"/>
                </a:solidFill>
                <a:latin typeface="ArialNova"/>
                <a:hlinkClick r:id="rId2"/>
              </a:rPr>
              <a:t>Project</a:t>
            </a:r>
            <a:endParaRPr lang="en-GB" dirty="0" smtClean="0">
              <a:solidFill>
                <a:srgbClr val="000000"/>
              </a:solidFill>
              <a:latin typeface="ArialNova"/>
            </a:endParaRPr>
          </a:p>
          <a:p>
            <a:endParaRPr lang="en-GB" dirty="0">
              <a:solidFill>
                <a:srgbClr val="000000"/>
              </a:solidFill>
              <a:latin typeface="ArialNova"/>
            </a:endParaRPr>
          </a:p>
          <a:p>
            <a:endParaRPr lang="en-GB" dirty="0">
              <a:solidFill>
                <a:srgbClr val="000000"/>
              </a:solidFill>
              <a:latin typeface="ArialNova"/>
            </a:endParaRPr>
          </a:p>
          <a:p>
            <a:r>
              <a:rPr lang="en-GB" dirty="0"/>
              <a:t>What’s the point?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Discuss in groups your thoughts on the </a:t>
            </a:r>
            <a:r>
              <a:rPr lang="en-GB" dirty="0" smtClean="0"/>
              <a:t>Dove campaign</a:t>
            </a:r>
            <a:r>
              <a:rPr lang="en-GB" dirty="0"/>
              <a:t>, consider:</a:t>
            </a:r>
          </a:p>
          <a:p>
            <a:r>
              <a:rPr lang="en-GB" dirty="0"/>
              <a:t>The purpose</a:t>
            </a:r>
          </a:p>
          <a:p>
            <a:r>
              <a:rPr lang="en-GB" dirty="0"/>
              <a:t>The impact of the campaign</a:t>
            </a:r>
          </a:p>
          <a:p>
            <a:r>
              <a:rPr lang="en-GB" dirty="0"/>
              <a:t>The messages</a:t>
            </a:r>
          </a:p>
          <a:p>
            <a:r>
              <a:rPr lang="en-GB" dirty="0"/>
              <a:t>Social responsibility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7589" y="502894"/>
            <a:ext cx="4948611" cy="232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731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410887"/>
            <a:ext cx="10820400" cy="402412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#</a:t>
            </a:r>
            <a:r>
              <a:rPr lang="en-GB" b="1" dirty="0" err="1"/>
              <a:t>likeagirl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 v=</a:t>
            </a:r>
            <a:r>
              <a:rPr lang="en-GB" dirty="0" err="1">
                <a:hlinkClick r:id="rId2"/>
              </a:rPr>
              <a:t>XjJQBjWYDTs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320" y="2771341"/>
            <a:ext cx="6170201" cy="3471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416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292" y="1367028"/>
            <a:ext cx="10820400" cy="484632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Children’s Commissioner’s Growing Up</a:t>
            </a:r>
          </a:p>
          <a:p>
            <a:pPr marL="0" indent="0">
              <a:buNone/>
            </a:pPr>
            <a:r>
              <a:rPr lang="en-GB" dirty="0"/>
              <a:t>Digital Taskforce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“these interventions would give children and</a:t>
            </a:r>
          </a:p>
          <a:p>
            <a:pPr marL="0" indent="0">
              <a:buNone/>
            </a:pPr>
            <a:r>
              <a:rPr lang="en-GB" dirty="0"/>
              <a:t>young adults resilience, information and power,</a:t>
            </a:r>
          </a:p>
          <a:p>
            <a:pPr marL="0" indent="0">
              <a:buNone/>
            </a:pPr>
            <a:r>
              <a:rPr lang="en-GB" dirty="0" smtClean="0"/>
              <a:t>and </a:t>
            </a:r>
            <a:r>
              <a:rPr lang="en-GB" dirty="0"/>
              <a:t>hence open up the internet to them as a</a:t>
            </a:r>
          </a:p>
          <a:p>
            <a:pPr marL="0" indent="0">
              <a:buNone/>
            </a:pPr>
            <a:r>
              <a:rPr lang="en-GB" dirty="0"/>
              <a:t>place where they can be citizens not just users,</a:t>
            </a:r>
          </a:p>
          <a:p>
            <a:pPr marL="0" indent="0">
              <a:buNone/>
            </a:pPr>
            <a:r>
              <a:rPr lang="en-GB" dirty="0"/>
              <a:t>creative but not addicted, open yet not</a:t>
            </a:r>
          </a:p>
          <a:p>
            <a:pPr marL="0" indent="0">
              <a:buNone/>
            </a:pPr>
            <a:r>
              <a:rPr lang="en-GB" dirty="0"/>
              <a:t>vulnerable to having their personal information</a:t>
            </a:r>
          </a:p>
          <a:p>
            <a:pPr marL="0" indent="0">
              <a:buNone/>
            </a:pPr>
            <a:r>
              <a:rPr lang="en-GB" dirty="0"/>
              <a:t>captured and monetised by companies</a:t>
            </a:r>
            <a:r>
              <a:rPr lang="en-GB" dirty="0" smtClean="0"/>
              <a:t>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https://www.youtube.com/watch?v=mq-BWUt2_t4&amp;feature=youtu.be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1513" y="1942615"/>
            <a:ext cx="4854727" cy="3580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55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Read</a:t>
            </a:r>
          </a:p>
          <a:p>
            <a:pPr marL="0" indent="0">
              <a:buNone/>
            </a:pPr>
            <a:r>
              <a:rPr lang="en-GB" dirty="0" smtClean="0"/>
              <a:t>Growing </a:t>
            </a:r>
            <a:r>
              <a:rPr lang="en-GB" dirty="0"/>
              <a:t>up Digital – A report of the growing up</a:t>
            </a:r>
          </a:p>
          <a:p>
            <a:pPr marL="0" indent="0">
              <a:buNone/>
            </a:pPr>
            <a:r>
              <a:rPr lang="en-GB" dirty="0" smtClean="0"/>
              <a:t>Digital </a:t>
            </a:r>
            <a:r>
              <a:rPr lang="en-GB" dirty="0"/>
              <a:t>taskforce January 2017 – On </a:t>
            </a:r>
            <a:r>
              <a:rPr lang="en-GB" dirty="0" err="1" smtClean="0"/>
              <a:t>moodle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www.youtube.com/watch?v=feQJndK_z6o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Task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Review the BBC web pages on growing up digital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https://www.bbc.co.uk/cbbc/curations/growing- up-digital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44500" y="1434642800"/>
            <a:ext cx="2413000" cy="457200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1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Nova-Bold"/>
                <a:cs typeface="Times New Roman" panose="02020603050405020304" pitchFamily="18" charset="0"/>
              </a:rPr>
              <a:t>Read</a:t>
            </a:r>
            <a:endParaRPr kumimoji="0" lang="en-US" altLang="en-US" sz="1300" b="0" i="0" u="none" strike="noStrike" cap="none" normalizeH="0" baseline="0" smtClean="0">
              <a:ln>
                <a:noFill/>
              </a:ln>
              <a:solidFill>
                <a:srgbClr val="000000"/>
              </a:solidFill>
              <a:effectLst/>
              <a:latin typeface="ArialNov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Nova"/>
                <a:cs typeface="Times New Roman" panose="02020603050405020304" pitchFamily="18" charset="0"/>
              </a:rPr>
              <a:t>Growing up Digital – A report of the growing up digital taskforce January 2017 – On moodle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0" name="Picture 2" descr="https://eus-www.sway-cdn.com/s/S41rCIe0zKW7kQZn/images/4Z3e28BUNRiu3M?quality=307&amp;allowAnimation=true&amp;embeddedHost=tru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4168" y="2484502"/>
            <a:ext cx="2924175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2031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270</TotalTime>
  <Words>367</Words>
  <Application>Microsoft Office PowerPoint</Application>
  <PresentationFormat>Widescreen</PresentationFormat>
  <Paragraphs>86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ArialNova</vt:lpstr>
      <vt:lpstr>ArialNova-Bold</vt:lpstr>
      <vt:lpstr>Century Gothic</vt:lpstr>
      <vt:lpstr>Times New Roman</vt:lpstr>
      <vt:lpstr>Vapor Trail</vt:lpstr>
      <vt:lpstr>Children &amp; The media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&amp; The media</dc:title>
  <dc:creator>Donna Morgan</dc:creator>
  <cp:lastModifiedBy>Donna Morgan</cp:lastModifiedBy>
  <cp:revision>9</cp:revision>
  <dcterms:created xsi:type="dcterms:W3CDTF">2019-02-04T11:25:40Z</dcterms:created>
  <dcterms:modified xsi:type="dcterms:W3CDTF">2019-02-04T15:56:08Z</dcterms:modified>
</cp:coreProperties>
</file>