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8301" autoAdjust="0"/>
  </p:normalViewPr>
  <p:slideViewPr>
    <p:cSldViewPr snapToGrid="0">
      <p:cViewPr varScale="1">
        <p:scale>
          <a:sx n="56" d="100"/>
          <a:sy n="56" d="100"/>
        </p:scale>
        <p:origin x="271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45C2AD-3708-4A32-B853-83D7A4B4F5B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FB5CE9A-93E2-4E1D-97B1-ABDFDB882EE1}">
      <dgm:prSet/>
      <dgm:spPr/>
      <dgm:t>
        <a:bodyPr/>
        <a:lstStyle/>
        <a:p>
          <a:r>
            <a:rPr lang="en-GB"/>
            <a:t>Lifespan development studies growth from infancy to adulthood (Santrock, 2021)</a:t>
          </a:r>
          <a:endParaRPr lang="en-US"/>
        </a:p>
      </dgm:t>
    </dgm:pt>
    <dgm:pt modelId="{5442CC06-0A38-41AF-AA8E-D62DFB7A940A}" type="parTrans" cxnId="{09DA9B07-1580-4000-9C0B-ABA48B9DB88E}">
      <dgm:prSet/>
      <dgm:spPr/>
      <dgm:t>
        <a:bodyPr/>
        <a:lstStyle/>
        <a:p>
          <a:endParaRPr lang="en-US"/>
        </a:p>
      </dgm:t>
    </dgm:pt>
    <dgm:pt modelId="{ED22CB4A-9AA7-4871-9344-58B8F98524F9}" type="sibTrans" cxnId="{09DA9B07-1580-4000-9C0B-ABA48B9DB88E}">
      <dgm:prSet/>
      <dgm:spPr/>
      <dgm:t>
        <a:bodyPr/>
        <a:lstStyle/>
        <a:p>
          <a:endParaRPr lang="en-US"/>
        </a:p>
      </dgm:t>
    </dgm:pt>
    <dgm:pt modelId="{7394D1BD-0EFF-4EE2-8F84-3A3FA01C27F3}">
      <dgm:prSet/>
      <dgm:spPr/>
      <dgm:t>
        <a:bodyPr/>
        <a:lstStyle/>
        <a:p>
          <a:r>
            <a:rPr lang="en-GB"/>
            <a:t>Focuses on how people learn and adapt through experience and environment</a:t>
          </a:r>
          <a:endParaRPr lang="en-US"/>
        </a:p>
      </dgm:t>
    </dgm:pt>
    <dgm:pt modelId="{86D5C5EB-457A-4048-A054-6EEB0CAD7DA8}" type="parTrans" cxnId="{8C162056-7550-4D52-9BB7-5D382221FF72}">
      <dgm:prSet/>
      <dgm:spPr/>
      <dgm:t>
        <a:bodyPr/>
        <a:lstStyle/>
        <a:p>
          <a:endParaRPr lang="en-US"/>
        </a:p>
      </dgm:t>
    </dgm:pt>
    <dgm:pt modelId="{58650810-BA7B-41AB-9DFB-42E89EE136D2}" type="sibTrans" cxnId="{8C162056-7550-4D52-9BB7-5D382221FF72}">
      <dgm:prSet/>
      <dgm:spPr/>
      <dgm:t>
        <a:bodyPr/>
        <a:lstStyle/>
        <a:p>
          <a:endParaRPr lang="en-US"/>
        </a:p>
      </dgm:t>
    </dgm:pt>
    <dgm:pt modelId="{3FD4E4DB-C337-475D-BA03-C84AC1203420}">
      <dgm:prSet/>
      <dgm:spPr/>
      <dgm:t>
        <a:bodyPr/>
        <a:lstStyle/>
        <a:p>
          <a:r>
            <a:rPr lang="en-GB"/>
            <a:t>Amira’s current needs fit within this stage where social learning is essential (Smidt, 2018)</a:t>
          </a:r>
          <a:endParaRPr lang="en-US"/>
        </a:p>
      </dgm:t>
    </dgm:pt>
    <dgm:pt modelId="{F3630D54-5EAE-41B8-9F5E-AD8968FE903E}" type="parTrans" cxnId="{181D113B-9AF0-4719-869F-903C33E77297}">
      <dgm:prSet/>
      <dgm:spPr/>
      <dgm:t>
        <a:bodyPr/>
        <a:lstStyle/>
        <a:p>
          <a:endParaRPr lang="en-US"/>
        </a:p>
      </dgm:t>
    </dgm:pt>
    <dgm:pt modelId="{2E4B0EB4-B2B8-48B2-BA69-32E4F070C6C7}" type="sibTrans" cxnId="{181D113B-9AF0-4719-869F-903C33E77297}">
      <dgm:prSet/>
      <dgm:spPr/>
      <dgm:t>
        <a:bodyPr/>
        <a:lstStyle/>
        <a:p>
          <a:endParaRPr lang="en-US"/>
        </a:p>
      </dgm:t>
    </dgm:pt>
    <dgm:pt modelId="{71A726B4-1DA2-4811-B2D4-86E2E8AFB63F}" type="pres">
      <dgm:prSet presAssocID="{F045C2AD-3708-4A32-B853-83D7A4B4F5BB}" presName="hierChild1" presStyleCnt="0">
        <dgm:presLayoutVars>
          <dgm:chPref val="1"/>
          <dgm:dir/>
          <dgm:animOne val="branch"/>
          <dgm:animLvl val="lvl"/>
          <dgm:resizeHandles/>
        </dgm:presLayoutVars>
      </dgm:prSet>
      <dgm:spPr/>
    </dgm:pt>
    <dgm:pt modelId="{BD3CA64E-1BF1-4EF2-8753-1BF98D77BD83}" type="pres">
      <dgm:prSet presAssocID="{0FB5CE9A-93E2-4E1D-97B1-ABDFDB882EE1}" presName="hierRoot1" presStyleCnt="0"/>
      <dgm:spPr/>
    </dgm:pt>
    <dgm:pt modelId="{9FECC733-B991-4F87-9631-8AB631851CB9}" type="pres">
      <dgm:prSet presAssocID="{0FB5CE9A-93E2-4E1D-97B1-ABDFDB882EE1}" presName="composite" presStyleCnt="0"/>
      <dgm:spPr/>
    </dgm:pt>
    <dgm:pt modelId="{85E7C8AF-C9DA-4F1F-B489-088ED4EFCF1D}" type="pres">
      <dgm:prSet presAssocID="{0FB5CE9A-93E2-4E1D-97B1-ABDFDB882EE1}" presName="background" presStyleLbl="node0" presStyleIdx="0" presStyleCnt="3"/>
      <dgm:spPr/>
    </dgm:pt>
    <dgm:pt modelId="{3AC52C9F-B60D-4966-90F7-8CDE7FE9C3B5}" type="pres">
      <dgm:prSet presAssocID="{0FB5CE9A-93E2-4E1D-97B1-ABDFDB882EE1}" presName="text" presStyleLbl="fgAcc0" presStyleIdx="0" presStyleCnt="3">
        <dgm:presLayoutVars>
          <dgm:chPref val="3"/>
        </dgm:presLayoutVars>
      </dgm:prSet>
      <dgm:spPr/>
    </dgm:pt>
    <dgm:pt modelId="{2F93E8C3-9F23-45AE-AB96-3ED1F5714EDD}" type="pres">
      <dgm:prSet presAssocID="{0FB5CE9A-93E2-4E1D-97B1-ABDFDB882EE1}" presName="hierChild2" presStyleCnt="0"/>
      <dgm:spPr/>
    </dgm:pt>
    <dgm:pt modelId="{DFCFD6AB-DD4B-470C-A251-79B895C7D870}" type="pres">
      <dgm:prSet presAssocID="{7394D1BD-0EFF-4EE2-8F84-3A3FA01C27F3}" presName="hierRoot1" presStyleCnt="0"/>
      <dgm:spPr/>
    </dgm:pt>
    <dgm:pt modelId="{CA984E24-BA97-4487-9FA1-BA5938959217}" type="pres">
      <dgm:prSet presAssocID="{7394D1BD-0EFF-4EE2-8F84-3A3FA01C27F3}" presName="composite" presStyleCnt="0"/>
      <dgm:spPr/>
    </dgm:pt>
    <dgm:pt modelId="{22240752-EE6D-4B56-814C-11CC847A3A29}" type="pres">
      <dgm:prSet presAssocID="{7394D1BD-0EFF-4EE2-8F84-3A3FA01C27F3}" presName="background" presStyleLbl="node0" presStyleIdx="1" presStyleCnt="3"/>
      <dgm:spPr/>
    </dgm:pt>
    <dgm:pt modelId="{7905ADC7-210C-4338-BE78-307847D3661B}" type="pres">
      <dgm:prSet presAssocID="{7394D1BD-0EFF-4EE2-8F84-3A3FA01C27F3}" presName="text" presStyleLbl="fgAcc0" presStyleIdx="1" presStyleCnt="3">
        <dgm:presLayoutVars>
          <dgm:chPref val="3"/>
        </dgm:presLayoutVars>
      </dgm:prSet>
      <dgm:spPr/>
    </dgm:pt>
    <dgm:pt modelId="{00E4FA89-D51E-4E3E-A290-3DE5741711A4}" type="pres">
      <dgm:prSet presAssocID="{7394D1BD-0EFF-4EE2-8F84-3A3FA01C27F3}" presName="hierChild2" presStyleCnt="0"/>
      <dgm:spPr/>
    </dgm:pt>
    <dgm:pt modelId="{AC32434A-E71C-43FF-883E-D92F3DB66F05}" type="pres">
      <dgm:prSet presAssocID="{3FD4E4DB-C337-475D-BA03-C84AC1203420}" presName="hierRoot1" presStyleCnt="0"/>
      <dgm:spPr/>
    </dgm:pt>
    <dgm:pt modelId="{86040FB6-C21C-4CC8-A986-9BC2A5857C59}" type="pres">
      <dgm:prSet presAssocID="{3FD4E4DB-C337-475D-BA03-C84AC1203420}" presName="composite" presStyleCnt="0"/>
      <dgm:spPr/>
    </dgm:pt>
    <dgm:pt modelId="{A23CC768-A9A6-4C38-9431-F1CB11431400}" type="pres">
      <dgm:prSet presAssocID="{3FD4E4DB-C337-475D-BA03-C84AC1203420}" presName="background" presStyleLbl="node0" presStyleIdx="2" presStyleCnt="3"/>
      <dgm:spPr/>
    </dgm:pt>
    <dgm:pt modelId="{5CC7DB23-EB20-435E-92F7-DE2B5CB74305}" type="pres">
      <dgm:prSet presAssocID="{3FD4E4DB-C337-475D-BA03-C84AC1203420}" presName="text" presStyleLbl="fgAcc0" presStyleIdx="2" presStyleCnt="3">
        <dgm:presLayoutVars>
          <dgm:chPref val="3"/>
        </dgm:presLayoutVars>
      </dgm:prSet>
      <dgm:spPr/>
    </dgm:pt>
    <dgm:pt modelId="{9C19779C-6C7C-4258-87A3-9FA24126F914}" type="pres">
      <dgm:prSet presAssocID="{3FD4E4DB-C337-475D-BA03-C84AC1203420}" presName="hierChild2" presStyleCnt="0"/>
      <dgm:spPr/>
    </dgm:pt>
  </dgm:ptLst>
  <dgm:cxnLst>
    <dgm:cxn modelId="{09DA9B07-1580-4000-9C0B-ABA48B9DB88E}" srcId="{F045C2AD-3708-4A32-B853-83D7A4B4F5BB}" destId="{0FB5CE9A-93E2-4E1D-97B1-ABDFDB882EE1}" srcOrd="0" destOrd="0" parTransId="{5442CC06-0A38-41AF-AA8E-D62DFB7A940A}" sibTransId="{ED22CB4A-9AA7-4871-9344-58B8F98524F9}"/>
    <dgm:cxn modelId="{397E2C2E-373B-49DF-9253-ABF24F187FF2}" type="presOf" srcId="{0FB5CE9A-93E2-4E1D-97B1-ABDFDB882EE1}" destId="{3AC52C9F-B60D-4966-90F7-8CDE7FE9C3B5}" srcOrd="0" destOrd="0" presId="urn:microsoft.com/office/officeart/2005/8/layout/hierarchy1"/>
    <dgm:cxn modelId="{181D113B-9AF0-4719-869F-903C33E77297}" srcId="{F045C2AD-3708-4A32-B853-83D7A4B4F5BB}" destId="{3FD4E4DB-C337-475D-BA03-C84AC1203420}" srcOrd="2" destOrd="0" parTransId="{F3630D54-5EAE-41B8-9F5E-AD8968FE903E}" sibTransId="{2E4B0EB4-B2B8-48B2-BA69-32E4F070C6C7}"/>
    <dgm:cxn modelId="{8C162056-7550-4D52-9BB7-5D382221FF72}" srcId="{F045C2AD-3708-4A32-B853-83D7A4B4F5BB}" destId="{7394D1BD-0EFF-4EE2-8F84-3A3FA01C27F3}" srcOrd="1" destOrd="0" parTransId="{86D5C5EB-457A-4048-A054-6EEB0CAD7DA8}" sibTransId="{58650810-BA7B-41AB-9DFB-42E89EE136D2}"/>
    <dgm:cxn modelId="{560A0AAD-9551-4DC5-A7F5-1A80EBE8C02E}" type="presOf" srcId="{3FD4E4DB-C337-475D-BA03-C84AC1203420}" destId="{5CC7DB23-EB20-435E-92F7-DE2B5CB74305}" srcOrd="0" destOrd="0" presId="urn:microsoft.com/office/officeart/2005/8/layout/hierarchy1"/>
    <dgm:cxn modelId="{1A7CDCCC-8E40-4691-879A-FC9FBF8A9173}" type="presOf" srcId="{7394D1BD-0EFF-4EE2-8F84-3A3FA01C27F3}" destId="{7905ADC7-210C-4338-BE78-307847D3661B}" srcOrd="0" destOrd="0" presId="urn:microsoft.com/office/officeart/2005/8/layout/hierarchy1"/>
    <dgm:cxn modelId="{4CCBD8E6-C18E-4081-BF59-F000C5EF64EA}" type="presOf" srcId="{F045C2AD-3708-4A32-B853-83D7A4B4F5BB}" destId="{71A726B4-1DA2-4811-B2D4-86E2E8AFB63F}" srcOrd="0" destOrd="0" presId="urn:microsoft.com/office/officeart/2005/8/layout/hierarchy1"/>
    <dgm:cxn modelId="{4F4216E8-5C0A-4E69-82EB-48EC09B9B14B}" type="presParOf" srcId="{71A726B4-1DA2-4811-B2D4-86E2E8AFB63F}" destId="{BD3CA64E-1BF1-4EF2-8753-1BF98D77BD83}" srcOrd="0" destOrd="0" presId="urn:microsoft.com/office/officeart/2005/8/layout/hierarchy1"/>
    <dgm:cxn modelId="{B0EDA9A2-B62C-489D-B8CA-DABA9FB90D1B}" type="presParOf" srcId="{BD3CA64E-1BF1-4EF2-8753-1BF98D77BD83}" destId="{9FECC733-B991-4F87-9631-8AB631851CB9}" srcOrd="0" destOrd="0" presId="urn:microsoft.com/office/officeart/2005/8/layout/hierarchy1"/>
    <dgm:cxn modelId="{04AD795D-B38B-4D0E-BD81-8DBA29B8DC2D}" type="presParOf" srcId="{9FECC733-B991-4F87-9631-8AB631851CB9}" destId="{85E7C8AF-C9DA-4F1F-B489-088ED4EFCF1D}" srcOrd="0" destOrd="0" presId="urn:microsoft.com/office/officeart/2005/8/layout/hierarchy1"/>
    <dgm:cxn modelId="{D36144F2-1D98-4ED9-9070-0DB01B5C28DD}" type="presParOf" srcId="{9FECC733-B991-4F87-9631-8AB631851CB9}" destId="{3AC52C9F-B60D-4966-90F7-8CDE7FE9C3B5}" srcOrd="1" destOrd="0" presId="urn:microsoft.com/office/officeart/2005/8/layout/hierarchy1"/>
    <dgm:cxn modelId="{70FCA4EA-CA92-4095-A75C-005795077047}" type="presParOf" srcId="{BD3CA64E-1BF1-4EF2-8753-1BF98D77BD83}" destId="{2F93E8C3-9F23-45AE-AB96-3ED1F5714EDD}" srcOrd="1" destOrd="0" presId="urn:microsoft.com/office/officeart/2005/8/layout/hierarchy1"/>
    <dgm:cxn modelId="{D9D8C64C-1C07-4F3E-A8CE-F9D040B91961}" type="presParOf" srcId="{71A726B4-1DA2-4811-B2D4-86E2E8AFB63F}" destId="{DFCFD6AB-DD4B-470C-A251-79B895C7D870}" srcOrd="1" destOrd="0" presId="urn:microsoft.com/office/officeart/2005/8/layout/hierarchy1"/>
    <dgm:cxn modelId="{A124E2C4-748A-44F0-A649-855CCAB68CBC}" type="presParOf" srcId="{DFCFD6AB-DD4B-470C-A251-79B895C7D870}" destId="{CA984E24-BA97-4487-9FA1-BA5938959217}" srcOrd="0" destOrd="0" presId="urn:microsoft.com/office/officeart/2005/8/layout/hierarchy1"/>
    <dgm:cxn modelId="{6EA8A1D9-56CB-4BCD-A860-70813BC995DC}" type="presParOf" srcId="{CA984E24-BA97-4487-9FA1-BA5938959217}" destId="{22240752-EE6D-4B56-814C-11CC847A3A29}" srcOrd="0" destOrd="0" presId="urn:microsoft.com/office/officeart/2005/8/layout/hierarchy1"/>
    <dgm:cxn modelId="{9CD67092-3E60-4697-89CA-09D3A5617B24}" type="presParOf" srcId="{CA984E24-BA97-4487-9FA1-BA5938959217}" destId="{7905ADC7-210C-4338-BE78-307847D3661B}" srcOrd="1" destOrd="0" presId="urn:microsoft.com/office/officeart/2005/8/layout/hierarchy1"/>
    <dgm:cxn modelId="{9485FE64-6385-4E62-A1E0-4DBF238C2464}" type="presParOf" srcId="{DFCFD6AB-DD4B-470C-A251-79B895C7D870}" destId="{00E4FA89-D51E-4E3E-A290-3DE5741711A4}" srcOrd="1" destOrd="0" presId="urn:microsoft.com/office/officeart/2005/8/layout/hierarchy1"/>
    <dgm:cxn modelId="{FD182EE5-76B5-4D1B-BBCE-5E0218B3DF9F}" type="presParOf" srcId="{71A726B4-1DA2-4811-B2D4-86E2E8AFB63F}" destId="{AC32434A-E71C-43FF-883E-D92F3DB66F05}" srcOrd="2" destOrd="0" presId="urn:microsoft.com/office/officeart/2005/8/layout/hierarchy1"/>
    <dgm:cxn modelId="{D53CBB5F-7A22-4A25-A1A0-C87715CBAA40}" type="presParOf" srcId="{AC32434A-E71C-43FF-883E-D92F3DB66F05}" destId="{86040FB6-C21C-4CC8-A986-9BC2A5857C59}" srcOrd="0" destOrd="0" presId="urn:microsoft.com/office/officeart/2005/8/layout/hierarchy1"/>
    <dgm:cxn modelId="{EB583A7F-8A9E-4CA4-8985-227B67093E8D}" type="presParOf" srcId="{86040FB6-C21C-4CC8-A986-9BC2A5857C59}" destId="{A23CC768-A9A6-4C38-9431-F1CB11431400}" srcOrd="0" destOrd="0" presId="urn:microsoft.com/office/officeart/2005/8/layout/hierarchy1"/>
    <dgm:cxn modelId="{20D67084-37B1-4431-9A5F-0C46F1118961}" type="presParOf" srcId="{86040FB6-C21C-4CC8-A986-9BC2A5857C59}" destId="{5CC7DB23-EB20-435E-92F7-DE2B5CB74305}" srcOrd="1" destOrd="0" presId="urn:microsoft.com/office/officeart/2005/8/layout/hierarchy1"/>
    <dgm:cxn modelId="{47494189-6F83-4FCB-A4BF-C66FC593E1A1}" type="presParOf" srcId="{AC32434A-E71C-43FF-883E-D92F3DB66F05}" destId="{9C19779C-6C7C-4258-87A3-9FA24126F91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7EBDA9-952A-4619-BAE8-63D9F7FB10B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B80D7E4-23EB-4A4C-A750-D2E49F0951FC}">
      <dgm:prSet/>
      <dgm:spPr/>
      <dgm:t>
        <a:bodyPr/>
        <a:lstStyle/>
        <a:p>
          <a:pPr>
            <a:lnSpc>
              <a:spcPct val="100000"/>
            </a:lnSpc>
          </a:pPr>
          <a:r>
            <a:rPr lang="en-GB"/>
            <a:t>Russian psychologist (1896–1934)</a:t>
          </a:r>
          <a:endParaRPr lang="en-US"/>
        </a:p>
      </dgm:t>
    </dgm:pt>
    <dgm:pt modelId="{853FCCC1-7E98-448D-BE9C-BC86783BF222}" type="parTrans" cxnId="{260FFFDD-5CEA-4CE1-9317-889DFF1E036A}">
      <dgm:prSet/>
      <dgm:spPr/>
      <dgm:t>
        <a:bodyPr/>
        <a:lstStyle/>
        <a:p>
          <a:endParaRPr lang="en-US"/>
        </a:p>
      </dgm:t>
    </dgm:pt>
    <dgm:pt modelId="{B5E7031B-E3A4-4BA3-B603-5CE9967E59ED}" type="sibTrans" cxnId="{260FFFDD-5CEA-4CE1-9317-889DFF1E036A}">
      <dgm:prSet/>
      <dgm:spPr/>
      <dgm:t>
        <a:bodyPr/>
        <a:lstStyle/>
        <a:p>
          <a:endParaRPr lang="en-US"/>
        </a:p>
      </dgm:t>
    </dgm:pt>
    <dgm:pt modelId="{9E4BDC70-CEDE-43C0-A66B-6C2EFBC847D1}">
      <dgm:prSet/>
      <dgm:spPr/>
      <dgm:t>
        <a:bodyPr/>
        <a:lstStyle/>
        <a:p>
          <a:pPr>
            <a:lnSpc>
              <a:spcPct val="100000"/>
            </a:lnSpc>
          </a:pPr>
          <a:r>
            <a:rPr lang="en-GB"/>
            <a:t>Developed Sociocultural Theory of Cognitive Development</a:t>
          </a:r>
          <a:endParaRPr lang="en-US"/>
        </a:p>
      </dgm:t>
    </dgm:pt>
    <dgm:pt modelId="{6592A0D9-13CE-49BC-A487-16ED0007A361}" type="parTrans" cxnId="{43314215-2260-4CCA-A4C2-734631CB561C}">
      <dgm:prSet/>
      <dgm:spPr/>
      <dgm:t>
        <a:bodyPr/>
        <a:lstStyle/>
        <a:p>
          <a:endParaRPr lang="en-US"/>
        </a:p>
      </dgm:t>
    </dgm:pt>
    <dgm:pt modelId="{F90A50C7-3FDF-4C09-AC52-8924F8CBB05B}" type="sibTrans" cxnId="{43314215-2260-4CCA-A4C2-734631CB561C}">
      <dgm:prSet/>
      <dgm:spPr/>
      <dgm:t>
        <a:bodyPr/>
        <a:lstStyle/>
        <a:p>
          <a:endParaRPr lang="en-US"/>
        </a:p>
      </dgm:t>
    </dgm:pt>
    <dgm:pt modelId="{0C473354-FFF5-40C9-8E86-528E2703FB40}">
      <dgm:prSet/>
      <dgm:spPr/>
      <dgm:t>
        <a:bodyPr/>
        <a:lstStyle/>
        <a:p>
          <a:pPr>
            <a:lnSpc>
              <a:spcPct val="100000"/>
            </a:lnSpc>
          </a:pPr>
          <a:r>
            <a:rPr lang="en-GB" dirty="0"/>
            <a:t>Believed learning occurs through culture and social interaction (Daniels, 2017)</a:t>
          </a:r>
          <a:endParaRPr lang="en-US" dirty="0"/>
        </a:p>
      </dgm:t>
    </dgm:pt>
    <dgm:pt modelId="{891C2782-456B-42EA-B6B0-59D3A067F22D}" type="parTrans" cxnId="{6EB22625-E28A-4D78-BD27-7D266C4DE348}">
      <dgm:prSet/>
      <dgm:spPr/>
      <dgm:t>
        <a:bodyPr/>
        <a:lstStyle/>
        <a:p>
          <a:endParaRPr lang="en-US"/>
        </a:p>
      </dgm:t>
    </dgm:pt>
    <dgm:pt modelId="{E5BD24B8-C504-47F5-916B-7419DEC0D127}" type="sibTrans" cxnId="{6EB22625-E28A-4D78-BD27-7D266C4DE348}">
      <dgm:prSet/>
      <dgm:spPr/>
      <dgm:t>
        <a:bodyPr/>
        <a:lstStyle/>
        <a:p>
          <a:endParaRPr lang="en-US"/>
        </a:p>
      </dgm:t>
    </dgm:pt>
    <dgm:pt modelId="{62CC6EA9-0653-4773-A721-CD8FFC6A169A}">
      <dgm:prSet/>
      <dgm:spPr/>
      <dgm:t>
        <a:bodyPr/>
        <a:lstStyle/>
        <a:p>
          <a:pPr>
            <a:lnSpc>
              <a:spcPct val="100000"/>
            </a:lnSpc>
          </a:pPr>
          <a:r>
            <a:rPr lang="en-GB"/>
            <a:t>Key ideas: Zone of Proximal Development (ZPD) and Scaffolding</a:t>
          </a:r>
          <a:endParaRPr lang="en-US"/>
        </a:p>
      </dgm:t>
    </dgm:pt>
    <dgm:pt modelId="{DD1E68C8-7AB6-4673-9320-E9A72043EB20}" type="parTrans" cxnId="{9E7D8891-906A-452B-9EB4-631C47CBFC13}">
      <dgm:prSet/>
      <dgm:spPr/>
      <dgm:t>
        <a:bodyPr/>
        <a:lstStyle/>
        <a:p>
          <a:endParaRPr lang="en-US"/>
        </a:p>
      </dgm:t>
    </dgm:pt>
    <dgm:pt modelId="{4C046195-27FC-4D3A-9D09-84EA6ABCD75A}" type="sibTrans" cxnId="{9E7D8891-906A-452B-9EB4-631C47CBFC13}">
      <dgm:prSet/>
      <dgm:spPr/>
      <dgm:t>
        <a:bodyPr/>
        <a:lstStyle/>
        <a:p>
          <a:endParaRPr lang="en-US"/>
        </a:p>
      </dgm:t>
    </dgm:pt>
    <dgm:pt modelId="{18B39D94-6EF4-485D-9569-171208729429}" type="pres">
      <dgm:prSet presAssocID="{F67EBDA9-952A-4619-BAE8-63D9F7FB10B6}" presName="vert0" presStyleCnt="0">
        <dgm:presLayoutVars>
          <dgm:dir/>
          <dgm:animOne val="branch"/>
          <dgm:animLvl val="lvl"/>
        </dgm:presLayoutVars>
      </dgm:prSet>
      <dgm:spPr/>
    </dgm:pt>
    <dgm:pt modelId="{36F819C2-65EE-453B-8708-8F47757D8776}" type="pres">
      <dgm:prSet presAssocID="{5B80D7E4-23EB-4A4C-A750-D2E49F0951FC}" presName="thickLine" presStyleLbl="alignNode1" presStyleIdx="0" presStyleCnt="4"/>
      <dgm:spPr/>
    </dgm:pt>
    <dgm:pt modelId="{210AF70E-6E48-482E-8FEF-ECAFB1631B06}" type="pres">
      <dgm:prSet presAssocID="{5B80D7E4-23EB-4A4C-A750-D2E49F0951FC}" presName="horz1" presStyleCnt="0"/>
      <dgm:spPr/>
    </dgm:pt>
    <dgm:pt modelId="{9B327BB0-41BB-432D-94F2-A8592A094F6F}" type="pres">
      <dgm:prSet presAssocID="{5B80D7E4-23EB-4A4C-A750-D2E49F0951FC}" presName="tx1" presStyleLbl="revTx" presStyleIdx="0" presStyleCnt="4"/>
      <dgm:spPr/>
    </dgm:pt>
    <dgm:pt modelId="{F87A1C79-7D89-43DC-ABB3-BAC15DC4D9C7}" type="pres">
      <dgm:prSet presAssocID="{5B80D7E4-23EB-4A4C-A750-D2E49F0951FC}" presName="vert1" presStyleCnt="0"/>
      <dgm:spPr/>
    </dgm:pt>
    <dgm:pt modelId="{C78A02F4-39C9-4176-AC9B-53DAD5E64C7D}" type="pres">
      <dgm:prSet presAssocID="{9E4BDC70-CEDE-43C0-A66B-6C2EFBC847D1}" presName="thickLine" presStyleLbl="alignNode1" presStyleIdx="1" presStyleCnt="4"/>
      <dgm:spPr/>
    </dgm:pt>
    <dgm:pt modelId="{17C2BEBA-8F3E-4B64-9BD3-668D81F64914}" type="pres">
      <dgm:prSet presAssocID="{9E4BDC70-CEDE-43C0-A66B-6C2EFBC847D1}" presName="horz1" presStyleCnt="0"/>
      <dgm:spPr/>
    </dgm:pt>
    <dgm:pt modelId="{CAF1EF57-78AB-4500-B170-CEF5D63E489C}" type="pres">
      <dgm:prSet presAssocID="{9E4BDC70-CEDE-43C0-A66B-6C2EFBC847D1}" presName="tx1" presStyleLbl="revTx" presStyleIdx="1" presStyleCnt="4"/>
      <dgm:spPr/>
    </dgm:pt>
    <dgm:pt modelId="{D6D1E008-9D56-44E5-BE76-DB9CF627A9DF}" type="pres">
      <dgm:prSet presAssocID="{9E4BDC70-CEDE-43C0-A66B-6C2EFBC847D1}" presName="vert1" presStyleCnt="0"/>
      <dgm:spPr/>
    </dgm:pt>
    <dgm:pt modelId="{3C73328B-FBDA-47A0-8970-D9BF146C1EC2}" type="pres">
      <dgm:prSet presAssocID="{0C473354-FFF5-40C9-8E86-528E2703FB40}" presName="thickLine" presStyleLbl="alignNode1" presStyleIdx="2" presStyleCnt="4"/>
      <dgm:spPr/>
    </dgm:pt>
    <dgm:pt modelId="{8D3EC57F-D0CF-4B3C-B7FB-9FCE810CC7D8}" type="pres">
      <dgm:prSet presAssocID="{0C473354-FFF5-40C9-8E86-528E2703FB40}" presName="horz1" presStyleCnt="0"/>
      <dgm:spPr/>
    </dgm:pt>
    <dgm:pt modelId="{AF30718F-0D08-415E-989E-914F2280C92C}" type="pres">
      <dgm:prSet presAssocID="{0C473354-FFF5-40C9-8E86-528E2703FB40}" presName="tx1" presStyleLbl="revTx" presStyleIdx="2" presStyleCnt="4"/>
      <dgm:spPr/>
    </dgm:pt>
    <dgm:pt modelId="{168EEE82-ADD4-4FED-9EBD-D2D371C01C13}" type="pres">
      <dgm:prSet presAssocID="{0C473354-FFF5-40C9-8E86-528E2703FB40}" presName="vert1" presStyleCnt="0"/>
      <dgm:spPr/>
    </dgm:pt>
    <dgm:pt modelId="{080D0C19-B68D-4134-A617-BBB436707312}" type="pres">
      <dgm:prSet presAssocID="{62CC6EA9-0653-4773-A721-CD8FFC6A169A}" presName="thickLine" presStyleLbl="alignNode1" presStyleIdx="3" presStyleCnt="4"/>
      <dgm:spPr/>
    </dgm:pt>
    <dgm:pt modelId="{90042CF4-F408-47AD-8E93-AFFAFF302362}" type="pres">
      <dgm:prSet presAssocID="{62CC6EA9-0653-4773-A721-CD8FFC6A169A}" presName="horz1" presStyleCnt="0"/>
      <dgm:spPr/>
    </dgm:pt>
    <dgm:pt modelId="{6AE3110E-6EEA-43CB-80D6-1BD6ED9EEAD7}" type="pres">
      <dgm:prSet presAssocID="{62CC6EA9-0653-4773-A721-CD8FFC6A169A}" presName="tx1" presStyleLbl="revTx" presStyleIdx="3" presStyleCnt="4"/>
      <dgm:spPr/>
    </dgm:pt>
    <dgm:pt modelId="{B7329ED2-B27F-43E2-BDBE-F201D186768C}" type="pres">
      <dgm:prSet presAssocID="{62CC6EA9-0653-4773-A721-CD8FFC6A169A}" presName="vert1" presStyleCnt="0"/>
      <dgm:spPr/>
    </dgm:pt>
  </dgm:ptLst>
  <dgm:cxnLst>
    <dgm:cxn modelId="{5A171C02-0147-4E6A-9E34-AA452EC1058E}" type="presOf" srcId="{9E4BDC70-CEDE-43C0-A66B-6C2EFBC847D1}" destId="{CAF1EF57-78AB-4500-B170-CEF5D63E489C}" srcOrd="0" destOrd="0" presId="urn:microsoft.com/office/officeart/2008/layout/LinedList"/>
    <dgm:cxn modelId="{786EF812-5C0C-4D4C-9612-C261122145DB}" type="presOf" srcId="{F67EBDA9-952A-4619-BAE8-63D9F7FB10B6}" destId="{18B39D94-6EF4-485D-9569-171208729429}" srcOrd="0" destOrd="0" presId="urn:microsoft.com/office/officeart/2008/layout/LinedList"/>
    <dgm:cxn modelId="{43314215-2260-4CCA-A4C2-734631CB561C}" srcId="{F67EBDA9-952A-4619-BAE8-63D9F7FB10B6}" destId="{9E4BDC70-CEDE-43C0-A66B-6C2EFBC847D1}" srcOrd="1" destOrd="0" parTransId="{6592A0D9-13CE-49BC-A487-16ED0007A361}" sibTransId="{F90A50C7-3FDF-4C09-AC52-8924F8CBB05B}"/>
    <dgm:cxn modelId="{6EB22625-E28A-4D78-BD27-7D266C4DE348}" srcId="{F67EBDA9-952A-4619-BAE8-63D9F7FB10B6}" destId="{0C473354-FFF5-40C9-8E86-528E2703FB40}" srcOrd="2" destOrd="0" parTransId="{891C2782-456B-42EA-B6B0-59D3A067F22D}" sibTransId="{E5BD24B8-C504-47F5-916B-7419DEC0D127}"/>
    <dgm:cxn modelId="{B848F37C-595E-4F72-90AB-C8F36E26CB82}" type="presOf" srcId="{62CC6EA9-0653-4773-A721-CD8FFC6A169A}" destId="{6AE3110E-6EEA-43CB-80D6-1BD6ED9EEAD7}" srcOrd="0" destOrd="0" presId="urn:microsoft.com/office/officeart/2008/layout/LinedList"/>
    <dgm:cxn modelId="{9E7D8891-906A-452B-9EB4-631C47CBFC13}" srcId="{F67EBDA9-952A-4619-BAE8-63D9F7FB10B6}" destId="{62CC6EA9-0653-4773-A721-CD8FFC6A169A}" srcOrd="3" destOrd="0" parTransId="{DD1E68C8-7AB6-4673-9320-E9A72043EB20}" sibTransId="{4C046195-27FC-4D3A-9D09-84EA6ABCD75A}"/>
    <dgm:cxn modelId="{67F158AB-3B53-4A17-9ED6-3FE28AD36678}" type="presOf" srcId="{5B80D7E4-23EB-4A4C-A750-D2E49F0951FC}" destId="{9B327BB0-41BB-432D-94F2-A8592A094F6F}" srcOrd="0" destOrd="0" presId="urn:microsoft.com/office/officeart/2008/layout/LinedList"/>
    <dgm:cxn modelId="{8B0B95B5-D007-4E16-BB24-6A2AF409E1E6}" type="presOf" srcId="{0C473354-FFF5-40C9-8E86-528E2703FB40}" destId="{AF30718F-0D08-415E-989E-914F2280C92C}" srcOrd="0" destOrd="0" presId="urn:microsoft.com/office/officeart/2008/layout/LinedList"/>
    <dgm:cxn modelId="{260FFFDD-5CEA-4CE1-9317-889DFF1E036A}" srcId="{F67EBDA9-952A-4619-BAE8-63D9F7FB10B6}" destId="{5B80D7E4-23EB-4A4C-A750-D2E49F0951FC}" srcOrd="0" destOrd="0" parTransId="{853FCCC1-7E98-448D-BE9C-BC86783BF222}" sibTransId="{B5E7031B-E3A4-4BA3-B603-5CE9967E59ED}"/>
    <dgm:cxn modelId="{5B6F2028-E80F-4375-8C5B-9EE8D767F8DA}" type="presParOf" srcId="{18B39D94-6EF4-485D-9569-171208729429}" destId="{36F819C2-65EE-453B-8708-8F47757D8776}" srcOrd="0" destOrd="0" presId="urn:microsoft.com/office/officeart/2008/layout/LinedList"/>
    <dgm:cxn modelId="{20C2ADB8-0074-4B3D-AE8F-4A13D39BF764}" type="presParOf" srcId="{18B39D94-6EF4-485D-9569-171208729429}" destId="{210AF70E-6E48-482E-8FEF-ECAFB1631B06}" srcOrd="1" destOrd="0" presId="urn:microsoft.com/office/officeart/2008/layout/LinedList"/>
    <dgm:cxn modelId="{13EE4FB9-6CCC-455F-B437-3ADB3B3A8850}" type="presParOf" srcId="{210AF70E-6E48-482E-8FEF-ECAFB1631B06}" destId="{9B327BB0-41BB-432D-94F2-A8592A094F6F}" srcOrd="0" destOrd="0" presId="urn:microsoft.com/office/officeart/2008/layout/LinedList"/>
    <dgm:cxn modelId="{7AD1811D-B0AA-42AC-BFE6-1447C4928472}" type="presParOf" srcId="{210AF70E-6E48-482E-8FEF-ECAFB1631B06}" destId="{F87A1C79-7D89-43DC-ABB3-BAC15DC4D9C7}" srcOrd="1" destOrd="0" presId="urn:microsoft.com/office/officeart/2008/layout/LinedList"/>
    <dgm:cxn modelId="{FA4759CF-FD60-4830-BA4B-90B3C6890E0D}" type="presParOf" srcId="{18B39D94-6EF4-485D-9569-171208729429}" destId="{C78A02F4-39C9-4176-AC9B-53DAD5E64C7D}" srcOrd="2" destOrd="0" presId="urn:microsoft.com/office/officeart/2008/layout/LinedList"/>
    <dgm:cxn modelId="{186CF795-25D6-4622-9483-EDCE4C1FA3CC}" type="presParOf" srcId="{18B39D94-6EF4-485D-9569-171208729429}" destId="{17C2BEBA-8F3E-4B64-9BD3-668D81F64914}" srcOrd="3" destOrd="0" presId="urn:microsoft.com/office/officeart/2008/layout/LinedList"/>
    <dgm:cxn modelId="{D5C6E03D-9DB5-4595-9034-EED0C3A5A4CC}" type="presParOf" srcId="{17C2BEBA-8F3E-4B64-9BD3-668D81F64914}" destId="{CAF1EF57-78AB-4500-B170-CEF5D63E489C}" srcOrd="0" destOrd="0" presId="urn:microsoft.com/office/officeart/2008/layout/LinedList"/>
    <dgm:cxn modelId="{1CAD76C5-DA40-4E5D-BA69-A0A551AD5AF9}" type="presParOf" srcId="{17C2BEBA-8F3E-4B64-9BD3-668D81F64914}" destId="{D6D1E008-9D56-44E5-BE76-DB9CF627A9DF}" srcOrd="1" destOrd="0" presId="urn:microsoft.com/office/officeart/2008/layout/LinedList"/>
    <dgm:cxn modelId="{C6902D13-13A9-4293-9379-EED3357EFF1D}" type="presParOf" srcId="{18B39D94-6EF4-485D-9569-171208729429}" destId="{3C73328B-FBDA-47A0-8970-D9BF146C1EC2}" srcOrd="4" destOrd="0" presId="urn:microsoft.com/office/officeart/2008/layout/LinedList"/>
    <dgm:cxn modelId="{59C26F7A-2412-4557-9E81-BC71E5AF431D}" type="presParOf" srcId="{18B39D94-6EF4-485D-9569-171208729429}" destId="{8D3EC57F-D0CF-4B3C-B7FB-9FCE810CC7D8}" srcOrd="5" destOrd="0" presId="urn:microsoft.com/office/officeart/2008/layout/LinedList"/>
    <dgm:cxn modelId="{E7216974-955E-4D04-BE2A-9A4B8C64F807}" type="presParOf" srcId="{8D3EC57F-D0CF-4B3C-B7FB-9FCE810CC7D8}" destId="{AF30718F-0D08-415E-989E-914F2280C92C}" srcOrd="0" destOrd="0" presId="urn:microsoft.com/office/officeart/2008/layout/LinedList"/>
    <dgm:cxn modelId="{752822E2-D749-40F2-A690-8A19060985B0}" type="presParOf" srcId="{8D3EC57F-D0CF-4B3C-B7FB-9FCE810CC7D8}" destId="{168EEE82-ADD4-4FED-9EBD-D2D371C01C13}" srcOrd="1" destOrd="0" presId="urn:microsoft.com/office/officeart/2008/layout/LinedList"/>
    <dgm:cxn modelId="{F0E843ED-37F5-4CD0-A8EB-9A90D139A245}" type="presParOf" srcId="{18B39D94-6EF4-485D-9569-171208729429}" destId="{080D0C19-B68D-4134-A617-BBB436707312}" srcOrd="6" destOrd="0" presId="urn:microsoft.com/office/officeart/2008/layout/LinedList"/>
    <dgm:cxn modelId="{D505CCB6-3B89-4E8A-BFB2-D9074B09967C}" type="presParOf" srcId="{18B39D94-6EF4-485D-9569-171208729429}" destId="{90042CF4-F408-47AD-8E93-AFFAFF302362}" srcOrd="7" destOrd="0" presId="urn:microsoft.com/office/officeart/2008/layout/LinedList"/>
    <dgm:cxn modelId="{7771338A-26C3-4449-8BD2-702F8D33019E}" type="presParOf" srcId="{90042CF4-F408-47AD-8E93-AFFAFF302362}" destId="{6AE3110E-6EEA-43CB-80D6-1BD6ED9EEAD7}" srcOrd="0" destOrd="0" presId="urn:microsoft.com/office/officeart/2008/layout/LinedList"/>
    <dgm:cxn modelId="{3B44B87C-9CFC-4B36-B6CF-D5FB477CDFF7}" type="presParOf" srcId="{90042CF4-F408-47AD-8E93-AFFAFF302362}" destId="{B7329ED2-B27F-43E2-BDBE-F201D186768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545B37-C6F1-4072-A126-84297A80A008}"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5A2488DA-9FB8-4AD7-9C5E-71D2862D1C51}">
      <dgm:prSet/>
      <dgm:spPr/>
      <dgm:t>
        <a:bodyPr/>
        <a:lstStyle/>
        <a:p>
          <a:r>
            <a:rPr lang="en-GB" b="1"/>
            <a:t>Zone of Proximal Development (ZPD)</a:t>
          </a:r>
          <a:r>
            <a:rPr lang="en-GB"/>
            <a:t> – gap between what a child can do alone and with help</a:t>
          </a:r>
          <a:endParaRPr lang="en-US"/>
        </a:p>
      </dgm:t>
    </dgm:pt>
    <dgm:pt modelId="{A3B05A42-6BFD-4A9A-8893-03A75D384D06}" type="parTrans" cxnId="{B4313D80-612D-48A1-877B-55E8DFECE533}">
      <dgm:prSet/>
      <dgm:spPr/>
      <dgm:t>
        <a:bodyPr/>
        <a:lstStyle/>
        <a:p>
          <a:endParaRPr lang="en-US"/>
        </a:p>
      </dgm:t>
    </dgm:pt>
    <dgm:pt modelId="{8D6157BB-8018-40EE-8E9F-7569D5813F33}" type="sibTrans" cxnId="{B4313D80-612D-48A1-877B-55E8DFECE533}">
      <dgm:prSet/>
      <dgm:spPr/>
      <dgm:t>
        <a:bodyPr/>
        <a:lstStyle/>
        <a:p>
          <a:endParaRPr lang="en-US"/>
        </a:p>
      </dgm:t>
    </dgm:pt>
    <dgm:pt modelId="{6A04A9E4-D1AD-4A65-AF9C-4DB92035EF72}">
      <dgm:prSet/>
      <dgm:spPr/>
      <dgm:t>
        <a:bodyPr/>
        <a:lstStyle/>
        <a:p>
          <a:r>
            <a:rPr lang="en-GB" b="1"/>
            <a:t>Scaffolding</a:t>
          </a:r>
          <a:r>
            <a:rPr lang="en-GB"/>
            <a:t> – guidance to support learning</a:t>
          </a:r>
          <a:endParaRPr lang="en-US"/>
        </a:p>
      </dgm:t>
    </dgm:pt>
    <dgm:pt modelId="{65D747B4-1F44-47BD-A091-91429291621B}" type="parTrans" cxnId="{85EBBC7F-C00D-4ADE-8C6A-2D96803CE336}">
      <dgm:prSet/>
      <dgm:spPr/>
      <dgm:t>
        <a:bodyPr/>
        <a:lstStyle/>
        <a:p>
          <a:endParaRPr lang="en-US"/>
        </a:p>
      </dgm:t>
    </dgm:pt>
    <dgm:pt modelId="{7CB1D612-7F01-479B-9795-0DF5C4054D96}" type="sibTrans" cxnId="{85EBBC7F-C00D-4ADE-8C6A-2D96803CE336}">
      <dgm:prSet/>
      <dgm:spPr/>
      <dgm:t>
        <a:bodyPr/>
        <a:lstStyle/>
        <a:p>
          <a:endParaRPr lang="en-US"/>
        </a:p>
      </dgm:t>
    </dgm:pt>
    <dgm:pt modelId="{0775FDB0-071F-4B2F-8D1B-494749266175}">
      <dgm:prSet/>
      <dgm:spPr/>
      <dgm:t>
        <a:bodyPr/>
        <a:lstStyle/>
        <a:p>
          <a:r>
            <a:rPr lang="en-GB" b="1"/>
            <a:t>Language and thought</a:t>
          </a:r>
          <a:r>
            <a:rPr lang="en-GB"/>
            <a:t> – speech supports thinking and problem-solving</a:t>
          </a:r>
          <a:endParaRPr lang="en-US"/>
        </a:p>
      </dgm:t>
    </dgm:pt>
    <dgm:pt modelId="{36D1F4D4-914F-465A-8A0D-70BFB352EAF1}" type="parTrans" cxnId="{06F69D00-021B-4A31-9AE1-39DDFEBCF118}">
      <dgm:prSet/>
      <dgm:spPr/>
      <dgm:t>
        <a:bodyPr/>
        <a:lstStyle/>
        <a:p>
          <a:endParaRPr lang="en-US"/>
        </a:p>
      </dgm:t>
    </dgm:pt>
    <dgm:pt modelId="{86F0DDFE-9E29-40A8-8A35-C68172A9C76C}" type="sibTrans" cxnId="{06F69D00-021B-4A31-9AE1-39DDFEBCF118}">
      <dgm:prSet/>
      <dgm:spPr/>
      <dgm:t>
        <a:bodyPr/>
        <a:lstStyle/>
        <a:p>
          <a:endParaRPr lang="en-US"/>
        </a:p>
      </dgm:t>
    </dgm:pt>
    <dgm:pt modelId="{42693952-2EC0-4CD4-B02C-D4D66F6FE4F8}" type="pres">
      <dgm:prSet presAssocID="{14545B37-C6F1-4072-A126-84297A80A008}" presName="root" presStyleCnt="0">
        <dgm:presLayoutVars>
          <dgm:dir/>
          <dgm:resizeHandles val="exact"/>
        </dgm:presLayoutVars>
      </dgm:prSet>
      <dgm:spPr/>
    </dgm:pt>
    <dgm:pt modelId="{3DCDD6BD-2F88-4C6F-9F68-E7647EDDAEE2}" type="pres">
      <dgm:prSet presAssocID="{5A2488DA-9FB8-4AD7-9C5E-71D2862D1C51}" presName="compNode" presStyleCnt="0"/>
      <dgm:spPr/>
    </dgm:pt>
    <dgm:pt modelId="{27C0A205-507B-4F15-87C3-A9B0664B69C2}" type="pres">
      <dgm:prSet presAssocID="{5A2488DA-9FB8-4AD7-9C5E-71D2862D1C51}" presName="bgRect" presStyleLbl="bgShp" presStyleIdx="0" presStyleCnt="3"/>
      <dgm:spPr/>
    </dgm:pt>
    <dgm:pt modelId="{EE131BCB-DEBD-4CE4-B1AE-4741903F0919}" type="pres">
      <dgm:prSet presAssocID="{5A2488DA-9FB8-4AD7-9C5E-71D2862D1C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5B80D6B4-6A18-4A07-99AF-D16D44D6CFC9}" type="pres">
      <dgm:prSet presAssocID="{5A2488DA-9FB8-4AD7-9C5E-71D2862D1C51}" presName="spaceRect" presStyleCnt="0"/>
      <dgm:spPr/>
    </dgm:pt>
    <dgm:pt modelId="{7D809CE5-E3CE-47BA-B1F4-CDB254F5A987}" type="pres">
      <dgm:prSet presAssocID="{5A2488DA-9FB8-4AD7-9C5E-71D2862D1C51}" presName="parTx" presStyleLbl="revTx" presStyleIdx="0" presStyleCnt="3">
        <dgm:presLayoutVars>
          <dgm:chMax val="0"/>
          <dgm:chPref val="0"/>
        </dgm:presLayoutVars>
      </dgm:prSet>
      <dgm:spPr/>
    </dgm:pt>
    <dgm:pt modelId="{4799F829-0EED-4F4F-8B7D-BBCA8A2724FA}" type="pres">
      <dgm:prSet presAssocID="{8D6157BB-8018-40EE-8E9F-7569D5813F33}" presName="sibTrans" presStyleCnt="0"/>
      <dgm:spPr/>
    </dgm:pt>
    <dgm:pt modelId="{C7C7F259-0045-41A0-89B0-33B784B63A15}" type="pres">
      <dgm:prSet presAssocID="{6A04A9E4-D1AD-4A65-AF9C-4DB92035EF72}" presName="compNode" presStyleCnt="0"/>
      <dgm:spPr/>
    </dgm:pt>
    <dgm:pt modelId="{6A2E8A7D-381F-4285-8795-2AD421F4815A}" type="pres">
      <dgm:prSet presAssocID="{6A04A9E4-D1AD-4A65-AF9C-4DB92035EF72}" presName="bgRect" presStyleLbl="bgShp" presStyleIdx="1" presStyleCnt="3"/>
      <dgm:spPr/>
    </dgm:pt>
    <dgm:pt modelId="{D6EB9060-D73C-49D3-9103-360050CECB9B}" type="pres">
      <dgm:prSet presAssocID="{6A04A9E4-D1AD-4A65-AF9C-4DB92035EF7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836285F-6F65-44CF-8CD6-49EBFD12D081}" type="pres">
      <dgm:prSet presAssocID="{6A04A9E4-D1AD-4A65-AF9C-4DB92035EF72}" presName="spaceRect" presStyleCnt="0"/>
      <dgm:spPr/>
    </dgm:pt>
    <dgm:pt modelId="{21B1D672-79F6-4F42-9370-AADC6D3CE688}" type="pres">
      <dgm:prSet presAssocID="{6A04A9E4-D1AD-4A65-AF9C-4DB92035EF72}" presName="parTx" presStyleLbl="revTx" presStyleIdx="1" presStyleCnt="3">
        <dgm:presLayoutVars>
          <dgm:chMax val="0"/>
          <dgm:chPref val="0"/>
        </dgm:presLayoutVars>
      </dgm:prSet>
      <dgm:spPr/>
    </dgm:pt>
    <dgm:pt modelId="{C80FAACD-3875-4F8F-B05E-B337B54A176C}" type="pres">
      <dgm:prSet presAssocID="{7CB1D612-7F01-479B-9795-0DF5C4054D96}" presName="sibTrans" presStyleCnt="0"/>
      <dgm:spPr/>
    </dgm:pt>
    <dgm:pt modelId="{3126131B-BC4B-4686-AB05-5D4DF26DB8C5}" type="pres">
      <dgm:prSet presAssocID="{0775FDB0-071F-4B2F-8D1B-494749266175}" presName="compNode" presStyleCnt="0"/>
      <dgm:spPr/>
    </dgm:pt>
    <dgm:pt modelId="{67A2E8F1-F1ED-4A04-9A06-568E86A68F69}" type="pres">
      <dgm:prSet presAssocID="{0775FDB0-071F-4B2F-8D1B-494749266175}" presName="bgRect" presStyleLbl="bgShp" presStyleIdx="2" presStyleCnt="3"/>
      <dgm:spPr/>
    </dgm:pt>
    <dgm:pt modelId="{AE5A65CF-C117-4AE2-A10A-773A0865A0B4}" type="pres">
      <dgm:prSet presAssocID="{0775FDB0-071F-4B2F-8D1B-49474926617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59D654F3-459B-4F19-980D-FE95B4192533}" type="pres">
      <dgm:prSet presAssocID="{0775FDB0-071F-4B2F-8D1B-494749266175}" presName="spaceRect" presStyleCnt="0"/>
      <dgm:spPr/>
    </dgm:pt>
    <dgm:pt modelId="{E6E93C47-AF9B-4625-B636-3254E706F47D}" type="pres">
      <dgm:prSet presAssocID="{0775FDB0-071F-4B2F-8D1B-494749266175}" presName="parTx" presStyleLbl="revTx" presStyleIdx="2" presStyleCnt="3">
        <dgm:presLayoutVars>
          <dgm:chMax val="0"/>
          <dgm:chPref val="0"/>
        </dgm:presLayoutVars>
      </dgm:prSet>
      <dgm:spPr/>
    </dgm:pt>
  </dgm:ptLst>
  <dgm:cxnLst>
    <dgm:cxn modelId="{06F69D00-021B-4A31-9AE1-39DDFEBCF118}" srcId="{14545B37-C6F1-4072-A126-84297A80A008}" destId="{0775FDB0-071F-4B2F-8D1B-494749266175}" srcOrd="2" destOrd="0" parTransId="{36D1F4D4-914F-465A-8A0D-70BFB352EAF1}" sibTransId="{86F0DDFE-9E29-40A8-8A35-C68172A9C76C}"/>
    <dgm:cxn modelId="{10E88401-F9F8-40E4-A8D1-803E3471A9CE}" type="presOf" srcId="{5A2488DA-9FB8-4AD7-9C5E-71D2862D1C51}" destId="{7D809CE5-E3CE-47BA-B1F4-CDB254F5A987}" srcOrd="0" destOrd="0" presId="urn:microsoft.com/office/officeart/2018/2/layout/IconVerticalSolidList"/>
    <dgm:cxn modelId="{85EBBC7F-C00D-4ADE-8C6A-2D96803CE336}" srcId="{14545B37-C6F1-4072-A126-84297A80A008}" destId="{6A04A9E4-D1AD-4A65-AF9C-4DB92035EF72}" srcOrd="1" destOrd="0" parTransId="{65D747B4-1F44-47BD-A091-91429291621B}" sibTransId="{7CB1D612-7F01-479B-9795-0DF5C4054D96}"/>
    <dgm:cxn modelId="{B4313D80-612D-48A1-877B-55E8DFECE533}" srcId="{14545B37-C6F1-4072-A126-84297A80A008}" destId="{5A2488DA-9FB8-4AD7-9C5E-71D2862D1C51}" srcOrd="0" destOrd="0" parTransId="{A3B05A42-6BFD-4A9A-8893-03A75D384D06}" sibTransId="{8D6157BB-8018-40EE-8E9F-7569D5813F33}"/>
    <dgm:cxn modelId="{A0765B80-82EB-4362-9CA2-0F0D094ED04C}" type="presOf" srcId="{6A04A9E4-D1AD-4A65-AF9C-4DB92035EF72}" destId="{21B1D672-79F6-4F42-9370-AADC6D3CE688}" srcOrd="0" destOrd="0" presId="urn:microsoft.com/office/officeart/2018/2/layout/IconVerticalSolidList"/>
    <dgm:cxn modelId="{8924709C-4F96-414C-AFFE-D7E6DED84309}" type="presOf" srcId="{14545B37-C6F1-4072-A126-84297A80A008}" destId="{42693952-2EC0-4CD4-B02C-D4D66F6FE4F8}" srcOrd="0" destOrd="0" presId="urn:microsoft.com/office/officeart/2018/2/layout/IconVerticalSolidList"/>
    <dgm:cxn modelId="{A3D101D2-7DD7-437B-8F6D-F08CACD633E5}" type="presOf" srcId="{0775FDB0-071F-4B2F-8D1B-494749266175}" destId="{E6E93C47-AF9B-4625-B636-3254E706F47D}" srcOrd="0" destOrd="0" presId="urn:microsoft.com/office/officeart/2018/2/layout/IconVerticalSolidList"/>
    <dgm:cxn modelId="{90376733-5660-41E0-B9C6-A062A5742FA1}" type="presParOf" srcId="{42693952-2EC0-4CD4-B02C-D4D66F6FE4F8}" destId="{3DCDD6BD-2F88-4C6F-9F68-E7647EDDAEE2}" srcOrd="0" destOrd="0" presId="urn:microsoft.com/office/officeart/2018/2/layout/IconVerticalSolidList"/>
    <dgm:cxn modelId="{E4A342F2-EFB2-4E19-83B1-B94BFDA6191F}" type="presParOf" srcId="{3DCDD6BD-2F88-4C6F-9F68-E7647EDDAEE2}" destId="{27C0A205-507B-4F15-87C3-A9B0664B69C2}" srcOrd="0" destOrd="0" presId="urn:microsoft.com/office/officeart/2018/2/layout/IconVerticalSolidList"/>
    <dgm:cxn modelId="{418567EB-F690-49ED-92A9-353D39950CC8}" type="presParOf" srcId="{3DCDD6BD-2F88-4C6F-9F68-E7647EDDAEE2}" destId="{EE131BCB-DEBD-4CE4-B1AE-4741903F0919}" srcOrd="1" destOrd="0" presId="urn:microsoft.com/office/officeart/2018/2/layout/IconVerticalSolidList"/>
    <dgm:cxn modelId="{7178AD24-4FDD-4CCA-AFC4-9421C1ADE154}" type="presParOf" srcId="{3DCDD6BD-2F88-4C6F-9F68-E7647EDDAEE2}" destId="{5B80D6B4-6A18-4A07-99AF-D16D44D6CFC9}" srcOrd="2" destOrd="0" presId="urn:microsoft.com/office/officeart/2018/2/layout/IconVerticalSolidList"/>
    <dgm:cxn modelId="{85AAC2ED-05CA-4959-BD27-151B2C080B0C}" type="presParOf" srcId="{3DCDD6BD-2F88-4C6F-9F68-E7647EDDAEE2}" destId="{7D809CE5-E3CE-47BA-B1F4-CDB254F5A987}" srcOrd="3" destOrd="0" presId="urn:microsoft.com/office/officeart/2018/2/layout/IconVerticalSolidList"/>
    <dgm:cxn modelId="{DA83FBBB-17FE-48DB-BFBE-EDF8FD0619AB}" type="presParOf" srcId="{42693952-2EC0-4CD4-B02C-D4D66F6FE4F8}" destId="{4799F829-0EED-4F4F-8B7D-BBCA8A2724FA}" srcOrd="1" destOrd="0" presId="urn:microsoft.com/office/officeart/2018/2/layout/IconVerticalSolidList"/>
    <dgm:cxn modelId="{5F24BF77-69EB-45B2-A80C-3DE5BCAFBDCF}" type="presParOf" srcId="{42693952-2EC0-4CD4-B02C-D4D66F6FE4F8}" destId="{C7C7F259-0045-41A0-89B0-33B784B63A15}" srcOrd="2" destOrd="0" presId="urn:microsoft.com/office/officeart/2018/2/layout/IconVerticalSolidList"/>
    <dgm:cxn modelId="{EF48A4D7-E74B-4518-A455-593F4BB66237}" type="presParOf" srcId="{C7C7F259-0045-41A0-89B0-33B784B63A15}" destId="{6A2E8A7D-381F-4285-8795-2AD421F4815A}" srcOrd="0" destOrd="0" presId="urn:microsoft.com/office/officeart/2018/2/layout/IconVerticalSolidList"/>
    <dgm:cxn modelId="{F3C12EDC-37B9-442A-BD55-D3B7D7AACADA}" type="presParOf" srcId="{C7C7F259-0045-41A0-89B0-33B784B63A15}" destId="{D6EB9060-D73C-49D3-9103-360050CECB9B}" srcOrd="1" destOrd="0" presId="urn:microsoft.com/office/officeart/2018/2/layout/IconVerticalSolidList"/>
    <dgm:cxn modelId="{12F98127-93FF-4C6C-BC1B-4E01317D4A1F}" type="presParOf" srcId="{C7C7F259-0045-41A0-89B0-33B784B63A15}" destId="{A836285F-6F65-44CF-8CD6-49EBFD12D081}" srcOrd="2" destOrd="0" presId="urn:microsoft.com/office/officeart/2018/2/layout/IconVerticalSolidList"/>
    <dgm:cxn modelId="{044E9E65-5543-4D8B-8125-ED8B7B3EE1D1}" type="presParOf" srcId="{C7C7F259-0045-41A0-89B0-33B784B63A15}" destId="{21B1D672-79F6-4F42-9370-AADC6D3CE688}" srcOrd="3" destOrd="0" presId="urn:microsoft.com/office/officeart/2018/2/layout/IconVerticalSolidList"/>
    <dgm:cxn modelId="{984CCDBA-8823-46EB-BF3C-427DE9C88B98}" type="presParOf" srcId="{42693952-2EC0-4CD4-B02C-D4D66F6FE4F8}" destId="{C80FAACD-3875-4F8F-B05E-B337B54A176C}" srcOrd="3" destOrd="0" presId="urn:microsoft.com/office/officeart/2018/2/layout/IconVerticalSolidList"/>
    <dgm:cxn modelId="{0E2D23FF-E87A-4BDC-A57D-899C0FE1E3E6}" type="presParOf" srcId="{42693952-2EC0-4CD4-B02C-D4D66F6FE4F8}" destId="{3126131B-BC4B-4686-AB05-5D4DF26DB8C5}" srcOrd="4" destOrd="0" presId="urn:microsoft.com/office/officeart/2018/2/layout/IconVerticalSolidList"/>
    <dgm:cxn modelId="{5E786357-8427-4801-9C62-CE51B37E61C9}" type="presParOf" srcId="{3126131B-BC4B-4686-AB05-5D4DF26DB8C5}" destId="{67A2E8F1-F1ED-4A04-9A06-568E86A68F69}" srcOrd="0" destOrd="0" presId="urn:microsoft.com/office/officeart/2018/2/layout/IconVerticalSolidList"/>
    <dgm:cxn modelId="{4B6AD5FF-1004-4382-AEFC-4456A0D297E1}" type="presParOf" srcId="{3126131B-BC4B-4686-AB05-5D4DF26DB8C5}" destId="{AE5A65CF-C117-4AE2-A10A-773A0865A0B4}" srcOrd="1" destOrd="0" presId="urn:microsoft.com/office/officeart/2018/2/layout/IconVerticalSolidList"/>
    <dgm:cxn modelId="{B69E4A5D-B3E1-41F0-82C4-0F6B72A5657F}" type="presParOf" srcId="{3126131B-BC4B-4686-AB05-5D4DF26DB8C5}" destId="{59D654F3-459B-4F19-980D-FE95B4192533}" srcOrd="2" destOrd="0" presId="urn:microsoft.com/office/officeart/2018/2/layout/IconVerticalSolidList"/>
    <dgm:cxn modelId="{C82CE88B-68C3-40DA-B222-34A424049312}" type="presParOf" srcId="{3126131B-BC4B-4686-AB05-5D4DF26DB8C5}" destId="{E6E93C47-AF9B-4625-B636-3254E706F47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659728-7C27-468C-BBEC-1E517DD9D5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273F09E-CFCC-4CA8-8EC6-25A2928EB103}">
      <dgm:prSet/>
      <dgm:spPr/>
      <dgm:t>
        <a:bodyPr/>
        <a:lstStyle/>
        <a:p>
          <a:r>
            <a:rPr lang="en-GB"/>
            <a:t>Amira’s anxiety and limited speech affect her ability to interact.</a:t>
          </a:r>
          <a:endParaRPr lang="en-US"/>
        </a:p>
      </dgm:t>
    </dgm:pt>
    <dgm:pt modelId="{9277DE44-3D46-45CA-9A32-43079BF1C5B8}" type="parTrans" cxnId="{D8301A6F-BEAE-422E-A507-468C934F8F5B}">
      <dgm:prSet/>
      <dgm:spPr/>
      <dgm:t>
        <a:bodyPr/>
        <a:lstStyle/>
        <a:p>
          <a:endParaRPr lang="en-US"/>
        </a:p>
      </dgm:t>
    </dgm:pt>
    <dgm:pt modelId="{D47B23F5-3995-4193-A1FC-518258739685}" type="sibTrans" cxnId="{D8301A6F-BEAE-422E-A507-468C934F8F5B}">
      <dgm:prSet/>
      <dgm:spPr/>
      <dgm:t>
        <a:bodyPr/>
        <a:lstStyle/>
        <a:p>
          <a:endParaRPr lang="en-US"/>
        </a:p>
      </dgm:t>
    </dgm:pt>
    <dgm:pt modelId="{A9D1E491-ECD5-4E1D-958E-32763F3D6D82}">
      <dgm:prSet/>
      <dgm:spPr/>
      <dgm:t>
        <a:bodyPr/>
        <a:lstStyle/>
        <a:p>
          <a:r>
            <a:rPr lang="en-GB"/>
            <a:t>Scaffolding supports speech and confidence</a:t>
          </a:r>
          <a:endParaRPr lang="en-US"/>
        </a:p>
      </dgm:t>
    </dgm:pt>
    <dgm:pt modelId="{01866E6F-547D-4B46-BFBD-B6C096B439B5}" type="parTrans" cxnId="{7FD78298-C508-46D1-A7B9-D62E9BA4E8F9}">
      <dgm:prSet/>
      <dgm:spPr/>
      <dgm:t>
        <a:bodyPr/>
        <a:lstStyle/>
        <a:p>
          <a:endParaRPr lang="en-US"/>
        </a:p>
      </dgm:t>
    </dgm:pt>
    <dgm:pt modelId="{575FA0C0-B865-4BFE-AF44-1EC0E0A43A9B}" type="sibTrans" cxnId="{7FD78298-C508-46D1-A7B9-D62E9BA4E8F9}">
      <dgm:prSet/>
      <dgm:spPr/>
      <dgm:t>
        <a:bodyPr/>
        <a:lstStyle/>
        <a:p>
          <a:endParaRPr lang="en-US"/>
        </a:p>
      </dgm:t>
    </dgm:pt>
    <dgm:pt modelId="{D5AF117D-E162-40C7-8AC4-513807E39738}">
      <dgm:prSet/>
      <dgm:spPr/>
      <dgm:t>
        <a:bodyPr/>
        <a:lstStyle/>
        <a:p>
          <a:r>
            <a:rPr lang="en-GB"/>
            <a:t>Key worker acts as “More Knowledgeable Other” (MKO)</a:t>
          </a:r>
          <a:endParaRPr lang="en-US"/>
        </a:p>
      </dgm:t>
    </dgm:pt>
    <dgm:pt modelId="{D1E22703-DF2B-4363-BBE9-20241BBA051B}" type="parTrans" cxnId="{21147F28-0C07-4DF7-912C-F934A1829360}">
      <dgm:prSet/>
      <dgm:spPr/>
      <dgm:t>
        <a:bodyPr/>
        <a:lstStyle/>
        <a:p>
          <a:endParaRPr lang="en-US"/>
        </a:p>
      </dgm:t>
    </dgm:pt>
    <dgm:pt modelId="{9EFCC687-FDFF-4D22-9A71-CA956FEA02DC}" type="sibTrans" cxnId="{21147F28-0C07-4DF7-912C-F934A1829360}">
      <dgm:prSet/>
      <dgm:spPr/>
      <dgm:t>
        <a:bodyPr/>
        <a:lstStyle/>
        <a:p>
          <a:endParaRPr lang="en-US"/>
        </a:p>
      </dgm:t>
    </dgm:pt>
    <dgm:pt modelId="{894551A1-1358-4044-8434-6BFD4C749E28}">
      <dgm:prSet/>
      <dgm:spPr/>
      <dgm:t>
        <a:bodyPr/>
        <a:lstStyle/>
        <a:p>
          <a:r>
            <a:rPr lang="en-GB"/>
            <a:t>Peer play encourages imitation and language development (Mcleod, 2023)</a:t>
          </a:r>
          <a:endParaRPr lang="en-US"/>
        </a:p>
      </dgm:t>
    </dgm:pt>
    <dgm:pt modelId="{BFFE415E-1271-4B9B-B6ED-674D9B48B15F}" type="parTrans" cxnId="{B84FA68A-39AD-4BAF-87E9-CA3860E4BE2B}">
      <dgm:prSet/>
      <dgm:spPr/>
      <dgm:t>
        <a:bodyPr/>
        <a:lstStyle/>
        <a:p>
          <a:endParaRPr lang="en-US"/>
        </a:p>
      </dgm:t>
    </dgm:pt>
    <dgm:pt modelId="{2F631A9E-7B08-42E0-AE6A-35C464D6FD94}" type="sibTrans" cxnId="{B84FA68A-39AD-4BAF-87E9-CA3860E4BE2B}">
      <dgm:prSet/>
      <dgm:spPr/>
      <dgm:t>
        <a:bodyPr/>
        <a:lstStyle/>
        <a:p>
          <a:endParaRPr lang="en-US"/>
        </a:p>
      </dgm:t>
    </dgm:pt>
    <dgm:pt modelId="{2D84E319-1B1B-4CC8-82A2-8F260712FFD7}" type="pres">
      <dgm:prSet presAssocID="{D9659728-7C27-468C-BBEC-1E517DD9D5CB}" presName="linear" presStyleCnt="0">
        <dgm:presLayoutVars>
          <dgm:animLvl val="lvl"/>
          <dgm:resizeHandles val="exact"/>
        </dgm:presLayoutVars>
      </dgm:prSet>
      <dgm:spPr/>
    </dgm:pt>
    <dgm:pt modelId="{245F44A0-0FBA-4901-AE34-8D1FC83E166A}" type="pres">
      <dgm:prSet presAssocID="{6273F09E-CFCC-4CA8-8EC6-25A2928EB103}" presName="parentText" presStyleLbl="node1" presStyleIdx="0" presStyleCnt="4">
        <dgm:presLayoutVars>
          <dgm:chMax val="0"/>
          <dgm:bulletEnabled val="1"/>
        </dgm:presLayoutVars>
      </dgm:prSet>
      <dgm:spPr/>
    </dgm:pt>
    <dgm:pt modelId="{AA3B5740-2E35-4998-8DE4-1BD75F0A9E32}" type="pres">
      <dgm:prSet presAssocID="{D47B23F5-3995-4193-A1FC-518258739685}" presName="spacer" presStyleCnt="0"/>
      <dgm:spPr/>
    </dgm:pt>
    <dgm:pt modelId="{F42774AF-D452-4E44-B00B-B9AC4CE1770F}" type="pres">
      <dgm:prSet presAssocID="{A9D1E491-ECD5-4E1D-958E-32763F3D6D82}" presName="parentText" presStyleLbl="node1" presStyleIdx="1" presStyleCnt="4">
        <dgm:presLayoutVars>
          <dgm:chMax val="0"/>
          <dgm:bulletEnabled val="1"/>
        </dgm:presLayoutVars>
      </dgm:prSet>
      <dgm:spPr/>
    </dgm:pt>
    <dgm:pt modelId="{34ADB43F-D328-49EB-8AA0-F0929DD03DE9}" type="pres">
      <dgm:prSet presAssocID="{575FA0C0-B865-4BFE-AF44-1EC0E0A43A9B}" presName="spacer" presStyleCnt="0"/>
      <dgm:spPr/>
    </dgm:pt>
    <dgm:pt modelId="{279E0CC5-0F1E-434F-9AA7-BF9B989A07DB}" type="pres">
      <dgm:prSet presAssocID="{D5AF117D-E162-40C7-8AC4-513807E39738}" presName="parentText" presStyleLbl="node1" presStyleIdx="2" presStyleCnt="4">
        <dgm:presLayoutVars>
          <dgm:chMax val="0"/>
          <dgm:bulletEnabled val="1"/>
        </dgm:presLayoutVars>
      </dgm:prSet>
      <dgm:spPr/>
    </dgm:pt>
    <dgm:pt modelId="{3F32AE55-95E7-4C73-B35E-65D82E31B757}" type="pres">
      <dgm:prSet presAssocID="{9EFCC687-FDFF-4D22-9A71-CA956FEA02DC}" presName="spacer" presStyleCnt="0"/>
      <dgm:spPr/>
    </dgm:pt>
    <dgm:pt modelId="{65DEB188-9D00-41F4-8169-7D46655CA1FC}" type="pres">
      <dgm:prSet presAssocID="{894551A1-1358-4044-8434-6BFD4C749E28}" presName="parentText" presStyleLbl="node1" presStyleIdx="3" presStyleCnt="4">
        <dgm:presLayoutVars>
          <dgm:chMax val="0"/>
          <dgm:bulletEnabled val="1"/>
        </dgm:presLayoutVars>
      </dgm:prSet>
      <dgm:spPr/>
    </dgm:pt>
  </dgm:ptLst>
  <dgm:cxnLst>
    <dgm:cxn modelId="{BADA1A04-F064-418A-82B0-DB4A968FF02A}" type="presOf" srcId="{6273F09E-CFCC-4CA8-8EC6-25A2928EB103}" destId="{245F44A0-0FBA-4901-AE34-8D1FC83E166A}" srcOrd="0" destOrd="0" presId="urn:microsoft.com/office/officeart/2005/8/layout/vList2"/>
    <dgm:cxn modelId="{F07EE624-E09C-470F-B6F8-C202F2A2B15F}" type="presOf" srcId="{894551A1-1358-4044-8434-6BFD4C749E28}" destId="{65DEB188-9D00-41F4-8169-7D46655CA1FC}" srcOrd="0" destOrd="0" presId="urn:microsoft.com/office/officeart/2005/8/layout/vList2"/>
    <dgm:cxn modelId="{21147F28-0C07-4DF7-912C-F934A1829360}" srcId="{D9659728-7C27-468C-BBEC-1E517DD9D5CB}" destId="{D5AF117D-E162-40C7-8AC4-513807E39738}" srcOrd="2" destOrd="0" parTransId="{D1E22703-DF2B-4363-BBE9-20241BBA051B}" sibTransId="{9EFCC687-FDFF-4D22-9A71-CA956FEA02DC}"/>
    <dgm:cxn modelId="{E9310B43-9718-423E-A0E9-874384A48EA6}" type="presOf" srcId="{D5AF117D-E162-40C7-8AC4-513807E39738}" destId="{279E0CC5-0F1E-434F-9AA7-BF9B989A07DB}" srcOrd="0" destOrd="0" presId="urn:microsoft.com/office/officeart/2005/8/layout/vList2"/>
    <dgm:cxn modelId="{21EC8848-6D91-4110-A764-A26C165EB5A2}" type="presOf" srcId="{D9659728-7C27-468C-BBEC-1E517DD9D5CB}" destId="{2D84E319-1B1B-4CC8-82A2-8F260712FFD7}" srcOrd="0" destOrd="0" presId="urn:microsoft.com/office/officeart/2005/8/layout/vList2"/>
    <dgm:cxn modelId="{D8301A6F-BEAE-422E-A507-468C934F8F5B}" srcId="{D9659728-7C27-468C-BBEC-1E517DD9D5CB}" destId="{6273F09E-CFCC-4CA8-8EC6-25A2928EB103}" srcOrd="0" destOrd="0" parTransId="{9277DE44-3D46-45CA-9A32-43079BF1C5B8}" sibTransId="{D47B23F5-3995-4193-A1FC-518258739685}"/>
    <dgm:cxn modelId="{B84FA68A-39AD-4BAF-87E9-CA3860E4BE2B}" srcId="{D9659728-7C27-468C-BBEC-1E517DD9D5CB}" destId="{894551A1-1358-4044-8434-6BFD4C749E28}" srcOrd="3" destOrd="0" parTransId="{BFFE415E-1271-4B9B-B6ED-674D9B48B15F}" sibTransId="{2F631A9E-7B08-42E0-AE6A-35C464D6FD94}"/>
    <dgm:cxn modelId="{7FD78298-C508-46D1-A7B9-D62E9BA4E8F9}" srcId="{D9659728-7C27-468C-BBEC-1E517DD9D5CB}" destId="{A9D1E491-ECD5-4E1D-958E-32763F3D6D82}" srcOrd="1" destOrd="0" parTransId="{01866E6F-547D-4B46-BFBD-B6C096B439B5}" sibTransId="{575FA0C0-B865-4BFE-AF44-1EC0E0A43A9B}"/>
    <dgm:cxn modelId="{52EDF8C2-6349-46B4-A2F8-2141B24E1C4A}" type="presOf" srcId="{A9D1E491-ECD5-4E1D-958E-32763F3D6D82}" destId="{F42774AF-D452-4E44-B00B-B9AC4CE1770F}" srcOrd="0" destOrd="0" presId="urn:microsoft.com/office/officeart/2005/8/layout/vList2"/>
    <dgm:cxn modelId="{014E4473-75BE-4AE5-936F-3BA74782627D}" type="presParOf" srcId="{2D84E319-1B1B-4CC8-82A2-8F260712FFD7}" destId="{245F44A0-0FBA-4901-AE34-8D1FC83E166A}" srcOrd="0" destOrd="0" presId="urn:microsoft.com/office/officeart/2005/8/layout/vList2"/>
    <dgm:cxn modelId="{52781305-0057-470E-A425-8E89249DBF68}" type="presParOf" srcId="{2D84E319-1B1B-4CC8-82A2-8F260712FFD7}" destId="{AA3B5740-2E35-4998-8DE4-1BD75F0A9E32}" srcOrd="1" destOrd="0" presId="urn:microsoft.com/office/officeart/2005/8/layout/vList2"/>
    <dgm:cxn modelId="{82F207FC-1340-456F-85FC-A104EF6421A6}" type="presParOf" srcId="{2D84E319-1B1B-4CC8-82A2-8F260712FFD7}" destId="{F42774AF-D452-4E44-B00B-B9AC4CE1770F}" srcOrd="2" destOrd="0" presId="urn:microsoft.com/office/officeart/2005/8/layout/vList2"/>
    <dgm:cxn modelId="{47DEC020-C36F-4A5C-AA1C-EA4E714C8077}" type="presParOf" srcId="{2D84E319-1B1B-4CC8-82A2-8F260712FFD7}" destId="{34ADB43F-D328-49EB-8AA0-F0929DD03DE9}" srcOrd="3" destOrd="0" presId="urn:microsoft.com/office/officeart/2005/8/layout/vList2"/>
    <dgm:cxn modelId="{D32EAA89-D151-4EF6-8ADE-0F23201D4A86}" type="presParOf" srcId="{2D84E319-1B1B-4CC8-82A2-8F260712FFD7}" destId="{279E0CC5-0F1E-434F-9AA7-BF9B989A07DB}" srcOrd="4" destOrd="0" presId="urn:microsoft.com/office/officeart/2005/8/layout/vList2"/>
    <dgm:cxn modelId="{C1C5F681-BA75-40A3-9377-4ED978634C3D}" type="presParOf" srcId="{2D84E319-1B1B-4CC8-82A2-8F260712FFD7}" destId="{3F32AE55-95E7-4C73-B35E-65D82E31B757}" srcOrd="5" destOrd="0" presId="urn:microsoft.com/office/officeart/2005/8/layout/vList2"/>
    <dgm:cxn modelId="{E9EEF0BC-D251-4C8A-9CF5-3C890DA88AB0}" type="presParOf" srcId="{2D84E319-1B1B-4CC8-82A2-8F260712FFD7}" destId="{65DEB188-9D00-41F4-8169-7D46655CA1F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B017F5-5649-4B14-B4D4-217E87106CD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94C176-F340-47C9-9C37-B4D15581B26C}">
      <dgm:prSet/>
      <dgm:spPr/>
      <dgm:t>
        <a:bodyPr/>
        <a:lstStyle/>
        <a:p>
          <a:r>
            <a:rPr lang="en-GB" b="1"/>
            <a:t>Strengths </a:t>
          </a:r>
          <a:endParaRPr lang="en-US"/>
        </a:p>
      </dgm:t>
    </dgm:pt>
    <dgm:pt modelId="{D0FD8170-E5C3-4A6B-BEBB-128E9317D740}" type="parTrans" cxnId="{C93FFB33-3361-46F4-9114-246B40959B1A}">
      <dgm:prSet/>
      <dgm:spPr/>
      <dgm:t>
        <a:bodyPr/>
        <a:lstStyle/>
        <a:p>
          <a:endParaRPr lang="en-US"/>
        </a:p>
      </dgm:t>
    </dgm:pt>
    <dgm:pt modelId="{6F0EFE34-6998-49F7-9179-531513E9EA86}" type="sibTrans" cxnId="{C93FFB33-3361-46F4-9114-246B40959B1A}">
      <dgm:prSet/>
      <dgm:spPr/>
      <dgm:t>
        <a:bodyPr/>
        <a:lstStyle/>
        <a:p>
          <a:endParaRPr lang="en-US"/>
        </a:p>
      </dgm:t>
    </dgm:pt>
    <dgm:pt modelId="{C92DF9F5-8862-4FCA-A7D8-26B5BF5B3052}">
      <dgm:prSet/>
      <dgm:spPr/>
      <dgm:t>
        <a:bodyPr/>
        <a:lstStyle/>
        <a:p>
          <a:r>
            <a:rPr lang="en-GB"/>
            <a:t>Emphasises social interaction and collaboration (Smidt, 2018)</a:t>
          </a:r>
          <a:endParaRPr lang="en-US"/>
        </a:p>
      </dgm:t>
    </dgm:pt>
    <dgm:pt modelId="{64E4E35B-48A1-4DA4-B9C6-42F76F255DBD}" type="parTrans" cxnId="{D3BFCCBE-ECF9-43D7-969A-E7E3129F6738}">
      <dgm:prSet/>
      <dgm:spPr/>
      <dgm:t>
        <a:bodyPr/>
        <a:lstStyle/>
        <a:p>
          <a:endParaRPr lang="en-US"/>
        </a:p>
      </dgm:t>
    </dgm:pt>
    <dgm:pt modelId="{47FD79AF-B03E-467C-95C1-2BBD30E86440}" type="sibTrans" cxnId="{D3BFCCBE-ECF9-43D7-969A-E7E3129F6738}">
      <dgm:prSet/>
      <dgm:spPr/>
      <dgm:t>
        <a:bodyPr/>
        <a:lstStyle/>
        <a:p>
          <a:endParaRPr lang="en-US"/>
        </a:p>
      </dgm:t>
    </dgm:pt>
    <dgm:pt modelId="{37EC5599-DB7F-4A8B-8D02-7ABA1C920CC0}">
      <dgm:prSet/>
      <dgm:spPr/>
      <dgm:t>
        <a:bodyPr/>
        <a:lstStyle/>
        <a:p>
          <a:r>
            <a:rPr lang="en-GB"/>
            <a:t>Supports practical early years teaching methods</a:t>
          </a:r>
          <a:endParaRPr lang="en-US"/>
        </a:p>
      </dgm:t>
    </dgm:pt>
    <dgm:pt modelId="{7B088FAB-8D02-43A1-810D-4F53ABB11E00}" type="parTrans" cxnId="{69268F42-B4A6-4C48-9202-9B38471E8704}">
      <dgm:prSet/>
      <dgm:spPr/>
      <dgm:t>
        <a:bodyPr/>
        <a:lstStyle/>
        <a:p>
          <a:endParaRPr lang="en-US"/>
        </a:p>
      </dgm:t>
    </dgm:pt>
    <dgm:pt modelId="{90CECA4F-A819-420F-9A1F-93965C777E52}" type="sibTrans" cxnId="{69268F42-B4A6-4C48-9202-9B38471E8704}">
      <dgm:prSet/>
      <dgm:spPr/>
      <dgm:t>
        <a:bodyPr/>
        <a:lstStyle/>
        <a:p>
          <a:endParaRPr lang="en-US"/>
        </a:p>
      </dgm:t>
    </dgm:pt>
    <dgm:pt modelId="{87CCBC12-1070-45B4-B3BB-0FBF05AB0875}">
      <dgm:prSet/>
      <dgm:spPr/>
      <dgm:t>
        <a:bodyPr/>
        <a:lstStyle/>
        <a:p>
          <a:r>
            <a:rPr lang="en-GB"/>
            <a:t>Recognises cultural influences</a:t>
          </a:r>
          <a:endParaRPr lang="en-US"/>
        </a:p>
      </dgm:t>
    </dgm:pt>
    <dgm:pt modelId="{530C5BCD-3C20-4C02-94A4-8D2546A9BAC7}" type="parTrans" cxnId="{0EEA0F39-C140-49A4-858B-A6D4F88CB9DB}">
      <dgm:prSet/>
      <dgm:spPr/>
      <dgm:t>
        <a:bodyPr/>
        <a:lstStyle/>
        <a:p>
          <a:endParaRPr lang="en-US"/>
        </a:p>
      </dgm:t>
    </dgm:pt>
    <dgm:pt modelId="{4D10A75C-1E7D-4CDD-BB9A-492425E05216}" type="sibTrans" cxnId="{0EEA0F39-C140-49A4-858B-A6D4F88CB9DB}">
      <dgm:prSet/>
      <dgm:spPr/>
      <dgm:t>
        <a:bodyPr/>
        <a:lstStyle/>
        <a:p>
          <a:endParaRPr lang="en-US"/>
        </a:p>
      </dgm:t>
    </dgm:pt>
    <dgm:pt modelId="{E1FFCD28-E485-4F66-9251-AAD774A66507}">
      <dgm:prSet/>
      <dgm:spPr/>
      <dgm:t>
        <a:bodyPr/>
        <a:lstStyle/>
        <a:p>
          <a:r>
            <a:rPr lang="en-GB" b="1"/>
            <a:t>Weaknesses:</a:t>
          </a:r>
          <a:endParaRPr lang="en-US"/>
        </a:p>
      </dgm:t>
    </dgm:pt>
    <dgm:pt modelId="{9C44A024-A7DA-4FF8-ADD7-F1F95DE26E64}" type="parTrans" cxnId="{161FA2E5-E9F5-44A7-8EDC-CD7F258C685E}">
      <dgm:prSet/>
      <dgm:spPr/>
      <dgm:t>
        <a:bodyPr/>
        <a:lstStyle/>
        <a:p>
          <a:endParaRPr lang="en-US"/>
        </a:p>
      </dgm:t>
    </dgm:pt>
    <dgm:pt modelId="{7E0ED8DF-0E90-4967-BDA5-97C79E6BCFA6}" type="sibTrans" cxnId="{161FA2E5-E9F5-44A7-8EDC-CD7F258C685E}">
      <dgm:prSet/>
      <dgm:spPr/>
      <dgm:t>
        <a:bodyPr/>
        <a:lstStyle/>
        <a:p>
          <a:endParaRPr lang="en-US"/>
        </a:p>
      </dgm:t>
    </dgm:pt>
    <dgm:pt modelId="{97A02C2B-7BD2-44BD-A42E-C03B54F5C9BE}">
      <dgm:prSet/>
      <dgm:spPr/>
      <dgm:t>
        <a:bodyPr/>
        <a:lstStyle/>
        <a:p>
          <a:r>
            <a:rPr lang="en-GB"/>
            <a:t>Overlooks biological and individual factors</a:t>
          </a:r>
          <a:endParaRPr lang="en-US"/>
        </a:p>
      </dgm:t>
    </dgm:pt>
    <dgm:pt modelId="{8436C8FB-8864-4997-8670-8DE5534E8385}" type="parTrans" cxnId="{304C5BA6-A1E9-455E-8DC0-5B55B64E6645}">
      <dgm:prSet/>
      <dgm:spPr/>
      <dgm:t>
        <a:bodyPr/>
        <a:lstStyle/>
        <a:p>
          <a:endParaRPr lang="en-US"/>
        </a:p>
      </dgm:t>
    </dgm:pt>
    <dgm:pt modelId="{1AE85D75-1C3A-4CA4-BB82-C8561EA25787}" type="sibTrans" cxnId="{304C5BA6-A1E9-455E-8DC0-5B55B64E6645}">
      <dgm:prSet/>
      <dgm:spPr/>
      <dgm:t>
        <a:bodyPr/>
        <a:lstStyle/>
        <a:p>
          <a:endParaRPr lang="en-US"/>
        </a:p>
      </dgm:t>
    </dgm:pt>
    <dgm:pt modelId="{6A23FF90-0F66-4F52-BE3C-CF15A9D26438}">
      <dgm:prSet/>
      <dgm:spPr/>
      <dgm:t>
        <a:bodyPr/>
        <a:lstStyle/>
        <a:p>
          <a:r>
            <a:rPr lang="en-GB"/>
            <a:t>May overemphasise adult guidance</a:t>
          </a:r>
          <a:endParaRPr lang="en-US"/>
        </a:p>
      </dgm:t>
    </dgm:pt>
    <dgm:pt modelId="{60542177-B7EA-406C-8345-4D8DC3DDC6BC}" type="parTrans" cxnId="{FD845F17-678A-4B17-81AF-58D66BECF3A5}">
      <dgm:prSet/>
      <dgm:spPr/>
      <dgm:t>
        <a:bodyPr/>
        <a:lstStyle/>
        <a:p>
          <a:endParaRPr lang="en-US"/>
        </a:p>
      </dgm:t>
    </dgm:pt>
    <dgm:pt modelId="{4898C36D-5789-4239-B3A0-5532E990828D}" type="sibTrans" cxnId="{FD845F17-678A-4B17-81AF-58D66BECF3A5}">
      <dgm:prSet/>
      <dgm:spPr/>
      <dgm:t>
        <a:bodyPr/>
        <a:lstStyle/>
        <a:p>
          <a:endParaRPr lang="en-US"/>
        </a:p>
      </dgm:t>
    </dgm:pt>
    <dgm:pt modelId="{AC060504-8958-492D-A3FC-615E6ECCD0F6}">
      <dgm:prSet/>
      <dgm:spPr/>
      <dgm:t>
        <a:bodyPr/>
        <a:lstStyle/>
        <a:p>
          <a:r>
            <a:rPr lang="en-GB"/>
            <a:t>Limited research due to early death (Berk, 2020)</a:t>
          </a:r>
          <a:endParaRPr lang="en-US"/>
        </a:p>
      </dgm:t>
    </dgm:pt>
    <dgm:pt modelId="{10FC9FDB-FADA-4957-AD8C-D6AAEB446669}" type="parTrans" cxnId="{2D2658CA-FC90-471E-85BB-7B31293BE488}">
      <dgm:prSet/>
      <dgm:spPr/>
      <dgm:t>
        <a:bodyPr/>
        <a:lstStyle/>
        <a:p>
          <a:endParaRPr lang="en-US"/>
        </a:p>
      </dgm:t>
    </dgm:pt>
    <dgm:pt modelId="{C37BADC6-7151-4E39-8885-0B7858C03B15}" type="sibTrans" cxnId="{2D2658CA-FC90-471E-85BB-7B31293BE488}">
      <dgm:prSet/>
      <dgm:spPr/>
      <dgm:t>
        <a:bodyPr/>
        <a:lstStyle/>
        <a:p>
          <a:endParaRPr lang="en-US"/>
        </a:p>
      </dgm:t>
    </dgm:pt>
    <dgm:pt modelId="{1BD53FFF-F0E8-473D-9437-D7074860380E}" type="pres">
      <dgm:prSet presAssocID="{06B017F5-5649-4B14-B4D4-217E87106CD9}" presName="vert0" presStyleCnt="0">
        <dgm:presLayoutVars>
          <dgm:dir/>
          <dgm:animOne val="branch"/>
          <dgm:animLvl val="lvl"/>
        </dgm:presLayoutVars>
      </dgm:prSet>
      <dgm:spPr/>
    </dgm:pt>
    <dgm:pt modelId="{128AC2E2-B353-471F-B0A5-DA8FFE6EE86C}" type="pres">
      <dgm:prSet presAssocID="{8694C176-F340-47C9-9C37-B4D15581B26C}" presName="thickLine" presStyleLbl="alignNode1" presStyleIdx="0" presStyleCnt="8"/>
      <dgm:spPr/>
    </dgm:pt>
    <dgm:pt modelId="{578783D4-2F4C-4194-9BF4-6CD9D98BCA76}" type="pres">
      <dgm:prSet presAssocID="{8694C176-F340-47C9-9C37-B4D15581B26C}" presName="horz1" presStyleCnt="0"/>
      <dgm:spPr/>
    </dgm:pt>
    <dgm:pt modelId="{9867D285-9D47-4934-B1B7-B6EC545874D2}" type="pres">
      <dgm:prSet presAssocID="{8694C176-F340-47C9-9C37-B4D15581B26C}" presName="tx1" presStyleLbl="revTx" presStyleIdx="0" presStyleCnt="8"/>
      <dgm:spPr/>
    </dgm:pt>
    <dgm:pt modelId="{C3810D93-2CAE-4BD8-AA16-DCF858E8C6D7}" type="pres">
      <dgm:prSet presAssocID="{8694C176-F340-47C9-9C37-B4D15581B26C}" presName="vert1" presStyleCnt="0"/>
      <dgm:spPr/>
    </dgm:pt>
    <dgm:pt modelId="{11BE6138-AC5E-46BF-9E82-F42910DD05DD}" type="pres">
      <dgm:prSet presAssocID="{C92DF9F5-8862-4FCA-A7D8-26B5BF5B3052}" presName="thickLine" presStyleLbl="alignNode1" presStyleIdx="1" presStyleCnt="8"/>
      <dgm:spPr/>
    </dgm:pt>
    <dgm:pt modelId="{99B6E91C-450B-44D7-B30F-FB37DCBE29D0}" type="pres">
      <dgm:prSet presAssocID="{C92DF9F5-8862-4FCA-A7D8-26B5BF5B3052}" presName="horz1" presStyleCnt="0"/>
      <dgm:spPr/>
    </dgm:pt>
    <dgm:pt modelId="{347D7C58-73DC-42BB-9A58-13A8ACFD5FF4}" type="pres">
      <dgm:prSet presAssocID="{C92DF9F5-8862-4FCA-A7D8-26B5BF5B3052}" presName="tx1" presStyleLbl="revTx" presStyleIdx="1" presStyleCnt="8"/>
      <dgm:spPr/>
    </dgm:pt>
    <dgm:pt modelId="{BCF3EA11-C31B-43C6-93B4-3B5B4F113535}" type="pres">
      <dgm:prSet presAssocID="{C92DF9F5-8862-4FCA-A7D8-26B5BF5B3052}" presName="vert1" presStyleCnt="0"/>
      <dgm:spPr/>
    </dgm:pt>
    <dgm:pt modelId="{AEF4A671-1142-4938-AD94-D4AFB861CD6A}" type="pres">
      <dgm:prSet presAssocID="{37EC5599-DB7F-4A8B-8D02-7ABA1C920CC0}" presName="thickLine" presStyleLbl="alignNode1" presStyleIdx="2" presStyleCnt="8"/>
      <dgm:spPr/>
    </dgm:pt>
    <dgm:pt modelId="{7D5B9CC2-5D0E-4CDF-8671-6940941F76C2}" type="pres">
      <dgm:prSet presAssocID="{37EC5599-DB7F-4A8B-8D02-7ABA1C920CC0}" presName="horz1" presStyleCnt="0"/>
      <dgm:spPr/>
    </dgm:pt>
    <dgm:pt modelId="{32F45448-ADFB-4F24-9A63-311E1FD5FC69}" type="pres">
      <dgm:prSet presAssocID="{37EC5599-DB7F-4A8B-8D02-7ABA1C920CC0}" presName="tx1" presStyleLbl="revTx" presStyleIdx="2" presStyleCnt="8"/>
      <dgm:spPr/>
    </dgm:pt>
    <dgm:pt modelId="{45A40BC9-BEBC-4493-91FC-51347ADEE325}" type="pres">
      <dgm:prSet presAssocID="{37EC5599-DB7F-4A8B-8D02-7ABA1C920CC0}" presName="vert1" presStyleCnt="0"/>
      <dgm:spPr/>
    </dgm:pt>
    <dgm:pt modelId="{7F874CA8-5F13-419F-A435-68DBC9446144}" type="pres">
      <dgm:prSet presAssocID="{87CCBC12-1070-45B4-B3BB-0FBF05AB0875}" presName="thickLine" presStyleLbl="alignNode1" presStyleIdx="3" presStyleCnt="8"/>
      <dgm:spPr/>
    </dgm:pt>
    <dgm:pt modelId="{AA649E2C-C2AA-463D-99B5-AF2F8D638CEA}" type="pres">
      <dgm:prSet presAssocID="{87CCBC12-1070-45B4-B3BB-0FBF05AB0875}" presName="horz1" presStyleCnt="0"/>
      <dgm:spPr/>
    </dgm:pt>
    <dgm:pt modelId="{E9C9D6AE-5EE6-4F74-B994-B1BE3117B169}" type="pres">
      <dgm:prSet presAssocID="{87CCBC12-1070-45B4-B3BB-0FBF05AB0875}" presName="tx1" presStyleLbl="revTx" presStyleIdx="3" presStyleCnt="8"/>
      <dgm:spPr/>
    </dgm:pt>
    <dgm:pt modelId="{F58C0E12-3AE5-45A4-ABC9-A75C1610EFF0}" type="pres">
      <dgm:prSet presAssocID="{87CCBC12-1070-45B4-B3BB-0FBF05AB0875}" presName="vert1" presStyleCnt="0"/>
      <dgm:spPr/>
    </dgm:pt>
    <dgm:pt modelId="{3F714DE5-28B1-4028-923A-590C02E66538}" type="pres">
      <dgm:prSet presAssocID="{E1FFCD28-E485-4F66-9251-AAD774A66507}" presName="thickLine" presStyleLbl="alignNode1" presStyleIdx="4" presStyleCnt="8"/>
      <dgm:spPr/>
    </dgm:pt>
    <dgm:pt modelId="{61F89C9F-870B-431D-BF4B-8BE03C19483E}" type="pres">
      <dgm:prSet presAssocID="{E1FFCD28-E485-4F66-9251-AAD774A66507}" presName="horz1" presStyleCnt="0"/>
      <dgm:spPr/>
    </dgm:pt>
    <dgm:pt modelId="{B2654815-38DA-4968-878C-C113222D8BF1}" type="pres">
      <dgm:prSet presAssocID="{E1FFCD28-E485-4F66-9251-AAD774A66507}" presName="tx1" presStyleLbl="revTx" presStyleIdx="4" presStyleCnt="8"/>
      <dgm:spPr/>
    </dgm:pt>
    <dgm:pt modelId="{86907CCF-68A7-4880-AE11-95BF43393A60}" type="pres">
      <dgm:prSet presAssocID="{E1FFCD28-E485-4F66-9251-AAD774A66507}" presName="vert1" presStyleCnt="0"/>
      <dgm:spPr/>
    </dgm:pt>
    <dgm:pt modelId="{5BE4C303-978B-4BD0-BB69-2EFEC1C9BFE9}" type="pres">
      <dgm:prSet presAssocID="{97A02C2B-7BD2-44BD-A42E-C03B54F5C9BE}" presName="thickLine" presStyleLbl="alignNode1" presStyleIdx="5" presStyleCnt="8"/>
      <dgm:spPr/>
    </dgm:pt>
    <dgm:pt modelId="{D9D3E6F5-F87C-401D-AE46-744EB41058C2}" type="pres">
      <dgm:prSet presAssocID="{97A02C2B-7BD2-44BD-A42E-C03B54F5C9BE}" presName="horz1" presStyleCnt="0"/>
      <dgm:spPr/>
    </dgm:pt>
    <dgm:pt modelId="{59299B14-27AD-4D00-8FAF-5A0B86D5E3A8}" type="pres">
      <dgm:prSet presAssocID="{97A02C2B-7BD2-44BD-A42E-C03B54F5C9BE}" presName="tx1" presStyleLbl="revTx" presStyleIdx="5" presStyleCnt="8"/>
      <dgm:spPr/>
    </dgm:pt>
    <dgm:pt modelId="{64ACDFA6-1B77-4913-8889-854A7287190A}" type="pres">
      <dgm:prSet presAssocID="{97A02C2B-7BD2-44BD-A42E-C03B54F5C9BE}" presName="vert1" presStyleCnt="0"/>
      <dgm:spPr/>
    </dgm:pt>
    <dgm:pt modelId="{0C99B960-A029-4357-8374-A071FFB04003}" type="pres">
      <dgm:prSet presAssocID="{6A23FF90-0F66-4F52-BE3C-CF15A9D26438}" presName="thickLine" presStyleLbl="alignNode1" presStyleIdx="6" presStyleCnt="8"/>
      <dgm:spPr/>
    </dgm:pt>
    <dgm:pt modelId="{A419C0CC-5D10-48BE-9EB2-901A31257A71}" type="pres">
      <dgm:prSet presAssocID="{6A23FF90-0F66-4F52-BE3C-CF15A9D26438}" presName="horz1" presStyleCnt="0"/>
      <dgm:spPr/>
    </dgm:pt>
    <dgm:pt modelId="{001AA097-8773-4693-BBDF-21AB633A9F84}" type="pres">
      <dgm:prSet presAssocID="{6A23FF90-0F66-4F52-BE3C-CF15A9D26438}" presName="tx1" presStyleLbl="revTx" presStyleIdx="6" presStyleCnt="8"/>
      <dgm:spPr/>
    </dgm:pt>
    <dgm:pt modelId="{DFF9CC29-A0F1-4518-B51E-3308D7CFB330}" type="pres">
      <dgm:prSet presAssocID="{6A23FF90-0F66-4F52-BE3C-CF15A9D26438}" presName="vert1" presStyleCnt="0"/>
      <dgm:spPr/>
    </dgm:pt>
    <dgm:pt modelId="{CDE89EC2-E6D9-4F4B-9CB6-053C1964DFC9}" type="pres">
      <dgm:prSet presAssocID="{AC060504-8958-492D-A3FC-615E6ECCD0F6}" presName="thickLine" presStyleLbl="alignNode1" presStyleIdx="7" presStyleCnt="8"/>
      <dgm:spPr/>
    </dgm:pt>
    <dgm:pt modelId="{21044A7F-3019-4DEE-8DE7-5E2CC1726F60}" type="pres">
      <dgm:prSet presAssocID="{AC060504-8958-492D-A3FC-615E6ECCD0F6}" presName="horz1" presStyleCnt="0"/>
      <dgm:spPr/>
    </dgm:pt>
    <dgm:pt modelId="{6AF44081-8A76-41E6-9EBC-75A96871EEEE}" type="pres">
      <dgm:prSet presAssocID="{AC060504-8958-492D-A3FC-615E6ECCD0F6}" presName="tx1" presStyleLbl="revTx" presStyleIdx="7" presStyleCnt="8"/>
      <dgm:spPr/>
    </dgm:pt>
    <dgm:pt modelId="{6F17094C-83E7-42BD-975C-AE0D2DBDB2EB}" type="pres">
      <dgm:prSet presAssocID="{AC060504-8958-492D-A3FC-615E6ECCD0F6}" presName="vert1" presStyleCnt="0"/>
      <dgm:spPr/>
    </dgm:pt>
  </dgm:ptLst>
  <dgm:cxnLst>
    <dgm:cxn modelId="{FD845F17-678A-4B17-81AF-58D66BECF3A5}" srcId="{06B017F5-5649-4B14-B4D4-217E87106CD9}" destId="{6A23FF90-0F66-4F52-BE3C-CF15A9D26438}" srcOrd="6" destOrd="0" parTransId="{60542177-B7EA-406C-8345-4D8DC3DDC6BC}" sibTransId="{4898C36D-5789-4239-B3A0-5532E990828D}"/>
    <dgm:cxn modelId="{73B06122-600B-4BBB-BB73-3D30DF034557}" type="presOf" srcId="{97A02C2B-7BD2-44BD-A42E-C03B54F5C9BE}" destId="{59299B14-27AD-4D00-8FAF-5A0B86D5E3A8}" srcOrd="0" destOrd="0" presId="urn:microsoft.com/office/officeart/2008/layout/LinedList"/>
    <dgm:cxn modelId="{C93FFB33-3361-46F4-9114-246B40959B1A}" srcId="{06B017F5-5649-4B14-B4D4-217E87106CD9}" destId="{8694C176-F340-47C9-9C37-B4D15581B26C}" srcOrd="0" destOrd="0" parTransId="{D0FD8170-E5C3-4A6B-BEBB-128E9317D740}" sibTransId="{6F0EFE34-6998-49F7-9179-531513E9EA86}"/>
    <dgm:cxn modelId="{0EEA0F39-C140-49A4-858B-A6D4F88CB9DB}" srcId="{06B017F5-5649-4B14-B4D4-217E87106CD9}" destId="{87CCBC12-1070-45B4-B3BB-0FBF05AB0875}" srcOrd="3" destOrd="0" parTransId="{530C5BCD-3C20-4C02-94A4-8D2546A9BAC7}" sibTransId="{4D10A75C-1E7D-4CDD-BB9A-492425E05216}"/>
    <dgm:cxn modelId="{9372BA39-8D06-4ED8-9C5F-B6FAAC685FB7}" type="presOf" srcId="{06B017F5-5649-4B14-B4D4-217E87106CD9}" destId="{1BD53FFF-F0E8-473D-9437-D7074860380E}" srcOrd="0" destOrd="0" presId="urn:microsoft.com/office/officeart/2008/layout/LinedList"/>
    <dgm:cxn modelId="{69268F42-B4A6-4C48-9202-9B38471E8704}" srcId="{06B017F5-5649-4B14-B4D4-217E87106CD9}" destId="{37EC5599-DB7F-4A8B-8D02-7ABA1C920CC0}" srcOrd="2" destOrd="0" parTransId="{7B088FAB-8D02-43A1-810D-4F53ABB11E00}" sibTransId="{90CECA4F-A819-420F-9A1F-93965C777E52}"/>
    <dgm:cxn modelId="{BE3AA962-2913-48E7-8C5A-63DCDF942DE4}" type="presOf" srcId="{37EC5599-DB7F-4A8B-8D02-7ABA1C920CC0}" destId="{32F45448-ADFB-4F24-9A63-311E1FD5FC69}" srcOrd="0" destOrd="0" presId="urn:microsoft.com/office/officeart/2008/layout/LinedList"/>
    <dgm:cxn modelId="{88E74363-1F5A-48A8-A3EA-6C6DF2F7E1D0}" type="presOf" srcId="{E1FFCD28-E485-4F66-9251-AAD774A66507}" destId="{B2654815-38DA-4968-878C-C113222D8BF1}" srcOrd="0" destOrd="0" presId="urn:microsoft.com/office/officeart/2008/layout/LinedList"/>
    <dgm:cxn modelId="{DB140571-BE7B-49BE-AF40-80A89A35BDF8}" type="presOf" srcId="{C92DF9F5-8862-4FCA-A7D8-26B5BF5B3052}" destId="{347D7C58-73DC-42BB-9A58-13A8ACFD5FF4}" srcOrd="0" destOrd="0" presId="urn:microsoft.com/office/officeart/2008/layout/LinedList"/>
    <dgm:cxn modelId="{6E658B89-7D35-46A3-84CC-0FD5D39ED7BA}" type="presOf" srcId="{87CCBC12-1070-45B4-B3BB-0FBF05AB0875}" destId="{E9C9D6AE-5EE6-4F74-B994-B1BE3117B169}" srcOrd="0" destOrd="0" presId="urn:microsoft.com/office/officeart/2008/layout/LinedList"/>
    <dgm:cxn modelId="{17A58A90-F048-4098-9440-8F66B180B9CE}" type="presOf" srcId="{8694C176-F340-47C9-9C37-B4D15581B26C}" destId="{9867D285-9D47-4934-B1B7-B6EC545874D2}" srcOrd="0" destOrd="0" presId="urn:microsoft.com/office/officeart/2008/layout/LinedList"/>
    <dgm:cxn modelId="{8F55E6A4-1ABF-42F7-BE1D-7EF87D94A5BF}" type="presOf" srcId="{6A23FF90-0F66-4F52-BE3C-CF15A9D26438}" destId="{001AA097-8773-4693-BBDF-21AB633A9F84}" srcOrd="0" destOrd="0" presId="urn:microsoft.com/office/officeart/2008/layout/LinedList"/>
    <dgm:cxn modelId="{304C5BA6-A1E9-455E-8DC0-5B55B64E6645}" srcId="{06B017F5-5649-4B14-B4D4-217E87106CD9}" destId="{97A02C2B-7BD2-44BD-A42E-C03B54F5C9BE}" srcOrd="5" destOrd="0" parTransId="{8436C8FB-8864-4997-8670-8DE5534E8385}" sibTransId="{1AE85D75-1C3A-4CA4-BB82-C8561EA25787}"/>
    <dgm:cxn modelId="{8C582BBD-47CC-4C7D-8A8D-8A69E1C1581C}" type="presOf" srcId="{AC060504-8958-492D-A3FC-615E6ECCD0F6}" destId="{6AF44081-8A76-41E6-9EBC-75A96871EEEE}" srcOrd="0" destOrd="0" presId="urn:microsoft.com/office/officeart/2008/layout/LinedList"/>
    <dgm:cxn modelId="{D3BFCCBE-ECF9-43D7-969A-E7E3129F6738}" srcId="{06B017F5-5649-4B14-B4D4-217E87106CD9}" destId="{C92DF9F5-8862-4FCA-A7D8-26B5BF5B3052}" srcOrd="1" destOrd="0" parTransId="{64E4E35B-48A1-4DA4-B9C6-42F76F255DBD}" sibTransId="{47FD79AF-B03E-467C-95C1-2BBD30E86440}"/>
    <dgm:cxn modelId="{2D2658CA-FC90-471E-85BB-7B31293BE488}" srcId="{06B017F5-5649-4B14-B4D4-217E87106CD9}" destId="{AC060504-8958-492D-A3FC-615E6ECCD0F6}" srcOrd="7" destOrd="0" parTransId="{10FC9FDB-FADA-4957-AD8C-D6AAEB446669}" sibTransId="{C37BADC6-7151-4E39-8885-0B7858C03B15}"/>
    <dgm:cxn modelId="{161FA2E5-E9F5-44A7-8EDC-CD7F258C685E}" srcId="{06B017F5-5649-4B14-B4D4-217E87106CD9}" destId="{E1FFCD28-E485-4F66-9251-AAD774A66507}" srcOrd="4" destOrd="0" parTransId="{9C44A024-A7DA-4FF8-ADD7-F1F95DE26E64}" sibTransId="{7E0ED8DF-0E90-4967-BDA5-97C79E6BCFA6}"/>
    <dgm:cxn modelId="{624D6897-58B7-4A70-A0A3-47D967AAF2F7}" type="presParOf" srcId="{1BD53FFF-F0E8-473D-9437-D7074860380E}" destId="{128AC2E2-B353-471F-B0A5-DA8FFE6EE86C}" srcOrd="0" destOrd="0" presId="urn:microsoft.com/office/officeart/2008/layout/LinedList"/>
    <dgm:cxn modelId="{DEBAEA66-2EB5-4043-BA2A-11A707E27897}" type="presParOf" srcId="{1BD53FFF-F0E8-473D-9437-D7074860380E}" destId="{578783D4-2F4C-4194-9BF4-6CD9D98BCA76}" srcOrd="1" destOrd="0" presId="urn:microsoft.com/office/officeart/2008/layout/LinedList"/>
    <dgm:cxn modelId="{3C845D61-E7D3-43A5-B58B-AE5475DF3BCF}" type="presParOf" srcId="{578783D4-2F4C-4194-9BF4-6CD9D98BCA76}" destId="{9867D285-9D47-4934-B1B7-B6EC545874D2}" srcOrd="0" destOrd="0" presId="urn:microsoft.com/office/officeart/2008/layout/LinedList"/>
    <dgm:cxn modelId="{FDC74AD5-2F70-49A3-BAE0-1940624F8B5C}" type="presParOf" srcId="{578783D4-2F4C-4194-9BF4-6CD9D98BCA76}" destId="{C3810D93-2CAE-4BD8-AA16-DCF858E8C6D7}" srcOrd="1" destOrd="0" presId="urn:microsoft.com/office/officeart/2008/layout/LinedList"/>
    <dgm:cxn modelId="{7070596A-56C3-42EB-8E65-EED39249AA30}" type="presParOf" srcId="{1BD53FFF-F0E8-473D-9437-D7074860380E}" destId="{11BE6138-AC5E-46BF-9E82-F42910DD05DD}" srcOrd="2" destOrd="0" presId="urn:microsoft.com/office/officeart/2008/layout/LinedList"/>
    <dgm:cxn modelId="{B72DC2C6-07CE-4A51-934E-7AB13D34B9C6}" type="presParOf" srcId="{1BD53FFF-F0E8-473D-9437-D7074860380E}" destId="{99B6E91C-450B-44D7-B30F-FB37DCBE29D0}" srcOrd="3" destOrd="0" presId="urn:microsoft.com/office/officeart/2008/layout/LinedList"/>
    <dgm:cxn modelId="{9AF6AA7A-FA03-4FEE-96D0-77262D7AA52A}" type="presParOf" srcId="{99B6E91C-450B-44D7-B30F-FB37DCBE29D0}" destId="{347D7C58-73DC-42BB-9A58-13A8ACFD5FF4}" srcOrd="0" destOrd="0" presId="urn:microsoft.com/office/officeart/2008/layout/LinedList"/>
    <dgm:cxn modelId="{3F621996-786C-4711-9E83-9EE8F9FAB05E}" type="presParOf" srcId="{99B6E91C-450B-44D7-B30F-FB37DCBE29D0}" destId="{BCF3EA11-C31B-43C6-93B4-3B5B4F113535}" srcOrd="1" destOrd="0" presId="urn:microsoft.com/office/officeart/2008/layout/LinedList"/>
    <dgm:cxn modelId="{8D4347B8-02A1-4F15-AD59-3B27EB49B889}" type="presParOf" srcId="{1BD53FFF-F0E8-473D-9437-D7074860380E}" destId="{AEF4A671-1142-4938-AD94-D4AFB861CD6A}" srcOrd="4" destOrd="0" presId="urn:microsoft.com/office/officeart/2008/layout/LinedList"/>
    <dgm:cxn modelId="{9E87B2AD-0F6B-43AF-8D30-C34E799195E5}" type="presParOf" srcId="{1BD53FFF-F0E8-473D-9437-D7074860380E}" destId="{7D5B9CC2-5D0E-4CDF-8671-6940941F76C2}" srcOrd="5" destOrd="0" presId="urn:microsoft.com/office/officeart/2008/layout/LinedList"/>
    <dgm:cxn modelId="{24B6BC26-254D-4284-AD7B-5120DFB4B3DB}" type="presParOf" srcId="{7D5B9CC2-5D0E-4CDF-8671-6940941F76C2}" destId="{32F45448-ADFB-4F24-9A63-311E1FD5FC69}" srcOrd="0" destOrd="0" presId="urn:microsoft.com/office/officeart/2008/layout/LinedList"/>
    <dgm:cxn modelId="{49353CE6-3E2C-4E8B-8D1F-9F39981008CC}" type="presParOf" srcId="{7D5B9CC2-5D0E-4CDF-8671-6940941F76C2}" destId="{45A40BC9-BEBC-4493-91FC-51347ADEE325}" srcOrd="1" destOrd="0" presId="urn:microsoft.com/office/officeart/2008/layout/LinedList"/>
    <dgm:cxn modelId="{10393D00-892E-4A96-97F7-433B6B97B06F}" type="presParOf" srcId="{1BD53FFF-F0E8-473D-9437-D7074860380E}" destId="{7F874CA8-5F13-419F-A435-68DBC9446144}" srcOrd="6" destOrd="0" presId="urn:microsoft.com/office/officeart/2008/layout/LinedList"/>
    <dgm:cxn modelId="{57B00304-B57E-410B-9D19-A69E9DB36897}" type="presParOf" srcId="{1BD53FFF-F0E8-473D-9437-D7074860380E}" destId="{AA649E2C-C2AA-463D-99B5-AF2F8D638CEA}" srcOrd="7" destOrd="0" presId="urn:microsoft.com/office/officeart/2008/layout/LinedList"/>
    <dgm:cxn modelId="{6AF0E474-819C-429C-B650-9DDDB3B52766}" type="presParOf" srcId="{AA649E2C-C2AA-463D-99B5-AF2F8D638CEA}" destId="{E9C9D6AE-5EE6-4F74-B994-B1BE3117B169}" srcOrd="0" destOrd="0" presId="urn:microsoft.com/office/officeart/2008/layout/LinedList"/>
    <dgm:cxn modelId="{34F97990-2DC0-43EA-BABA-9C9087D1C990}" type="presParOf" srcId="{AA649E2C-C2AA-463D-99B5-AF2F8D638CEA}" destId="{F58C0E12-3AE5-45A4-ABC9-A75C1610EFF0}" srcOrd="1" destOrd="0" presId="urn:microsoft.com/office/officeart/2008/layout/LinedList"/>
    <dgm:cxn modelId="{7E29645D-3266-4869-B6FC-8653B7154F19}" type="presParOf" srcId="{1BD53FFF-F0E8-473D-9437-D7074860380E}" destId="{3F714DE5-28B1-4028-923A-590C02E66538}" srcOrd="8" destOrd="0" presId="urn:microsoft.com/office/officeart/2008/layout/LinedList"/>
    <dgm:cxn modelId="{2DA8833B-8F5C-4359-BE75-1E8C56FA022E}" type="presParOf" srcId="{1BD53FFF-F0E8-473D-9437-D7074860380E}" destId="{61F89C9F-870B-431D-BF4B-8BE03C19483E}" srcOrd="9" destOrd="0" presId="urn:microsoft.com/office/officeart/2008/layout/LinedList"/>
    <dgm:cxn modelId="{82701028-8F6F-43B7-9D14-5357E3D6EB68}" type="presParOf" srcId="{61F89C9F-870B-431D-BF4B-8BE03C19483E}" destId="{B2654815-38DA-4968-878C-C113222D8BF1}" srcOrd="0" destOrd="0" presId="urn:microsoft.com/office/officeart/2008/layout/LinedList"/>
    <dgm:cxn modelId="{6F4F2976-85B3-4B7C-BFE6-798EDDF50363}" type="presParOf" srcId="{61F89C9F-870B-431D-BF4B-8BE03C19483E}" destId="{86907CCF-68A7-4880-AE11-95BF43393A60}" srcOrd="1" destOrd="0" presId="urn:microsoft.com/office/officeart/2008/layout/LinedList"/>
    <dgm:cxn modelId="{28B847A5-25BB-42A1-9957-BC0086EF665B}" type="presParOf" srcId="{1BD53FFF-F0E8-473D-9437-D7074860380E}" destId="{5BE4C303-978B-4BD0-BB69-2EFEC1C9BFE9}" srcOrd="10" destOrd="0" presId="urn:microsoft.com/office/officeart/2008/layout/LinedList"/>
    <dgm:cxn modelId="{A1F830BD-2720-4C8C-B164-73E76D13DCD3}" type="presParOf" srcId="{1BD53FFF-F0E8-473D-9437-D7074860380E}" destId="{D9D3E6F5-F87C-401D-AE46-744EB41058C2}" srcOrd="11" destOrd="0" presId="urn:microsoft.com/office/officeart/2008/layout/LinedList"/>
    <dgm:cxn modelId="{C0CEABD6-AA98-4A33-82A8-BA8EFE3E956B}" type="presParOf" srcId="{D9D3E6F5-F87C-401D-AE46-744EB41058C2}" destId="{59299B14-27AD-4D00-8FAF-5A0B86D5E3A8}" srcOrd="0" destOrd="0" presId="urn:microsoft.com/office/officeart/2008/layout/LinedList"/>
    <dgm:cxn modelId="{C35E0743-96B2-462A-8318-2BA8E7E8B693}" type="presParOf" srcId="{D9D3E6F5-F87C-401D-AE46-744EB41058C2}" destId="{64ACDFA6-1B77-4913-8889-854A7287190A}" srcOrd="1" destOrd="0" presId="urn:microsoft.com/office/officeart/2008/layout/LinedList"/>
    <dgm:cxn modelId="{248B3B0A-F132-4C24-9A2F-472E9B990F86}" type="presParOf" srcId="{1BD53FFF-F0E8-473D-9437-D7074860380E}" destId="{0C99B960-A029-4357-8374-A071FFB04003}" srcOrd="12" destOrd="0" presId="urn:microsoft.com/office/officeart/2008/layout/LinedList"/>
    <dgm:cxn modelId="{33CBB051-E050-4181-8B9F-5A2BC4C965B7}" type="presParOf" srcId="{1BD53FFF-F0E8-473D-9437-D7074860380E}" destId="{A419C0CC-5D10-48BE-9EB2-901A31257A71}" srcOrd="13" destOrd="0" presId="urn:microsoft.com/office/officeart/2008/layout/LinedList"/>
    <dgm:cxn modelId="{CEC240D2-F888-42CA-B2D7-F9481E2D3252}" type="presParOf" srcId="{A419C0CC-5D10-48BE-9EB2-901A31257A71}" destId="{001AA097-8773-4693-BBDF-21AB633A9F84}" srcOrd="0" destOrd="0" presId="urn:microsoft.com/office/officeart/2008/layout/LinedList"/>
    <dgm:cxn modelId="{AE975699-3CFC-49F3-9DC8-BA2787062A21}" type="presParOf" srcId="{A419C0CC-5D10-48BE-9EB2-901A31257A71}" destId="{DFF9CC29-A0F1-4518-B51E-3308D7CFB330}" srcOrd="1" destOrd="0" presId="urn:microsoft.com/office/officeart/2008/layout/LinedList"/>
    <dgm:cxn modelId="{91FBB010-BB95-40A9-BC5C-84A08297104F}" type="presParOf" srcId="{1BD53FFF-F0E8-473D-9437-D7074860380E}" destId="{CDE89EC2-E6D9-4F4B-9CB6-053C1964DFC9}" srcOrd="14" destOrd="0" presId="urn:microsoft.com/office/officeart/2008/layout/LinedList"/>
    <dgm:cxn modelId="{725700F0-AF67-4041-8080-DA5E858AA9B1}" type="presParOf" srcId="{1BD53FFF-F0E8-473D-9437-D7074860380E}" destId="{21044A7F-3019-4DEE-8DE7-5E2CC1726F60}" srcOrd="15" destOrd="0" presId="urn:microsoft.com/office/officeart/2008/layout/LinedList"/>
    <dgm:cxn modelId="{1CCDA552-3459-4B9A-94E1-98E4203F68CD}" type="presParOf" srcId="{21044A7F-3019-4DEE-8DE7-5E2CC1726F60}" destId="{6AF44081-8A76-41E6-9EBC-75A96871EEEE}" srcOrd="0" destOrd="0" presId="urn:microsoft.com/office/officeart/2008/layout/LinedList"/>
    <dgm:cxn modelId="{F9D17900-0707-4FA0-9EA3-700C4E14E9E5}" type="presParOf" srcId="{21044A7F-3019-4DEE-8DE7-5E2CC1726F60}" destId="{6F17094C-83E7-42BD-975C-AE0D2DBDB2E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7C8AF-C9DA-4F1F-B489-088ED4EFCF1D}">
      <dsp:nvSpPr>
        <dsp:cNvPr id="0" name=""/>
        <dsp:cNvSpPr/>
      </dsp:nvSpPr>
      <dsp:spPr>
        <a:xfrm>
          <a:off x="0" y="956885"/>
          <a:ext cx="2906817" cy="18458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C52C9F-B60D-4966-90F7-8CDE7FE9C3B5}">
      <dsp:nvSpPr>
        <dsp:cNvPr id="0" name=""/>
        <dsp:cNvSpPr/>
      </dsp:nvSpPr>
      <dsp:spPr>
        <a:xfrm>
          <a:off x="322979" y="1263716"/>
          <a:ext cx="2906817" cy="18458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Lifespan development studies growth from infancy to adulthood (Santrock, 2021)</a:t>
          </a:r>
          <a:endParaRPr lang="en-US" sz="2100" kern="1200"/>
        </a:p>
      </dsp:txBody>
      <dsp:txXfrm>
        <a:off x="377041" y="1317778"/>
        <a:ext cx="2798693" cy="1737704"/>
      </dsp:txXfrm>
    </dsp:sp>
    <dsp:sp modelId="{22240752-EE6D-4B56-814C-11CC847A3A29}">
      <dsp:nvSpPr>
        <dsp:cNvPr id="0" name=""/>
        <dsp:cNvSpPr/>
      </dsp:nvSpPr>
      <dsp:spPr>
        <a:xfrm>
          <a:off x="3552776" y="956885"/>
          <a:ext cx="2906817" cy="18458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5ADC7-210C-4338-BE78-307847D3661B}">
      <dsp:nvSpPr>
        <dsp:cNvPr id="0" name=""/>
        <dsp:cNvSpPr/>
      </dsp:nvSpPr>
      <dsp:spPr>
        <a:xfrm>
          <a:off x="3875756" y="1263716"/>
          <a:ext cx="2906817" cy="18458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Focuses on how people learn and adapt through experience and environment</a:t>
          </a:r>
          <a:endParaRPr lang="en-US" sz="2100" kern="1200"/>
        </a:p>
      </dsp:txBody>
      <dsp:txXfrm>
        <a:off x="3929818" y="1317778"/>
        <a:ext cx="2798693" cy="1737704"/>
      </dsp:txXfrm>
    </dsp:sp>
    <dsp:sp modelId="{A23CC768-A9A6-4C38-9431-F1CB11431400}">
      <dsp:nvSpPr>
        <dsp:cNvPr id="0" name=""/>
        <dsp:cNvSpPr/>
      </dsp:nvSpPr>
      <dsp:spPr>
        <a:xfrm>
          <a:off x="7105553" y="956885"/>
          <a:ext cx="2906817" cy="18458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C7DB23-EB20-435E-92F7-DE2B5CB74305}">
      <dsp:nvSpPr>
        <dsp:cNvPr id="0" name=""/>
        <dsp:cNvSpPr/>
      </dsp:nvSpPr>
      <dsp:spPr>
        <a:xfrm>
          <a:off x="7428532" y="1263716"/>
          <a:ext cx="2906817" cy="18458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Amira’s current needs fit within this stage where social learning is essential (Smidt, 2018)</a:t>
          </a:r>
          <a:endParaRPr lang="en-US" sz="2100" kern="1200"/>
        </a:p>
      </dsp:txBody>
      <dsp:txXfrm>
        <a:off x="7482594" y="1317778"/>
        <a:ext cx="2798693" cy="17377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F819C2-65EE-453B-8708-8F47757D8776}">
      <dsp:nvSpPr>
        <dsp:cNvPr id="0" name=""/>
        <dsp:cNvSpPr/>
      </dsp:nvSpPr>
      <dsp:spPr>
        <a:xfrm>
          <a:off x="0" y="0"/>
          <a:ext cx="98819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27BB0-41BB-432D-94F2-A8592A094F6F}">
      <dsp:nvSpPr>
        <dsp:cNvPr id="0" name=""/>
        <dsp:cNvSpPr/>
      </dsp:nvSpPr>
      <dsp:spPr>
        <a:xfrm>
          <a:off x="0" y="0"/>
          <a:ext cx="9881937" cy="940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a:t>Russian psychologist (1896–1934)</a:t>
          </a:r>
          <a:endParaRPr lang="en-US" sz="2400" kern="1200"/>
        </a:p>
      </dsp:txBody>
      <dsp:txXfrm>
        <a:off x="0" y="0"/>
        <a:ext cx="9881937" cy="940990"/>
      </dsp:txXfrm>
    </dsp:sp>
    <dsp:sp modelId="{C78A02F4-39C9-4176-AC9B-53DAD5E64C7D}">
      <dsp:nvSpPr>
        <dsp:cNvPr id="0" name=""/>
        <dsp:cNvSpPr/>
      </dsp:nvSpPr>
      <dsp:spPr>
        <a:xfrm>
          <a:off x="0" y="940990"/>
          <a:ext cx="98819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1EF57-78AB-4500-B170-CEF5D63E489C}">
      <dsp:nvSpPr>
        <dsp:cNvPr id="0" name=""/>
        <dsp:cNvSpPr/>
      </dsp:nvSpPr>
      <dsp:spPr>
        <a:xfrm>
          <a:off x="0" y="940990"/>
          <a:ext cx="9881937" cy="940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a:t>Developed Sociocultural Theory of Cognitive Development</a:t>
          </a:r>
          <a:endParaRPr lang="en-US" sz="2400" kern="1200"/>
        </a:p>
      </dsp:txBody>
      <dsp:txXfrm>
        <a:off x="0" y="940990"/>
        <a:ext cx="9881937" cy="940990"/>
      </dsp:txXfrm>
    </dsp:sp>
    <dsp:sp modelId="{3C73328B-FBDA-47A0-8970-D9BF146C1EC2}">
      <dsp:nvSpPr>
        <dsp:cNvPr id="0" name=""/>
        <dsp:cNvSpPr/>
      </dsp:nvSpPr>
      <dsp:spPr>
        <a:xfrm>
          <a:off x="0" y="1881981"/>
          <a:ext cx="98819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30718F-0D08-415E-989E-914F2280C92C}">
      <dsp:nvSpPr>
        <dsp:cNvPr id="0" name=""/>
        <dsp:cNvSpPr/>
      </dsp:nvSpPr>
      <dsp:spPr>
        <a:xfrm>
          <a:off x="0" y="1881981"/>
          <a:ext cx="9881937" cy="940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Believed learning occurs through culture and social interaction (Daniels, 2017)</a:t>
          </a:r>
          <a:endParaRPr lang="en-US" sz="2400" kern="1200" dirty="0"/>
        </a:p>
      </dsp:txBody>
      <dsp:txXfrm>
        <a:off x="0" y="1881981"/>
        <a:ext cx="9881937" cy="940990"/>
      </dsp:txXfrm>
    </dsp:sp>
    <dsp:sp modelId="{080D0C19-B68D-4134-A617-BBB436707312}">
      <dsp:nvSpPr>
        <dsp:cNvPr id="0" name=""/>
        <dsp:cNvSpPr/>
      </dsp:nvSpPr>
      <dsp:spPr>
        <a:xfrm>
          <a:off x="0" y="2822972"/>
          <a:ext cx="98819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E3110E-6EEA-43CB-80D6-1BD6ED9EEAD7}">
      <dsp:nvSpPr>
        <dsp:cNvPr id="0" name=""/>
        <dsp:cNvSpPr/>
      </dsp:nvSpPr>
      <dsp:spPr>
        <a:xfrm>
          <a:off x="0" y="2822972"/>
          <a:ext cx="9881937" cy="940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a:t>Key ideas: Zone of Proximal Development (ZPD) and Scaffolding</a:t>
          </a:r>
          <a:endParaRPr lang="en-US" sz="2400" kern="1200"/>
        </a:p>
      </dsp:txBody>
      <dsp:txXfrm>
        <a:off x="0" y="2822972"/>
        <a:ext cx="9881937" cy="9409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0A205-507B-4F15-87C3-A9B0664B69C2}">
      <dsp:nvSpPr>
        <dsp:cNvPr id="0" name=""/>
        <dsp:cNvSpPr/>
      </dsp:nvSpPr>
      <dsp:spPr>
        <a:xfrm>
          <a:off x="0" y="385"/>
          <a:ext cx="4621553" cy="902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31BCB-DEBD-4CE4-B1AE-4741903F0919}">
      <dsp:nvSpPr>
        <dsp:cNvPr id="0" name=""/>
        <dsp:cNvSpPr/>
      </dsp:nvSpPr>
      <dsp:spPr>
        <a:xfrm>
          <a:off x="272962" y="203415"/>
          <a:ext cx="496295" cy="4962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809CE5-E3CE-47BA-B1F4-CDB254F5A987}">
      <dsp:nvSpPr>
        <dsp:cNvPr id="0" name=""/>
        <dsp:cNvSpPr/>
      </dsp:nvSpPr>
      <dsp:spPr>
        <a:xfrm>
          <a:off x="1042221" y="385"/>
          <a:ext cx="3579331" cy="902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499" tIns="95499" rIns="95499" bIns="95499" numCol="1" spcCol="1270" anchor="ctr" anchorCtr="0">
          <a:noAutofit/>
        </a:bodyPr>
        <a:lstStyle/>
        <a:p>
          <a:pPr marL="0" lvl="0" indent="0" algn="l" defTabSz="711200">
            <a:lnSpc>
              <a:spcPct val="90000"/>
            </a:lnSpc>
            <a:spcBef>
              <a:spcPct val="0"/>
            </a:spcBef>
            <a:spcAft>
              <a:spcPct val="35000"/>
            </a:spcAft>
            <a:buNone/>
          </a:pPr>
          <a:r>
            <a:rPr lang="en-GB" sz="1600" b="1" kern="1200"/>
            <a:t>Zone of Proximal Development (ZPD)</a:t>
          </a:r>
          <a:r>
            <a:rPr lang="en-GB" sz="1600" kern="1200"/>
            <a:t> – gap between what a child can do alone and with help</a:t>
          </a:r>
          <a:endParaRPr lang="en-US" sz="1600" kern="1200"/>
        </a:p>
      </dsp:txBody>
      <dsp:txXfrm>
        <a:off x="1042221" y="385"/>
        <a:ext cx="3579331" cy="902356"/>
      </dsp:txXfrm>
    </dsp:sp>
    <dsp:sp modelId="{6A2E8A7D-381F-4285-8795-2AD421F4815A}">
      <dsp:nvSpPr>
        <dsp:cNvPr id="0" name=""/>
        <dsp:cNvSpPr/>
      </dsp:nvSpPr>
      <dsp:spPr>
        <a:xfrm>
          <a:off x="0" y="1128330"/>
          <a:ext cx="4621553" cy="902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EB9060-D73C-49D3-9103-360050CECB9B}">
      <dsp:nvSpPr>
        <dsp:cNvPr id="0" name=""/>
        <dsp:cNvSpPr/>
      </dsp:nvSpPr>
      <dsp:spPr>
        <a:xfrm>
          <a:off x="272962" y="1331361"/>
          <a:ext cx="496295" cy="4962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B1D672-79F6-4F42-9370-AADC6D3CE688}">
      <dsp:nvSpPr>
        <dsp:cNvPr id="0" name=""/>
        <dsp:cNvSpPr/>
      </dsp:nvSpPr>
      <dsp:spPr>
        <a:xfrm>
          <a:off x="1042221" y="1128330"/>
          <a:ext cx="3579331" cy="902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499" tIns="95499" rIns="95499" bIns="95499" numCol="1" spcCol="1270" anchor="ctr" anchorCtr="0">
          <a:noAutofit/>
        </a:bodyPr>
        <a:lstStyle/>
        <a:p>
          <a:pPr marL="0" lvl="0" indent="0" algn="l" defTabSz="711200">
            <a:lnSpc>
              <a:spcPct val="90000"/>
            </a:lnSpc>
            <a:spcBef>
              <a:spcPct val="0"/>
            </a:spcBef>
            <a:spcAft>
              <a:spcPct val="35000"/>
            </a:spcAft>
            <a:buNone/>
          </a:pPr>
          <a:r>
            <a:rPr lang="en-GB" sz="1600" b="1" kern="1200"/>
            <a:t>Scaffolding</a:t>
          </a:r>
          <a:r>
            <a:rPr lang="en-GB" sz="1600" kern="1200"/>
            <a:t> – guidance to support learning</a:t>
          </a:r>
          <a:endParaRPr lang="en-US" sz="1600" kern="1200"/>
        </a:p>
      </dsp:txBody>
      <dsp:txXfrm>
        <a:off x="1042221" y="1128330"/>
        <a:ext cx="3579331" cy="902356"/>
      </dsp:txXfrm>
    </dsp:sp>
    <dsp:sp modelId="{67A2E8F1-F1ED-4A04-9A06-568E86A68F69}">
      <dsp:nvSpPr>
        <dsp:cNvPr id="0" name=""/>
        <dsp:cNvSpPr/>
      </dsp:nvSpPr>
      <dsp:spPr>
        <a:xfrm>
          <a:off x="0" y="2256276"/>
          <a:ext cx="4621553" cy="902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5A65CF-C117-4AE2-A10A-773A0865A0B4}">
      <dsp:nvSpPr>
        <dsp:cNvPr id="0" name=""/>
        <dsp:cNvSpPr/>
      </dsp:nvSpPr>
      <dsp:spPr>
        <a:xfrm>
          <a:off x="272962" y="2459306"/>
          <a:ext cx="496295" cy="4962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E93C47-AF9B-4625-B636-3254E706F47D}">
      <dsp:nvSpPr>
        <dsp:cNvPr id="0" name=""/>
        <dsp:cNvSpPr/>
      </dsp:nvSpPr>
      <dsp:spPr>
        <a:xfrm>
          <a:off x="1042221" y="2256276"/>
          <a:ext cx="3579331" cy="902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499" tIns="95499" rIns="95499" bIns="95499" numCol="1" spcCol="1270" anchor="ctr" anchorCtr="0">
          <a:noAutofit/>
        </a:bodyPr>
        <a:lstStyle/>
        <a:p>
          <a:pPr marL="0" lvl="0" indent="0" algn="l" defTabSz="711200">
            <a:lnSpc>
              <a:spcPct val="90000"/>
            </a:lnSpc>
            <a:spcBef>
              <a:spcPct val="0"/>
            </a:spcBef>
            <a:spcAft>
              <a:spcPct val="35000"/>
            </a:spcAft>
            <a:buNone/>
          </a:pPr>
          <a:r>
            <a:rPr lang="en-GB" sz="1600" b="1" kern="1200"/>
            <a:t>Language and thought</a:t>
          </a:r>
          <a:r>
            <a:rPr lang="en-GB" sz="1600" kern="1200"/>
            <a:t> – speech supports thinking and problem-solving</a:t>
          </a:r>
          <a:endParaRPr lang="en-US" sz="1600" kern="1200"/>
        </a:p>
      </dsp:txBody>
      <dsp:txXfrm>
        <a:off x="1042221" y="2256276"/>
        <a:ext cx="3579331" cy="9023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F44A0-0FBA-4901-AE34-8D1FC83E166A}">
      <dsp:nvSpPr>
        <dsp:cNvPr id="0" name=""/>
        <dsp:cNvSpPr/>
      </dsp:nvSpPr>
      <dsp:spPr>
        <a:xfrm>
          <a:off x="0" y="131345"/>
          <a:ext cx="5069304"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Amira’s anxiety and limited speech affect her ability to interact.</a:t>
          </a:r>
          <a:endParaRPr lang="en-US" sz="2100" kern="1200"/>
        </a:p>
      </dsp:txBody>
      <dsp:txXfrm>
        <a:off x="40780" y="172125"/>
        <a:ext cx="4987744" cy="753819"/>
      </dsp:txXfrm>
    </dsp:sp>
    <dsp:sp modelId="{F42774AF-D452-4E44-B00B-B9AC4CE1770F}">
      <dsp:nvSpPr>
        <dsp:cNvPr id="0" name=""/>
        <dsp:cNvSpPr/>
      </dsp:nvSpPr>
      <dsp:spPr>
        <a:xfrm>
          <a:off x="0" y="1027205"/>
          <a:ext cx="5069304"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Scaffolding supports speech and confidence</a:t>
          </a:r>
          <a:endParaRPr lang="en-US" sz="2100" kern="1200"/>
        </a:p>
      </dsp:txBody>
      <dsp:txXfrm>
        <a:off x="40780" y="1067985"/>
        <a:ext cx="4987744" cy="753819"/>
      </dsp:txXfrm>
    </dsp:sp>
    <dsp:sp modelId="{279E0CC5-0F1E-434F-9AA7-BF9B989A07DB}">
      <dsp:nvSpPr>
        <dsp:cNvPr id="0" name=""/>
        <dsp:cNvSpPr/>
      </dsp:nvSpPr>
      <dsp:spPr>
        <a:xfrm>
          <a:off x="0" y="1923065"/>
          <a:ext cx="5069304"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Key worker acts as “More Knowledgeable Other” (MKO)</a:t>
          </a:r>
          <a:endParaRPr lang="en-US" sz="2100" kern="1200"/>
        </a:p>
      </dsp:txBody>
      <dsp:txXfrm>
        <a:off x="40780" y="1963845"/>
        <a:ext cx="4987744" cy="753819"/>
      </dsp:txXfrm>
    </dsp:sp>
    <dsp:sp modelId="{65DEB188-9D00-41F4-8169-7D46655CA1FC}">
      <dsp:nvSpPr>
        <dsp:cNvPr id="0" name=""/>
        <dsp:cNvSpPr/>
      </dsp:nvSpPr>
      <dsp:spPr>
        <a:xfrm>
          <a:off x="0" y="2818926"/>
          <a:ext cx="5069304"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Peer play encourages imitation and language development (Mcleod, 2023)</a:t>
          </a:r>
          <a:endParaRPr lang="en-US" sz="2100" kern="1200"/>
        </a:p>
      </dsp:txBody>
      <dsp:txXfrm>
        <a:off x="40780" y="2859706"/>
        <a:ext cx="4987744" cy="7538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AC2E2-B353-471F-B0A5-DA8FFE6EE86C}">
      <dsp:nvSpPr>
        <dsp:cNvPr id="0" name=""/>
        <dsp:cNvSpPr/>
      </dsp:nvSpPr>
      <dsp:spPr>
        <a:xfrm>
          <a:off x="0" y="0"/>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7D285-9D47-4934-B1B7-B6EC545874D2}">
      <dsp:nvSpPr>
        <dsp:cNvPr id="0" name=""/>
        <dsp:cNvSpPr/>
      </dsp:nvSpPr>
      <dsp:spPr>
        <a:xfrm>
          <a:off x="0" y="0"/>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Strengths </a:t>
          </a:r>
          <a:endParaRPr lang="en-US" sz="2000" kern="1200"/>
        </a:p>
      </dsp:txBody>
      <dsp:txXfrm>
        <a:off x="0" y="0"/>
        <a:ext cx="6949440" cy="723329"/>
      </dsp:txXfrm>
    </dsp:sp>
    <dsp:sp modelId="{11BE6138-AC5E-46BF-9E82-F42910DD05DD}">
      <dsp:nvSpPr>
        <dsp:cNvPr id="0" name=""/>
        <dsp:cNvSpPr/>
      </dsp:nvSpPr>
      <dsp:spPr>
        <a:xfrm>
          <a:off x="0" y="723329"/>
          <a:ext cx="6949440" cy="0"/>
        </a:xfrm>
        <a:prstGeom prst="line">
          <a:avLst/>
        </a:prstGeom>
        <a:solidFill>
          <a:schemeClr val="accent2">
            <a:hueOff val="-148761"/>
            <a:satOff val="-3090"/>
            <a:lumOff val="-840"/>
            <a:alphaOff val="0"/>
          </a:schemeClr>
        </a:solidFill>
        <a:ln w="12700" cap="flat" cmpd="sng" algn="ctr">
          <a:solidFill>
            <a:schemeClr val="accent2">
              <a:hueOff val="-148761"/>
              <a:satOff val="-3090"/>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7D7C58-73DC-42BB-9A58-13A8ACFD5FF4}">
      <dsp:nvSpPr>
        <dsp:cNvPr id="0" name=""/>
        <dsp:cNvSpPr/>
      </dsp:nvSpPr>
      <dsp:spPr>
        <a:xfrm>
          <a:off x="0" y="72332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Emphasises social interaction and collaboration (Smidt, 2018)</a:t>
          </a:r>
          <a:endParaRPr lang="en-US" sz="2000" kern="1200"/>
        </a:p>
      </dsp:txBody>
      <dsp:txXfrm>
        <a:off x="0" y="723329"/>
        <a:ext cx="6949440" cy="723329"/>
      </dsp:txXfrm>
    </dsp:sp>
    <dsp:sp modelId="{AEF4A671-1142-4938-AD94-D4AFB861CD6A}">
      <dsp:nvSpPr>
        <dsp:cNvPr id="0" name=""/>
        <dsp:cNvSpPr/>
      </dsp:nvSpPr>
      <dsp:spPr>
        <a:xfrm>
          <a:off x="0" y="1446659"/>
          <a:ext cx="6949440" cy="0"/>
        </a:xfrm>
        <a:prstGeom prst="line">
          <a:avLst/>
        </a:prstGeom>
        <a:solidFill>
          <a:schemeClr val="accent2">
            <a:hueOff val="-297523"/>
            <a:satOff val="-6180"/>
            <a:lumOff val="-1681"/>
            <a:alphaOff val="0"/>
          </a:schemeClr>
        </a:solidFill>
        <a:ln w="12700" cap="flat" cmpd="sng" algn="ctr">
          <a:solidFill>
            <a:schemeClr val="accent2">
              <a:hueOff val="-297523"/>
              <a:satOff val="-6180"/>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45448-ADFB-4F24-9A63-311E1FD5FC69}">
      <dsp:nvSpPr>
        <dsp:cNvPr id="0" name=""/>
        <dsp:cNvSpPr/>
      </dsp:nvSpPr>
      <dsp:spPr>
        <a:xfrm>
          <a:off x="0" y="144665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Supports practical early years teaching methods</a:t>
          </a:r>
          <a:endParaRPr lang="en-US" sz="2000" kern="1200"/>
        </a:p>
      </dsp:txBody>
      <dsp:txXfrm>
        <a:off x="0" y="1446659"/>
        <a:ext cx="6949440" cy="723329"/>
      </dsp:txXfrm>
    </dsp:sp>
    <dsp:sp modelId="{7F874CA8-5F13-419F-A435-68DBC9446144}">
      <dsp:nvSpPr>
        <dsp:cNvPr id="0" name=""/>
        <dsp:cNvSpPr/>
      </dsp:nvSpPr>
      <dsp:spPr>
        <a:xfrm>
          <a:off x="0" y="2169989"/>
          <a:ext cx="6949440" cy="0"/>
        </a:xfrm>
        <a:prstGeom prst="line">
          <a:avLst/>
        </a:prstGeom>
        <a:solidFill>
          <a:schemeClr val="accent2">
            <a:hueOff val="-446284"/>
            <a:satOff val="-9270"/>
            <a:lumOff val="-2521"/>
            <a:alphaOff val="0"/>
          </a:schemeClr>
        </a:solidFill>
        <a:ln w="12700" cap="flat" cmpd="sng" algn="ctr">
          <a:solidFill>
            <a:schemeClr val="accent2">
              <a:hueOff val="-446284"/>
              <a:satOff val="-9270"/>
              <a:lumOff val="-25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C9D6AE-5EE6-4F74-B994-B1BE3117B169}">
      <dsp:nvSpPr>
        <dsp:cNvPr id="0" name=""/>
        <dsp:cNvSpPr/>
      </dsp:nvSpPr>
      <dsp:spPr>
        <a:xfrm>
          <a:off x="0" y="216998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Recognises cultural influences</a:t>
          </a:r>
          <a:endParaRPr lang="en-US" sz="2000" kern="1200"/>
        </a:p>
      </dsp:txBody>
      <dsp:txXfrm>
        <a:off x="0" y="2169989"/>
        <a:ext cx="6949440" cy="723329"/>
      </dsp:txXfrm>
    </dsp:sp>
    <dsp:sp modelId="{3F714DE5-28B1-4028-923A-590C02E66538}">
      <dsp:nvSpPr>
        <dsp:cNvPr id="0" name=""/>
        <dsp:cNvSpPr/>
      </dsp:nvSpPr>
      <dsp:spPr>
        <a:xfrm>
          <a:off x="0" y="2893319"/>
          <a:ext cx="6949440" cy="0"/>
        </a:xfrm>
        <a:prstGeom prst="line">
          <a:avLst/>
        </a:prstGeom>
        <a:solidFill>
          <a:schemeClr val="accent2">
            <a:hueOff val="-595045"/>
            <a:satOff val="-12361"/>
            <a:lumOff val="-3361"/>
            <a:alphaOff val="0"/>
          </a:schemeClr>
        </a:solidFill>
        <a:ln w="12700" cap="flat" cmpd="sng" algn="ctr">
          <a:solidFill>
            <a:schemeClr val="accent2">
              <a:hueOff val="-595045"/>
              <a:satOff val="-12361"/>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654815-38DA-4968-878C-C113222D8BF1}">
      <dsp:nvSpPr>
        <dsp:cNvPr id="0" name=""/>
        <dsp:cNvSpPr/>
      </dsp:nvSpPr>
      <dsp:spPr>
        <a:xfrm>
          <a:off x="0" y="289331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Weaknesses:</a:t>
          </a:r>
          <a:endParaRPr lang="en-US" sz="2000" kern="1200"/>
        </a:p>
      </dsp:txBody>
      <dsp:txXfrm>
        <a:off x="0" y="2893318"/>
        <a:ext cx="6949440" cy="723329"/>
      </dsp:txXfrm>
    </dsp:sp>
    <dsp:sp modelId="{5BE4C303-978B-4BD0-BB69-2EFEC1C9BFE9}">
      <dsp:nvSpPr>
        <dsp:cNvPr id="0" name=""/>
        <dsp:cNvSpPr/>
      </dsp:nvSpPr>
      <dsp:spPr>
        <a:xfrm>
          <a:off x="0" y="3616648"/>
          <a:ext cx="6949440" cy="0"/>
        </a:xfrm>
        <a:prstGeom prst="line">
          <a:avLst/>
        </a:prstGeom>
        <a:solidFill>
          <a:schemeClr val="accent2">
            <a:hueOff val="-743806"/>
            <a:satOff val="-15451"/>
            <a:lumOff val="-4201"/>
            <a:alphaOff val="0"/>
          </a:schemeClr>
        </a:solidFill>
        <a:ln w="12700" cap="flat" cmpd="sng" algn="ctr">
          <a:solidFill>
            <a:schemeClr val="accent2">
              <a:hueOff val="-743806"/>
              <a:satOff val="-15451"/>
              <a:lumOff val="-42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99B14-27AD-4D00-8FAF-5A0B86D5E3A8}">
      <dsp:nvSpPr>
        <dsp:cNvPr id="0" name=""/>
        <dsp:cNvSpPr/>
      </dsp:nvSpPr>
      <dsp:spPr>
        <a:xfrm>
          <a:off x="0" y="361664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Overlooks biological and individual factors</a:t>
          </a:r>
          <a:endParaRPr lang="en-US" sz="2000" kern="1200"/>
        </a:p>
      </dsp:txBody>
      <dsp:txXfrm>
        <a:off x="0" y="3616648"/>
        <a:ext cx="6949440" cy="723329"/>
      </dsp:txXfrm>
    </dsp:sp>
    <dsp:sp modelId="{0C99B960-A029-4357-8374-A071FFB04003}">
      <dsp:nvSpPr>
        <dsp:cNvPr id="0" name=""/>
        <dsp:cNvSpPr/>
      </dsp:nvSpPr>
      <dsp:spPr>
        <a:xfrm>
          <a:off x="0" y="4339978"/>
          <a:ext cx="6949440" cy="0"/>
        </a:xfrm>
        <a:prstGeom prst="line">
          <a:avLst/>
        </a:prstGeom>
        <a:solidFill>
          <a:schemeClr val="accent2">
            <a:hueOff val="-892568"/>
            <a:satOff val="-18541"/>
            <a:lumOff val="-5042"/>
            <a:alphaOff val="0"/>
          </a:schemeClr>
        </a:solidFill>
        <a:ln w="12700" cap="flat" cmpd="sng" algn="ctr">
          <a:solidFill>
            <a:schemeClr val="accent2">
              <a:hueOff val="-892568"/>
              <a:satOff val="-18541"/>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1AA097-8773-4693-BBDF-21AB633A9F84}">
      <dsp:nvSpPr>
        <dsp:cNvPr id="0" name=""/>
        <dsp:cNvSpPr/>
      </dsp:nvSpPr>
      <dsp:spPr>
        <a:xfrm>
          <a:off x="0" y="433997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May overemphasise adult guidance</a:t>
          </a:r>
          <a:endParaRPr lang="en-US" sz="2000" kern="1200"/>
        </a:p>
      </dsp:txBody>
      <dsp:txXfrm>
        <a:off x="0" y="4339978"/>
        <a:ext cx="6949440" cy="723329"/>
      </dsp:txXfrm>
    </dsp:sp>
    <dsp:sp modelId="{CDE89EC2-E6D9-4F4B-9CB6-053C1964DFC9}">
      <dsp:nvSpPr>
        <dsp:cNvPr id="0" name=""/>
        <dsp:cNvSpPr/>
      </dsp:nvSpPr>
      <dsp:spPr>
        <a:xfrm>
          <a:off x="0" y="5063308"/>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F44081-8A76-41E6-9EBC-75A96871EEEE}">
      <dsp:nvSpPr>
        <dsp:cNvPr id="0" name=""/>
        <dsp:cNvSpPr/>
      </dsp:nvSpPr>
      <dsp:spPr>
        <a:xfrm>
          <a:off x="0" y="506330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Limited research due to early death (Berk, 2020)</a:t>
          </a:r>
          <a:endParaRPr lang="en-US" sz="2000" kern="1200"/>
        </a:p>
      </dsp:txBody>
      <dsp:txXfrm>
        <a:off x="0" y="5063308"/>
        <a:ext cx="6949440" cy="72332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3CEE9E-B1BA-485C-A892-67A928986E6A}"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B3D7E4-F2E5-4795-926A-4118C691D2E5}" type="slidenum">
              <a:rPr lang="en-GB" smtClean="0"/>
              <a:t>‹#›</a:t>
            </a:fld>
            <a:endParaRPr lang="en-GB"/>
          </a:p>
        </p:txBody>
      </p:sp>
    </p:spTree>
    <p:extLst>
      <p:ext uri="{BB962C8B-B14F-4D97-AF65-F5344CB8AC3E}">
        <p14:creationId xmlns:p14="http://schemas.microsoft.com/office/powerpoint/2010/main" val="1819072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everyone, my name is John Chapman, and I work as an early years practitioner. Today, I’ll be presenting how I can support a child named Amira, who is three years old and has recently joined our nursery. Amira is showing signs of separation anxiety when her carers leave, has limited verbal communication, and finds it difficult to join in with group play. My presentation will explore how Vygotsky’s Sociocultural Theory can be applied to help Amira develop emotionally, socially, cognitively, and physically. I’ll discuss the key ideas of the theory, show how it relates to Amira’s situation, and suggest practical strategies we can use in the nursery. I’ll also touch on nature and nurture influences and critically reflect on the usefulness and limitations of the theory in an early year's context.</a:t>
            </a:r>
          </a:p>
        </p:txBody>
      </p:sp>
      <p:sp>
        <p:nvSpPr>
          <p:cNvPr id="4" name="Slide Number Placeholder 3"/>
          <p:cNvSpPr>
            <a:spLocks noGrp="1"/>
          </p:cNvSpPr>
          <p:nvPr>
            <p:ph type="sldNum" sz="quarter" idx="5"/>
          </p:nvPr>
        </p:nvSpPr>
        <p:spPr/>
        <p:txBody>
          <a:bodyPr/>
          <a:lstStyle/>
          <a:p>
            <a:fld id="{4CB3D7E4-F2E5-4795-926A-4118C691D2E5}" type="slidenum">
              <a:rPr lang="en-GB" smtClean="0"/>
              <a:t>2</a:t>
            </a:fld>
            <a:endParaRPr lang="en-GB"/>
          </a:p>
        </p:txBody>
      </p:sp>
    </p:spTree>
    <p:extLst>
      <p:ext uri="{BB962C8B-B14F-4D97-AF65-F5344CB8AC3E}">
        <p14:creationId xmlns:p14="http://schemas.microsoft.com/office/powerpoint/2010/main" val="3728019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Lifespan development looks at how people grow and change from birth to old age. Early childhood, particularly from birth to five, is one of the most crucial stages as the brain develops rapidly, and children begin forming relationships and communication skills. Development at this stage is influenced by both biological factors  like genetics and brain maturation and environmental influences such as parenting, culture, and early education (Papalia and Martorell, 2021). For children like Amira, understanding this interaction helps us create support plans that address her individual needs. Our role as practitioners is to recognise that emotional and social wellbeing are just as important as cognitive or physical development. This is where lifespan theories like Vygotsky’s provide valuable insight into how children learn through their surroundings and relationships.</a:t>
            </a:r>
          </a:p>
        </p:txBody>
      </p:sp>
      <p:sp>
        <p:nvSpPr>
          <p:cNvPr id="4" name="Slide Number Placeholder 3"/>
          <p:cNvSpPr>
            <a:spLocks noGrp="1"/>
          </p:cNvSpPr>
          <p:nvPr>
            <p:ph type="sldNum" sz="quarter" idx="5"/>
          </p:nvPr>
        </p:nvSpPr>
        <p:spPr/>
        <p:txBody>
          <a:bodyPr/>
          <a:lstStyle/>
          <a:p>
            <a:fld id="{4CB3D7E4-F2E5-4795-926A-4118C691D2E5}" type="slidenum">
              <a:rPr lang="en-GB" smtClean="0"/>
              <a:t>3</a:t>
            </a:fld>
            <a:endParaRPr lang="en-GB"/>
          </a:p>
        </p:txBody>
      </p:sp>
    </p:spTree>
    <p:extLst>
      <p:ext uri="{BB962C8B-B14F-4D97-AF65-F5344CB8AC3E}">
        <p14:creationId xmlns:p14="http://schemas.microsoft.com/office/powerpoint/2010/main" val="1518904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area of psychology explores how people develop and adapt through their lives. For children like Amira, early social interactions are crucial for learning. Applying developmental theory helps us identify where she may need support.</a:t>
            </a:r>
          </a:p>
          <a:p>
            <a:endParaRPr lang="en-GB" dirty="0"/>
          </a:p>
        </p:txBody>
      </p:sp>
      <p:sp>
        <p:nvSpPr>
          <p:cNvPr id="4" name="Slide Number Placeholder 3"/>
          <p:cNvSpPr>
            <a:spLocks noGrp="1"/>
          </p:cNvSpPr>
          <p:nvPr>
            <p:ph type="sldNum" sz="quarter" idx="5"/>
          </p:nvPr>
        </p:nvSpPr>
        <p:spPr/>
        <p:txBody>
          <a:bodyPr/>
          <a:lstStyle/>
          <a:p>
            <a:fld id="{4CB3D7E4-F2E5-4795-926A-4118C691D2E5}" type="slidenum">
              <a:rPr lang="en-GB" smtClean="0"/>
              <a:t>4</a:t>
            </a:fld>
            <a:endParaRPr lang="en-GB"/>
          </a:p>
        </p:txBody>
      </p:sp>
    </p:spTree>
    <p:extLst>
      <p:ext uri="{BB962C8B-B14F-4D97-AF65-F5344CB8AC3E}">
        <p14:creationId xmlns:p14="http://schemas.microsoft.com/office/powerpoint/2010/main" val="2710193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Vygotsky was a Russian psychologist who believed that learning happens through social interaction. His ideas highlight how guidance from adults or peers helps children build new skills within what he called the Zone of Proximal Development.</a:t>
            </a:r>
          </a:p>
          <a:p>
            <a:endParaRPr lang="en-GB" dirty="0"/>
          </a:p>
        </p:txBody>
      </p:sp>
      <p:sp>
        <p:nvSpPr>
          <p:cNvPr id="4" name="Slide Number Placeholder 3"/>
          <p:cNvSpPr>
            <a:spLocks noGrp="1"/>
          </p:cNvSpPr>
          <p:nvPr>
            <p:ph type="sldNum" sz="quarter" idx="5"/>
          </p:nvPr>
        </p:nvSpPr>
        <p:spPr/>
        <p:txBody>
          <a:bodyPr/>
          <a:lstStyle/>
          <a:p>
            <a:fld id="{4CB3D7E4-F2E5-4795-926A-4118C691D2E5}" type="slidenum">
              <a:rPr lang="en-GB" smtClean="0"/>
              <a:t>5</a:t>
            </a:fld>
            <a:endParaRPr lang="en-GB"/>
          </a:p>
        </p:txBody>
      </p:sp>
    </p:spTree>
    <p:extLst>
      <p:ext uri="{BB962C8B-B14F-4D97-AF65-F5344CB8AC3E}">
        <p14:creationId xmlns:p14="http://schemas.microsoft.com/office/powerpoint/2010/main" val="3233111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introduced the idea of the Zone of Proximal Development (ZPD), which is the difference between what a child can do on their own and what they can achieve with help. Learning happens most effectively in this zone, through support or “scaffolding” provided by an adult or peer. Scaffolding means giving the right amount of help  enough to guide the child but not so much that it stops them from thinking for themselves (Berk, 2020). Language, according to Vygotsky, is essential for development because it allows children to internalise thoughts and express ideas. For children like Amira, who have limited verbal skills, this means we must create opportunities for her to develop language in meaningful, supported ways through social play, songs, and one-to-one conversations.</a:t>
            </a:r>
          </a:p>
        </p:txBody>
      </p:sp>
      <p:sp>
        <p:nvSpPr>
          <p:cNvPr id="4" name="Slide Number Placeholder 3"/>
          <p:cNvSpPr>
            <a:spLocks noGrp="1"/>
          </p:cNvSpPr>
          <p:nvPr>
            <p:ph type="sldNum" sz="quarter" idx="5"/>
          </p:nvPr>
        </p:nvSpPr>
        <p:spPr/>
        <p:txBody>
          <a:bodyPr/>
          <a:lstStyle/>
          <a:p>
            <a:fld id="{4CB3D7E4-F2E5-4795-926A-4118C691D2E5}" type="slidenum">
              <a:rPr lang="en-GB" smtClean="0"/>
              <a:t>6</a:t>
            </a:fld>
            <a:endParaRPr lang="en-GB"/>
          </a:p>
        </p:txBody>
      </p:sp>
    </p:spTree>
    <p:extLst>
      <p:ext uri="{BB962C8B-B14F-4D97-AF65-F5344CB8AC3E}">
        <p14:creationId xmlns:p14="http://schemas.microsoft.com/office/powerpoint/2010/main" val="2324458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Vygotsky’s theory to Amira’s situation helps explain her current behaviour. Her anxiety when separated from her carers shows that she needs emotional security before she can engage in learning. Limited speech also means she’s missing out on the social communication that drives cognitive growth. As practitioners, we can act as her “more knowledgeable others” by guiding her gently through play and communication, building her confidence step by step .Encouraging her to join activities alongside a familiar adult or a confident peer can help her feel included and less overwhelmed. Through shared play and positive reinforcement, she will gradually begin to communicate and interact more freely, developing essential skills within her Zone of Proximal Development.</a:t>
            </a:r>
          </a:p>
        </p:txBody>
      </p:sp>
      <p:sp>
        <p:nvSpPr>
          <p:cNvPr id="4" name="Slide Number Placeholder 3"/>
          <p:cNvSpPr>
            <a:spLocks noGrp="1"/>
          </p:cNvSpPr>
          <p:nvPr>
            <p:ph type="sldNum" sz="quarter" idx="5"/>
          </p:nvPr>
        </p:nvSpPr>
        <p:spPr/>
        <p:txBody>
          <a:bodyPr/>
          <a:lstStyle/>
          <a:p>
            <a:fld id="{4CB3D7E4-F2E5-4795-926A-4118C691D2E5}" type="slidenum">
              <a:rPr lang="en-GB" smtClean="0"/>
              <a:t>7</a:t>
            </a:fld>
            <a:endParaRPr lang="en-GB"/>
          </a:p>
        </p:txBody>
      </p:sp>
    </p:spTree>
    <p:extLst>
      <p:ext uri="{BB962C8B-B14F-4D97-AF65-F5344CB8AC3E}">
        <p14:creationId xmlns:p14="http://schemas.microsoft.com/office/powerpoint/2010/main" val="1774236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Amira’s emotional wellbeing is the foundation of all other areas of development. To reduce her anxiety, a consistent key worker should build a trusting relationship with her. This key worker can provide reassurance during separation times, helping Amira feel safe and supported. Small-group play activities are ideal, as large groups may be overwhelming. Using emotional coaching  for example, naming emotions and modelling calm responses can help Amira learn to recognise and manage her feelings. Positive praise for small achievements, like saying new words or joining in with others, reinforces confidence. These strategies align with Vygotsky’s view that social interaction drives learning and emotional growth. The more secure and connected Amira feels, the more she will engage in the social exchanges that foster development.</a:t>
            </a:r>
          </a:p>
        </p:txBody>
      </p:sp>
      <p:sp>
        <p:nvSpPr>
          <p:cNvPr id="4" name="Slide Number Placeholder 3"/>
          <p:cNvSpPr>
            <a:spLocks noGrp="1"/>
          </p:cNvSpPr>
          <p:nvPr>
            <p:ph type="sldNum" sz="quarter" idx="5"/>
          </p:nvPr>
        </p:nvSpPr>
        <p:spPr/>
        <p:txBody>
          <a:bodyPr/>
          <a:lstStyle/>
          <a:p>
            <a:fld id="{4CB3D7E4-F2E5-4795-926A-4118C691D2E5}" type="slidenum">
              <a:rPr lang="en-GB" smtClean="0"/>
              <a:t>8</a:t>
            </a:fld>
            <a:endParaRPr lang="en-GB"/>
          </a:p>
        </p:txBody>
      </p:sp>
    </p:spTree>
    <p:extLst>
      <p:ext uri="{BB962C8B-B14F-4D97-AF65-F5344CB8AC3E}">
        <p14:creationId xmlns:p14="http://schemas.microsoft.com/office/powerpoint/2010/main" val="4261946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support Amira’s cognitive and language development, practitioners can use activities that combine fun and interaction. Singing songs, reading familiar stories, and using puppets or role play can all promote vocabulary and comprehension. Practitioners can scaffold Amira’s speech by repeating her words back correctly and adding a little more, helping her extend her sentences. For example, if she says “ball”, we might respond, “Yes, a big red ball!” Encouraging her to play alongside confident speakers provides peer models for communication. Over time, this social language practice helps her internalise new words and express her ideas more clearly. These methods reflect Vygotsky’s belief that language and social interaction are key drivers of thought and learning.</a:t>
            </a:r>
          </a:p>
          <a:p>
            <a:endParaRPr lang="en-GB" dirty="0"/>
          </a:p>
        </p:txBody>
      </p:sp>
      <p:sp>
        <p:nvSpPr>
          <p:cNvPr id="4" name="Slide Number Placeholder 3"/>
          <p:cNvSpPr>
            <a:spLocks noGrp="1"/>
          </p:cNvSpPr>
          <p:nvPr>
            <p:ph type="sldNum" sz="quarter" idx="5"/>
          </p:nvPr>
        </p:nvSpPr>
        <p:spPr/>
        <p:txBody>
          <a:bodyPr/>
          <a:lstStyle/>
          <a:p>
            <a:fld id="{4CB3D7E4-F2E5-4795-926A-4118C691D2E5}" type="slidenum">
              <a:rPr lang="en-GB" smtClean="0"/>
              <a:t>9</a:t>
            </a:fld>
            <a:endParaRPr lang="en-GB"/>
          </a:p>
        </p:txBody>
      </p:sp>
    </p:spTree>
    <p:extLst>
      <p:ext uri="{BB962C8B-B14F-4D97-AF65-F5344CB8AC3E}">
        <p14:creationId xmlns:p14="http://schemas.microsoft.com/office/powerpoint/2010/main" val="579545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Amira’s development is shaped by both biological and environmental factors. Her temperament  which may be naturally cautious could explain some of her anxiety in new settings. Biologically, her brain is still developing the ability to regulate emotions and process language. However, nurturing factors such as consistent routines, positive adult relationships, and a supportive nursery environment can strongly influence her progress. Vygotsky’s theory highlights that development happens through interaction with the environment, not in isolation. Cultural and family influences also matter  for instance, differences in language use at home may affect how Amira communicates in the nursery. Recognising both nature and nurture helps practitioners provide balanced, individualised support that meets the whole child’s needs.</a:t>
            </a:r>
          </a:p>
        </p:txBody>
      </p:sp>
      <p:sp>
        <p:nvSpPr>
          <p:cNvPr id="4" name="Slide Number Placeholder 3"/>
          <p:cNvSpPr>
            <a:spLocks noGrp="1"/>
          </p:cNvSpPr>
          <p:nvPr>
            <p:ph type="sldNum" sz="quarter" idx="5"/>
          </p:nvPr>
        </p:nvSpPr>
        <p:spPr/>
        <p:txBody>
          <a:bodyPr/>
          <a:lstStyle/>
          <a:p>
            <a:fld id="{4CB3D7E4-F2E5-4795-926A-4118C691D2E5}" type="slidenum">
              <a:rPr lang="en-GB" smtClean="0"/>
              <a:t>10</a:t>
            </a:fld>
            <a:endParaRPr lang="en-GB"/>
          </a:p>
        </p:txBody>
      </p:sp>
    </p:spTree>
    <p:extLst>
      <p:ext uri="{BB962C8B-B14F-4D97-AF65-F5344CB8AC3E}">
        <p14:creationId xmlns:p14="http://schemas.microsoft.com/office/powerpoint/2010/main" val="2581840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Vygotsky’s theory is widely valued in early education because it highlights the power of social learning and communication. It helps practitioners understand how to scaffold children’s development through play and guided interaction. The concept of the Zone of Proximal Development provides a clear framework for identifying a child’s learning potential However, some critics argue that Vygotsky focused too much on social factors and didn’t fully explain biological influences or individual learning differences. Not every child responds equally to group-based learning or verbal support. Despite these limitations, the theory remains highly relevant, especially in diverse early years environments where collaborative learning and inclusion are central to practice.</a:t>
            </a:r>
          </a:p>
        </p:txBody>
      </p:sp>
      <p:sp>
        <p:nvSpPr>
          <p:cNvPr id="4" name="Slide Number Placeholder 3"/>
          <p:cNvSpPr>
            <a:spLocks noGrp="1"/>
          </p:cNvSpPr>
          <p:nvPr>
            <p:ph type="sldNum" sz="quarter" idx="5"/>
          </p:nvPr>
        </p:nvSpPr>
        <p:spPr/>
        <p:txBody>
          <a:bodyPr/>
          <a:lstStyle/>
          <a:p>
            <a:fld id="{4CB3D7E4-F2E5-4795-926A-4118C691D2E5}" type="slidenum">
              <a:rPr lang="en-GB" smtClean="0"/>
              <a:t>11</a:t>
            </a:fld>
            <a:endParaRPr lang="en-GB"/>
          </a:p>
        </p:txBody>
      </p:sp>
    </p:spTree>
    <p:extLst>
      <p:ext uri="{BB962C8B-B14F-4D97-AF65-F5344CB8AC3E}">
        <p14:creationId xmlns:p14="http://schemas.microsoft.com/office/powerpoint/2010/main" val="3705035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Vygotsky’s Sociocultural Theory provides a valuable framework for supporting Amira’s overall development. By focusing on social interaction, language, and scaffolding, practitioners can help her feel secure, confident, and able to participate in learning experiences. Understanding the balance between nature and nurture ensures we address her individual needs holistically. The theory encourages us to see learning as a shared process between child and adult, where every interaction contributes to emotional and cognitive growth. For Amira, this approach means she can gradually build the confidence to communicate, play, and learn in a supportive nursery environment that values connection and collaboration.</a:t>
            </a:r>
          </a:p>
        </p:txBody>
      </p:sp>
      <p:sp>
        <p:nvSpPr>
          <p:cNvPr id="4" name="Slide Number Placeholder 3"/>
          <p:cNvSpPr>
            <a:spLocks noGrp="1"/>
          </p:cNvSpPr>
          <p:nvPr>
            <p:ph type="sldNum" sz="quarter" idx="5"/>
          </p:nvPr>
        </p:nvSpPr>
        <p:spPr/>
        <p:txBody>
          <a:bodyPr/>
          <a:lstStyle/>
          <a:p>
            <a:fld id="{4CB3D7E4-F2E5-4795-926A-4118C691D2E5}" type="slidenum">
              <a:rPr lang="en-GB" smtClean="0"/>
              <a:t>12</a:t>
            </a:fld>
            <a:endParaRPr lang="en-GB"/>
          </a:p>
        </p:txBody>
      </p:sp>
    </p:spTree>
    <p:extLst>
      <p:ext uri="{BB962C8B-B14F-4D97-AF65-F5344CB8AC3E}">
        <p14:creationId xmlns:p14="http://schemas.microsoft.com/office/powerpoint/2010/main" val="3143494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54701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0148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1989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033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695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81202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3411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47586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35707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3743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76956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8782657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pn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hyperlink" Target="https://creativecommons.org/licenses/by-nc-sa/3.0/" TargetMode="External"/><Relationship Id="rId4" Type="http://schemas.openxmlformats.org/officeDocument/2006/relationships/hyperlink" Target="https://courses.lumenlearning.com/edpsy/chapter/social-constructivism-vygotskys-theory/" TargetMode="Externa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jp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implypsychology.org/vygotsk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6A9FBE4-B9D1-F516-CE8C-729BF4D3792B}"/>
              </a:ext>
            </a:extLst>
          </p:cNvPr>
          <p:cNvSpPr>
            <a:spLocks noGrp="1"/>
          </p:cNvSpPr>
          <p:nvPr>
            <p:ph type="ctrTitle"/>
          </p:nvPr>
        </p:nvSpPr>
        <p:spPr>
          <a:xfrm>
            <a:off x="8270420" y="1387927"/>
            <a:ext cx="3212502" cy="1942773"/>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Assessment 1: Individual Presentation </a:t>
            </a:r>
          </a:p>
        </p:txBody>
      </p:sp>
      <p:pic>
        <p:nvPicPr>
          <p:cNvPr id="4" name="Picture 3">
            <a:extLst>
              <a:ext uri="{FF2B5EF4-FFF2-40B4-BE49-F238E27FC236}">
                <a16:creationId xmlns:a16="http://schemas.microsoft.com/office/drawing/2014/main" id="{001057D7-F08D-D13A-F6DA-C512031BA08A}"/>
              </a:ext>
            </a:extLst>
          </p:cNvPr>
          <p:cNvPicPr>
            <a:picLocks noChangeAspect="1"/>
          </p:cNvPicPr>
          <p:nvPr/>
        </p:nvPicPr>
        <p:blipFill>
          <a:blip r:embed="rId2"/>
          <a:srcRect l="2724" r="22101" b="-1"/>
          <a:stretch>
            <a:fillRect/>
          </a:stretch>
        </p:blipFill>
        <p:spPr>
          <a:xfrm>
            <a:off x="20" y="10"/>
            <a:ext cx="7723393" cy="6857990"/>
          </a:xfrm>
          <a:prstGeom prst="rect">
            <a:avLst/>
          </a:prstGeom>
        </p:spPr>
      </p:pic>
      <p:sp>
        <p:nvSpPr>
          <p:cNvPr id="3" name="Subtitle 2">
            <a:extLst>
              <a:ext uri="{FF2B5EF4-FFF2-40B4-BE49-F238E27FC236}">
                <a16:creationId xmlns:a16="http://schemas.microsoft.com/office/drawing/2014/main" id="{654CDB4E-B3D3-EF61-768D-C6F2C15869A4}"/>
              </a:ext>
            </a:extLst>
          </p:cNvPr>
          <p:cNvSpPr>
            <a:spLocks noGrp="1"/>
          </p:cNvSpPr>
          <p:nvPr>
            <p:ph type="subTitle" idx="1"/>
          </p:nvPr>
        </p:nvSpPr>
        <p:spPr>
          <a:xfrm>
            <a:off x="8270420" y="3412998"/>
            <a:ext cx="3212502" cy="2767366"/>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400" b="1" dirty="0"/>
              <a:t>Student name: </a:t>
            </a:r>
            <a:r>
              <a:rPr lang="en-US" sz="1400" dirty="0"/>
              <a:t>John Chapman</a:t>
            </a:r>
          </a:p>
          <a:p>
            <a:pPr indent="-228600" algn="l">
              <a:lnSpc>
                <a:spcPct val="110000"/>
              </a:lnSpc>
              <a:buFont typeface="Arial" panose="020B0604020202020204" pitchFamily="34" charset="0"/>
              <a:buChar char="•"/>
            </a:pPr>
            <a:r>
              <a:rPr lang="en-US" sz="1400" b="1" dirty="0"/>
              <a:t>Student number:</a:t>
            </a:r>
          </a:p>
          <a:p>
            <a:pPr indent="-228600" algn="l">
              <a:lnSpc>
                <a:spcPct val="110000"/>
              </a:lnSpc>
              <a:buFont typeface="Arial" panose="020B0604020202020204" pitchFamily="34" charset="0"/>
              <a:buChar char="•"/>
            </a:pPr>
            <a:r>
              <a:rPr lang="en-US" sz="1400" b="1" dirty="0"/>
              <a:t>Lecturer:</a:t>
            </a:r>
          </a:p>
          <a:p>
            <a:pPr indent="-228600" algn="l">
              <a:lnSpc>
                <a:spcPct val="110000"/>
              </a:lnSpc>
              <a:buFont typeface="Arial" panose="020B0604020202020204" pitchFamily="34" charset="0"/>
              <a:buChar char="•"/>
            </a:pPr>
            <a:r>
              <a:rPr lang="en-US" sz="1400" b="1" dirty="0"/>
              <a:t>Programme: </a:t>
            </a:r>
            <a:r>
              <a:rPr lang="en-US" sz="1400" dirty="0"/>
              <a:t>Certificate of Higher Education in Health and Social Care </a:t>
            </a:r>
          </a:p>
          <a:p>
            <a:pPr indent="-228600" algn="l">
              <a:lnSpc>
                <a:spcPct val="110000"/>
              </a:lnSpc>
              <a:buFont typeface="Arial" panose="020B0604020202020204" pitchFamily="34" charset="0"/>
              <a:buChar char="•"/>
            </a:pPr>
            <a:r>
              <a:rPr lang="en-US" sz="1400" b="1" dirty="0"/>
              <a:t>Module: </a:t>
            </a:r>
            <a:r>
              <a:rPr lang="en-US" sz="1400" dirty="0"/>
              <a:t>Psychology in Health and Social Care </a:t>
            </a:r>
          </a:p>
          <a:p>
            <a:pPr indent="-228600" algn="l">
              <a:lnSpc>
                <a:spcPct val="110000"/>
              </a:lnSpc>
              <a:buFont typeface="Arial" panose="020B0604020202020204" pitchFamily="34" charset="0"/>
              <a:buChar char="•"/>
            </a:pPr>
            <a:r>
              <a:rPr lang="en-US" sz="1400" b="1" dirty="0"/>
              <a:t>Module code:</a:t>
            </a:r>
            <a:r>
              <a:rPr lang="en-US" sz="1400" dirty="0"/>
              <a:t> LCHS4010</a:t>
            </a:r>
          </a:p>
        </p:txBody>
      </p:sp>
    </p:spTree>
    <p:extLst>
      <p:ext uri="{BB962C8B-B14F-4D97-AF65-F5344CB8AC3E}">
        <p14:creationId xmlns:p14="http://schemas.microsoft.com/office/powerpoint/2010/main" val="426543128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BAA0DD-C558-91C9-F864-DB81AD8E5F5A}"/>
              </a:ext>
            </a:extLst>
          </p:cNvPr>
          <p:cNvSpPr>
            <a:spLocks noGrp="1"/>
          </p:cNvSpPr>
          <p:nvPr>
            <p:ph type="title"/>
          </p:nvPr>
        </p:nvSpPr>
        <p:spPr>
          <a:xfrm>
            <a:off x="612648" y="603504"/>
            <a:ext cx="3553412" cy="1527048"/>
          </a:xfrm>
        </p:spPr>
        <p:txBody>
          <a:bodyPr vert="horz" lIns="91440" tIns="45720" rIns="91440" bIns="45720" rtlCol="0" anchor="b">
            <a:normAutofit/>
          </a:bodyPr>
          <a:lstStyle/>
          <a:p>
            <a:r>
              <a:rPr lang="en-US" sz="2000" dirty="0"/>
              <a:t>S</a:t>
            </a:r>
            <a:r>
              <a:rPr lang="en-US" sz="2000" b="1" kern="1200" dirty="0">
                <a:solidFill>
                  <a:schemeClr val="tx1"/>
                </a:solidFill>
                <a:latin typeface="+mj-lt"/>
                <a:ea typeface="+mj-ea"/>
                <a:cs typeface="+mj-cs"/>
              </a:rPr>
              <a:t>upporting Amira’s Development Using Vygotsky’s Sociocultural Theory</a:t>
            </a:r>
            <a:br>
              <a:rPr lang="en-US" sz="2000" b="1" kern="1200" dirty="0">
                <a:solidFill>
                  <a:schemeClr val="tx1"/>
                </a:solidFill>
                <a:latin typeface="+mj-lt"/>
                <a:ea typeface="+mj-ea"/>
                <a:cs typeface="+mj-cs"/>
              </a:rPr>
            </a:br>
            <a:endParaRPr lang="en-US" sz="20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17282E28-616E-D651-AE9F-4A8D8A6C7913}"/>
              </a:ext>
            </a:extLst>
          </p:cNvPr>
          <p:cNvSpPr>
            <a:spLocks noGrp="1"/>
          </p:cNvSpPr>
          <p:nvPr>
            <p:ph sz="half" idx="1"/>
          </p:nvPr>
        </p:nvSpPr>
        <p:spPr>
          <a:xfrm>
            <a:off x="612648" y="2212848"/>
            <a:ext cx="3553412" cy="4122420"/>
          </a:xfrm>
        </p:spPr>
        <p:txBody>
          <a:bodyPr vert="horz" lIns="91440" tIns="45720" rIns="91440" bIns="45720" rtlCol="0">
            <a:normAutofit/>
          </a:bodyPr>
          <a:lstStyle/>
          <a:p>
            <a:r>
              <a:rPr lang="en-US" sz="1800" dirty="0"/>
              <a:t>Practitioner: John Chapman</a:t>
            </a:r>
          </a:p>
          <a:p>
            <a:r>
              <a:rPr lang="en-US" sz="1800" dirty="0"/>
              <a:t>Role: Early Years Practitioner</a:t>
            </a:r>
          </a:p>
          <a:p>
            <a:r>
              <a:rPr lang="en-US" sz="1800" dirty="0"/>
              <a:t>Scenario: Supporting Amira (3 years old)</a:t>
            </a:r>
          </a:p>
          <a:p>
            <a:r>
              <a:rPr lang="en-US" sz="1800" dirty="0"/>
              <a:t>Focus: Applying Vygotsky’s Sociocultural Theory</a:t>
            </a:r>
          </a:p>
          <a:p>
            <a:endParaRPr lang="en-US" sz="1800" dirty="0"/>
          </a:p>
        </p:txBody>
      </p:sp>
      <p:pic>
        <p:nvPicPr>
          <p:cNvPr id="6" name="Content Placeholder 5" descr="Family drawing on paper">
            <a:extLst>
              <a:ext uri="{FF2B5EF4-FFF2-40B4-BE49-F238E27FC236}">
                <a16:creationId xmlns:a16="http://schemas.microsoft.com/office/drawing/2014/main" id="{9D7A8820-A82D-1B44-119E-07CA9EC55F6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r="27590" b="-1"/>
          <a:stretch>
            <a:fillRect/>
          </a:stretch>
        </p:blipFill>
        <p:spPr>
          <a:xfrm>
            <a:off x="4752550" y="10"/>
            <a:ext cx="7744250" cy="6857990"/>
          </a:xfrm>
          <a:prstGeom prst="rect">
            <a:avLst/>
          </a:prstGeom>
        </p:spPr>
      </p:pic>
    </p:spTree>
    <p:extLst>
      <p:ext uri="{BB962C8B-B14F-4D97-AF65-F5344CB8AC3E}">
        <p14:creationId xmlns:p14="http://schemas.microsoft.com/office/powerpoint/2010/main" val="22638481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BE05F-934E-E2B5-5631-1FC282317FF2}"/>
              </a:ext>
            </a:extLst>
          </p:cNvPr>
          <p:cNvSpPr>
            <a:spLocks noGrp="1"/>
          </p:cNvSpPr>
          <p:nvPr>
            <p:ph type="title"/>
          </p:nvPr>
        </p:nvSpPr>
        <p:spPr>
          <a:xfrm>
            <a:off x="612648" y="603504"/>
            <a:ext cx="4361686" cy="1527048"/>
          </a:xfrm>
        </p:spPr>
        <p:txBody>
          <a:bodyPr anchor="b">
            <a:normAutofit/>
          </a:bodyPr>
          <a:lstStyle/>
          <a:p>
            <a:r>
              <a:rPr lang="en-GB" sz="2800"/>
              <a:t>Introduction to Lifespan Development</a:t>
            </a:r>
            <a:br>
              <a:rPr lang="en-GB" sz="2800"/>
            </a:br>
            <a:endParaRPr lang="en-GB" sz="2800"/>
          </a:p>
        </p:txBody>
      </p:sp>
      <p:sp>
        <p:nvSpPr>
          <p:cNvPr id="4" name="Rectangle 1">
            <a:extLst>
              <a:ext uri="{FF2B5EF4-FFF2-40B4-BE49-F238E27FC236}">
                <a16:creationId xmlns:a16="http://schemas.microsoft.com/office/drawing/2014/main" id="{ECB47DC5-14A2-CE6B-C6E6-4EB2718CB607}"/>
              </a:ext>
            </a:extLst>
          </p:cNvPr>
          <p:cNvSpPr>
            <a:spLocks noGrp="1" noChangeArrowheads="1"/>
          </p:cNvSpPr>
          <p:nvPr>
            <p:ph idx="1"/>
          </p:nvPr>
        </p:nvSpPr>
        <p:spPr bwMode="auto">
          <a:xfrm>
            <a:off x="612647" y="2212848"/>
            <a:ext cx="4361687" cy="40965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Lifespan development: continuous change and growth across life stages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Focus: early childhood (ages 0–5) – key period for emotional, social, and cognitive development</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Influenced by biological, social, and cultural factors (Papalia &amp; Martorell, 2021)</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Supporting Amira at age 3 means understanding how these factors shape her progress</a:t>
            </a:r>
          </a:p>
        </p:txBody>
      </p:sp>
      <p:pic>
        <p:nvPicPr>
          <p:cNvPr id="5" name="Picture 4" descr="Plant sprouting from the ground">
            <a:extLst>
              <a:ext uri="{FF2B5EF4-FFF2-40B4-BE49-F238E27FC236}">
                <a16:creationId xmlns:a16="http://schemas.microsoft.com/office/drawing/2014/main" id="{2BA24113-7D29-2E0D-958E-3F31459243C1}"/>
              </a:ext>
            </a:extLst>
          </p:cNvPr>
          <p:cNvPicPr>
            <a:picLocks noChangeAspect="1"/>
          </p:cNvPicPr>
          <p:nvPr/>
        </p:nvPicPr>
        <p:blipFill>
          <a:blip r:embed="rId3"/>
          <a:srcRect l="25301" r="12665" b="-2"/>
          <a:stretch>
            <a:fillRect/>
          </a:stretch>
        </p:blipFill>
        <p:spPr>
          <a:xfrm>
            <a:off x="5818632" y="-1"/>
            <a:ext cx="6373368" cy="6858001"/>
          </a:xfrm>
          <a:prstGeom prst="rect">
            <a:avLst/>
          </a:prstGeom>
        </p:spPr>
      </p:pic>
    </p:spTree>
    <p:extLst>
      <p:ext uri="{BB962C8B-B14F-4D97-AF65-F5344CB8AC3E}">
        <p14:creationId xmlns:p14="http://schemas.microsoft.com/office/powerpoint/2010/main" val="1371560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907F9-9D34-1DBD-6509-4935C2180F9A}"/>
              </a:ext>
            </a:extLst>
          </p:cNvPr>
          <p:cNvSpPr>
            <a:spLocks noGrp="1"/>
          </p:cNvSpPr>
          <p:nvPr>
            <p:ph type="title"/>
          </p:nvPr>
        </p:nvSpPr>
        <p:spPr>
          <a:xfrm>
            <a:off x="1524000" y="548640"/>
            <a:ext cx="9160475" cy="1132258"/>
          </a:xfrm>
        </p:spPr>
        <p:txBody>
          <a:bodyPr anchor="ctr">
            <a:normAutofit/>
          </a:bodyPr>
          <a:lstStyle/>
          <a:p>
            <a:pPr algn="ctr"/>
            <a:r>
              <a:rPr lang="en-GB"/>
              <a:t>What is Lifespan Development</a:t>
            </a:r>
          </a:p>
        </p:txBody>
      </p:sp>
      <p:graphicFrame>
        <p:nvGraphicFramePr>
          <p:cNvPr id="5" name="Content Placeholder 2">
            <a:extLst>
              <a:ext uri="{FF2B5EF4-FFF2-40B4-BE49-F238E27FC236}">
                <a16:creationId xmlns:a16="http://schemas.microsoft.com/office/drawing/2014/main" id="{FC42B9DB-BEDA-3E27-F49C-8D5DC93A01DC}"/>
              </a:ext>
            </a:extLst>
          </p:cNvPr>
          <p:cNvGraphicFramePr>
            <a:graphicFrameLocks noGrp="1"/>
          </p:cNvGraphicFramePr>
          <p:nvPr>
            <p:ph idx="1"/>
            <p:extLst>
              <p:ext uri="{D42A27DB-BD31-4B8C-83A1-F6EECF244321}">
                <p14:modId xmlns:p14="http://schemas.microsoft.com/office/powerpoint/2010/main" val="999022280"/>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1554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F8B2-6A65-D3DC-DC44-67B0811D5922}"/>
              </a:ext>
            </a:extLst>
          </p:cNvPr>
          <p:cNvSpPr>
            <a:spLocks noGrp="1"/>
          </p:cNvSpPr>
          <p:nvPr>
            <p:ph type="title"/>
          </p:nvPr>
        </p:nvSpPr>
        <p:spPr/>
        <p:txBody>
          <a:bodyPr anchor="ctr">
            <a:normAutofit fontScale="90000"/>
          </a:bodyPr>
          <a:lstStyle/>
          <a:p>
            <a:br>
              <a:rPr lang="en-GB" sz="4000" dirty="0"/>
            </a:br>
            <a:endParaRPr lang="en-GB" sz="4000" dirty="0"/>
          </a:p>
        </p:txBody>
      </p:sp>
      <p:graphicFrame>
        <p:nvGraphicFramePr>
          <p:cNvPr id="11" name="Content Placeholder 3">
            <a:extLst>
              <a:ext uri="{FF2B5EF4-FFF2-40B4-BE49-F238E27FC236}">
                <a16:creationId xmlns:a16="http://schemas.microsoft.com/office/drawing/2014/main" id="{73ABB74E-C3D2-E720-105E-28DC7609B709}"/>
              </a:ext>
            </a:extLst>
          </p:cNvPr>
          <p:cNvGraphicFramePr>
            <a:graphicFrameLocks noGrp="1"/>
          </p:cNvGraphicFramePr>
          <p:nvPr>
            <p:ph sz="half" idx="2"/>
            <p:extLst>
              <p:ext uri="{D42A27DB-BD31-4B8C-83A1-F6EECF244321}">
                <p14:modId xmlns:p14="http://schemas.microsoft.com/office/powerpoint/2010/main" val="82345896"/>
              </p:ext>
            </p:extLst>
          </p:nvPr>
        </p:nvGraphicFramePr>
        <p:xfrm>
          <a:off x="1041525" y="2159661"/>
          <a:ext cx="9881937" cy="3763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01CE085D-7A08-3EFC-299F-73BF772DA25E}"/>
              </a:ext>
            </a:extLst>
          </p:cNvPr>
          <p:cNvSpPr txBox="1"/>
          <p:nvPr/>
        </p:nvSpPr>
        <p:spPr>
          <a:xfrm>
            <a:off x="3934704" y="1321356"/>
            <a:ext cx="6096000" cy="369332"/>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all" spc="0" normalizeH="0" baseline="0" noProof="0" dirty="0">
                <a:ln>
                  <a:noFill/>
                </a:ln>
                <a:solidFill>
                  <a:prstClr val="black"/>
                </a:solidFill>
                <a:effectLst/>
                <a:uLnTx/>
                <a:uFillTx/>
                <a:latin typeface="Neue Haas Grotesk Text Pro"/>
                <a:ea typeface="+mn-ea"/>
                <a:cs typeface="+mn-cs"/>
              </a:rPr>
              <a:t>Who Was Lev Vygotsky? </a:t>
            </a:r>
          </a:p>
        </p:txBody>
      </p:sp>
    </p:spTree>
    <p:extLst>
      <p:ext uri="{BB962C8B-B14F-4D97-AF65-F5344CB8AC3E}">
        <p14:creationId xmlns:p14="http://schemas.microsoft.com/office/powerpoint/2010/main" val="206839441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61666-4935-EA73-5F20-5E9371A0071A}"/>
              </a:ext>
            </a:extLst>
          </p:cNvPr>
          <p:cNvSpPr>
            <a:spLocks noGrp="1"/>
          </p:cNvSpPr>
          <p:nvPr>
            <p:ph type="title"/>
          </p:nvPr>
        </p:nvSpPr>
        <p:spPr>
          <a:xfrm>
            <a:off x="612648" y="1114923"/>
            <a:ext cx="4621553" cy="1360728"/>
          </a:xfrm>
        </p:spPr>
        <p:txBody>
          <a:bodyPr anchor="b">
            <a:normAutofit/>
          </a:bodyPr>
          <a:lstStyle/>
          <a:p>
            <a:r>
              <a:rPr lang="en-GB" sz="2800"/>
              <a:t>Key Concepts of the Theory</a:t>
            </a:r>
            <a:br>
              <a:rPr lang="en-GB" sz="2800"/>
            </a:br>
            <a:endParaRPr lang="en-GB" sz="2800"/>
          </a:p>
        </p:txBody>
      </p:sp>
      <p:pic>
        <p:nvPicPr>
          <p:cNvPr id="3" name="Content Placeholder 14">
            <a:extLst>
              <a:ext uri="{FF2B5EF4-FFF2-40B4-BE49-F238E27FC236}">
                <a16:creationId xmlns:a16="http://schemas.microsoft.com/office/drawing/2014/main" id="{C3AA39C8-D077-9401-77AD-88B2BD1B2A7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91261" y="1261724"/>
            <a:ext cx="5837780" cy="4334551"/>
          </a:xfrm>
          <a:prstGeom prst="rect">
            <a:avLst/>
          </a:prstGeom>
        </p:spPr>
      </p:pic>
      <p:graphicFrame>
        <p:nvGraphicFramePr>
          <p:cNvPr id="5" name="Content Placeholder 2">
            <a:extLst>
              <a:ext uri="{FF2B5EF4-FFF2-40B4-BE49-F238E27FC236}">
                <a16:creationId xmlns:a16="http://schemas.microsoft.com/office/drawing/2014/main" id="{88FD0CB3-66E0-74B5-2694-AF0E08FAD47D}"/>
              </a:ext>
            </a:extLst>
          </p:cNvPr>
          <p:cNvGraphicFramePr>
            <a:graphicFrameLocks noGrp="1"/>
          </p:cNvGraphicFramePr>
          <p:nvPr>
            <p:ph idx="1"/>
            <p:extLst>
              <p:ext uri="{D42A27DB-BD31-4B8C-83A1-F6EECF244321}">
                <p14:modId xmlns:p14="http://schemas.microsoft.com/office/powerpoint/2010/main" val="538690014"/>
              </p:ext>
            </p:extLst>
          </p:nvPr>
        </p:nvGraphicFramePr>
        <p:xfrm>
          <a:off x="612648" y="2584058"/>
          <a:ext cx="4621553" cy="31590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25530EB0-EE82-B21F-6BE3-47FD7408C32D}"/>
              </a:ext>
            </a:extLst>
          </p:cNvPr>
          <p:cNvSpPr txBox="1"/>
          <p:nvPr/>
        </p:nvSpPr>
        <p:spPr>
          <a:xfrm>
            <a:off x="8702626" y="5396220"/>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edpsy/chapter/social-constructivism-vygotskys-theor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604223765"/>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CF8455-E3C8-FE24-E409-00BC5DF72735}"/>
              </a:ext>
            </a:extLst>
          </p:cNvPr>
          <p:cNvSpPr>
            <a:spLocks noGrp="1"/>
          </p:cNvSpPr>
          <p:nvPr>
            <p:ph type="title"/>
          </p:nvPr>
        </p:nvSpPr>
        <p:spPr>
          <a:xfrm>
            <a:off x="612648" y="603504"/>
            <a:ext cx="4361686" cy="1527048"/>
          </a:xfrm>
        </p:spPr>
        <p:txBody>
          <a:bodyPr vert="horz" lIns="91440" tIns="45720" rIns="91440" bIns="45720" rtlCol="0" anchor="b">
            <a:normAutofit/>
          </a:bodyPr>
          <a:lstStyle/>
          <a:p>
            <a:r>
              <a:rPr lang="en-US" sz="3300" b="1" kern="1200" dirty="0">
                <a:solidFill>
                  <a:schemeClr val="tx1"/>
                </a:solidFill>
                <a:latin typeface="+mj-lt"/>
                <a:ea typeface="+mj-ea"/>
                <a:cs typeface="+mj-cs"/>
              </a:rPr>
              <a:t>Applying the Theory to Amira’s Case</a:t>
            </a:r>
            <a:br>
              <a:rPr lang="en-US" sz="3300" b="1" kern="1200" dirty="0">
                <a:solidFill>
                  <a:schemeClr val="tx1"/>
                </a:solidFill>
                <a:latin typeface="+mj-lt"/>
                <a:ea typeface="+mj-ea"/>
                <a:cs typeface="+mj-cs"/>
              </a:rPr>
            </a:br>
            <a:endParaRPr lang="en-US" sz="33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C8F08F5-613B-BC98-0F96-AE507A560CC0}"/>
              </a:ext>
            </a:extLst>
          </p:cNvPr>
          <p:cNvSpPr>
            <a:spLocks noGrp="1"/>
          </p:cNvSpPr>
          <p:nvPr>
            <p:ph sz="half" idx="1"/>
          </p:nvPr>
        </p:nvSpPr>
        <p:spPr>
          <a:xfrm>
            <a:off x="612647" y="2212848"/>
            <a:ext cx="4361687" cy="4096512"/>
          </a:xfrm>
        </p:spPr>
        <p:txBody>
          <a:bodyPr vert="horz" lIns="91440" tIns="45720" rIns="91440" bIns="45720" rtlCol="0">
            <a:normAutofit/>
          </a:bodyPr>
          <a:lstStyle/>
          <a:p>
            <a:pPr marL="0"/>
            <a:endParaRPr lang="en-US" sz="1800" dirty="0"/>
          </a:p>
          <a:p>
            <a:endParaRPr lang="en-US" sz="1800" dirty="0"/>
          </a:p>
        </p:txBody>
      </p:sp>
      <p:pic>
        <p:nvPicPr>
          <p:cNvPr id="7" name="Content Placeholder 5" descr="Person in the shadow">
            <a:extLst>
              <a:ext uri="{FF2B5EF4-FFF2-40B4-BE49-F238E27FC236}">
                <a16:creationId xmlns:a16="http://schemas.microsoft.com/office/drawing/2014/main" id="{CD0ACB80-2170-1588-1DF4-E88069FBEB5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25260" r="12706" b="-2"/>
          <a:stretch>
            <a:fillRect/>
          </a:stretch>
        </p:blipFill>
        <p:spPr>
          <a:xfrm>
            <a:off x="5818632" y="-1"/>
            <a:ext cx="6373368" cy="6858001"/>
          </a:xfrm>
          <a:prstGeom prst="rect">
            <a:avLst/>
          </a:prstGeom>
        </p:spPr>
      </p:pic>
      <p:graphicFrame>
        <p:nvGraphicFramePr>
          <p:cNvPr id="14" name="TextBox 4">
            <a:extLst>
              <a:ext uri="{FF2B5EF4-FFF2-40B4-BE49-F238E27FC236}">
                <a16:creationId xmlns:a16="http://schemas.microsoft.com/office/drawing/2014/main" id="{F5A5412E-872E-3A49-E347-D5AB98F01375}"/>
              </a:ext>
            </a:extLst>
          </p:cNvPr>
          <p:cNvGraphicFramePr/>
          <p:nvPr/>
        </p:nvGraphicFramePr>
        <p:xfrm>
          <a:off x="497305" y="2130552"/>
          <a:ext cx="5069305" cy="37856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2519952"/>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99C58-F97F-9B82-21E4-A3C62410CDE8}"/>
              </a:ext>
            </a:extLst>
          </p:cNvPr>
          <p:cNvSpPr>
            <a:spLocks noGrp="1"/>
          </p:cNvSpPr>
          <p:nvPr>
            <p:ph type="title"/>
          </p:nvPr>
        </p:nvSpPr>
        <p:spPr>
          <a:xfrm>
            <a:off x="7123007" y="603501"/>
            <a:ext cx="4361693" cy="1527049"/>
          </a:xfrm>
        </p:spPr>
        <p:txBody>
          <a:bodyPr anchor="b">
            <a:normAutofit/>
          </a:bodyPr>
          <a:lstStyle/>
          <a:p>
            <a:r>
              <a:rPr lang="en-GB" sz="2500"/>
              <a:t>Emotional and Social Development Strategies</a:t>
            </a:r>
            <a:br>
              <a:rPr lang="en-GB" sz="2500"/>
            </a:br>
            <a:endParaRPr lang="en-GB" sz="2500"/>
          </a:p>
        </p:txBody>
      </p:sp>
      <p:pic>
        <p:nvPicPr>
          <p:cNvPr id="5" name="Picture 4" descr="A group of wooden blocks with figures in the middle&#10;&#10;AI-generated content may be incorrect.">
            <a:extLst>
              <a:ext uri="{FF2B5EF4-FFF2-40B4-BE49-F238E27FC236}">
                <a16:creationId xmlns:a16="http://schemas.microsoft.com/office/drawing/2014/main" id="{3185BBB5-58F7-E3FD-8B43-40AA3D367093}"/>
              </a:ext>
            </a:extLst>
          </p:cNvPr>
          <p:cNvPicPr>
            <a:picLocks noChangeAspect="1"/>
          </p:cNvPicPr>
          <p:nvPr/>
        </p:nvPicPr>
        <p:blipFill>
          <a:blip r:embed="rId3"/>
          <a:srcRect l="20791" r="17409"/>
          <a:stretch>
            <a:fillRect/>
          </a:stretch>
        </p:blipFill>
        <p:spPr>
          <a:xfrm>
            <a:off x="1" y="10"/>
            <a:ext cx="6373368" cy="6857990"/>
          </a:xfrm>
          <a:prstGeom prst="rect">
            <a:avLst/>
          </a:prstGeom>
        </p:spPr>
      </p:pic>
      <p:sp>
        <p:nvSpPr>
          <p:cNvPr id="4" name="Rectangle 1">
            <a:extLst>
              <a:ext uri="{FF2B5EF4-FFF2-40B4-BE49-F238E27FC236}">
                <a16:creationId xmlns:a16="http://schemas.microsoft.com/office/drawing/2014/main" id="{3024E466-BAE6-69C9-F4C7-022BF782C08A}"/>
              </a:ext>
            </a:extLst>
          </p:cNvPr>
          <p:cNvSpPr>
            <a:spLocks noGrp="1" noChangeArrowheads="1"/>
          </p:cNvSpPr>
          <p:nvPr>
            <p:ph idx="1"/>
          </p:nvPr>
        </p:nvSpPr>
        <p:spPr bwMode="auto">
          <a:xfrm>
            <a:off x="7123007" y="2212846"/>
            <a:ext cx="4361693" cy="40965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Consistent key worker helps Amira feel secure</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Small-group play supports social confidence</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Emotional coaching and positive praise build trust (Siraj-Blatchford &amp; Manni, 2018)</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Empathy and routine help reduce separation anxiety</a:t>
            </a:r>
          </a:p>
        </p:txBody>
      </p:sp>
    </p:spTree>
    <p:extLst>
      <p:ext uri="{BB962C8B-B14F-4D97-AF65-F5344CB8AC3E}">
        <p14:creationId xmlns:p14="http://schemas.microsoft.com/office/powerpoint/2010/main" val="31183619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BA517-CAD3-BE08-D582-CF1CD82F3A4E}"/>
              </a:ext>
            </a:extLst>
          </p:cNvPr>
          <p:cNvSpPr>
            <a:spLocks noGrp="1"/>
          </p:cNvSpPr>
          <p:nvPr>
            <p:ph type="title"/>
          </p:nvPr>
        </p:nvSpPr>
        <p:spPr>
          <a:xfrm>
            <a:off x="7123007" y="603501"/>
            <a:ext cx="4361693" cy="1527049"/>
          </a:xfrm>
        </p:spPr>
        <p:txBody>
          <a:bodyPr anchor="b">
            <a:normAutofit/>
          </a:bodyPr>
          <a:lstStyle/>
          <a:p>
            <a:r>
              <a:rPr lang="en-GB" sz="2500"/>
              <a:t>Cognitive and Language Development Strategies</a:t>
            </a:r>
            <a:br>
              <a:rPr lang="en-GB" sz="2500"/>
            </a:br>
            <a:endParaRPr lang="en-GB" sz="2500"/>
          </a:p>
        </p:txBody>
      </p:sp>
      <p:pic>
        <p:nvPicPr>
          <p:cNvPr id="5" name="Picture 4" descr="Child wearing colander with pot as drum">
            <a:extLst>
              <a:ext uri="{FF2B5EF4-FFF2-40B4-BE49-F238E27FC236}">
                <a16:creationId xmlns:a16="http://schemas.microsoft.com/office/drawing/2014/main" id="{1D82967F-F95B-105D-6174-E12AFA2DB80B}"/>
              </a:ext>
            </a:extLst>
          </p:cNvPr>
          <p:cNvPicPr>
            <a:picLocks noChangeAspect="1"/>
          </p:cNvPicPr>
          <p:nvPr/>
        </p:nvPicPr>
        <p:blipFill>
          <a:blip r:embed="rId3">
            <a:extLst>
              <a:ext uri="{28A0092B-C50C-407E-A947-70E740481C1C}">
                <a14:useLocalDpi xmlns:a14="http://schemas.microsoft.com/office/drawing/2010/main" val="0"/>
              </a:ext>
            </a:extLst>
          </a:blip>
          <a:srcRect l="19600" r="18600"/>
          <a:stretch>
            <a:fillRect/>
          </a:stretch>
        </p:blipFill>
        <p:spPr>
          <a:xfrm>
            <a:off x="1" y="10"/>
            <a:ext cx="6373368" cy="6857990"/>
          </a:xfrm>
          <a:prstGeom prst="rect">
            <a:avLst/>
          </a:prstGeom>
        </p:spPr>
      </p:pic>
      <p:sp>
        <p:nvSpPr>
          <p:cNvPr id="4" name="Rectangle 1">
            <a:extLst>
              <a:ext uri="{FF2B5EF4-FFF2-40B4-BE49-F238E27FC236}">
                <a16:creationId xmlns:a16="http://schemas.microsoft.com/office/drawing/2014/main" id="{51DEB76F-E588-39B6-ABEE-FE449FFAA45F}"/>
              </a:ext>
            </a:extLst>
          </p:cNvPr>
          <p:cNvSpPr>
            <a:spLocks noGrp="1" noChangeArrowheads="1"/>
          </p:cNvSpPr>
          <p:nvPr>
            <p:ph idx="1"/>
          </p:nvPr>
        </p:nvSpPr>
        <p:spPr bwMode="auto">
          <a:xfrm>
            <a:off x="7123007" y="2212846"/>
            <a:ext cx="4361693" cy="40965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Use songs, stories, and role play to promote speech</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Scaffold language with repetition and modelling</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Encourage peer learning through play activities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Visual aids like picture cards support communication</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Most effective: consistent adult scaffolding (Berk, 2020)</a:t>
            </a:r>
          </a:p>
        </p:txBody>
      </p:sp>
    </p:spTree>
    <p:extLst>
      <p:ext uri="{BB962C8B-B14F-4D97-AF65-F5344CB8AC3E}">
        <p14:creationId xmlns:p14="http://schemas.microsoft.com/office/powerpoint/2010/main" val="29482240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1D7EE02-AADC-B27E-B8ED-63F45401E0CE}"/>
              </a:ext>
            </a:extLst>
          </p:cNvPr>
          <p:cNvSpPr>
            <a:spLocks noGrp="1"/>
          </p:cNvSpPr>
          <p:nvPr>
            <p:ph type="title"/>
          </p:nvPr>
        </p:nvSpPr>
        <p:spPr>
          <a:xfrm>
            <a:off x="8270420" y="1387927"/>
            <a:ext cx="3212502" cy="1942773"/>
          </a:xfrm>
        </p:spPr>
        <p:txBody>
          <a:bodyPr anchor="b">
            <a:normAutofit/>
          </a:bodyPr>
          <a:lstStyle/>
          <a:p>
            <a:r>
              <a:rPr lang="en-GB" sz="3300"/>
              <a:t>Considering Nature and Nurture</a:t>
            </a:r>
            <a:br>
              <a:rPr lang="en-GB" sz="3300"/>
            </a:br>
            <a:endParaRPr lang="en-GB" sz="3300"/>
          </a:p>
        </p:txBody>
      </p:sp>
      <p:pic>
        <p:nvPicPr>
          <p:cNvPr id="5" name="Picture 4" descr="Small tree">
            <a:extLst>
              <a:ext uri="{FF2B5EF4-FFF2-40B4-BE49-F238E27FC236}">
                <a16:creationId xmlns:a16="http://schemas.microsoft.com/office/drawing/2014/main" id="{3DB66E46-C38A-91D9-0BFD-FE1EF45D87BA}"/>
              </a:ext>
            </a:extLst>
          </p:cNvPr>
          <p:cNvPicPr>
            <a:picLocks noChangeAspect="1"/>
          </p:cNvPicPr>
          <p:nvPr/>
        </p:nvPicPr>
        <p:blipFill>
          <a:blip r:embed="rId3"/>
          <a:srcRect l="4351" r="20474" b="-1"/>
          <a:stretch>
            <a:fillRect/>
          </a:stretch>
        </p:blipFill>
        <p:spPr>
          <a:xfrm>
            <a:off x="20" y="10"/>
            <a:ext cx="7723393" cy="6857990"/>
          </a:xfrm>
          <a:prstGeom prst="rect">
            <a:avLst/>
          </a:prstGeom>
        </p:spPr>
      </p:pic>
      <p:sp>
        <p:nvSpPr>
          <p:cNvPr id="4" name="Rectangle 1">
            <a:extLst>
              <a:ext uri="{FF2B5EF4-FFF2-40B4-BE49-F238E27FC236}">
                <a16:creationId xmlns:a16="http://schemas.microsoft.com/office/drawing/2014/main" id="{614906FE-A9E4-E81B-6220-14521337ABE1}"/>
              </a:ext>
            </a:extLst>
          </p:cNvPr>
          <p:cNvSpPr>
            <a:spLocks noGrp="1" noChangeArrowheads="1"/>
          </p:cNvSpPr>
          <p:nvPr>
            <p:ph idx="1"/>
          </p:nvPr>
        </p:nvSpPr>
        <p:spPr bwMode="auto">
          <a:xfrm>
            <a:off x="8270420" y="3412998"/>
            <a:ext cx="3212502" cy="27673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1" i="0" u="none" strike="noStrike" cap="none" normalizeH="0" baseline="0">
                <a:ln>
                  <a:noFill/>
                </a:ln>
                <a:effectLst/>
                <a:latin typeface="Arial" panose="020B0604020202020204" pitchFamily="34" charset="0"/>
              </a:rPr>
              <a:t>Nature:</a:t>
            </a:r>
            <a:r>
              <a:rPr kumimoji="0" lang="en-US" altLang="en-US" sz="1400" b="0" i="0" u="none" strike="noStrike" cap="none" normalizeH="0" baseline="0">
                <a:ln>
                  <a:noFill/>
                </a:ln>
                <a:effectLst/>
                <a:latin typeface="Arial" panose="020B0604020202020204" pitchFamily="34" charset="0"/>
              </a:rPr>
              <a:t> temperament and brain development affect learning</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1" i="0" u="none" strike="noStrike" cap="none" normalizeH="0" baseline="0">
                <a:ln>
                  <a:noFill/>
                </a:ln>
                <a:effectLst/>
                <a:latin typeface="Arial" panose="020B0604020202020204" pitchFamily="34" charset="0"/>
              </a:rPr>
              <a:t>Nurture:</a:t>
            </a:r>
            <a:r>
              <a:rPr kumimoji="0" lang="en-US" altLang="en-US" sz="1400" b="0" i="0" u="none" strike="noStrike" cap="none" normalizeH="0" baseline="0">
                <a:ln>
                  <a:noFill/>
                </a:ln>
                <a:effectLst/>
                <a:latin typeface="Arial" panose="020B0604020202020204" pitchFamily="34" charset="0"/>
              </a:rPr>
              <a:t> family, environment, and culture shape behaviour</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Both influence Amira’s emotional and cognitive growth (Papalia &amp; Martorell, 2021)</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Supportive relationships help manage anxiety and build confidence</a:t>
            </a:r>
          </a:p>
        </p:txBody>
      </p:sp>
    </p:spTree>
    <p:extLst>
      <p:ext uri="{BB962C8B-B14F-4D97-AF65-F5344CB8AC3E}">
        <p14:creationId xmlns:p14="http://schemas.microsoft.com/office/powerpoint/2010/main" val="315005208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2E7A5-664A-46F1-E8A4-EB97982DEDCF}"/>
              </a:ext>
            </a:extLst>
          </p:cNvPr>
          <p:cNvSpPr>
            <a:spLocks noGrp="1"/>
          </p:cNvSpPr>
          <p:nvPr>
            <p:ph type="title"/>
          </p:nvPr>
        </p:nvSpPr>
        <p:spPr>
          <a:xfrm>
            <a:off x="612649" y="548638"/>
            <a:ext cx="3493008" cy="5788152"/>
          </a:xfrm>
        </p:spPr>
        <p:txBody>
          <a:bodyPr anchor="ctr">
            <a:normAutofit/>
          </a:bodyPr>
          <a:lstStyle/>
          <a:p>
            <a:r>
              <a:rPr lang="en-GB" sz="4000" dirty="0"/>
              <a:t>Evaluating Vygotsky’s Theory</a:t>
            </a:r>
            <a:br>
              <a:rPr lang="en-GB" sz="4000" dirty="0"/>
            </a:br>
            <a:endParaRPr lang="en-GB" sz="4000" dirty="0"/>
          </a:p>
        </p:txBody>
      </p:sp>
      <p:graphicFrame>
        <p:nvGraphicFramePr>
          <p:cNvPr id="11" name="Content Placeholder 3">
            <a:extLst>
              <a:ext uri="{FF2B5EF4-FFF2-40B4-BE49-F238E27FC236}">
                <a16:creationId xmlns:a16="http://schemas.microsoft.com/office/drawing/2014/main" id="{517D2FF2-E1CE-C601-6EFC-24076B35E90D}"/>
              </a:ext>
            </a:extLst>
          </p:cNvPr>
          <p:cNvGraphicFramePr>
            <a:graphicFrameLocks noGrp="1"/>
          </p:cNvGraphicFramePr>
          <p:nvPr>
            <p:ph idx="1"/>
            <p:extLst>
              <p:ext uri="{D42A27DB-BD31-4B8C-83A1-F6EECF244321}">
                <p14:modId xmlns:p14="http://schemas.microsoft.com/office/powerpoint/2010/main" val="224806328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4380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EDC68-4A94-D6EE-BCCD-31469D21EF6B}"/>
              </a:ext>
            </a:extLst>
          </p:cNvPr>
          <p:cNvSpPr>
            <a:spLocks noGrp="1"/>
          </p:cNvSpPr>
          <p:nvPr>
            <p:ph type="title"/>
          </p:nvPr>
        </p:nvSpPr>
        <p:spPr>
          <a:xfrm>
            <a:off x="7123007" y="603501"/>
            <a:ext cx="4361693" cy="1527049"/>
          </a:xfrm>
        </p:spPr>
        <p:txBody>
          <a:bodyPr anchor="b">
            <a:normAutofit/>
          </a:bodyPr>
          <a:lstStyle/>
          <a:p>
            <a:r>
              <a:rPr lang="en-GB" dirty="0"/>
              <a:t>Conclusion</a:t>
            </a:r>
            <a:br>
              <a:rPr lang="en-GB" dirty="0"/>
            </a:br>
            <a:endParaRPr lang="en-GB"/>
          </a:p>
        </p:txBody>
      </p:sp>
      <p:pic>
        <p:nvPicPr>
          <p:cNvPr id="11" name="Picture 10" descr="3D box skeletons">
            <a:extLst>
              <a:ext uri="{FF2B5EF4-FFF2-40B4-BE49-F238E27FC236}">
                <a16:creationId xmlns:a16="http://schemas.microsoft.com/office/drawing/2014/main" id="{B6E778B8-3CF7-2E8A-0F45-ED06C08A728E}"/>
              </a:ext>
            </a:extLst>
          </p:cNvPr>
          <p:cNvPicPr>
            <a:picLocks noChangeAspect="1"/>
          </p:cNvPicPr>
          <p:nvPr/>
        </p:nvPicPr>
        <p:blipFill>
          <a:blip r:embed="rId3"/>
          <a:srcRect l="20699" r="17267" b="-1"/>
          <a:stretch>
            <a:fillRect/>
          </a:stretch>
        </p:blipFill>
        <p:spPr>
          <a:xfrm>
            <a:off x="1" y="10"/>
            <a:ext cx="6373368" cy="6857990"/>
          </a:xfrm>
          <a:prstGeom prst="rect">
            <a:avLst/>
          </a:prstGeom>
        </p:spPr>
      </p:pic>
      <p:sp>
        <p:nvSpPr>
          <p:cNvPr id="6" name="Rectangle 1">
            <a:extLst>
              <a:ext uri="{FF2B5EF4-FFF2-40B4-BE49-F238E27FC236}">
                <a16:creationId xmlns:a16="http://schemas.microsoft.com/office/drawing/2014/main" id="{753A23A3-406E-3228-EA9A-1CFF283B907E}"/>
              </a:ext>
            </a:extLst>
          </p:cNvPr>
          <p:cNvSpPr>
            <a:spLocks noGrp="1" noChangeArrowheads="1"/>
          </p:cNvSpPr>
          <p:nvPr>
            <p:ph idx="1"/>
          </p:nvPr>
        </p:nvSpPr>
        <p:spPr bwMode="auto">
          <a:xfrm>
            <a:off x="7123007" y="2212846"/>
            <a:ext cx="4361693" cy="40965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Early childhood is key for growth and learning</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Vygotsky links development to social interaction</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Scaffolding builds confidence and communication</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Emotional support reduces anxiety</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Consistent care helps Amira thrive</a:t>
            </a:r>
          </a:p>
        </p:txBody>
      </p:sp>
    </p:spTree>
    <p:extLst>
      <p:ext uri="{BB962C8B-B14F-4D97-AF65-F5344CB8AC3E}">
        <p14:creationId xmlns:p14="http://schemas.microsoft.com/office/powerpoint/2010/main" val="280615884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CC5DF-EC6D-DAAE-81F6-C2DCBD4FFF37}"/>
              </a:ext>
            </a:extLst>
          </p:cNvPr>
          <p:cNvSpPr>
            <a:spLocks noGrp="1"/>
          </p:cNvSpPr>
          <p:nvPr>
            <p:ph type="title"/>
          </p:nvPr>
        </p:nvSpPr>
        <p:spPr/>
        <p:txBody>
          <a:bodyPr/>
          <a:lstStyle/>
          <a:p>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id="{54331E67-30CB-81B7-03CB-5534FD46CDEC}"/>
              </a:ext>
            </a:extLst>
          </p:cNvPr>
          <p:cNvSpPr>
            <a:spLocks noGrp="1"/>
          </p:cNvSpPr>
          <p:nvPr>
            <p:ph idx="1"/>
          </p:nvPr>
        </p:nvSpPr>
        <p:spPr/>
        <p:txBody>
          <a:bodyPr>
            <a:normAutofit fontScale="92500" lnSpcReduction="10000"/>
          </a:bodyPr>
          <a:lstStyle/>
          <a:p>
            <a:r>
              <a:rPr lang="en-GB" dirty="0"/>
              <a:t>Berk, L.E. (2020) </a:t>
            </a:r>
            <a:r>
              <a:rPr lang="en-GB" i="1" dirty="0"/>
              <a:t>Development through the lifespan.</a:t>
            </a:r>
            <a:r>
              <a:rPr lang="en-GB" dirty="0"/>
              <a:t> 7th </a:t>
            </a:r>
            <a:r>
              <a:rPr lang="en-GB" dirty="0" err="1"/>
              <a:t>edn</a:t>
            </a:r>
            <a:r>
              <a:rPr lang="en-GB" dirty="0"/>
              <a:t>. London: Pearson.</a:t>
            </a:r>
            <a:br>
              <a:rPr lang="en-GB" dirty="0"/>
            </a:br>
            <a:r>
              <a:rPr lang="en-GB" dirty="0"/>
              <a:t>Daniels, H. (2017) </a:t>
            </a:r>
            <a:r>
              <a:rPr lang="en-GB" i="1" dirty="0"/>
              <a:t>Vygotsky and pedagogy.</a:t>
            </a:r>
            <a:r>
              <a:rPr lang="en-GB" dirty="0"/>
              <a:t> 2nd </a:t>
            </a:r>
            <a:r>
              <a:rPr lang="en-GB" dirty="0" err="1"/>
              <a:t>edn</a:t>
            </a:r>
            <a:r>
              <a:rPr lang="en-GB" dirty="0"/>
              <a:t>. London: Routledge.</a:t>
            </a:r>
            <a:br>
              <a:rPr lang="en-GB" dirty="0"/>
            </a:br>
            <a:r>
              <a:rPr lang="en-GB" dirty="0"/>
              <a:t>Gerhardt, S. (2015) </a:t>
            </a:r>
            <a:r>
              <a:rPr lang="en-GB" i="1" dirty="0"/>
              <a:t>Why love matters: How affection shapes a baby’s brain.</a:t>
            </a:r>
            <a:r>
              <a:rPr lang="en-GB" dirty="0"/>
              <a:t> 2nd </a:t>
            </a:r>
            <a:r>
              <a:rPr lang="en-GB" dirty="0" err="1"/>
              <a:t>edn</a:t>
            </a:r>
            <a:r>
              <a:rPr lang="en-GB" dirty="0"/>
              <a:t>. London: Routledge.</a:t>
            </a:r>
            <a:br>
              <a:rPr lang="en-GB" dirty="0"/>
            </a:br>
            <a:r>
              <a:rPr lang="en-GB" dirty="0" err="1"/>
              <a:t>Mcleod</a:t>
            </a:r>
            <a:r>
              <a:rPr lang="en-GB" dirty="0"/>
              <a:t>, S. (2023) </a:t>
            </a:r>
            <a:r>
              <a:rPr lang="en-GB" i="1" dirty="0"/>
              <a:t>Lev Vygotsky’s sociocultural theory.</a:t>
            </a:r>
            <a:r>
              <a:rPr lang="en-GB" dirty="0"/>
              <a:t> Simply Psychology. Available at: </a:t>
            </a:r>
            <a:r>
              <a:rPr lang="en-GB" dirty="0">
                <a:hlinkClick r:id="rId2"/>
              </a:rPr>
              <a:t>https://www.simplypsychology.org/vygotsky.html</a:t>
            </a:r>
            <a:r>
              <a:rPr lang="en-GB" dirty="0"/>
              <a:t> (Accessed: 12 November 2025).</a:t>
            </a:r>
            <a:br>
              <a:rPr lang="en-GB" dirty="0"/>
            </a:br>
            <a:r>
              <a:rPr lang="en-GB" dirty="0"/>
              <a:t>Papalia, D.E. and Martorell, G. (2021) </a:t>
            </a:r>
            <a:r>
              <a:rPr lang="en-GB" i="1" dirty="0"/>
              <a:t>Experience human development.</a:t>
            </a:r>
            <a:r>
              <a:rPr lang="en-GB" dirty="0"/>
              <a:t> 14th </a:t>
            </a:r>
            <a:r>
              <a:rPr lang="en-GB" dirty="0" err="1"/>
              <a:t>edn</a:t>
            </a:r>
            <a:r>
              <a:rPr lang="en-GB" dirty="0"/>
              <a:t>. New York: McGraw-Hill Education.</a:t>
            </a:r>
            <a:br>
              <a:rPr lang="en-GB" dirty="0"/>
            </a:br>
            <a:r>
              <a:rPr lang="en-GB" dirty="0"/>
              <a:t>Santrock, J.W. (2021) </a:t>
            </a:r>
            <a:r>
              <a:rPr lang="en-GB" i="1" dirty="0"/>
              <a:t>A topical approach to life-span development.</a:t>
            </a:r>
            <a:r>
              <a:rPr lang="en-GB" dirty="0"/>
              <a:t> 10th </a:t>
            </a:r>
            <a:r>
              <a:rPr lang="en-GB" dirty="0" err="1"/>
              <a:t>edn</a:t>
            </a:r>
            <a:r>
              <a:rPr lang="en-GB" dirty="0"/>
              <a:t>. New York: McGraw-Hill Education.</a:t>
            </a:r>
            <a:br>
              <a:rPr lang="en-GB" dirty="0"/>
            </a:br>
            <a:r>
              <a:rPr lang="en-GB" dirty="0"/>
              <a:t>Siraj-Blatchford, I. and Manni, L. (2018) </a:t>
            </a:r>
            <a:r>
              <a:rPr lang="en-GB" i="1" dirty="0"/>
              <a:t>Effective leadership in the early years sector.</a:t>
            </a:r>
            <a:r>
              <a:rPr lang="en-GB" dirty="0"/>
              <a:t> Maidenhead: Open University Press.</a:t>
            </a:r>
            <a:br>
              <a:rPr lang="en-GB" dirty="0"/>
            </a:br>
            <a:r>
              <a:rPr lang="en-GB" dirty="0"/>
              <a:t>Smidt, S. (2018) </a:t>
            </a:r>
            <a:r>
              <a:rPr lang="en-GB" i="1" dirty="0"/>
              <a:t>Introducing Vygotsky: A guide for practitioners and students in early years education.</a:t>
            </a:r>
            <a:r>
              <a:rPr lang="en-GB" dirty="0"/>
              <a:t> 2nd </a:t>
            </a:r>
            <a:r>
              <a:rPr lang="en-GB" dirty="0" err="1"/>
              <a:t>edn</a:t>
            </a:r>
            <a:r>
              <a:rPr lang="en-GB" dirty="0"/>
              <a:t>. </a:t>
            </a:r>
            <a:r>
              <a:rPr lang="en-GB"/>
              <a:t>London: Routledge</a:t>
            </a:r>
            <a:endParaRPr lang="en-GB" dirty="0"/>
          </a:p>
        </p:txBody>
      </p:sp>
    </p:spTree>
    <p:extLst>
      <p:ext uri="{BB962C8B-B14F-4D97-AF65-F5344CB8AC3E}">
        <p14:creationId xmlns:p14="http://schemas.microsoft.com/office/powerpoint/2010/main" val="12828293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2015</Words>
  <Application>Microsoft Office PowerPoint</Application>
  <PresentationFormat>Widescreen</PresentationFormat>
  <Paragraphs>92</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Neue Haas Grotesk Text Pro</vt:lpstr>
      <vt:lpstr>VanillaVTI</vt:lpstr>
      <vt:lpstr>Assessment 1: Individual Presentation </vt:lpstr>
      <vt:lpstr>Supporting Amira’s Development Using Vygotsky’s Sociocultural Theory </vt:lpstr>
      <vt:lpstr>Introduction to Lifespan Development </vt:lpstr>
      <vt:lpstr>What is Lifespan Development</vt:lpstr>
      <vt:lpstr> </vt:lpstr>
      <vt:lpstr>Key Concepts of the Theory </vt:lpstr>
      <vt:lpstr>Applying the Theory to Amira’s Case </vt:lpstr>
      <vt:lpstr>Emotional and Social Development Strategies </vt:lpstr>
      <vt:lpstr>Cognitive and Language Development Strategies </vt:lpstr>
      <vt:lpstr>Considering Nature and Nurture </vt:lpstr>
      <vt:lpstr>Evaluating Vygotsky’s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Judge</dc:creator>
  <cp:lastModifiedBy>john chapman</cp:lastModifiedBy>
  <cp:revision>2</cp:revision>
  <dcterms:created xsi:type="dcterms:W3CDTF">2025-11-05T11:13:17Z</dcterms:created>
  <dcterms:modified xsi:type="dcterms:W3CDTF">2025-11-15T12:48:31Z</dcterms:modified>
</cp:coreProperties>
</file>