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2" r:id="rId3"/>
    <p:sldId id="263" r:id="rId4"/>
    <p:sldId id="264" r:id="rId5"/>
    <p:sldId id="267" r:id="rId6"/>
    <p:sldId id="268" r:id="rId7"/>
    <p:sldId id="259" r:id="rId8"/>
    <p:sldId id="257" r:id="rId9"/>
    <p:sldId id="258" r:id="rId10"/>
    <p:sldId id="261" r:id="rId11"/>
    <p:sldId id="265" r:id="rId12"/>
    <p:sldId id="270" r:id="rId13"/>
    <p:sldId id="266" r:id="rId14"/>
    <p:sldId id="26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946" autoAdjust="0"/>
  </p:normalViewPr>
  <p:slideViewPr>
    <p:cSldViewPr>
      <p:cViewPr varScale="1">
        <p:scale>
          <a:sx n="82" d="100"/>
          <a:sy n="82" d="100"/>
        </p:scale>
        <p:origin x="-8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CB600-1DA1-40AB-B263-7F5E366C3CBA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356D6-417B-4E2C-82E1-B29DCF9DA8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688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249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50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Entitlement </a:t>
            </a:r>
            <a:r>
              <a:rPr lang="en-GB" altLang="en-US" dirty="0" smtClean="0"/>
              <a:t>to time off if child ill (see ACAS for details)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Paternity: need to keep abreast of changes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86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1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0565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51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742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04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356D6-417B-4E2C-82E1-B29DCF9DA8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95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as.org.uk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EAEE6001/C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5 </a:t>
            </a:r>
            <a:r>
              <a:rPr lang="en-GB" b="1" dirty="0">
                <a:solidFill>
                  <a:schemeClr val="bg1"/>
                </a:solidFill>
              </a:rPr>
              <a:t>– Lecture </a:t>
            </a:r>
            <a:r>
              <a:rPr lang="en-GB" b="1" dirty="0" smtClean="0">
                <a:solidFill>
                  <a:schemeClr val="bg1"/>
                </a:solidFill>
              </a:rPr>
              <a:t>5 </a:t>
            </a:r>
          </a:p>
          <a:p>
            <a:r>
              <a:rPr lang="en-GB" b="1" dirty="0" err="1" smtClean="0">
                <a:solidFill>
                  <a:schemeClr val="bg1"/>
                </a:solidFill>
              </a:rPr>
              <a:t>Cyflogi</a:t>
            </a:r>
            <a:r>
              <a:rPr lang="en-GB" b="1" dirty="0" smtClean="0">
                <a:solidFill>
                  <a:schemeClr val="bg1"/>
                </a:solidFill>
              </a:rPr>
              <a:t> - Employment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200" dirty="0" smtClean="0">
                <a:latin typeface="Calibri" pitchFamily="34" charset="0"/>
              </a:rPr>
              <a:t/>
            </a:r>
            <a:br>
              <a:rPr lang="en-GB" altLang="en-US" sz="3200" dirty="0" smtClean="0">
                <a:latin typeface="Calibri" pitchFamily="34" charset="0"/>
              </a:rPr>
            </a:br>
            <a:r>
              <a:rPr lang="en-GB" altLang="en-US" sz="3200" dirty="0" smtClean="0">
                <a:latin typeface="Calibri" pitchFamily="34" charset="0"/>
              </a:rPr>
              <a:t>Y </a:t>
            </a:r>
            <a:r>
              <a:rPr lang="en-GB" altLang="en-US" sz="3200" dirty="0" err="1">
                <a:latin typeface="Calibri" pitchFamily="34" charset="0"/>
              </a:rPr>
              <a:t>Gyfraith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Cyflogi</a:t>
            </a:r>
            <a:r>
              <a:rPr lang="en-GB" altLang="en-US" sz="3200" dirty="0">
                <a:latin typeface="Calibri" pitchFamily="34" charset="0"/>
              </a:rPr>
              <a:t/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dirty="0">
                <a:latin typeface="Calibri" pitchFamily="34" charset="0"/>
              </a:rPr>
              <a:t>Employment Law</a:t>
            </a:r>
            <a:br>
              <a:rPr lang="en-GB" altLang="en-US" sz="3200" dirty="0">
                <a:latin typeface="Calibri" pitchFamily="34" charset="0"/>
              </a:rPr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‘Gall </a:t>
            </a:r>
            <a:r>
              <a:rPr lang="en-GB" altLang="en-US" dirty="0" err="1">
                <a:latin typeface="Calibri" pitchFamily="34" charset="0"/>
              </a:rPr>
              <a:t>arferion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 call </a:t>
            </a:r>
            <a:r>
              <a:rPr lang="en-GB" altLang="en-US" dirty="0" err="1">
                <a:latin typeface="Calibri" pitchFamily="34" charset="0"/>
              </a:rPr>
              <a:t>helpu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cwmniau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bach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effeithiol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mwy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proffidiol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dyfu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chreu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swyddi</a:t>
            </a:r>
            <a:r>
              <a:rPr lang="en-GB" altLang="en-US" dirty="0">
                <a:latin typeface="Calibri" pitchFamily="34" charset="0"/>
              </a:rPr>
              <a:t>…Mae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pobl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yw’n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trin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wael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gallu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gostus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cyflogwr</a:t>
            </a:r>
            <a:r>
              <a:rPr lang="en-GB" altLang="en-US" dirty="0">
                <a:latin typeface="Calibri" pitchFamily="34" charset="0"/>
              </a:rPr>
              <a:t> o ran </a:t>
            </a:r>
            <a:r>
              <a:rPr lang="en-GB" altLang="en-US" dirty="0" err="1">
                <a:latin typeface="Calibri" pitchFamily="34" charset="0"/>
              </a:rPr>
              <a:t>amser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arian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cholli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elw</a:t>
            </a:r>
            <a:r>
              <a:rPr lang="en-GB" altLang="en-US" dirty="0" smtClean="0">
                <a:latin typeface="Calibri" pitchFamily="34" charset="0"/>
              </a:rPr>
              <a:t>’ </a:t>
            </a:r>
            <a:r>
              <a:rPr lang="en-GB" altLang="en-US" dirty="0">
                <a:latin typeface="Calibri" pitchFamily="34" charset="0"/>
              </a:rPr>
              <a:t>(ACAS</a:t>
            </a:r>
            <a:r>
              <a:rPr lang="en-GB" altLang="en-US" dirty="0" smtClean="0">
                <a:latin typeface="Calibri" pitchFamily="34" charset="0"/>
              </a:rPr>
              <a:t>).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 smtClean="0">
                <a:latin typeface="Calibri" pitchFamily="34" charset="0"/>
              </a:rPr>
              <a:t>‘Sensible </a:t>
            </a:r>
            <a:r>
              <a:rPr lang="en-GB" altLang="en-US" dirty="0">
                <a:latin typeface="Calibri" pitchFamily="34" charset="0"/>
              </a:rPr>
              <a:t>employment practices can help small firms to be more effective, more profitable, to grow and create more jobs…..Employing people can, if handled badly, cost the employer time, money or lost </a:t>
            </a:r>
            <a:r>
              <a:rPr lang="en-GB" altLang="en-US" dirty="0" smtClean="0">
                <a:latin typeface="Calibri" pitchFamily="34" charset="0"/>
              </a:rPr>
              <a:t>profitability’ </a:t>
            </a:r>
            <a:r>
              <a:rPr lang="en-GB" altLang="en-US" dirty="0">
                <a:latin typeface="Calibri" pitchFamily="34" charset="0"/>
              </a:rPr>
              <a:t>(ACAS</a:t>
            </a:r>
            <a:r>
              <a:rPr lang="en-GB" altLang="en-US" dirty="0" smtClean="0">
                <a:latin typeface="Calibri" pitchFamily="34" charset="0"/>
              </a:rPr>
              <a:t>).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11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Hawliau</a:t>
            </a:r>
            <a:r>
              <a:rPr lang="en-GB" altLang="en-US" sz="3600" dirty="0"/>
              <a:t> </a:t>
            </a:r>
            <a:r>
              <a:rPr lang="en-GB" altLang="en-US" sz="3600" dirty="0" err="1"/>
              <a:t>statudol</a:t>
            </a:r>
            <a:r>
              <a:rPr lang="en-GB" altLang="en-US" sz="3600" dirty="0"/>
              <a:t> – </a:t>
            </a:r>
            <a:r>
              <a:rPr lang="en-GB" altLang="en-US" sz="3600" dirty="0" err="1"/>
              <a:t>rhestr</a:t>
            </a:r>
            <a:r>
              <a:rPr lang="en-GB" altLang="en-US" sz="3600" dirty="0"/>
              <a:t> </a:t>
            </a:r>
            <a:r>
              <a:rPr lang="en-GB" altLang="en-US" sz="3600" dirty="0" err="1"/>
              <a:t>hir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Statutory rights – a long list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altLang="en-US" b="1" dirty="0" err="1">
                <a:latin typeface="Calibri" pitchFamily="34" charset="0"/>
              </a:rPr>
              <a:t>Yn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cynnwys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yr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hawl</a:t>
            </a:r>
            <a:r>
              <a:rPr lang="en-GB" altLang="en-US" dirty="0">
                <a:latin typeface="Calibri" pitchFamily="34" charset="0"/>
              </a:rPr>
              <a:t>: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beidio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anffafrio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gyflog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gyfartal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gwyliau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beidio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diswyddo’n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annheg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ddatganiad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fesul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eitem</a:t>
            </a:r>
            <a:r>
              <a:rPr lang="en-GB" altLang="en-US" dirty="0">
                <a:latin typeface="Calibri" pitchFamily="34" charset="0"/>
              </a:rPr>
              <a:t>;</a:t>
            </a:r>
          </a:p>
          <a:p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fudd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daliadau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chyfnod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arall</a:t>
            </a:r>
            <a:r>
              <a:rPr lang="en-GB" dirty="0" smtClean="0"/>
              <a:t>? </a:t>
            </a: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b="1" dirty="0">
                <a:latin typeface="Calibri" pitchFamily="34" charset="0"/>
              </a:rPr>
              <a:t>Including the right</a:t>
            </a:r>
            <a:r>
              <a:rPr lang="en-GB" altLang="en-US" dirty="0">
                <a:latin typeface="Calibri" pitchFamily="34" charset="0"/>
              </a:rPr>
              <a:t>: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not to be discriminated against;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equal pay;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holidays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not to be unfairly dismissed;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an itemised pay statement;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Calibri" pitchFamily="34" charset="0"/>
              </a:rPr>
              <a:t>to maternity benefits and leave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altLang="en-US" dirty="0">
              <a:latin typeface="Calibri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dirty="0" smtClean="0">
                <a:latin typeface="Calibri" pitchFamily="34" charset="0"/>
              </a:rPr>
              <a:t>What else? Make a list.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799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Materion</a:t>
            </a:r>
            <a:r>
              <a:rPr lang="en-GB" altLang="en-US" sz="3600" dirty="0"/>
              <a:t> </a:t>
            </a:r>
            <a:r>
              <a:rPr lang="en-GB" altLang="en-US" sz="3600" dirty="0" err="1"/>
              <a:t>Mamolaeth</a:t>
            </a:r>
            <a:r>
              <a:rPr lang="en-GB" altLang="en-US" sz="3600" dirty="0"/>
              <a:t>/</a:t>
            </a:r>
            <a:r>
              <a:rPr lang="en-GB" altLang="en-US" sz="3600" dirty="0" err="1"/>
              <a:t>rhieni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Maternity/parental matters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Gall </a:t>
            </a:r>
            <a:r>
              <a:rPr lang="en-GB" altLang="en-US" dirty="0" err="1">
                <a:latin typeface="Calibri" pitchFamily="34" charset="0"/>
              </a:rPr>
              <a:t>triniaeth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niweidiol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ddiswyddo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sail </a:t>
            </a:r>
            <a:r>
              <a:rPr lang="en-GB" altLang="en-US" dirty="0" err="1">
                <a:latin typeface="Calibri" pitchFamily="34" charset="0"/>
              </a:rPr>
              <a:t>beichiogrwydd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enedigaeth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gyfystyr</a:t>
            </a:r>
            <a:r>
              <a:rPr lang="en-GB" altLang="en-US" dirty="0">
                <a:latin typeface="Calibri" pitchFamily="34" charset="0"/>
              </a:rPr>
              <a:t> ag </a:t>
            </a:r>
            <a:r>
              <a:rPr lang="en-GB" altLang="en-US" dirty="0" err="1">
                <a:latin typeface="Calibri" pitchFamily="34" charset="0"/>
              </a:rPr>
              <a:t>anffafrio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rhywiol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anghyfreithlon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US" altLang="en-US" dirty="0" err="1">
                <a:latin typeface="Calibri" pitchFamily="34" charset="0"/>
              </a:rPr>
              <a:t>Tâ</a:t>
            </a:r>
            <a:r>
              <a:rPr lang="en-GB" altLang="en-US" dirty="0">
                <a:latin typeface="Calibri" pitchFamily="34" charset="0"/>
              </a:rPr>
              <a:t>l </a:t>
            </a:r>
            <a:r>
              <a:rPr lang="en-GB" altLang="en-US" dirty="0" err="1">
                <a:latin typeface="Calibri" pitchFamily="34" charset="0"/>
              </a:rPr>
              <a:t>Mamolaeth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Statudol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r>
              <a:rPr lang="en-GB" altLang="en-US" dirty="0" err="1">
                <a:latin typeface="Calibri" pitchFamily="34" charset="0"/>
              </a:rPr>
              <a:t>Cyfnod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absenoldeb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rieni</a:t>
            </a: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Detrimental treatment or dismissal on grounds of pregnancy or childbirth may amount to unlawful sexual discrimination</a:t>
            </a:r>
          </a:p>
          <a:p>
            <a:r>
              <a:rPr lang="en-GB" altLang="en-US" dirty="0">
                <a:latin typeface="Calibri" pitchFamily="34" charset="0"/>
              </a:rPr>
              <a:t>Statutory Maternity Pay (SMP) </a:t>
            </a:r>
          </a:p>
          <a:p>
            <a:r>
              <a:rPr lang="en-GB" altLang="en-US" dirty="0">
                <a:latin typeface="Calibri" pitchFamily="34" charset="0"/>
              </a:rPr>
              <a:t>Parental leave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79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 err="1"/>
              <a:t>Cytundebau</a:t>
            </a:r>
            <a:r>
              <a:rPr lang="en-GB" altLang="en-US" sz="3600" dirty="0"/>
              <a:t> </a:t>
            </a:r>
            <a:r>
              <a:rPr lang="en-GB" altLang="en-US" sz="3600" dirty="0" err="1"/>
              <a:t>swyddi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Employment contracts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err="1">
                <a:latin typeface="Calibri" pitchFamily="34" charset="0"/>
              </a:rPr>
              <a:t>Dogfen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gyfreithlon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r>
              <a:rPr lang="en-GB" altLang="en-US" dirty="0" err="1">
                <a:latin typeface="Calibri" pitchFamily="34" charset="0"/>
              </a:rPr>
              <a:t>Termau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cyflogaeth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Gradd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cyflog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swydd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Gwyliau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Polisi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salwch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disgyblu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chwyn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Disigrifiad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swydd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Cytundebau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byr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hir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dymor</a:t>
            </a: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Legal Document</a:t>
            </a:r>
          </a:p>
          <a:p>
            <a:r>
              <a:rPr lang="en-GB" altLang="en-US" dirty="0">
                <a:latin typeface="Calibri" pitchFamily="34" charset="0"/>
              </a:rPr>
              <a:t>Terms of employment</a:t>
            </a:r>
          </a:p>
          <a:p>
            <a:r>
              <a:rPr lang="en-GB" altLang="en-US" dirty="0">
                <a:latin typeface="Calibri" pitchFamily="34" charset="0"/>
              </a:rPr>
              <a:t>Rate of pay</a:t>
            </a:r>
          </a:p>
          <a:p>
            <a:r>
              <a:rPr lang="en-GB" altLang="en-US" dirty="0">
                <a:latin typeface="Calibri" pitchFamily="34" charset="0"/>
              </a:rPr>
              <a:t>Annual Leave</a:t>
            </a:r>
          </a:p>
          <a:p>
            <a:r>
              <a:rPr lang="en-GB" altLang="en-US" dirty="0">
                <a:latin typeface="Calibri" pitchFamily="34" charset="0"/>
              </a:rPr>
              <a:t>Sickness Policy</a:t>
            </a:r>
          </a:p>
          <a:p>
            <a:r>
              <a:rPr lang="en-GB" altLang="en-US" dirty="0">
                <a:latin typeface="Calibri" pitchFamily="34" charset="0"/>
              </a:rPr>
              <a:t>Disciplinary and grievance procedures</a:t>
            </a:r>
          </a:p>
          <a:p>
            <a:r>
              <a:rPr lang="en-GB" altLang="en-US" dirty="0">
                <a:latin typeface="Calibri" pitchFamily="34" charset="0"/>
              </a:rPr>
              <a:t>Job description</a:t>
            </a:r>
          </a:p>
          <a:p>
            <a:r>
              <a:rPr lang="en-GB" altLang="en-US" dirty="0">
                <a:latin typeface="Calibri" pitchFamily="34" charset="0"/>
              </a:rPr>
              <a:t>Short term/long term contracts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207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100" dirty="0" err="1"/>
              <a:t>Datganiad</a:t>
            </a:r>
            <a:r>
              <a:rPr lang="en-GB" altLang="en-US" sz="3100" dirty="0"/>
              <a:t> </a:t>
            </a:r>
            <a:r>
              <a:rPr lang="en-GB" altLang="en-US" sz="3100" dirty="0" err="1"/>
              <a:t>ysgrifenedig</a:t>
            </a:r>
            <a:r>
              <a:rPr lang="en-GB" altLang="en-US" sz="3100" dirty="0"/>
              <a:t> </a:t>
            </a:r>
            <a:r>
              <a:rPr lang="en-GB" altLang="en-US" sz="3100" dirty="0" err="1"/>
              <a:t>o’r</a:t>
            </a:r>
            <a:r>
              <a:rPr lang="en-GB" altLang="en-US" sz="3100" dirty="0"/>
              <a:t> </a:t>
            </a:r>
            <a:r>
              <a:rPr lang="en-GB" altLang="en-US" sz="3100" dirty="0" err="1"/>
              <a:t>cytundeb</a:t>
            </a:r>
            <a:r>
              <a:rPr lang="en-GB" altLang="en-US" sz="3100" dirty="0"/>
              <a:t> </a:t>
            </a:r>
            <a:r>
              <a:rPr lang="en-GB" altLang="en-US" sz="3100" dirty="0" err="1"/>
              <a:t>swydd</a:t>
            </a:r>
            <a:r>
              <a:rPr lang="en-GB" altLang="en-US" sz="3100" dirty="0"/>
              <a:t/>
            </a:r>
            <a:br>
              <a:rPr lang="en-GB" altLang="en-US" sz="3100" dirty="0"/>
            </a:br>
            <a:r>
              <a:rPr lang="en-GB" altLang="en-US" sz="3100" dirty="0"/>
              <a:t> The written statement of the employment contract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ogystal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US" altLang="en-US" dirty="0">
                <a:latin typeface="Calibri" pitchFamily="34" charset="0"/>
                <a:cs typeface="Arial" pitchFamily="34" charset="0"/>
              </a:rPr>
              <a:t>â </a:t>
            </a:r>
            <a:r>
              <a:rPr lang="en-GB" altLang="en-US" dirty="0" err="1">
                <a:latin typeface="Calibri" pitchFamily="34" charset="0"/>
              </a:rPr>
              <a:t>chynnwys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amlwg</a:t>
            </a:r>
            <a:r>
              <a:rPr lang="en-GB" altLang="en-US" dirty="0">
                <a:latin typeface="Calibri" pitchFamily="34" charset="0"/>
              </a:rPr>
              <a:t>: </a:t>
            </a:r>
            <a:r>
              <a:rPr lang="en-GB" altLang="en-US" dirty="0" err="1">
                <a:latin typeface="Calibri" pitchFamily="34" charset="0"/>
              </a:rPr>
              <a:t>enw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ayb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dylai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restru</a:t>
            </a:r>
            <a:r>
              <a:rPr lang="en-GB" altLang="en-US" dirty="0">
                <a:latin typeface="Calibri" pitchFamily="34" charset="0"/>
              </a:rPr>
              <a:t>: 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oriau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gwaith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 t</a:t>
            </a:r>
            <a:r>
              <a:rPr lang="en-US" altLang="en-US" dirty="0">
                <a:latin typeface="Calibri" pitchFamily="34" charset="0"/>
              </a:rPr>
              <a:t>â</a:t>
            </a:r>
            <a:r>
              <a:rPr lang="en-GB" altLang="en-US" dirty="0">
                <a:latin typeface="Calibri" pitchFamily="34" charset="0"/>
              </a:rPr>
              <a:t>l </a:t>
            </a:r>
            <a:r>
              <a:rPr lang="en-GB" altLang="en-US" dirty="0" err="1">
                <a:latin typeface="Calibri" pitchFamily="34" charset="0"/>
              </a:rPr>
              <a:t>salwch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trefniadau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pensiwn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cyfnodau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rhybudd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gweithdrefnau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cwyno</a:t>
            </a:r>
            <a:endParaRPr lang="en-GB" altLang="en-US" dirty="0">
              <a:latin typeface="Calibri" pitchFamily="34" charset="0"/>
            </a:endParaRPr>
          </a:p>
          <a:p>
            <a:pPr>
              <a:buFont typeface="Wingdings" pitchFamily="2" charset="2"/>
              <a:buAutoNum type="arabicPeriod"/>
            </a:pPr>
            <a:r>
              <a:rPr lang="en-GB" altLang="en-US" dirty="0" err="1">
                <a:latin typeface="Calibri" pitchFamily="34" charset="0"/>
              </a:rPr>
              <a:t>apelio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dirty="0">
                <a:latin typeface="Calibri" pitchFamily="34" charset="0"/>
              </a:rPr>
              <a:t>As well as including the obvious: name </a:t>
            </a:r>
            <a:r>
              <a:rPr lang="en-GB" altLang="en-US" dirty="0" err="1">
                <a:latin typeface="Calibri" pitchFamily="34" charset="0"/>
              </a:rPr>
              <a:t>etc</a:t>
            </a:r>
            <a:r>
              <a:rPr lang="en-GB" altLang="en-US" dirty="0">
                <a:latin typeface="Calibri" pitchFamily="34" charset="0"/>
              </a:rPr>
              <a:t>, it should list: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hours of work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sick pay arrangements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pension arrangements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notice periods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grievance procedures</a:t>
            </a:r>
          </a:p>
          <a:p>
            <a:pPr>
              <a:buFont typeface="Wingdings" pitchFamily="2" charset="2"/>
              <a:buAutoNum type="arabicPeriod"/>
            </a:pPr>
            <a:r>
              <a:rPr lang="en-GB" altLang="en-US" dirty="0">
                <a:latin typeface="Calibri" pitchFamily="34" charset="0"/>
              </a:rPr>
              <a:t>appeal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530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altLang="en-US" dirty="0" smtClean="0">
                <a:latin typeface="Calibri" pitchFamily="34" charset="0"/>
              </a:rPr>
              <a:t/>
            </a:r>
            <a:br>
              <a:rPr lang="en-GB" altLang="en-US" dirty="0" smtClean="0">
                <a:latin typeface="Calibri" pitchFamily="34" charset="0"/>
              </a:rPr>
            </a:br>
            <a:r>
              <a:rPr lang="en-GB" altLang="en-US" dirty="0" err="1" smtClean="0">
                <a:latin typeface="Calibri" pitchFamily="34" charset="0"/>
              </a:rPr>
              <a:t>Gofynion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Statudol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Statutory Requirements</a:t>
            </a:r>
            <a:br>
              <a:rPr lang="en-GB" altLang="en-US" dirty="0">
                <a:latin typeface="Calibri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 err="1">
                <a:latin typeface="Calibri" pitchFamily="34" charset="0"/>
              </a:rPr>
              <a:t>Cadwch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ffeil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ddeddfwriaeth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berthnasol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gan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sicrhau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ychwanegu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deddfau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newydd</a:t>
            </a:r>
            <a:r>
              <a:rPr lang="en-GB" altLang="en-US" dirty="0">
                <a:latin typeface="Calibri" pitchFamily="34" charset="0"/>
              </a:rPr>
              <a:t>/</a:t>
            </a:r>
            <a:r>
              <a:rPr lang="en-GB" altLang="en-US" dirty="0" err="1">
                <a:latin typeface="Calibri" pitchFamily="34" charset="0"/>
              </a:rPr>
              <a:t>wedi’u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diweddaru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Gwnewch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gwybod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sut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gysylltu</a:t>
            </a:r>
            <a:r>
              <a:rPr lang="en-GB" altLang="en-US" dirty="0">
                <a:latin typeface="Calibri" pitchFamily="34" charset="0"/>
              </a:rPr>
              <a:t> ag </a:t>
            </a:r>
            <a:r>
              <a:rPr lang="en-GB" altLang="en-US" dirty="0" err="1">
                <a:latin typeface="Calibri" pitchFamily="34" charset="0"/>
              </a:rPr>
              <a:t>arbenigwr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gallu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rhoi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cyngor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 smtClean="0">
                <a:latin typeface="Calibri" pitchFamily="34" charset="0"/>
              </a:rPr>
              <a:t>Gofynion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cofrestru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Keep a file of relevant legislation, ensuring that new/updated laws are added. </a:t>
            </a:r>
          </a:p>
          <a:p>
            <a:r>
              <a:rPr lang="en-GB" altLang="en-US" dirty="0">
                <a:latin typeface="Calibri" pitchFamily="34" charset="0"/>
              </a:rPr>
              <a:t>Ensure you know contact details of an expert who can advise you of any issues relevant to your type of setting.</a:t>
            </a:r>
          </a:p>
          <a:p>
            <a:r>
              <a:rPr lang="en-GB" altLang="en-US" dirty="0" smtClean="0">
                <a:latin typeface="Calibri" pitchFamily="34" charset="0"/>
              </a:rPr>
              <a:t>Registration </a:t>
            </a:r>
            <a:r>
              <a:rPr lang="en-GB" altLang="en-US" dirty="0">
                <a:latin typeface="Calibri" pitchFamily="34" charset="0"/>
              </a:rPr>
              <a:t>requirements</a:t>
            </a:r>
          </a:p>
          <a:p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41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Calibri" pitchFamily="34" charset="0"/>
              </a:rPr>
              <a:t>Managing change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newid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Calibri" pitchFamily="34" charset="0"/>
              </a:rPr>
              <a:t>Staff are the most important and valuable asset – must do all possible to retain them.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Calibri" pitchFamily="34" charset="0"/>
              </a:rPr>
              <a:t>Y staff </a:t>
            </a:r>
            <a:r>
              <a:rPr lang="en-GB" altLang="en-US" dirty="0" err="1">
                <a:latin typeface="Calibri" pitchFamily="34" charset="0"/>
              </a:rPr>
              <a:t>yw’r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ased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pwysicaf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mwyaf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gwerthfawr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rhaid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gwnued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popeth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gellir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i’w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cadw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Managing conflict</a:t>
            </a:r>
            <a:br>
              <a:rPr lang="en-GB" altLang="en-US" dirty="0"/>
            </a:br>
            <a:r>
              <a:rPr lang="en-GB" altLang="en-US" dirty="0" err="1"/>
              <a:t>Rheoli</a:t>
            </a:r>
            <a:r>
              <a:rPr lang="en-GB" altLang="en-US" dirty="0"/>
              <a:t> </a:t>
            </a:r>
            <a:r>
              <a:rPr lang="en-GB" altLang="en-US" dirty="0" err="1"/>
              <a:t>gwrthdaro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Calibri" pitchFamily="34" charset="0"/>
              </a:rPr>
              <a:t>Sources of conflict – </a:t>
            </a:r>
            <a:r>
              <a:rPr lang="en-GB" altLang="en-US" dirty="0" smtClean="0">
                <a:latin typeface="Calibri" pitchFamily="34" charset="0"/>
              </a:rPr>
              <a:t>discuss </a:t>
            </a:r>
            <a:r>
              <a:rPr lang="en-GB" altLang="en-US" dirty="0">
                <a:latin typeface="Calibri" pitchFamily="34" charset="0"/>
              </a:rPr>
              <a:t>in pairs</a:t>
            </a:r>
            <a:r>
              <a:rPr lang="en-GB" altLang="en-US" dirty="0" smtClean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</a:rPr>
              <a:t>Managing absenteeism</a:t>
            </a:r>
          </a:p>
          <a:p>
            <a:endParaRPr lang="en-GB" altLang="en-US" dirty="0">
              <a:latin typeface="Calibri" pitchFamily="34" charset="0"/>
            </a:endParaRPr>
          </a:p>
          <a:p>
            <a:r>
              <a:rPr lang="en-GB" altLang="en-US" dirty="0">
                <a:latin typeface="Calibri" pitchFamily="34" charset="0"/>
              </a:rPr>
              <a:t>Disciplinary procedures</a:t>
            </a:r>
          </a:p>
          <a:p>
            <a:pPr>
              <a:lnSpc>
                <a:spcPct val="80000"/>
              </a:lnSpc>
            </a:pPr>
            <a:endParaRPr lang="en-GB" altLang="en-US" dirty="0">
              <a:latin typeface="Calibri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err="1">
                <a:latin typeface="Calibri" pitchFamily="34" charset="0"/>
              </a:rPr>
              <a:t>Ffynonellau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gwrthdaro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cyfrannu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syniadau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parau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dirty="0" err="1">
                <a:latin typeface="Calibri" pitchFamily="34" charset="0"/>
              </a:rPr>
              <a:t>Rheoli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absenoldeb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 err="1" smtClean="0">
                <a:latin typeface="Calibri" pitchFamily="34" charset="0"/>
              </a:rPr>
              <a:t>Gweithdrefnau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dysgyblu</a:t>
            </a:r>
            <a:endParaRPr lang="en-GB" altLang="en-US" dirty="0">
              <a:latin typeface="Calibri" pitchFamily="34" charset="0"/>
            </a:endParaRPr>
          </a:p>
          <a:p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79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Gweithdrefnau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cwyno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sz="2800" dirty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Complaints 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Dylech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edrych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gwynion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gadarnhaol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mae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ymchwil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dangos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cwsmer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achwyn</a:t>
            </a:r>
            <a:r>
              <a:rPr lang="en-GB" altLang="en-US" dirty="0">
                <a:latin typeface="Calibri" pitchFamily="34" charset="0"/>
              </a:rPr>
              <a:t> ac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ymateb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boddhaol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llai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tebygol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adael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rhywun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sydd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ond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nid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achwyn</a:t>
            </a:r>
            <a:r>
              <a:rPr lang="en-GB" altLang="en-US" dirty="0">
                <a:latin typeface="Calibri" pitchFamily="34" charset="0"/>
              </a:rPr>
              <a:t> (Jameson a Watson).</a:t>
            </a: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Polisi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Cofnodi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 err="1">
                <a:latin typeface="Calibri" pitchFamily="34" charset="0"/>
              </a:rPr>
              <a:t>Gofynion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Amser</a:t>
            </a:r>
            <a:r>
              <a:rPr lang="en-GB" altLang="en-US" dirty="0" smtClean="0">
                <a:latin typeface="Calibri" pitchFamily="34" charset="0"/>
              </a:rPr>
              <a:t> – 14 days</a:t>
            </a:r>
            <a:endParaRPr lang="en-GB" altLang="en-US" dirty="0">
              <a:latin typeface="Calibri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latin typeface="Calibri" pitchFamily="34" charset="0"/>
              </a:rPr>
              <a:t>Y </a:t>
            </a:r>
            <a:r>
              <a:rPr lang="en-GB" altLang="en-US" dirty="0" err="1">
                <a:latin typeface="Calibri" pitchFamily="34" charset="0"/>
              </a:rPr>
              <a:t>drefn</a:t>
            </a: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View complaints in a positive light – research shows that a customer who complains and receives a satisfactory response is less likely to leave than one who has a grievance and does not complain (Jameson and Watson).</a:t>
            </a:r>
          </a:p>
          <a:p>
            <a:r>
              <a:rPr lang="en-GB" altLang="en-US" dirty="0">
                <a:latin typeface="Calibri" pitchFamily="34" charset="0"/>
              </a:rPr>
              <a:t>Policy</a:t>
            </a:r>
          </a:p>
          <a:p>
            <a:r>
              <a:rPr lang="en-GB" altLang="en-US" dirty="0">
                <a:latin typeface="Calibri" pitchFamily="34" charset="0"/>
              </a:rPr>
              <a:t>Recording</a:t>
            </a:r>
          </a:p>
          <a:p>
            <a:r>
              <a:rPr lang="en-GB" altLang="en-US" dirty="0" smtClean="0">
                <a:latin typeface="Calibri" pitchFamily="34" charset="0"/>
              </a:rPr>
              <a:t>Time – 14 days</a:t>
            </a:r>
            <a:endParaRPr lang="en-GB" altLang="en-US" dirty="0">
              <a:latin typeface="Calibri" pitchFamily="34" charset="0"/>
            </a:endParaRPr>
          </a:p>
          <a:p>
            <a:r>
              <a:rPr lang="en-GB" altLang="en-US" dirty="0">
                <a:latin typeface="Calibri" pitchFamily="34" charset="0"/>
              </a:rPr>
              <a:t>The procedure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961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/>
              <a:t>Y </a:t>
            </a:r>
            <a:r>
              <a:rPr lang="en-GB" altLang="en-US" sz="2800" dirty="0" err="1"/>
              <a:t>Gwasanaeth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Cymodi</a:t>
            </a:r>
            <a:r>
              <a:rPr lang="en-GB" altLang="en-US" sz="2800" dirty="0"/>
              <a:t> (ACAS)</a:t>
            </a:r>
            <a:br>
              <a:rPr lang="en-GB" altLang="en-US" sz="2800" dirty="0"/>
            </a:br>
            <a:r>
              <a:rPr lang="en-GB" altLang="en-US" sz="2800" dirty="0"/>
              <a:t> Advisory, conciliation and arbitrary service (ACAS)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Mae ACAS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arddel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polisi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adeiladu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perthynas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gweithle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ystod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eang</a:t>
            </a:r>
            <a:r>
              <a:rPr lang="en-GB" altLang="en-US" dirty="0">
                <a:latin typeface="Calibri" pitchFamily="34" charset="0"/>
              </a:rPr>
              <a:t> o help </a:t>
            </a:r>
            <a:r>
              <a:rPr lang="en-GB" altLang="en-US" dirty="0" err="1">
                <a:latin typeface="Calibri" pitchFamily="34" charset="0"/>
              </a:rPr>
              <a:t>ymarferol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Llinell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gymorth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Genedlaethol</a:t>
            </a:r>
            <a:r>
              <a:rPr lang="en-GB" altLang="en-US" dirty="0">
                <a:latin typeface="Calibri" pitchFamily="34" charset="0"/>
              </a:rPr>
              <a:t> ACAS – 08457 474747 – gall </a:t>
            </a:r>
            <a:r>
              <a:rPr lang="en-GB" altLang="en-US" dirty="0" err="1">
                <a:latin typeface="Calibri" pitchFamily="34" charset="0"/>
              </a:rPr>
              <a:t>ateb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mwyafrif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cwestiynau</a:t>
            </a:r>
            <a:r>
              <a:rPr lang="en-GB" altLang="en-US" dirty="0">
                <a:latin typeface="Calibri" pitchFamily="34" charset="0"/>
              </a:rPr>
              <a:t> am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cysylltiadau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  <a:hlinkClick r:id="rId2"/>
              </a:rPr>
              <a:t>www.acas.org.uk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ACAS are committed to building better relationships in the workplace and offer a wide range of practical help</a:t>
            </a:r>
          </a:p>
          <a:p>
            <a:r>
              <a:rPr lang="en-GB" altLang="en-US" dirty="0">
                <a:latin typeface="Calibri" pitchFamily="34" charset="0"/>
              </a:rPr>
              <a:t>ACAS National helpline – 08457 474747 – can answer most of your questions about employment relations matters</a:t>
            </a:r>
          </a:p>
          <a:p>
            <a:r>
              <a:rPr lang="en-GB" altLang="en-US" b="1" dirty="0" smtClean="0">
                <a:latin typeface="Calibri" pitchFamily="34" charset="0"/>
                <a:hlinkClick r:id="rId2"/>
              </a:rPr>
              <a:t>www.acas.org.uk</a:t>
            </a:r>
            <a:endParaRPr lang="en-GB" altLang="en-US" b="1" dirty="0" smtClean="0">
              <a:latin typeface="Calibri" pitchFamily="34" charset="0"/>
            </a:endParaRPr>
          </a:p>
          <a:p>
            <a:pPr marL="0" indent="0">
              <a:buNone/>
            </a:pPr>
            <a:endParaRPr lang="en-GB" altLang="en-US" b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030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broses </a:t>
            </a:r>
            <a:r>
              <a:rPr lang="en-GB" dirty="0" err="1" smtClean="0"/>
              <a:t>disgyblu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disciplinary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Proses </a:t>
            </a:r>
            <a:r>
              <a:rPr lang="en-GB" dirty="0" err="1" smtClean="0"/>
              <a:t>ffurfiol</a:t>
            </a:r>
            <a:endParaRPr lang="en-GB" dirty="0" smtClean="0"/>
          </a:p>
          <a:p>
            <a:r>
              <a:rPr lang="en-GB" dirty="0" err="1" smtClean="0"/>
              <a:t>Cyflogwyr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dribwynlys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dilyn</a:t>
            </a:r>
            <a:r>
              <a:rPr lang="en-GB" dirty="0" smtClean="0"/>
              <a:t> y </a:t>
            </a:r>
            <a:r>
              <a:rPr lang="en-GB" dirty="0" err="1" smtClean="0"/>
              <a:t>drefn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endParaRPr lang="en-GB" dirty="0" smtClean="0"/>
          </a:p>
          <a:p>
            <a:r>
              <a:rPr lang="en-GB" dirty="0" err="1" smtClean="0"/>
              <a:t>Rhybudd</a:t>
            </a:r>
            <a:r>
              <a:rPr lang="en-GB" dirty="0" smtClean="0"/>
              <a:t>: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lafar</a:t>
            </a:r>
            <a:r>
              <a:rPr lang="en-GB" dirty="0" smtClean="0"/>
              <a:t>/</a:t>
            </a:r>
            <a:r>
              <a:rPr lang="en-GB" dirty="0" err="1" smtClean="0"/>
              <a:t>Ysgrifenedig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Ataliad</a:t>
            </a:r>
            <a:r>
              <a:rPr lang="en-GB" dirty="0" smtClean="0"/>
              <a:t>/</a:t>
            </a:r>
            <a:r>
              <a:rPr lang="en-GB" dirty="0" err="1" smtClean="0"/>
              <a:t>Diswyddo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Formal process</a:t>
            </a:r>
          </a:p>
          <a:p>
            <a:r>
              <a:rPr lang="en-GB" dirty="0" smtClean="0"/>
              <a:t>Unless followed correctly, employers can be taken to tribunal</a:t>
            </a:r>
          </a:p>
          <a:p>
            <a:r>
              <a:rPr lang="en-GB" dirty="0" smtClean="0"/>
              <a:t>Warnings: Verbal/written</a:t>
            </a:r>
          </a:p>
          <a:p>
            <a:r>
              <a:rPr lang="en-GB" dirty="0" smtClean="0"/>
              <a:t>Suspension/Dismissal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20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dirty="0" err="1"/>
              <a:t>Cyfweliadau</a:t>
            </a:r>
            <a:r>
              <a:rPr lang="en-GB" altLang="en-US" sz="3600" dirty="0"/>
              <a:t>        Interviews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dirty="0">
                <a:latin typeface="Calibri" pitchFamily="34" charset="0"/>
              </a:rPr>
              <a:t>Mae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cynllunio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</a:rPr>
              <a:t>Mae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gwneud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ymgeisydd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deimlo’n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gartrefol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dechreuwch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gyda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chwestiwn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syml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Paratowch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gwestiynau’n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ofalus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rhai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penagored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er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iddynt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hwy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allu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ymhelaethu</a:t>
            </a:r>
            <a:r>
              <a:rPr lang="en-GB" altLang="en-US" dirty="0">
                <a:latin typeface="Calibri" pitchFamily="34" charset="0"/>
              </a:rPr>
              <a:t>.  </a:t>
            </a:r>
          </a:p>
          <a:p>
            <a:r>
              <a:rPr lang="en-GB" altLang="en-US" dirty="0" err="1">
                <a:latin typeface="Calibri" pitchFamily="34" charset="0"/>
              </a:rPr>
              <a:t>Ysgrifennu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geirda</a:t>
            </a:r>
            <a:r>
              <a:rPr lang="en-GB" altLang="en-US" dirty="0">
                <a:latin typeface="Calibri" pitchFamily="34" charset="0"/>
              </a:rPr>
              <a:t> – </a:t>
            </a:r>
            <a:r>
              <a:rPr lang="en-GB" altLang="en-US" dirty="0" err="1">
                <a:latin typeface="Calibri" pitchFamily="34" charset="0"/>
              </a:rPr>
              <a:t>angen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gofal</a:t>
            </a:r>
            <a:r>
              <a:rPr lang="en-GB" altLang="en-US" dirty="0">
                <a:latin typeface="Calibri" pitchFamily="34" charset="0"/>
              </a:rPr>
              <a:t> – gall </a:t>
            </a:r>
            <a:r>
              <a:rPr lang="en-GB" altLang="en-US" dirty="0" err="1">
                <a:latin typeface="Calibri" pitchFamily="34" charset="0"/>
              </a:rPr>
              <a:t>cyn-weithiwr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ddwyn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achos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erbyn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cyflogwr</a:t>
            </a:r>
            <a:r>
              <a:rPr lang="en-GB" altLang="en-US" dirty="0">
                <a:latin typeface="Calibri" pitchFamily="34" charset="0"/>
              </a:rPr>
              <a:t> am </a:t>
            </a:r>
            <a:r>
              <a:rPr lang="en-GB" altLang="en-US" dirty="0" err="1">
                <a:latin typeface="Calibri" pitchFamily="34" charset="0"/>
              </a:rPr>
              <a:t>enllib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ddifenwi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cymeriad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trwy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lys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sifil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os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ydynt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ystyried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geirda’n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anghywir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Need to be planned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Need to put applicant at ease – start with a simple question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Compose carefully – open ended - to allow them to elaborate. </a:t>
            </a: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Calibri" pitchFamily="34" charset="0"/>
              </a:rPr>
              <a:t>Writing references – care needed - an ex- employee could bring an action against their employer for libel or defamation of character through a civil court if they consider a reference to be inaccurate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208992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Arfarniadau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Appraisals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Statudol</a:t>
            </a:r>
            <a:endParaRPr lang="en-GB" dirty="0" smtClean="0"/>
          </a:p>
          <a:p>
            <a:r>
              <a:rPr lang="en-GB" dirty="0" smtClean="0"/>
              <a:t>O </a:t>
            </a:r>
            <a:r>
              <a:rPr lang="en-GB" dirty="0" err="1" smtClean="0"/>
              <a:t>leiaf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flynyddol</a:t>
            </a:r>
            <a:endParaRPr lang="en-GB" dirty="0" smtClean="0"/>
          </a:p>
          <a:p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r>
              <a:rPr lang="en-GB" dirty="0" smtClean="0"/>
              <a:t> staff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DPD,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, </a:t>
            </a:r>
            <a:r>
              <a:rPr lang="en-GB" dirty="0" err="1" smtClean="0"/>
              <a:t>targedau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, </a:t>
            </a:r>
            <a:r>
              <a:rPr lang="en-GB" dirty="0" err="1" smtClean="0"/>
              <a:t>cwynion</a:t>
            </a:r>
            <a:endParaRPr lang="en-GB" dirty="0" smtClean="0"/>
          </a:p>
          <a:p>
            <a:r>
              <a:rPr lang="en-GB" dirty="0" smtClean="0"/>
              <a:t>Proses </a:t>
            </a:r>
            <a:r>
              <a:rPr lang="en-GB" dirty="0" err="1" smtClean="0"/>
              <a:t>ffurfiol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Statutory</a:t>
            </a:r>
          </a:p>
          <a:p>
            <a:r>
              <a:rPr lang="en-GB" dirty="0" smtClean="0"/>
              <a:t>At least annually</a:t>
            </a:r>
          </a:p>
          <a:p>
            <a:r>
              <a:rPr lang="en-GB" dirty="0" smtClean="0"/>
              <a:t>Opportunities for staff members to discuss CPD, personal issues, personal targets, grievances</a:t>
            </a:r>
          </a:p>
          <a:p>
            <a:r>
              <a:rPr lang="en-GB" dirty="0" smtClean="0"/>
              <a:t>Formal process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289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174</TotalTime>
  <Words>906</Words>
  <Application>Microsoft Office PowerPoint</Application>
  <PresentationFormat>On-screen Show (4:3)</PresentationFormat>
  <Paragraphs>138</Paragraphs>
  <Slides>14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20140311PresentationUWTSDTemplate</vt:lpstr>
      <vt:lpstr>EAEE6001/C</vt:lpstr>
      <vt:lpstr> Y Gyfraith Cyflogi Employment Law </vt:lpstr>
      <vt:lpstr>Hawliau statudol – rhestr hir Statutory rights – a long list</vt:lpstr>
      <vt:lpstr>Materion Mamolaeth/rhieni Maternity/parental matters</vt:lpstr>
      <vt:lpstr>Cytundebau swyddi Employment contracts</vt:lpstr>
      <vt:lpstr>Datganiad ysgrifenedig o’r cytundeb swydd  The written statement of the employment contract</vt:lpstr>
      <vt:lpstr> Gofynion Statudol Statutory Requirements </vt:lpstr>
      <vt:lpstr>Managing change Rheoli newid</vt:lpstr>
      <vt:lpstr>Managing conflict Rheoli gwrthdaro</vt:lpstr>
      <vt:lpstr>Gweithdrefnau cwyno  Complaints procedures</vt:lpstr>
      <vt:lpstr>Y Gwasanaeth Cymodi (ACAS)  Advisory, conciliation and arbitrary service (ACAS)</vt:lpstr>
      <vt:lpstr>Y broses disgyblu The disciplinary process</vt:lpstr>
      <vt:lpstr>Cyfweliadau        Interviews</vt:lpstr>
      <vt:lpstr>Arfarniadau Appraisals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29</cp:revision>
  <cp:lastPrinted>2017-02-14T12:14:47Z</cp:lastPrinted>
  <dcterms:created xsi:type="dcterms:W3CDTF">2015-04-14T15:21:28Z</dcterms:created>
  <dcterms:modified xsi:type="dcterms:W3CDTF">2018-10-08T10:56:42Z</dcterms:modified>
</cp:coreProperties>
</file>