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rts/chart1.xml" ContentType="application/vnd.openxmlformats-officedocument.drawingml.chart+xml"/>
  <Override PartName="/ppt/notesSlides/notesSlide10.xml" ContentType="application/vnd.openxmlformats-officedocument.presentationml.notesSlide+xml"/>
  <Override PartName="/ppt/charts/chart2.xml" ContentType="application/vnd.openxmlformats-officedocument.drawingml.chart+xml"/>
  <Override PartName="/ppt/notesSlides/notesSlide11.xml" ContentType="application/vnd.openxmlformats-officedocument.presentationml.notesSlide+xml"/>
  <Override PartName="/ppt/charts/chart3.xml" ContentType="application/vnd.openxmlformats-officedocument.drawingml.chart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42" d="100"/>
          <a:sy n="142" d="100"/>
        </p:scale>
        <p:origin x="53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0B2545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0B2545"/>
                </a:solidFill>
                <a:latin typeface="Arial"/>
              </a:rPr>
              <a:t>Test-set AUC-ROC by model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AUC-ROC</c:v>
                </c:pt>
              </c:strCache>
            </c:strRef>
          </c:tx>
          <c:spPr>
            <a:solidFill>
              <a:srgbClr val="3B82F6"/>
            </a:solidFill>
            <a:effectLst/>
          </c:spPr>
          <c:invertIfNegative val="0"/>
          <c:dLbls>
            <c:numFmt formatCode="0.0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F2937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Logistic</c:v>
                </c:pt>
                <c:pt idx="1">
                  <c:v>Random Forest</c:v>
                </c:pt>
                <c:pt idx="2">
                  <c:v>SVM</c:v>
                </c:pt>
                <c:pt idx="3">
                  <c:v>Gr. Boost</c:v>
                </c:pt>
                <c:pt idx="4">
                  <c:v>MLP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0.81299999999999994</c:v>
                </c:pt>
                <c:pt idx="1">
                  <c:v>0.81079999999999997</c:v>
                </c:pt>
                <c:pt idx="2">
                  <c:v>0.82150000000000001</c:v>
                </c:pt>
                <c:pt idx="3">
                  <c:v>0.79930000000000001</c:v>
                </c:pt>
                <c:pt idx="4">
                  <c:v>0.80559999999999998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DFB-6C4F-BAFC-F5AEC1B8A040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"/>
          <c:min val="0.5"/>
        </c:scaling>
        <c:delete val="0"/>
        <c:axPos val="l"/>
        <c:majorGridlines>
          <c:spPr>
            <a:ln w="6350" cap="flat">
              <a:solidFill>
                <a:srgbClr val="D9E4F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0B2545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0B2545"/>
                </a:solidFill>
                <a:latin typeface="Arial"/>
              </a:rPr>
              <a:t>Test-set AUC-ROC by model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AUC-ROC</c:v>
                </c:pt>
              </c:strCache>
            </c:strRef>
          </c:tx>
          <c:spPr>
            <a:solidFill>
              <a:srgbClr val="DC2626"/>
            </a:solidFill>
            <a:effectLst/>
          </c:spPr>
          <c:invertIfNegative val="0"/>
          <c:dLbls>
            <c:numFmt formatCode="0.0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F2937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Logistic</c:v>
                </c:pt>
                <c:pt idx="1">
                  <c:v>Random Forest</c:v>
                </c:pt>
                <c:pt idx="2">
                  <c:v>SVM</c:v>
                </c:pt>
                <c:pt idx="3">
                  <c:v>Gr. Boost</c:v>
                </c:pt>
                <c:pt idx="4">
                  <c:v>MLP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0.95779999999999998</c:v>
                </c:pt>
                <c:pt idx="1">
                  <c:v>0.94810000000000005</c:v>
                </c:pt>
                <c:pt idx="2">
                  <c:v>0.93830000000000002</c:v>
                </c:pt>
                <c:pt idx="3">
                  <c:v>0.9264</c:v>
                </c:pt>
                <c:pt idx="4">
                  <c:v>0.93940000000000001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C14C-F042-8B68-ADDA3655A81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"/>
          <c:min val="0.5"/>
        </c:scaling>
        <c:delete val="0"/>
        <c:axPos val="l"/>
        <c:majorGridlines>
          <c:spPr>
            <a:ln w="6350" cap="flat">
              <a:solidFill>
                <a:srgbClr val="D9E4F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1"/>
  <c:style val="2"/>
  <c:chart>
    <c:title>
      <c:tx>
        <c:rich>
          <a:bodyPr/>
          <a:lstStyle/>
          <a:p>
            <a:pPr>
              <a:defRPr sz="1100" b="0" i="0" u="none" strike="noStrike">
                <a:solidFill>
                  <a:srgbClr val="0B2545"/>
                </a:solidFill>
                <a:latin typeface="Arial"/>
              </a:defRPr>
            </a:pPr>
            <a:r>
              <a:rPr lang="en-GB" sz="1100" b="0" i="0" u="none" strike="noStrike">
                <a:solidFill>
                  <a:srgbClr val="0B2545"/>
                </a:solidFill>
                <a:latin typeface="Arial"/>
              </a:rPr>
              <a:t>Test-set AUC-ROC by model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AUC-ROC</c:v>
                </c:pt>
              </c:strCache>
            </c:strRef>
          </c:tx>
          <c:spPr>
            <a:solidFill>
              <a:srgbClr val="F59E0B"/>
            </a:solidFill>
            <a:effectLst/>
          </c:spPr>
          <c:invertIfNegative val="0"/>
          <c:dLbls>
            <c:numFmt formatCode="0.000" sourceLinked="0"/>
            <c:spPr>
              <a:noFill/>
              <a:ln>
                <a:noFill/>
              </a:ln>
              <a:effectLst/>
            </c:spPr>
            <c:txPr>
              <a:bodyPr/>
              <a:lstStyle/>
              <a:p>
                <a:pPr>
                  <a:defRPr sz="900" b="0" i="0" u="none" strike="noStrike">
                    <a:solidFill>
                      <a:srgbClr val="1F2937"/>
                    </a:solidFill>
                    <a:latin typeface="Arial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Sheet1!$A$2:$A$6</c:f>
              <c:strCache>
                <c:ptCount val="5"/>
                <c:pt idx="0">
                  <c:v>Logistic</c:v>
                </c:pt>
                <c:pt idx="1">
                  <c:v>Random Forest</c:v>
                </c:pt>
                <c:pt idx="2">
                  <c:v>SVM</c:v>
                </c:pt>
                <c:pt idx="3">
                  <c:v>Gr. Boost</c:v>
                </c:pt>
                <c:pt idx="4">
                  <c:v>MLP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0.99929999999999997</c:v>
                </c:pt>
                <c:pt idx="1">
                  <c:v>0.99929999999999997</c:v>
                </c:pt>
                <c:pt idx="2">
                  <c:v>0.99970000000000003</c:v>
                </c:pt>
                <c:pt idx="3">
                  <c:v>0.99960000000000004</c:v>
                </c:pt>
                <c:pt idx="4">
                  <c:v>0.99880000000000002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9E37-4446-9C17-23F2DA6846C4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</c:dLbls>
        <c:gapWidth val="150"/>
        <c:axId val="2094734554"/>
        <c:axId val="2094734552"/>
      </c:b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lblOffset val="100"/>
        <c:noMultiLvlLbl val="1"/>
      </c:catAx>
      <c:valAx>
        <c:axId val="2094734552"/>
        <c:scaling>
          <c:orientation val="minMax"/>
          <c:max val="1"/>
          <c:min val="0.99"/>
        </c:scaling>
        <c:delete val="0"/>
        <c:axPos val="l"/>
        <c:majorGridlines>
          <c:spPr>
            <a:ln w="6350" cap="flat">
              <a:solidFill>
                <a:srgbClr val="D9E4F5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900" b="0" i="0" u="none" strike="noStrike">
                <a:solidFill>
                  <a:srgbClr val="64748B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span"/>
    <c:showDLblsOverMax val="1"/>
  </c:chart>
  <c:spPr>
    <a:solidFill>
      <a:srgbClr val="FFFFFF"/>
    </a:solidFill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2609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3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2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766560" y="0"/>
            <a:ext cx="2377440" cy="5143500"/>
          </a:xfrm>
          <a:prstGeom prst="rect">
            <a:avLst/>
          </a:prstGeom>
          <a:solidFill>
            <a:srgbClr val="0E7C7B">
              <a:alpha val="30000"/>
            </a:srgbClr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7772400" y="0"/>
            <a:ext cx="1371600" cy="5143500"/>
          </a:xfrm>
          <a:prstGeom prst="rect">
            <a:avLst/>
          </a:prstGeom>
          <a:solidFill>
            <a:srgbClr val="E07A5F">
              <a:alpha val="40000"/>
            </a:srgbClr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18120" y="457200"/>
            <a:ext cx="411480" cy="411480"/>
          </a:xfrm>
          <a:prstGeom prst="rect">
            <a:avLst/>
          </a:prstGeom>
        </p:spPr>
      </p:pic>
      <p:pic>
        <p:nvPicPr>
          <p:cNvPr id="5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18120" y="1005840"/>
            <a:ext cx="411480" cy="411480"/>
          </a:xfrm>
          <a:prstGeom prst="rect">
            <a:avLst/>
          </a:prstGeom>
        </p:spPr>
      </p:pic>
      <p:pic>
        <p:nvPicPr>
          <p:cNvPr id="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818120" y="1554480"/>
            <a:ext cx="411480" cy="411480"/>
          </a:xfrm>
          <a:prstGeom prst="rect">
            <a:avLst/>
          </a:prstGeom>
        </p:spPr>
      </p:pic>
      <p:sp>
        <p:nvSpPr>
          <p:cNvPr id="7" name="Text 2"/>
          <p:cNvSpPr/>
          <p:nvPr/>
        </p:nvSpPr>
        <p:spPr>
          <a:xfrm>
            <a:off x="548640" y="502920"/>
            <a:ext cx="64008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6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&amp; AI  ·  DISSERTATION  ·  2025–2026</a:t>
            </a:r>
            <a:endParaRPr lang="en-US" sz="1000" dirty="0"/>
          </a:p>
        </p:txBody>
      </p:sp>
      <p:sp>
        <p:nvSpPr>
          <p:cNvPr id="8" name="Text 3"/>
          <p:cNvSpPr/>
          <p:nvPr/>
        </p:nvSpPr>
        <p:spPr>
          <a:xfrm>
            <a:off x="548640" y="1280160"/>
            <a:ext cx="667512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Comparative Machine Learning</a:t>
            </a:r>
            <a:endParaRPr lang="en-US" sz="26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for Early Disease Prediction</a:t>
            </a:r>
            <a:endParaRPr lang="en-US" sz="2600" dirty="0"/>
          </a:p>
          <a:p>
            <a:pPr marL="0" indent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using EHR Data</a:t>
            </a:r>
            <a:endParaRPr lang="en-US" sz="2600" dirty="0"/>
          </a:p>
        </p:txBody>
      </p:sp>
      <p:sp>
        <p:nvSpPr>
          <p:cNvPr id="9" name="Text 4"/>
          <p:cNvSpPr/>
          <p:nvPr/>
        </p:nvSpPr>
        <p:spPr>
          <a:xfrm>
            <a:off x="548640" y="3337560"/>
            <a:ext cx="66751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i="1" dirty="0">
                <a:solidFill>
                  <a:srgbClr val="D9E4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cross-disease study of Diabetes, Heart Disease and Sepsis</a:t>
            </a:r>
            <a:endParaRPr lang="en-US" sz="1500" dirty="0"/>
          </a:p>
        </p:txBody>
      </p:sp>
      <p:sp>
        <p:nvSpPr>
          <p:cNvPr id="10" name="Shape 5"/>
          <p:cNvSpPr/>
          <p:nvPr/>
        </p:nvSpPr>
        <p:spPr>
          <a:xfrm>
            <a:off x="548640" y="3794760"/>
            <a:ext cx="914400" cy="45720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6"/>
          <p:cNvSpPr/>
          <p:nvPr/>
        </p:nvSpPr>
        <p:spPr>
          <a:xfrm>
            <a:off x="548640" y="4023360"/>
            <a:ext cx="64008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Utsav Bodarya</a:t>
            </a:r>
            <a:endParaRPr lang="en-US" sz="1800" dirty="0"/>
          </a:p>
          <a:p>
            <a:pPr marL="0" indent="0">
              <a:buNone/>
            </a:pPr>
            <a:r>
              <a:rPr lang="en-US" sz="12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 2434902</a:t>
            </a:r>
            <a:endParaRPr lang="en-US" sz="1800" dirty="0"/>
          </a:p>
          <a:p>
            <a:pPr marL="0" indent="0">
              <a:buNone/>
            </a:pPr>
            <a:r>
              <a:rPr lang="en-US" sz="12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M.Sc Data and AI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Presentation Outline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 will cover in the next ~15 minutes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234440"/>
            <a:ext cx="4160520" cy="96012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94360" y="1399032"/>
            <a:ext cx="777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E07A5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3200" dirty="0"/>
          </a:p>
        </p:txBody>
      </p:sp>
      <p:sp>
        <p:nvSpPr>
          <p:cNvPr id="6" name="Text 4"/>
          <p:cNvSpPr/>
          <p:nvPr/>
        </p:nvSpPr>
        <p:spPr>
          <a:xfrm>
            <a:off x="1371600" y="1344168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Background &amp; Motivation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1371600" y="1737360"/>
            <a:ext cx="3200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early disease prediction matters now</a:t>
            </a:r>
            <a:endParaRPr lang="en-US" sz="1050" dirty="0"/>
          </a:p>
        </p:txBody>
      </p:sp>
      <p:sp>
        <p:nvSpPr>
          <p:cNvPr id="8" name="Shape 6"/>
          <p:cNvSpPr/>
          <p:nvPr/>
        </p:nvSpPr>
        <p:spPr>
          <a:xfrm>
            <a:off x="4800600" y="1234440"/>
            <a:ext cx="4160520" cy="96012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4937760" y="1399032"/>
            <a:ext cx="777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E07A5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3200" dirty="0"/>
          </a:p>
        </p:txBody>
      </p:sp>
      <p:sp>
        <p:nvSpPr>
          <p:cNvPr id="10" name="Text 8"/>
          <p:cNvSpPr/>
          <p:nvPr/>
        </p:nvSpPr>
        <p:spPr>
          <a:xfrm>
            <a:off x="5715000" y="1344168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Problem, Aim &amp; Research Questions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5715000" y="1737360"/>
            <a:ext cx="3200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gap this dissertation fills</a:t>
            </a:r>
            <a:endParaRPr lang="en-US" sz="1050" dirty="0"/>
          </a:p>
        </p:txBody>
      </p:sp>
      <p:sp>
        <p:nvSpPr>
          <p:cNvPr id="12" name="Shape 10"/>
          <p:cNvSpPr/>
          <p:nvPr/>
        </p:nvSpPr>
        <p:spPr>
          <a:xfrm>
            <a:off x="457200" y="2331720"/>
            <a:ext cx="4160520" cy="96012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94360" y="2496312"/>
            <a:ext cx="777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E07A5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3200" dirty="0"/>
          </a:p>
        </p:txBody>
      </p:sp>
      <p:sp>
        <p:nvSpPr>
          <p:cNvPr id="14" name="Text 12"/>
          <p:cNvSpPr/>
          <p:nvPr/>
        </p:nvSpPr>
        <p:spPr>
          <a:xfrm>
            <a:off x="1371600" y="2441448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Methodology</a:t>
            </a:r>
            <a:endParaRPr lang="en-US" sz="1400" dirty="0"/>
          </a:p>
        </p:txBody>
      </p:sp>
      <p:sp>
        <p:nvSpPr>
          <p:cNvPr id="15" name="Text 13"/>
          <p:cNvSpPr/>
          <p:nvPr/>
        </p:nvSpPr>
        <p:spPr>
          <a:xfrm>
            <a:off x="1371600" y="2834640"/>
            <a:ext cx="3200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Datasets, preprocessing pipeline, models</a:t>
            </a:r>
            <a:endParaRPr lang="en-US" sz="1050" dirty="0"/>
          </a:p>
        </p:txBody>
      </p:sp>
      <p:sp>
        <p:nvSpPr>
          <p:cNvPr id="16" name="Shape 14"/>
          <p:cNvSpPr/>
          <p:nvPr/>
        </p:nvSpPr>
        <p:spPr>
          <a:xfrm>
            <a:off x="4800600" y="2331720"/>
            <a:ext cx="4160520" cy="96012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4937760" y="2496312"/>
            <a:ext cx="777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E07A5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04</a:t>
            </a:r>
            <a:endParaRPr lang="en-US" sz="3200" dirty="0"/>
          </a:p>
        </p:txBody>
      </p:sp>
      <p:sp>
        <p:nvSpPr>
          <p:cNvPr id="18" name="Text 16"/>
          <p:cNvSpPr/>
          <p:nvPr/>
        </p:nvSpPr>
        <p:spPr>
          <a:xfrm>
            <a:off x="5715000" y="2441448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Results across three diseases</a:t>
            </a:r>
            <a:endParaRPr lang="en-US" sz="1400" dirty="0"/>
          </a:p>
        </p:txBody>
      </p:sp>
      <p:sp>
        <p:nvSpPr>
          <p:cNvPr id="19" name="Text 17"/>
          <p:cNvSpPr/>
          <p:nvPr/>
        </p:nvSpPr>
        <p:spPr>
          <a:xfrm>
            <a:off x="5715000" y="2834640"/>
            <a:ext cx="3200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Diabetes · Heart Disease · Sepsis</a:t>
            </a:r>
            <a:endParaRPr lang="en-US" sz="1050" dirty="0"/>
          </a:p>
        </p:txBody>
      </p:sp>
      <p:sp>
        <p:nvSpPr>
          <p:cNvPr id="20" name="Shape 18"/>
          <p:cNvSpPr/>
          <p:nvPr/>
        </p:nvSpPr>
        <p:spPr>
          <a:xfrm>
            <a:off x="457200" y="3429000"/>
            <a:ext cx="4160520" cy="96012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594360" y="3593592"/>
            <a:ext cx="777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E07A5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05</a:t>
            </a:r>
            <a:endParaRPr lang="en-US" sz="3200" dirty="0"/>
          </a:p>
        </p:txBody>
      </p:sp>
      <p:sp>
        <p:nvSpPr>
          <p:cNvPr id="22" name="Text 20"/>
          <p:cNvSpPr/>
          <p:nvPr/>
        </p:nvSpPr>
        <p:spPr>
          <a:xfrm>
            <a:off x="1371600" y="3538728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Cross-disease findings</a:t>
            </a:r>
            <a:endParaRPr lang="en-US" sz="1400" dirty="0"/>
          </a:p>
        </p:txBody>
      </p:sp>
      <p:sp>
        <p:nvSpPr>
          <p:cNvPr id="23" name="Text 21"/>
          <p:cNvSpPr/>
          <p:nvPr/>
        </p:nvSpPr>
        <p:spPr>
          <a:xfrm>
            <a:off x="1371600" y="3931920"/>
            <a:ext cx="3200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Patterns, contributions, limitations</a:t>
            </a:r>
            <a:endParaRPr lang="en-US" sz="1050" dirty="0"/>
          </a:p>
        </p:txBody>
      </p:sp>
      <p:sp>
        <p:nvSpPr>
          <p:cNvPr id="24" name="Shape 22"/>
          <p:cNvSpPr/>
          <p:nvPr/>
        </p:nvSpPr>
        <p:spPr>
          <a:xfrm>
            <a:off x="4800600" y="3429000"/>
            <a:ext cx="4160520" cy="96012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4937760" y="3593592"/>
            <a:ext cx="7772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E07A5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06</a:t>
            </a:r>
            <a:endParaRPr lang="en-US" sz="3200" dirty="0"/>
          </a:p>
        </p:txBody>
      </p:sp>
      <p:sp>
        <p:nvSpPr>
          <p:cNvPr id="26" name="Text 24"/>
          <p:cNvSpPr/>
          <p:nvPr/>
        </p:nvSpPr>
        <p:spPr>
          <a:xfrm>
            <a:off x="5715000" y="3538728"/>
            <a:ext cx="32004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 &amp; future work</a:t>
            </a:r>
            <a:endParaRPr lang="en-US" sz="1400" dirty="0"/>
          </a:p>
        </p:txBody>
      </p:sp>
      <p:sp>
        <p:nvSpPr>
          <p:cNvPr id="27" name="Text 25"/>
          <p:cNvSpPr/>
          <p:nvPr/>
        </p:nvSpPr>
        <p:spPr>
          <a:xfrm>
            <a:off x="5715000" y="3931920"/>
            <a:ext cx="32004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 learned and what comes next</a:t>
            </a:r>
            <a:endParaRPr lang="en-US" sz="1050" dirty="0"/>
          </a:p>
        </p:txBody>
      </p:sp>
      <p:sp>
        <p:nvSpPr>
          <p:cNvPr id="28" name="Shape 26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/ 17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Background &amp; Motivation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Healthcare under pressure — and a flood of new data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502920" y="1234440"/>
            <a:ext cx="21945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4400" b="1" dirty="0">
                <a:solidFill>
                  <a:srgbClr val="0E7C7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74%</a:t>
            </a:r>
            <a:endParaRPr lang="en-US" sz="4400" dirty="0"/>
          </a:p>
        </p:txBody>
      </p:sp>
      <p:sp>
        <p:nvSpPr>
          <p:cNvPr id="5" name="Text 3"/>
          <p:cNvSpPr/>
          <p:nvPr/>
        </p:nvSpPr>
        <p:spPr>
          <a:xfrm>
            <a:off x="2788920" y="1325880"/>
            <a:ext cx="1874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global deaths attributed to non-communicable diseases (WHO)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502920" y="2331720"/>
            <a:ext cx="21945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4400" b="1" dirty="0">
                <a:solidFill>
                  <a:srgbClr val="0E7C7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95%+</a:t>
            </a:r>
            <a:endParaRPr lang="en-US" sz="4400" dirty="0"/>
          </a:p>
        </p:txBody>
      </p:sp>
      <p:sp>
        <p:nvSpPr>
          <p:cNvPr id="7" name="Text 5"/>
          <p:cNvSpPr/>
          <p:nvPr/>
        </p:nvSpPr>
        <p:spPr>
          <a:xfrm>
            <a:off x="2788920" y="2423160"/>
            <a:ext cx="1874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 US acute-care hospitals use certified EHR systems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502920" y="3429000"/>
            <a:ext cx="219456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4400" b="1" dirty="0">
                <a:solidFill>
                  <a:srgbClr val="0E7C7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3+</a:t>
            </a:r>
            <a:endParaRPr lang="en-US" sz="4400" dirty="0"/>
          </a:p>
        </p:txBody>
      </p:sp>
      <p:sp>
        <p:nvSpPr>
          <p:cNvPr id="9" name="Text 7"/>
          <p:cNvSpPr/>
          <p:nvPr/>
        </p:nvSpPr>
        <p:spPr>
          <a:xfrm>
            <a:off x="2788920" y="3520440"/>
            <a:ext cx="18745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publicly-available datasets that drive most clinical ML research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846320" y="1188720"/>
            <a:ext cx="3840480" cy="3337560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5074920" y="1325880"/>
            <a:ext cx="3474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OPPORTUNITY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5074920" y="1627632"/>
            <a:ext cx="347472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 on EHR data could enable early, low-cost screening at scale — but performance varies enormously across diseases, datasets and methods.</a:t>
            </a:r>
            <a:endParaRPr lang="en-US" sz="1400" dirty="0"/>
          </a:p>
        </p:txBody>
      </p:sp>
      <p:sp>
        <p:nvSpPr>
          <p:cNvPr id="13" name="Shape 11"/>
          <p:cNvSpPr/>
          <p:nvPr/>
        </p:nvSpPr>
        <p:spPr>
          <a:xfrm>
            <a:off x="5074920" y="2788920"/>
            <a:ext cx="411480" cy="36576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5074920" y="2926080"/>
            <a:ext cx="347472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studies fix the dataset and vary the model — or fix the model and vary the dataset. Few do both at once under one pipeline.</a:t>
            </a:r>
            <a:endParaRPr lang="en-US" sz="1100" dirty="0"/>
          </a:p>
        </p:txBody>
      </p:sp>
      <p:sp>
        <p:nvSpPr>
          <p:cNvPr id="15" name="Shape 13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/ 17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Problem, Aim &amp; Research Questions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dissertation sets out to answer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3931920" cy="3383280"/>
          </a:xfrm>
          <a:prstGeom prst="rect">
            <a:avLst/>
          </a:prstGeom>
          <a:solidFill>
            <a:srgbClr val="F7F4EE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85800" y="1325880"/>
            <a:ext cx="34747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685800" y="1627632"/>
            <a:ext cx="35204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Design, implement and evaluate a unified ML framework for early prediction of three diseases under one identical pipeline.</a:t>
            </a:r>
            <a:endParaRPr lang="en-US" sz="1300" dirty="0"/>
          </a:p>
        </p:txBody>
      </p:sp>
      <p:sp>
        <p:nvSpPr>
          <p:cNvPr id="7" name="Shape 5"/>
          <p:cNvSpPr/>
          <p:nvPr/>
        </p:nvSpPr>
        <p:spPr>
          <a:xfrm>
            <a:off x="685800" y="2697480"/>
            <a:ext cx="411480" cy="36576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Text 6"/>
          <p:cNvSpPr/>
          <p:nvPr/>
        </p:nvSpPr>
        <p:spPr>
          <a:xfrm>
            <a:off x="685800" y="2834640"/>
            <a:ext cx="34747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OBJECTIVES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685800" y="3063240"/>
            <a:ext cx="3520440" cy="1417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Curate three public clinical datasets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one shared preprocessing pipeline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 &amp; tune 5 supervised classifiers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under matched conditions</a:t>
            </a:r>
            <a:endParaRPr lang="en-US" sz="1100" dirty="0"/>
          </a:p>
          <a:p>
            <a:pPr marL="342900" indent="-342900">
              <a:spcAft>
                <a:spcPts val="400"/>
              </a:spcAft>
              <a:buSzPct val="100000"/>
              <a:buChar char="•"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Synthesise findings cross-disease</a:t>
            </a:r>
            <a:endParaRPr lang="en-US" sz="1100" dirty="0"/>
          </a:p>
        </p:txBody>
      </p:sp>
      <p:sp>
        <p:nvSpPr>
          <p:cNvPr id="10" name="Shape 8"/>
          <p:cNvSpPr/>
          <p:nvPr/>
        </p:nvSpPr>
        <p:spPr>
          <a:xfrm>
            <a:off x="4572000" y="1188720"/>
            <a:ext cx="4114800" cy="777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4572000" y="1188720"/>
            <a:ext cx="594360" cy="77724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4572000" y="1188720"/>
            <a:ext cx="594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RQ1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5303520" y="1234440"/>
            <a:ext cx="3291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five classifiers compare under identical preprocessing &amp; tuning?</a:t>
            </a: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4572000" y="2075688"/>
            <a:ext cx="4114800" cy="777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5" name="Shape 13"/>
          <p:cNvSpPr/>
          <p:nvPr/>
        </p:nvSpPr>
        <p:spPr>
          <a:xfrm>
            <a:off x="4572000" y="2075688"/>
            <a:ext cx="594360" cy="77724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Text 14"/>
          <p:cNvSpPr/>
          <p:nvPr/>
        </p:nvSpPr>
        <p:spPr>
          <a:xfrm>
            <a:off x="4572000" y="2075688"/>
            <a:ext cx="594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RQ2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5303520" y="2121408"/>
            <a:ext cx="3291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any algorithm consistently dominate, or does the best model vary by disease?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4572000" y="2962656"/>
            <a:ext cx="4114800" cy="777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Shape 17"/>
          <p:cNvSpPr/>
          <p:nvPr/>
        </p:nvSpPr>
        <p:spPr>
          <a:xfrm>
            <a:off x="4572000" y="2962656"/>
            <a:ext cx="594360" cy="77724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Text 18"/>
          <p:cNvSpPr/>
          <p:nvPr/>
        </p:nvSpPr>
        <p:spPr>
          <a:xfrm>
            <a:off x="4572000" y="2962656"/>
            <a:ext cx="594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RQ3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5303520" y="3008376"/>
            <a:ext cx="3291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tree-based feature importances align with established medical literature?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4572000" y="3849624"/>
            <a:ext cx="4114800" cy="77724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4572000" y="3849624"/>
            <a:ext cx="594360" cy="77724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4572000" y="3849624"/>
            <a:ext cx="5943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4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RQ4</a:t>
            </a:r>
            <a:endParaRPr lang="en-US" sz="1400" dirty="0"/>
          </a:p>
        </p:txBody>
      </p:sp>
      <p:sp>
        <p:nvSpPr>
          <p:cNvPr id="25" name="Text 23"/>
          <p:cNvSpPr/>
          <p:nvPr/>
        </p:nvSpPr>
        <p:spPr>
          <a:xfrm>
            <a:off x="5303520" y="3895344"/>
            <a:ext cx="32918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practical lessons emerge for clinical decision support from cross-disease comparison?</a:t>
            </a:r>
            <a:endParaRPr lang="en-US" sz="1100" dirty="0"/>
          </a:p>
        </p:txBody>
      </p:sp>
      <p:sp>
        <p:nvSpPr>
          <p:cNvPr id="26" name="Shape 24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/ 17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Three Datasets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Different scales · different epidemiology · same pipeline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2697480" cy="3520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188720"/>
            <a:ext cx="2697480" cy="91440"/>
          </a:xfrm>
          <a:prstGeom prst="rect">
            <a:avLst/>
          </a:prstGeom>
          <a:solidFill>
            <a:srgbClr val="3B82F6"/>
          </a:solidFill>
          <a:ln w="12700">
            <a:solidFill>
              <a:srgbClr val="3B82F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1440180" y="1444752"/>
            <a:ext cx="731520" cy="731520"/>
          </a:xfrm>
          <a:prstGeom prst="ellipse">
            <a:avLst/>
          </a:prstGeom>
          <a:solidFill>
            <a:srgbClr val="3B82F6"/>
          </a:solidFill>
          <a:ln w="12700">
            <a:solidFill>
              <a:srgbClr val="3B82F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7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4772" y="1609344"/>
            <a:ext cx="402336" cy="402336"/>
          </a:xfrm>
          <a:prstGeom prst="rect">
            <a:avLst/>
          </a:prstGeom>
        </p:spPr>
      </p:pic>
      <p:sp>
        <p:nvSpPr>
          <p:cNvPr id="8" name="Text 5"/>
          <p:cNvSpPr/>
          <p:nvPr/>
        </p:nvSpPr>
        <p:spPr>
          <a:xfrm>
            <a:off x="457200" y="2267712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PIMA Diabetes</a:t>
            </a:r>
            <a:endParaRPr lang="en-US" sz="1600" dirty="0"/>
          </a:p>
        </p:txBody>
      </p:sp>
      <p:sp>
        <p:nvSpPr>
          <p:cNvPr id="9" name="Text 6"/>
          <p:cNvSpPr/>
          <p:nvPr/>
        </p:nvSpPr>
        <p:spPr>
          <a:xfrm>
            <a:off x="457200" y="2560320"/>
            <a:ext cx="2697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UCI · NIDDK</a:t>
            </a:r>
            <a:endParaRPr lang="en-US" sz="900" dirty="0"/>
          </a:p>
        </p:txBody>
      </p:sp>
      <p:sp>
        <p:nvSpPr>
          <p:cNvPr id="10" name="Text 7"/>
          <p:cNvSpPr/>
          <p:nvPr/>
        </p:nvSpPr>
        <p:spPr>
          <a:xfrm>
            <a:off x="45720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768</a:t>
            </a:r>
            <a:endParaRPr lang="en-US" sz="1600" dirty="0"/>
          </a:p>
        </p:txBody>
      </p:sp>
      <p:sp>
        <p:nvSpPr>
          <p:cNvPr id="11" name="Text 8"/>
          <p:cNvSpPr/>
          <p:nvPr/>
        </p:nvSpPr>
        <p:spPr>
          <a:xfrm>
            <a:off x="45720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</a:t>
            </a:r>
            <a:endParaRPr lang="en-US" sz="700" dirty="0"/>
          </a:p>
        </p:txBody>
      </p:sp>
      <p:sp>
        <p:nvSpPr>
          <p:cNvPr id="12" name="Text 9"/>
          <p:cNvSpPr/>
          <p:nvPr/>
        </p:nvSpPr>
        <p:spPr>
          <a:xfrm>
            <a:off x="135636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8</a:t>
            </a:r>
            <a:endParaRPr lang="en-US" sz="1600" dirty="0"/>
          </a:p>
        </p:txBody>
      </p:sp>
      <p:sp>
        <p:nvSpPr>
          <p:cNvPr id="13" name="Text 10"/>
          <p:cNvSpPr/>
          <p:nvPr/>
        </p:nvSpPr>
        <p:spPr>
          <a:xfrm>
            <a:off x="135636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FEATURES</a:t>
            </a:r>
            <a:endParaRPr lang="en-US" sz="700" dirty="0"/>
          </a:p>
        </p:txBody>
      </p:sp>
      <p:sp>
        <p:nvSpPr>
          <p:cNvPr id="14" name="Text 11"/>
          <p:cNvSpPr/>
          <p:nvPr/>
        </p:nvSpPr>
        <p:spPr>
          <a:xfrm>
            <a:off x="225552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34.9%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225552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</a:t>
            </a:r>
            <a:endParaRPr lang="en-US" sz="700" dirty="0"/>
          </a:p>
        </p:txBody>
      </p:sp>
      <p:sp>
        <p:nvSpPr>
          <p:cNvPr id="16" name="Shape 13"/>
          <p:cNvSpPr/>
          <p:nvPr/>
        </p:nvSpPr>
        <p:spPr>
          <a:xfrm>
            <a:off x="822960" y="3520440"/>
            <a:ext cx="1965960" cy="18288"/>
          </a:xfrm>
          <a:prstGeom prst="rect">
            <a:avLst/>
          </a:prstGeom>
          <a:solidFill>
            <a:srgbClr val="D9E4F5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4"/>
          <p:cNvSpPr/>
          <p:nvPr/>
        </p:nvSpPr>
        <p:spPr>
          <a:xfrm>
            <a:off x="640080" y="3611880"/>
            <a:ext cx="2331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Female Pima Indian patients. Famous for zero-coded missing values in Glucose, BP, Insulin &amp; BMI.</a:t>
            </a:r>
            <a:endParaRPr lang="en-US" sz="1000" dirty="0"/>
          </a:p>
        </p:txBody>
      </p:sp>
      <p:sp>
        <p:nvSpPr>
          <p:cNvPr id="18" name="Shape 15"/>
          <p:cNvSpPr/>
          <p:nvPr/>
        </p:nvSpPr>
        <p:spPr>
          <a:xfrm>
            <a:off x="3291840" y="1188720"/>
            <a:ext cx="2697480" cy="3520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9" name="Shape 16"/>
          <p:cNvSpPr/>
          <p:nvPr/>
        </p:nvSpPr>
        <p:spPr>
          <a:xfrm>
            <a:off x="3291840" y="1188720"/>
            <a:ext cx="2697480" cy="91440"/>
          </a:xfrm>
          <a:prstGeom prst="rect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7"/>
          <p:cNvSpPr/>
          <p:nvPr/>
        </p:nvSpPr>
        <p:spPr>
          <a:xfrm>
            <a:off x="4274820" y="1444752"/>
            <a:ext cx="731520" cy="731520"/>
          </a:xfrm>
          <a:prstGeom prst="ellipse">
            <a:avLst/>
          </a:prstGeom>
          <a:solidFill>
            <a:srgbClr val="DC2626"/>
          </a:solidFill>
          <a:ln w="12700">
            <a:solidFill>
              <a:srgbClr val="DC2626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39412" y="1609344"/>
            <a:ext cx="402336" cy="402336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3291840" y="2267712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Cleveland Heart</a:t>
            </a:r>
            <a:endParaRPr lang="en-US" sz="1600" dirty="0"/>
          </a:p>
        </p:txBody>
      </p:sp>
      <p:sp>
        <p:nvSpPr>
          <p:cNvPr id="23" name="Text 19"/>
          <p:cNvSpPr/>
          <p:nvPr/>
        </p:nvSpPr>
        <p:spPr>
          <a:xfrm>
            <a:off x="3291840" y="2560320"/>
            <a:ext cx="2697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UCI · Detrano et al.</a:t>
            </a:r>
            <a:endParaRPr lang="en-US" sz="900" dirty="0"/>
          </a:p>
        </p:txBody>
      </p:sp>
      <p:sp>
        <p:nvSpPr>
          <p:cNvPr id="24" name="Text 20"/>
          <p:cNvSpPr/>
          <p:nvPr/>
        </p:nvSpPr>
        <p:spPr>
          <a:xfrm>
            <a:off x="329184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303</a:t>
            </a:r>
            <a:endParaRPr lang="en-US" sz="1600" dirty="0"/>
          </a:p>
        </p:txBody>
      </p:sp>
      <p:sp>
        <p:nvSpPr>
          <p:cNvPr id="25" name="Text 21"/>
          <p:cNvSpPr/>
          <p:nvPr/>
        </p:nvSpPr>
        <p:spPr>
          <a:xfrm>
            <a:off x="329184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</a:t>
            </a:r>
            <a:endParaRPr lang="en-US" sz="700" dirty="0"/>
          </a:p>
        </p:txBody>
      </p:sp>
      <p:sp>
        <p:nvSpPr>
          <p:cNvPr id="26" name="Text 22"/>
          <p:cNvSpPr/>
          <p:nvPr/>
        </p:nvSpPr>
        <p:spPr>
          <a:xfrm>
            <a:off x="419100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13</a:t>
            </a:r>
            <a:endParaRPr lang="en-US" sz="1600" dirty="0"/>
          </a:p>
        </p:txBody>
      </p:sp>
      <p:sp>
        <p:nvSpPr>
          <p:cNvPr id="27" name="Text 23"/>
          <p:cNvSpPr/>
          <p:nvPr/>
        </p:nvSpPr>
        <p:spPr>
          <a:xfrm>
            <a:off x="419100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FEATURES</a:t>
            </a:r>
            <a:endParaRPr lang="en-US" sz="700" dirty="0"/>
          </a:p>
        </p:txBody>
      </p:sp>
      <p:sp>
        <p:nvSpPr>
          <p:cNvPr id="28" name="Text 24"/>
          <p:cNvSpPr/>
          <p:nvPr/>
        </p:nvSpPr>
        <p:spPr>
          <a:xfrm>
            <a:off x="509016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45.5%</a:t>
            </a:r>
            <a:endParaRPr lang="en-US" sz="1600" dirty="0"/>
          </a:p>
        </p:txBody>
      </p:sp>
      <p:sp>
        <p:nvSpPr>
          <p:cNvPr id="29" name="Text 25"/>
          <p:cNvSpPr/>
          <p:nvPr/>
        </p:nvSpPr>
        <p:spPr>
          <a:xfrm>
            <a:off x="509016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</a:t>
            </a:r>
            <a:endParaRPr lang="en-US" sz="700" dirty="0"/>
          </a:p>
        </p:txBody>
      </p:sp>
      <p:sp>
        <p:nvSpPr>
          <p:cNvPr id="30" name="Shape 26"/>
          <p:cNvSpPr/>
          <p:nvPr/>
        </p:nvSpPr>
        <p:spPr>
          <a:xfrm>
            <a:off x="3657600" y="3520440"/>
            <a:ext cx="1965960" cy="18288"/>
          </a:xfrm>
          <a:prstGeom prst="rect">
            <a:avLst/>
          </a:prstGeom>
          <a:solidFill>
            <a:srgbClr val="D9E4F5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7"/>
          <p:cNvSpPr/>
          <p:nvPr/>
        </p:nvSpPr>
        <p:spPr>
          <a:xfrm>
            <a:off x="3474720" y="3611880"/>
            <a:ext cx="2331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Mixed demographic, vital-sign and clinical-test variables. Small cohort — high estimate variance.</a:t>
            </a:r>
            <a:endParaRPr lang="en-US" sz="1000" dirty="0"/>
          </a:p>
        </p:txBody>
      </p:sp>
      <p:sp>
        <p:nvSpPr>
          <p:cNvPr id="32" name="Shape 28"/>
          <p:cNvSpPr/>
          <p:nvPr/>
        </p:nvSpPr>
        <p:spPr>
          <a:xfrm>
            <a:off x="6126480" y="1188720"/>
            <a:ext cx="2697480" cy="352044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33" name="Shape 29"/>
          <p:cNvSpPr/>
          <p:nvPr/>
        </p:nvSpPr>
        <p:spPr>
          <a:xfrm>
            <a:off x="6126480" y="1188720"/>
            <a:ext cx="2697480" cy="91440"/>
          </a:xfrm>
          <a:prstGeom prst="rect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4" name="Shape 30"/>
          <p:cNvSpPr/>
          <p:nvPr/>
        </p:nvSpPr>
        <p:spPr>
          <a:xfrm>
            <a:off x="7109460" y="1444752"/>
            <a:ext cx="731520" cy="731520"/>
          </a:xfrm>
          <a:prstGeom prst="ellipse">
            <a:avLst/>
          </a:prstGeom>
          <a:solidFill>
            <a:srgbClr val="F59E0B"/>
          </a:solidFill>
          <a:ln w="12700">
            <a:solidFill>
              <a:srgbClr val="F59E0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5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74052" y="1609344"/>
            <a:ext cx="402336" cy="402336"/>
          </a:xfrm>
          <a:prstGeom prst="rect">
            <a:avLst/>
          </a:prstGeom>
        </p:spPr>
      </p:pic>
      <p:sp>
        <p:nvSpPr>
          <p:cNvPr id="36" name="Text 31"/>
          <p:cNvSpPr/>
          <p:nvPr/>
        </p:nvSpPr>
        <p:spPr>
          <a:xfrm>
            <a:off x="6126480" y="2267712"/>
            <a:ext cx="269748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PhysioNet Sepsis</a:t>
            </a:r>
            <a:endParaRPr lang="en-US" sz="1600" dirty="0"/>
          </a:p>
        </p:txBody>
      </p:sp>
      <p:sp>
        <p:nvSpPr>
          <p:cNvPr id="37" name="Text 32"/>
          <p:cNvSpPr/>
          <p:nvPr/>
        </p:nvSpPr>
        <p:spPr>
          <a:xfrm>
            <a:off x="6126480" y="2560320"/>
            <a:ext cx="269748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PhysioNet/CinC 2019</a:t>
            </a:r>
            <a:endParaRPr lang="en-US" sz="900" dirty="0"/>
          </a:p>
        </p:txBody>
      </p:sp>
      <p:sp>
        <p:nvSpPr>
          <p:cNvPr id="38" name="Text 33"/>
          <p:cNvSpPr/>
          <p:nvPr/>
        </p:nvSpPr>
        <p:spPr>
          <a:xfrm>
            <a:off x="612648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20K+</a:t>
            </a:r>
            <a:endParaRPr lang="en-US" sz="1600" dirty="0"/>
          </a:p>
        </p:txBody>
      </p:sp>
      <p:sp>
        <p:nvSpPr>
          <p:cNvPr id="39" name="Text 34"/>
          <p:cNvSpPr/>
          <p:nvPr/>
        </p:nvSpPr>
        <p:spPr>
          <a:xfrm>
            <a:off x="612648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RECORDS</a:t>
            </a:r>
            <a:endParaRPr lang="en-US" sz="700" dirty="0"/>
          </a:p>
        </p:txBody>
      </p:sp>
      <p:sp>
        <p:nvSpPr>
          <p:cNvPr id="40" name="Text 35"/>
          <p:cNvSpPr/>
          <p:nvPr/>
        </p:nvSpPr>
        <p:spPr>
          <a:xfrm>
            <a:off x="702564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15</a:t>
            </a:r>
            <a:endParaRPr lang="en-US" sz="1600" dirty="0"/>
          </a:p>
        </p:txBody>
      </p:sp>
      <p:sp>
        <p:nvSpPr>
          <p:cNvPr id="41" name="Text 36"/>
          <p:cNvSpPr/>
          <p:nvPr/>
        </p:nvSpPr>
        <p:spPr>
          <a:xfrm>
            <a:off x="702564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FEATURES</a:t>
            </a:r>
            <a:endParaRPr lang="en-US" sz="700" dirty="0"/>
          </a:p>
        </p:txBody>
      </p:sp>
      <p:sp>
        <p:nvSpPr>
          <p:cNvPr id="42" name="Text 37"/>
          <p:cNvSpPr/>
          <p:nvPr/>
        </p:nvSpPr>
        <p:spPr>
          <a:xfrm>
            <a:off x="7924800" y="2880360"/>
            <a:ext cx="899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~5%</a:t>
            </a:r>
            <a:endParaRPr lang="en-US" sz="1600" dirty="0"/>
          </a:p>
        </p:txBody>
      </p:sp>
      <p:sp>
        <p:nvSpPr>
          <p:cNvPr id="43" name="Text 38"/>
          <p:cNvSpPr/>
          <p:nvPr/>
        </p:nvSpPr>
        <p:spPr>
          <a:xfrm>
            <a:off x="7924800" y="3227832"/>
            <a:ext cx="89916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700" kern="0" spc="2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POSITIVE</a:t>
            </a:r>
            <a:endParaRPr lang="en-US" sz="700" dirty="0"/>
          </a:p>
        </p:txBody>
      </p:sp>
      <p:sp>
        <p:nvSpPr>
          <p:cNvPr id="44" name="Shape 39"/>
          <p:cNvSpPr/>
          <p:nvPr/>
        </p:nvSpPr>
        <p:spPr>
          <a:xfrm>
            <a:off x="6492240" y="3520440"/>
            <a:ext cx="1965960" cy="18288"/>
          </a:xfrm>
          <a:prstGeom prst="rect">
            <a:avLst/>
          </a:prstGeom>
          <a:solidFill>
            <a:srgbClr val="D9E4F5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5" name="Text 40"/>
          <p:cNvSpPr/>
          <p:nvPr/>
        </p:nvSpPr>
        <p:spPr>
          <a:xfrm>
            <a:off x="6309360" y="3611880"/>
            <a:ext cx="233172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Hourly ICU observations. Severely imbalanced — needs careful handling and honest reporting.</a:t>
            </a:r>
            <a:endParaRPr lang="en-US" sz="1000" dirty="0"/>
          </a:p>
        </p:txBody>
      </p:sp>
      <p:sp>
        <p:nvSpPr>
          <p:cNvPr id="46" name="Shape 41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8" name="Text 43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/ 17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Preprocessing Pipeline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identical pipeline applied to all three datasets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365760" y="1417320"/>
            <a:ext cx="1508760" cy="1463040"/>
          </a:xfrm>
          <a:prstGeom prst="rect">
            <a:avLst/>
          </a:prstGeom>
          <a:solidFill>
            <a:srgbClr val="FFFFFF"/>
          </a:solidFill>
          <a:ln w="19050">
            <a:solidFill>
              <a:srgbClr val="0E7C7B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891540" y="1188720"/>
            <a:ext cx="457200" cy="457200"/>
          </a:xfrm>
          <a:prstGeom prst="ellipse">
            <a:avLst/>
          </a:prstGeom>
          <a:solidFill>
            <a:srgbClr val="0E7C7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891540" y="11887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1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457200" y="1783080"/>
            <a:ext cx="1325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 Coercion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457200" y="2221992"/>
            <a:ext cx="13258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 CSV, replace impossible zeros with NaN</a:t>
            </a:r>
            <a:endParaRPr lang="en-US" sz="900" dirty="0"/>
          </a:p>
        </p:txBody>
      </p:sp>
      <p:sp>
        <p:nvSpPr>
          <p:cNvPr id="9" name="Shape 7"/>
          <p:cNvSpPr/>
          <p:nvPr/>
        </p:nvSpPr>
        <p:spPr>
          <a:xfrm>
            <a:off x="1892808" y="2057400"/>
            <a:ext cx="146304" cy="182880"/>
          </a:xfrm>
          <a:prstGeom prst="rightArrow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2057400" y="1417320"/>
            <a:ext cx="1508760" cy="1463040"/>
          </a:xfrm>
          <a:prstGeom prst="rect">
            <a:avLst/>
          </a:prstGeom>
          <a:solidFill>
            <a:srgbClr val="FFFFFF"/>
          </a:solidFill>
          <a:ln w="19050">
            <a:solidFill>
              <a:srgbClr val="0E7C7B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2583180" y="1188720"/>
            <a:ext cx="457200" cy="457200"/>
          </a:xfrm>
          <a:prstGeom prst="ellipse">
            <a:avLst/>
          </a:prstGeom>
          <a:solidFill>
            <a:srgbClr val="0E7C7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/>
          <p:nvPr/>
        </p:nvSpPr>
        <p:spPr>
          <a:xfrm>
            <a:off x="2583180" y="11887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2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2148840" y="1783080"/>
            <a:ext cx="1325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Median Imputation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2148840" y="2221992"/>
            <a:ext cx="13258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SimpleImputer(strategy="median") — robust to skew</a:t>
            </a:r>
            <a:endParaRPr lang="en-US" sz="900" dirty="0"/>
          </a:p>
        </p:txBody>
      </p:sp>
      <p:sp>
        <p:nvSpPr>
          <p:cNvPr id="15" name="Shape 13"/>
          <p:cNvSpPr/>
          <p:nvPr/>
        </p:nvSpPr>
        <p:spPr>
          <a:xfrm>
            <a:off x="3584448" y="2057400"/>
            <a:ext cx="146304" cy="182880"/>
          </a:xfrm>
          <a:prstGeom prst="rightArrow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6" name="Shape 14"/>
          <p:cNvSpPr/>
          <p:nvPr/>
        </p:nvSpPr>
        <p:spPr>
          <a:xfrm>
            <a:off x="3749040" y="1417320"/>
            <a:ext cx="1508760" cy="1463040"/>
          </a:xfrm>
          <a:prstGeom prst="rect">
            <a:avLst/>
          </a:prstGeom>
          <a:solidFill>
            <a:srgbClr val="FFFFFF"/>
          </a:solidFill>
          <a:ln w="19050">
            <a:solidFill>
              <a:srgbClr val="0E7C7B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5"/>
          <p:cNvSpPr/>
          <p:nvPr/>
        </p:nvSpPr>
        <p:spPr>
          <a:xfrm>
            <a:off x="4274820" y="1188720"/>
            <a:ext cx="457200" cy="457200"/>
          </a:xfrm>
          <a:prstGeom prst="ellipse">
            <a:avLst/>
          </a:prstGeom>
          <a:solidFill>
            <a:srgbClr val="0E7C7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4274820" y="11887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3</a:t>
            </a:r>
            <a:endParaRPr lang="en-US" sz="1600" dirty="0"/>
          </a:p>
        </p:txBody>
      </p:sp>
      <p:sp>
        <p:nvSpPr>
          <p:cNvPr id="19" name="Text 17"/>
          <p:cNvSpPr/>
          <p:nvPr/>
        </p:nvSpPr>
        <p:spPr>
          <a:xfrm>
            <a:off x="3840480" y="1783080"/>
            <a:ext cx="1325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Stratified 80/20 Split</a:t>
            </a:r>
            <a:endParaRPr lang="en-US" sz="1200" dirty="0"/>
          </a:p>
        </p:txBody>
      </p:sp>
      <p:sp>
        <p:nvSpPr>
          <p:cNvPr id="20" name="Text 18"/>
          <p:cNvSpPr/>
          <p:nvPr/>
        </p:nvSpPr>
        <p:spPr>
          <a:xfrm>
            <a:off x="3840480" y="2221992"/>
            <a:ext cx="13258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Preserves class proportions; random_state=42</a:t>
            </a:r>
            <a:endParaRPr lang="en-US" sz="900" dirty="0"/>
          </a:p>
        </p:txBody>
      </p:sp>
      <p:sp>
        <p:nvSpPr>
          <p:cNvPr id="21" name="Shape 19"/>
          <p:cNvSpPr/>
          <p:nvPr/>
        </p:nvSpPr>
        <p:spPr>
          <a:xfrm>
            <a:off x="5276088" y="2057400"/>
            <a:ext cx="146304" cy="182880"/>
          </a:xfrm>
          <a:prstGeom prst="rightArrow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Shape 20"/>
          <p:cNvSpPr/>
          <p:nvPr/>
        </p:nvSpPr>
        <p:spPr>
          <a:xfrm>
            <a:off x="5440680" y="1417320"/>
            <a:ext cx="1508760" cy="1463040"/>
          </a:xfrm>
          <a:prstGeom prst="rect">
            <a:avLst/>
          </a:prstGeom>
          <a:solidFill>
            <a:srgbClr val="FFFFFF"/>
          </a:solidFill>
          <a:ln w="19050">
            <a:solidFill>
              <a:srgbClr val="0E7C7B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3" name="Shape 21"/>
          <p:cNvSpPr/>
          <p:nvPr/>
        </p:nvSpPr>
        <p:spPr>
          <a:xfrm>
            <a:off x="5966460" y="1188720"/>
            <a:ext cx="457200" cy="457200"/>
          </a:xfrm>
          <a:prstGeom prst="ellipse">
            <a:avLst/>
          </a:prstGeom>
          <a:solidFill>
            <a:srgbClr val="0E7C7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2"/>
          <p:cNvSpPr/>
          <p:nvPr/>
        </p:nvSpPr>
        <p:spPr>
          <a:xfrm>
            <a:off x="5966460" y="11887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4</a:t>
            </a:r>
            <a:endParaRPr lang="en-US" sz="1600" dirty="0"/>
          </a:p>
        </p:txBody>
      </p:sp>
      <p:sp>
        <p:nvSpPr>
          <p:cNvPr id="25" name="Text 23"/>
          <p:cNvSpPr/>
          <p:nvPr/>
        </p:nvSpPr>
        <p:spPr>
          <a:xfrm>
            <a:off x="5532120" y="1783080"/>
            <a:ext cx="1325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Standard Scaling</a:t>
            </a:r>
            <a:endParaRPr lang="en-US" sz="1200" dirty="0"/>
          </a:p>
        </p:txBody>
      </p:sp>
      <p:sp>
        <p:nvSpPr>
          <p:cNvPr id="26" name="Text 24"/>
          <p:cNvSpPr/>
          <p:nvPr/>
        </p:nvSpPr>
        <p:spPr>
          <a:xfrm>
            <a:off x="5532120" y="2221992"/>
            <a:ext cx="13258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Fit on train only — applied to test (no leakage)</a:t>
            </a:r>
            <a:endParaRPr lang="en-US" sz="900" dirty="0"/>
          </a:p>
        </p:txBody>
      </p:sp>
      <p:sp>
        <p:nvSpPr>
          <p:cNvPr id="27" name="Shape 25"/>
          <p:cNvSpPr/>
          <p:nvPr/>
        </p:nvSpPr>
        <p:spPr>
          <a:xfrm>
            <a:off x="6967728" y="2057400"/>
            <a:ext cx="146304" cy="182880"/>
          </a:xfrm>
          <a:prstGeom prst="rightArrow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Shape 26"/>
          <p:cNvSpPr/>
          <p:nvPr/>
        </p:nvSpPr>
        <p:spPr>
          <a:xfrm>
            <a:off x="7132320" y="1417320"/>
            <a:ext cx="1508760" cy="1463040"/>
          </a:xfrm>
          <a:prstGeom prst="rect">
            <a:avLst/>
          </a:prstGeom>
          <a:solidFill>
            <a:srgbClr val="FFFFFF"/>
          </a:solidFill>
          <a:ln w="19050">
            <a:solidFill>
              <a:srgbClr val="0E7C7B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9" name="Shape 27"/>
          <p:cNvSpPr/>
          <p:nvPr/>
        </p:nvSpPr>
        <p:spPr>
          <a:xfrm>
            <a:off x="7658100" y="1188720"/>
            <a:ext cx="457200" cy="457200"/>
          </a:xfrm>
          <a:prstGeom prst="ellipse">
            <a:avLst/>
          </a:prstGeom>
          <a:solidFill>
            <a:srgbClr val="0E7C7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7658100" y="118872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5</a:t>
            </a:r>
            <a:endParaRPr lang="en-US" sz="1600" dirty="0"/>
          </a:p>
        </p:txBody>
      </p:sp>
      <p:sp>
        <p:nvSpPr>
          <p:cNvPr id="31" name="Text 29"/>
          <p:cNvSpPr/>
          <p:nvPr/>
        </p:nvSpPr>
        <p:spPr>
          <a:xfrm>
            <a:off x="7223760" y="1783080"/>
            <a:ext cx="13258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Oversampling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7223760" y="2221992"/>
            <a:ext cx="13258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Minority class upsampled to majority on train fold only</a:t>
            </a:r>
            <a:endParaRPr lang="en-US" sz="900" dirty="0"/>
          </a:p>
        </p:txBody>
      </p:sp>
      <p:sp>
        <p:nvSpPr>
          <p:cNvPr id="33" name="Shape 31"/>
          <p:cNvSpPr/>
          <p:nvPr/>
        </p:nvSpPr>
        <p:spPr>
          <a:xfrm>
            <a:off x="365760" y="3520440"/>
            <a:ext cx="8412480" cy="960120"/>
          </a:xfrm>
          <a:prstGeom prst="rect">
            <a:avLst/>
          </a:prstGeom>
          <a:solidFill>
            <a:srgbClr val="F7F4EE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4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3749040"/>
            <a:ext cx="502920" cy="502920"/>
          </a:xfrm>
          <a:prstGeom prst="rect">
            <a:avLst/>
          </a:prstGeom>
        </p:spPr>
      </p:pic>
      <p:sp>
        <p:nvSpPr>
          <p:cNvPr id="35" name="Text 32"/>
          <p:cNvSpPr/>
          <p:nvPr/>
        </p:nvSpPr>
        <p:spPr>
          <a:xfrm>
            <a:off x="1325880" y="3611880"/>
            <a:ext cx="7315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order?</a:t>
            </a:r>
            <a:endParaRPr lang="en-US" sz="1200" dirty="0"/>
          </a:p>
        </p:txBody>
      </p:sp>
      <p:sp>
        <p:nvSpPr>
          <p:cNvPr id="36" name="Text 33"/>
          <p:cNvSpPr/>
          <p:nvPr/>
        </p:nvSpPr>
        <p:spPr>
          <a:xfrm>
            <a:off x="1325880" y="3886200"/>
            <a:ext cx="73152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i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Imputation is univariate, so it can come before splitting. Scaling and oversampling come strictly after — fit on train only — so no information from the held-out test set ever leaks back into training. This is the discipline that makes the headline numbers honest.</a:t>
            </a:r>
            <a:endParaRPr lang="en-US" sz="1000" dirty="0"/>
          </a:p>
        </p:txBody>
      </p:sp>
      <p:sp>
        <p:nvSpPr>
          <p:cNvPr id="37" name="Shape 34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6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/ 17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Five Models, One Tuning Protocol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Spanning linear · ensemble · kernel · neural families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280160"/>
            <a:ext cx="50292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457200" y="1280160"/>
            <a:ext cx="73152" cy="59436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Shape 4"/>
          <p:cNvSpPr/>
          <p:nvPr/>
        </p:nvSpPr>
        <p:spPr>
          <a:xfrm>
            <a:off x="457200" y="1965960"/>
            <a:ext cx="50292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Shape 5"/>
          <p:cNvSpPr/>
          <p:nvPr/>
        </p:nvSpPr>
        <p:spPr>
          <a:xfrm>
            <a:off x="457200" y="1965960"/>
            <a:ext cx="73152" cy="59436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8" name="Shape 6"/>
          <p:cNvSpPr/>
          <p:nvPr/>
        </p:nvSpPr>
        <p:spPr>
          <a:xfrm>
            <a:off x="457200" y="2651760"/>
            <a:ext cx="50292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7"/>
          <p:cNvSpPr/>
          <p:nvPr/>
        </p:nvSpPr>
        <p:spPr>
          <a:xfrm>
            <a:off x="457200" y="2651760"/>
            <a:ext cx="73152" cy="59436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8"/>
          <p:cNvSpPr/>
          <p:nvPr/>
        </p:nvSpPr>
        <p:spPr>
          <a:xfrm>
            <a:off x="457200" y="3337560"/>
            <a:ext cx="50292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Shape 9"/>
          <p:cNvSpPr/>
          <p:nvPr/>
        </p:nvSpPr>
        <p:spPr>
          <a:xfrm>
            <a:off x="457200" y="3337560"/>
            <a:ext cx="73152" cy="59436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Shape 10"/>
          <p:cNvSpPr/>
          <p:nvPr/>
        </p:nvSpPr>
        <p:spPr>
          <a:xfrm>
            <a:off x="457200" y="4023360"/>
            <a:ext cx="50292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1"/>
          <p:cNvSpPr/>
          <p:nvPr/>
        </p:nvSpPr>
        <p:spPr>
          <a:xfrm>
            <a:off x="457200" y="4023360"/>
            <a:ext cx="73152" cy="59436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Shape 12"/>
          <p:cNvSpPr/>
          <p:nvPr/>
        </p:nvSpPr>
        <p:spPr>
          <a:xfrm>
            <a:off x="640080" y="1371600"/>
            <a:ext cx="411480" cy="411480"/>
          </a:xfrm>
          <a:prstGeom prst="ellipse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4088" y="1435608"/>
            <a:ext cx="274320" cy="274320"/>
          </a:xfrm>
          <a:prstGeom prst="rect">
            <a:avLst/>
          </a:prstGeom>
        </p:spPr>
      </p:pic>
      <p:sp>
        <p:nvSpPr>
          <p:cNvPr id="16" name="Text 13"/>
          <p:cNvSpPr/>
          <p:nvPr/>
        </p:nvSpPr>
        <p:spPr>
          <a:xfrm>
            <a:off x="1188720" y="132588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Logistic Regression</a:t>
            </a:r>
            <a:endParaRPr lang="en-US" sz="1200" dirty="0"/>
          </a:p>
        </p:txBody>
      </p:sp>
      <p:sp>
        <p:nvSpPr>
          <p:cNvPr id="17" name="Shape 14"/>
          <p:cNvSpPr/>
          <p:nvPr/>
        </p:nvSpPr>
        <p:spPr>
          <a:xfrm>
            <a:off x="1188720" y="1609344"/>
            <a:ext cx="777240" cy="201168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1188720" y="1609344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Linear</a:t>
            </a:r>
            <a:endParaRPr lang="en-US" sz="800" dirty="0"/>
          </a:p>
        </p:txBody>
      </p:sp>
      <p:sp>
        <p:nvSpPr>
          <p:cNvPr id="19" name="Text 16"/>
          <p:cNvSpPr/>
          <p:nvPr/>
        </p:nvSpPr>
        <p:spPr>
          <a:xfrm>
            <a:off x="2057400" y="1353312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Canonical baseline; fast, interpretable, calibrated</a:t>
            </a:r>
            <a:endParaRPr lang="en-US" sz="1000" dirty="0"/>
          </a:p>
        </p:txBody>
      </p:sp>
      <p:sp>
        <p:nvSpPr>
          <p:cNvPr id="20" name="Shape 17"/>
          <p:cNvSpPr/>
          <p:nvPr/>
        </p:nvSpPr>
        <p:spPr>
          <a:xfrm>
            <a:off x="640080" y="2057400"/>
            <a:ext cx="411480" cy="411480"/>
          </a:xfrm>
          <a:prstGeom prst="ellipse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4088" y="2121408"/>
            <a:ext cx="274320" cy="274320"/>
          </a:xfrm>
          <a:prstGeom prst="rect">
            <a:avLst/>
          </a:prstGeom>
        </p:spPr>
      </p:pic>
      <p:sp>
        <p:nvSpPr>
          <p:cNvPr id="22" name="Text 18"/>
          <p:cNvSpPr/>
          <p:nvPr/>
        </p:nvSpPr>
        <p:spPr>
          <a:xfrm>
            <a:off x="1188720" y="201168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Forest</a:t>
            </a:r>
            <a:endParaRPr lang="en-US" sz="1200" dirty="0"/>
          </a:p>
        </p:txBody>
      </p:sp>
      <p:sp>
        <p:nvSpPr>
          <p:cNvPr id="23" name="Shape 19"/>
          <p:cNvSpPr/>
          <p:nvPr/>
        </p:nvSpPr>
        <p:spPr>
          <a:xfrm>
            <a:off x="1188720" y="2295144"/>
            <a:ext cx="777240" cy="201168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20"/>
          <p:cNvSpPr/>
          <p:nvPr/>
        </p:nvSpPr>
        <p:spPr>
          <a:xfrm>
            <a:off x="1188720" y="2295144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</a:t>
            </a:r>
            <a:endParaRPr lang="en-US" sz="800" dirty="0"/>
          </a:p>
        </p:txBody>
      </p:sp>
      <p:sp>
        <p:nvSpPr>
          <p:cNvPr id="25" name="Text 21"/>
          <p:cNvSpPr/>
          <p:nvPr/>
        </p:nvSpPr>
        <p:spPr>
          <a:xfrm>
            <a:off x="2057400" y="2039112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Bagged trees; low variance; gives feature importances</a:t>
            </a:r>
            <a:endParaRPr lang="en-US" sz="1000" dirty="0"/>
          </a:p>
        </p:txBody>
      </p:sp>
      <p:sp>
        <p:nvSpPr>
          <p:cNvPr id="26" name="Shape 22"/>
          <p:cNvSpPr/>
          <p:nvPr/>
        </p:nvSpPr>
        <p:spPr>
          <a:xfrm>
            <a:off x="640080" y="2743200"/>
            <a:ext cx="411480" cy="411480"/>
          </a:xfrm>
          <a:prstGeom prst="ellipse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088" y="2807208"/>
            <a:ext cx="274320" cy="274320"/>
          </a:xfrm>
          <a:prstGeom prst="rect">
            <a:avLst/>
          </a:prstGeom>
        </p:spPr>
      </p:pic>
      <p:sp>
        <p:nvSpPr>
          <p:cNvPr id="28" name="Text 23"/>
          <p:cNvSpPr/>
          <p:nvPr/>
        </p:nvSpPr>
        <p:spPr>
          <a:xfrm>
            <a:off x="1188720" y="269748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 Vector Machine</a:t>
            </a:r>
            <a:endParaRPr lang="en-US" sz="1200" dirty="0"/>
          </a:p>
        </p:txBody>
      </p:sp>
      <p:sp>
        <p:nvSpPr>
          <p:cNvPr id="29" name="Shape 24"/>
          <p:cNvSpPr/>
          <p:nvPr/>
        </p:nvSpPr>
        <p:spPr>
          <a:xfrm>
            <a:off x="1188720" y="2980944"/>
            <a:ext cx="777240" cy="201168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5"/>
          <p:cNvSpPr/>
          <p:nvPr/>
        </p:nvSpPr>
        <p:spPr>
          <a:xfrm>
            <a:off x="1188720" y="2980944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Kernel</a:t>
            </a:r>
            <a:endParaRPr lang="en-US" sz="800" dirty="0"/>
          </a:p>
        </p:txBody>
      </p:sp>
      <p:sp>
        <p:nvSpPr>
          <p:cNvPr id="31" name="Text 26"/>
          <p:cNvSpPr/>
          <p:nvPr/>
        </p:nvSpPr>
        <p:spPr>
          <a:xfrm>
            <a:off x="2057400" y="2724912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Maximum-margin; strong on small high-dim data</a:t>
            </a:r>
            <a:endParaRPr lang="en-US" sz="1000" dirty="0"/>
          </a:p>
        </p:txBody>
      </p:sp>
      <p:sp>
        <p:nvSpPr>
          <p:cNvPr id="32" name="Shape 27"/>
          <p:cNvSpPr/>
          <p:nvPr/>
        </p:nvSpPr>
        <p:spPr>
          <a:xfrm>
            <a:off x="640080" y="3429000"/>
            <a:ext cx="411480" cy="411480"/>
          </a:xfrm>
          <a:prstGeom prst="ellipse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3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4088" y="3493008"/>
            <a:ext cx="274320" cy="274320"/>
          </a:xfrm>
          <a:prstGeom prst="rect">
            <a:avLst/>
          </a:prstGeom>
        </p:spPr>
      </p:pic>
      <p:sp>
        <p:nvSpPr>
          <p:cNvPr id="34" name="Text 28"/>
          <p:cNvSpPr/>
          <p:nvPr/>
        </p:nvSpPr>
        <p:spPr>
          <a:xfrm>
            <a:off x="1188720" y="338328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Gradient Boosting</a:t>
            </a:r>
            <a:endParaRPr lang="en-US" sz="1200" dirty="0"/>
          </a:p>
        </p:txBody>
      </p:sp>
      <p:sp>
        <p:nvSpPr>
          <p:cNvPr id="35" name="Shape 29"/>
          <p:cNvSpPr/>
          <p:nvPr/>
        </p:nvSpPr>
        <p:spPr>
          <a:xfrm>
            <a:off x="1188720" y="3666744"/>
            <a:ext cx="777240" cy="201168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Text 30"/>
          <p:cNvSpPr/>
          <p:nvPr/>
        </p:nvSpPr>
        <p:spPr>
          <a:xfrm>
            <a:off x="1188720" y="3666744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Ensemble</a:t>
            </a:r>
            <a:endParaRPr lang="en-US" sz="800" dirty="0"/>
          </a:p>
        </p:txBody>
      </p:sp>
      <p:sp>
        <p:nvSpPr>
          <p:cNvPr id="37" name="Text 31"/>
          <p:cNvSpPr/>
          <p:nvPr/>
        </p:nvSpPr>
        <p:spPr>
          <a:xfrm>
            <a:off x="2057400" y="3410712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Sequential trees fit to residuals; tabular workhorse</a:t>
            </a:r>
            <a:endParaRPr lang="en-US" sz="1000" dirty="0"/>
          </a:p>
        </p:txBody>
      </p:sp>
      <p:sp>
        <p:nvSpPr>
          <p:cNvPr id="38" name="Shape 32"/>
          <p:cNvSpPr/>
          <p:nvPr/>
        </p:nvSpPr>
        <p:spPr>
          <a:xfrm>
            <a:off x="640080" y="4114800"/>
            <a:ext cx="411480" cy="411480"/>
          </a:xfrm>
          <a:prstGeom prst="ellipse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9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04088" y="4178808"/>
            <a:ext cx="274320" cy="274320"/>
          </a:xfrm>
          <a:prstGeom prst="rect">
            <a:avLst/>
          </a:prstGeom>
        </p:spPr>
      </p:pic>
      <p:sp>
        <p:nvSpPr>
          <p:cNvPr id="40" name="Text 33"/>
          <p:cNvSpPr/>
          <p:nvPr/>
        </p:nvSpPr>
        <p:spPr>
          <a:xfrm>
            <a:off x="1188720" y="4069080"/>
            <a:ext cx="21031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Multi-Layer Perceptron</a:t>
            </a:r>
            <a:endParaRPr lang="en-US" sz="1200" dirty="0"/>
          </a:p>
        </p:txBody>
      </p:sp>
      <p:sp>
        <p:nvSpPr>
          <p:cNvPr id="41" name="Shape 34"/>
          <p:cNvSpPr/>
          <p:nvPr/>
        </p:nvSpPr>
        <p:spPr>
          <a:xfrm>
            <a:off x="1188720" y="4352544"/>
            <a:ext cx="777240" cy="201168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2" name="Text 35"/>
          <p:cNvSpPr/>
          <p:nvPr/>
        </p:nvSpPr>
        <p:spPr>
          <a:xfrm>
            <a:off x="1188720" y="4352544"/>
            <a:ext cx="7772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8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Neural</a:t>
            </a:r>
            <a:endParaRPr lang="en-US" sz="800" dirty="0"/>
          </a:p>
        </p:txBody>
      </p:sp>
      <p:sp>
        <p:nvSpPr>
          <p:cNvPr id="43" name="Text 36"/>
          <p:cNvSpPr/>
          <p:nvPr/>
        </p:nvSpPr>
        <p:spPr>
          <a:xfrm>
            <a:off x="2057400" y="4096512"/>
            <a:ext cx="33375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Feed-forward NN; tested with 1–3 hidden layers</a:t>
            </a:r>
            <a:endParaRPr lang="en-US" sz="1000" dirty="0"/>
          </a:p>
        </p:txBody>
      </p:sp>
      <p:sp>
        <p:nvSpPr>
          <p:cNvPr id="44" name="Shape 37"/>
          <p:cNvSpPr/>
          <p:nvPr/>
        </p:nvSpPr>
        <p:spPr>
          <a:xfrm>
            <a:off x="5760720" y="1280160"/>
            <a:ext cx="3017520" cy="3200400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45" name="Text 38"/>
          <p:cNvSpPr/>
          <p:nvPr/>
        </p:nvSpPr>
        <p:spPr>
          <a:xfrm>
            <a:off x="5989320" y="1417320"/>
            <a:ext cx="25603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TUNING PROTOCOL</a:t>
            </a:r>
            <a:endParaRPr lang="en-US" sz="1000" dirty="0"/>
          </a:p>
        </p:txBody>
      </p:sp>
      <p:sp>
        <p:nvSpPr>
          <p:cNvPr id="46" name="Text 39"/>
          <p:cNvSpPr/>
          <p:nvPr/>
        </p:nvSpPr>
        <p:spPr>
          <a:xfrm>
            <a:off x="5989320" y="1691640"/>
            <a:ext cx="25603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GridSearchCV</a:t>
            </a:r>
            <a:endParaRPr lang="en-US" sz="2200" dirty="0"/>
          </a:p>
        </p:txBody>
      </p:sp>
      <p:sp>
        <p:nvSpPr>
          <p:cNvPr id="47" name="Shape 40"/>
          <p:cNvSpPr/>
          <p:nvPr/>
        </p:nvSpPr>
        <p:spPr>
          <a:xfrm>
            <a:off x="5989320" y="2103120"/>
            <a:ext cx="411480" cy="36576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8" name="Text 41"/>
          <p:cNvSpPr/>
          <p:nvPr/>
        </p:nvSpPr>
        <p:spPr>
          <a:xfrm>
            <a:off x="5989320" y="2240280"/>
            <a:ext cx="2560320" cy="2103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spcAft>
                <a:spcPts val="400"/>
              </a:spcAft>
              <a:buSzPct val="100000"/>
              <a:buChar char="●"/>
            </a:pPr>
            <a:r>
              <a:rPr lang="en-US" sz="12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5-fold stratified CV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●"/>
            </a:pPr>
            <a:r>
              <a:rPr lang="en-US" sz="12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Scoring: roc_auc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●"/>
            </a:pPr>
            <a:r>
              <a:rPr lang="en-US" sz="12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270 model fits / dataset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●"/>
            </a:pPr>
            <a:r>
              <a:rPr lang="en-US" sz="12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class_weight = balanced</a:t>
            </a:r>
            <a:endParaRPr lang="en-US" sz="1200" dirty="0"/>
          </a:p>
          <a:p>
            <a:pPr marL="342900" indent="-342900">
              <a:spcAft>
                <a:spcPts val="400"/>
              </a:spcAft>
              <a:buSzPct val="100000"/>
              <a:buChar char="●"/>
            </a:pPr>
            <a:r>
              <a:rPr lang="en-US" sz="12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random_state = 42</a:t>
            </a:r>
            <a:endParaRPr lang="en-US" sz="1200" dirty="0"/>
          </a:p>
        </p:txBody>
      </p:sp>
      <p:sp>
        <p:nvSpPr>
          <p:cNvPr id="49" name="Shape 42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1" name="Text 44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 / 17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Evaluation Metrics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Five complementary measures — no single number tells the story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8229600" cy="566928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640080" y="1188720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Accuracy</a:t>
            </a:r>
            <a:endParaRPr lang="en-US" sz="1400" dirty="0"/>
          </a:p>
        </p:txBody>
      </p:sp>
      <p:sp>
        <p:nvSpPr>
          <p:cNvPr id="6" name="Text 4"/>
          <p:cNvSpPr/>
          <p:nvPr/>
        </p:nvSpPr>
        <p:spPr>
          <a:xfrm>
            <a:off x="2331720" y="1188720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(TP + TN) / N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4983480" y="1188720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Intuitive but misleading on imbalanced data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>
            <a:off x="457200" y="1847088"/>
            <a:ext cx="8229600" cy="566928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640080" y="1847088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Precision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2331720" y="1847088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TP / (TP + FP)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4983480" y="1847088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many flagged patients truly have the disease</a:t>
            </a:r>
            <a:endParaRPr lang="en-US" sz="1100" dirty="0"/>
          </a:p>
        </p:txBody>
      </p:sp>
      <p:sp>
        <p:nvSpPr>
          <p:cNvPr id="12" name="Shape 10"/>
          <p:cNvSpPr/>
          <p:nvPr/>
        </p:nvSpPr>
        <p:spPr>
          <a:xfrm>
            <a:off x="457200" y="2505456"/>
            <a:ext cx="8229600" cy="566928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40080" y="2505456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Recall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2331720" y="2505456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TP / (TP + FN)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4983480" y="2505456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many true cases the model successfully catches</a:t>
            </a:r>
            <a:endParaRPr lang="en-US" sz="1100" dirty="0"/>
          </a:p>
        </p:txBody>
      </p:sp>
      <p:sp>
        <p:nvSpPr>
          <p:cNvPr id="16" name="Shape 14"/>
          <p:cNvSpPr/>
          <p:nvPr/>
        </p:nvSpPr>
        <p:spPr>
          <a:xfrm>
            <a:off x="457200" y="3163824"/>
            <a:ext cx="8229600" cy="566928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640080" y="3163824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F1-Score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2331720" y="3163824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2·P·R / (P + R)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4983480" y="3163824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Harmonic mean — balances precision and recall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57200" y="3822192"/>
            <a:ext cx="8229600" cy="566928"/>
          </a:xfrm>
          <a:prstGeom prst="rect">
            <a:avLst/>
          </a:prstGeom>
          <a:solidFill>
            <a:srgbClr val="F7F4EE"/>
          </a:solidFill>
          <a:ln w="1905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640080" y="3822192"/>
            <a:ext cx="16459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E07A5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AUC-ROC</a:t>
            </a:r>
            <a:endParaRPr lang="en-US" sz="1400" dirty="0"/>
          </a:p>
        </p:txBody>
      </p:sp>
      <p:sp>
        <p:nvSpPr>
          <p:cNvPr id="22" name="Text 20"/>
          <p:cNvSpPr/>
          <p:nvPr/>
        </p:nvSpPr>
        <p:spPr>
          <a:xfrm>
            <a:off x="2331720" y="3822192"/>
            <a:ext cx="256032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onsolas" pitchFamily="34" charset="0"/>
                <a:ea typeface="Consolas" pitchFamily="34" charset="-122"/>
                <a:cs typeface="Consolas" pitchFamily="34" charset="-120"/>
              </a:rPr>
              <a:t>∫ TPR d(FPR)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4983480" y="3822192"/>
            <a:ext cx="352044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Threshold-independent — the primary metric here</a:t>
            </a:r>
            <a:endParaRPr lang="en-US" sz="1100" dirty="0"/>
          </a:p>
        </p:txBody>
      </p:sp>
      <p:sp>
        <p:nvSpPr>
          <p:cNvPr id="24" name="Text 22"/>
          <p:cNvSpPr/>
          <p:nvPr/>
        </p:nvSpPr>
        <p:spPr>
          <a:xfrm>
            <a:off x="7498080" y="3840480"/>
            <a:ext cx="10972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PRIMARY</a:t>
            </a:r>
            <a:endParaRPr lang="en-US" sz="900" dirty="0"/>
          </a:p>
        </p:txBody>
      </p:sp>
      <p:sp>
        <p:nvSpPr>
          <p:cNvPr id="25" name="Shape 23"/>
          <p:cNvSpPr/>
          <p:nvPr/>
        </p:nvSpPr>
        <p:spPr>
          <a:xfrm>
            <a:off x="457200" y="4526280"/>
            <a:ext cx="8229600" cy="228600"/>
          </a:xfrm>
          <a:prstGeom prst="rect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4"/>
          <p:cNvSpPr/>
          <p:nvPr/>
        </p:nvSpPr>
        <p:spPr>
          <a:xfrm>
            <a:off x="457200" y="4507992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5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AUC-ROC was selected as the headline metric: it is threshold-independent and probabilistically interpretable as the chance a positive case is ranked higher than a negative one.</a:t>
            </a:r>
            <a:endParaRPr lang="en-US" sz="950" dirty="0"/>
          </a:p>
        </p:txBody>
      </p:sp>
      <p:sp>
        <p:nvSpPr>
          <p:cNvPr id="27" name="Shape 25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8" name="Text 26"/>
          <p:cNvSpPr/>
          <p:nvPr/>
        </p:nvSpPr>
        <p:spPr>
          <a:xfrm>
            <a:off x="365760" y="4846320"/>
            <a:ext cx="594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/ 17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Results — Diabetes (PIMA)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768 records · 8 features · 154 test rows · class balance ~ 65/35</a:t>
            </a:r>
            <a:endParaRPr lang="en-US" sz="12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365760" y="1188720"/>
          <a:ext cx="4754880" cy="2331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365760" y="3520440"/>
            <a:ext cx="4754880" cy="1325880"/>
          </a:xfrm>
          <a:prstGeom prst="rect">
            <a:avLst/>
          </a:prstGeom>
          <a:solidFill>
            <a:srgbClr val="FFFFFF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457200" y="3566160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Top-5 features by importance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438912" y="3867912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Glucose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1371600" y="3904488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6"/>
          <p:cNvSpPr/>
          <p:nvPr/>
        </p:nvSpPr>
        <p:spPr>
          <a:xfrm>
            <a:off x="1371600" y="3904488"/>
            <a:ext cx="320040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4590288" y="3867912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0.25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438912" y="4069080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BMI</a:t>
            </a:r>
            <a:endParaRPr lang="en-US" sz="900" dirty="0"/>
          </a:p>
        </p:txBody>
      </p:sp>
      <p:sp>
        <p:nvSpPr>
          <p:cNvPr id="12" name="Shape 9"/>
          <p:cNvSpPr/>
          <p:nvPr/>
        </p:nvSpPr>
        <p:spPr>
          <a:xfrm>
            <a:off x="1371600" y="4105656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1371600" y="4105656"/>
            <a:ext cx="2048256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1"/>
          <p:cNvSpPr/>
          <p:nvPr/>
        </p:nvSpPr>
        <p:spPr>
          <a:xfrm>
            <a:off x="4590288" y="4069080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0.16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438912" y="4270248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</a:t>
            </a:r>
            <a:endParaRPr lang="en-US" sz="900" dirty="0"/>
          </a:p>
        </p:txBody>
      </p:sp>
      <p:sp>
        <p:nvSpPr>
          <p:cNvPr id="16" name="Shape 13"/>
          <p:cNvSpPr/>
          <p:nvPr/>
        </p:nvSpPr>
        <p:spPr>
          <a:xfrm>
            <a:off x="1371600" y="4306824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4"/>
          <p:cNvSpPr/>
          <p:nvPr/>
        </p:nvSpPr>
        <p:spPr>
          <a:xfrm>
            <a:off x="1371600" y="4306824"/>
            <a:ext cx="1792224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4590288" y="4270248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0.14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438912" y="4471416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Pedigree Fn.</a:t>
            </a:r>
            <a:endParaRPr lang="en-US" sz="900" dirty="0"/>
          </a:p>
        </p:txBody>
      </p:sp>
      <p:sp>
        <p:nvSpPr>
          <p:cNvPr id="20" name="Shape 17"/>
          <p:cNvSpPr/>
          <p:nvPr/>
        </p:nvSpPr>
        <p:spPr>
          <a:xfrm>
            <a:off x="1371600" y="4507992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8"/>
          <p:cNvSpPr/>
          <p:nvPr/>
        </p:nvSpPr>
        <p:spPr>
          <a:xfrm>
            <a:off x="1371600" y="4507992"/>
            <a:ext cx="1536192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19"/>
          <p:cNvSpPr/>
          <p:nvPr/>
        </p:nvSpPr>
        <p:spPr>
          <a:xfrm>
            <a:off x="4590288" y="4471416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0.12</a:t>
            </a:r>
            <a:endParaRPr lang="en-US" sz="900" dirty="0"/>
          </a:p>
        </p:txBody>
      </p:sp>
      <p:sp>
        <p:nvSpPr>
          <p:cNvPr id="23" name="Text 20"/>
          <p:cNvSpPr/>
          <p:nvPr/>
        </p:nvSpPr>
        <p:spPr>
          <a:xfrm>
            <a:off x="438912" y="4672584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Insulin</a:t>
            </a:r>
            <a:endParaRPr lang="en-US" sz="900" dirty="0"/>
          </a:p>
        </p:txBody>
      </p:sp>
      <p:sp>
        <p:nvSpPr>
          <p:cNvPr id="24" name="Shape 21"/>
          <p:cNvSpPr/>
          <p:nvPr/>
        </p:nvSpPr>
        <p:spPr>
          <a:xfrm>
            <a:off x="1371600" y="4709160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2"/>
          <p:cNvSpPr/>
          <p:nvPr/>
        </p:nvSpPr>
        <p:spPr>
          <a:xfrm>
            <a:off x="1371600" y="4709160"/>
            <a:ext cx="128016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3"/>
          <p:cNvSpPr/>
          <p:nvPr/>
        </p:nvSpPr>
        <p:spPr>
          <a:xfrm>
            <a:off x="4590288" y="4672584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0.10</a:t>
            </a:r>
            <a:endParaRPr lang="en-US" sz="900" dirty="0"/>
          </a:p>
        </p:txBody>
      </p:sp>
      <p:sp>
        <p:nvSpPr>
          <p:cNvPr id="27" name="Shape 24"/>
          <p:cNvSpPr/>
          <p:nvPr/>
        </p:nvSpPr>
        <p:spPr>
          <a:xfrm>
            <a:off x="5349240" y="1188720"/>
            <a:ext cx="3429000" cy="1508760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Text 25"/>
          <p:cNvSpPr/>
          <p:nvPr/>
        </p:nvSpPr>
        <p:spPr>
          <a:xfrm>
            <a:off x="5532120" y="1298448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MODEL</a:t>
            </a:r>
            <a:endParaRPr lang="en-US" sz="900" dirty="0"/>
          </a:p>
        </p:txBody>
      </p:sp>
      <p:sp>
        <p:nvSpPr>
          <p:cNvPr id="29" name="Text 26"/>
          <p:cNvSpPr/>
          <p:nvPr/>
        </p:nvSpPr>
        <p:spPr>
          <a:xfrm>
            <a:off x="5532120" y="1508760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SVM</a:t>
            </a:r>
            <a:endParaRPr lang="en-US" sz="1800" dirty="0"/>
          </a:p>
        </p:txBody>
      </p:sp>
      <p:sp>
        <p:nvSpPr>
          <p:cNvPr id="30" name="Shape 27"/>
          <p:cNvSpPr/>
          <p:nvPr/>
        </p:nvSpPr>
        <p:spPr>
          <a:xfrm>
            <a:off x="5532120" y="1920240"/>
            <a:ext cx="365760" cy="36576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5532120" y="1993392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AUC-ROC</a:t>
            </a:r>
            <a:endParaRPr lang="en-US" sz="900" dirty="0"/>
          </a:p>
        </p:txBody>
      </p:sp>
      <p:sp>
        <p:nvSpPr>
          <p:cNvPr id="32" name="Text 29"/>
          <p:cNvSpPr/>
          <p:nvPr/>
        </p:nvSpPr>
        <p:spPr>
          <a:xfrm>
            <a:off x="5532120" y="2212848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3B82F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0.8215</a:t>
            </a:r>
            <a:endParaRPr lang="en-US" sz="2800" dirty="0"/>
          </a:p>
        </p:txBody>
      </p:sp>
      <p:sp>
        <p:nvSpPr>
          <p:cNvPr id="33" name="Shape 30"/>
          <p:cNvSpPr/>
          <p:nvPr/>
        </p:nvSpPr>
        <p:spPr>
          <a:xfrm>
            <a:off x="5349240" y="2788920"/>
            <a:ext cx="3429000" cy="2011680"/>
          </a:xfrm>
          <a:prstGeom prst="rect">
            <a:avLst/>
          </a:prstGeom>
          <a:solidFill>
            <a:srgbClr val="F7F4EE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4" name="Text 31"/>
          <p:cNvSpPr/>
          <p:nvPr/>
        </p:nvSpPr>
        <p:spPr>
          <a:xfrm>
            <a:off x="5486400" y="288036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</a:t>
            </a:r>
            <a:endParaRPr lang="en-US" sz="900" dirty="0"/>
          </a:p>
        </p:txBody>
      </p:sp>
      <p:sp>
        <p:nvSpPr>
          <p:cNvPr id="35" name="Text 32"/>
          <p:cNvSpPr/>
          <p:nvPr/>
        </p:nvSpPr>
        <p:spPr>
          <a:xfrm>
            <a:off x="5486400" y="3108960"/>
            <a:ext cx="315468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five models cluster within 0.022 AUC — suggests dataset-level Bayes-error ceiling rather than model differences.</a:t>
            </a:r>
            <a:endParaRPr lang="en-US" sz="1100" dirty="0"/>
          </a:p>
        </p:txBody>
      </p:sp>
      <p:sp>
        <p:nvSpPr>
          <p:cNvPr id="36" name="Shape 33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4"/>
          <p:cNvSpPr/>
          <p:nvPr/>
        </p:nvSpPr>
        <p:spPr>
          <a:xfrm>
            <a:off x="365760" y="4846320"/>
            <a:ext cx="594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38" name="Text 35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 / 17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Results — Heart Disease (Cleveland)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303 records · 13 features · 61 test rows · class balance ~ 54/46</a:t>
            </a:r>
            <a:endParaRPr lang="en-US" sz="12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365760" y="1188720"/>
          <a:ext cx="4754880" cy="2331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365760" y="3520440"/>
            <a:ext cx="4754880" cy="1325880"/>
          </a:xfrm>
          <a:prstGeom prst="rect">
            <a:avLst/>
          </a:prstGeom>
          <a:solidFill>
            <a:srgbClr val="FFFFFF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457200" y="3566160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Top-5 features by importance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438912" y="3867912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thal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1371600" y="3904488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6"/>
          <p:cNvSpPr/>
          <p:nvPr/>
        </p:nvSpPr>
        <p:spPr>
          <a:xfrm>
            <a:off x="1371600" y="3904488"/>
            <a:ext cx="320040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4590288" y="3867912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0.15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438912" y="4069080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</a:t>
            </a:r>
            <a:endParaRPr lang="en-US" sz="900" dirty="0"/>
          </a:p>
        </p:txBody>
      </p:sp>
      <p:sp>
        <p:nvSpPr>
          <p:cNvPr id="12" name="Shape 9"/>
          <p:cNvSpPr/>
          <p:nvPr/>
        </p:nvSpPr>
        <p:spPr>
          <a:xfrm>
            <a:off x="1371600" y="4105656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1371600" y="4105656"/>
            <a:ext cx="256032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1"/>
          <p:cNvSpPr/>
          <p:nvPr/>
        </p:nvSpPr>
        <p:spPr>
          <a:xfrm>
            <a:off x="4590288" y="4069080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0.12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438912" y="4270248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thalach</a:t>
            </a:r>
            <a:endParaRPr lang="en-US" sz="900" dirty="0"/>
          </a:p>
        </p:txBody>
      </p:sp>
      <p:sp>
        <p:nvSpPr>
          <p:cNvPr id="16" name="Shape 13"/>
          <p:cNvSpPr/>
          <p:nvPr/>
        </p:nvSpPr>
        <p:spPr>
          <a:xfrm>
            <a:off x="1371600" y="4306824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4"/>
          <p:cNvSpPr/>
          <p:nvPr/>
        </p:nvSpPr>
        <p:spPr>
          <a:xfrm>
            <a:off x="1371600" y="4306824"/>
            <a:ext cx="256032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4590288" y="4270248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0.12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438912" y="4471416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cp</a:t>
            </a:r>
            <a:endParaRPr lang="en-US" sz="900" dirty="0"/>
          </a:p>
        </p:txBody>
      </p:sp>
      <p:sp>
        <p:nvSpPr>
          <p:cNvPr id="20" name="Shape 17"/>
          <p:cNvSpPr/>
          <p:nvPr/>
        </p:nvSpPr>
        <p:spPr>
          <a:xfrm>
            <a:off x="1371600" y="4507992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8"/>
          <p:cNvSpPr/>
          <p:nvPr/>
        </p:nvSpPr>
        <p:spPr>
          <a:xfrm>
            <a:off x="1371600" y="4507992"/>
            <a:ext cx="213360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19"/>
          <p:cNvSpPr/>
          <p:nvPr/>
        </p:nvSpPr>
        <p:spPr>
          <a:xfrm>
            <a:off x="4590288" y="4471416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0.10</a:t>
            </a:r>
            <a:endParaRPr lang="en-US" sz="900" dirty="0"/>
          </a:p>
        </p:txBody>
      </p:sp>
      <p:sp>
        <p:nvSpPr>
          <p:cNvPr id="23" name="Text 20"/>
          <p:cNvSpPr/>
          <p:nvPr/>
        </p:nvSpPr>
        <p:spPr>
          <a:xfrm>
            <a:off x="438912" y="4672584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</a:t>
            </a:r>
            <a:endParaRPr lang="en-US" sz="900" dirty="0"/>
          </a:p>
        </p:txBody>
      </p:sp>
      <p:sp>
        <p:nvSpPr>
          <p:cNvPr id="24" name="Shape 21"/>
          <p:cNvSpPr/>
          <p:nvPr/>
        </p:nvSpPr>
        <p:spPr>
          <a:xfrm>
            <a:off x="1371600" y="4709160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2"/>
          <p:cNvSpPr/>
          <p:nvPr/>
        </p:nvSpPr>
        <p:spPr>
          <a:xfrm>
            <a:off x="1371600" y="4709160"/>
            <a:ext cx="192024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3"/>
          <p:cNvSpPr/>
          <p:nvPr/>
        </p:nvSpPr>
        <p:spPr>
          <a:xfrm>
            <a:off x="4590288" y="4672584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0.09</a:t>
            </a:r>
            <a:endParaRPr lang="en-US" sz="900" dirty="0"/>
          </a:p>
        </p:txBody>
      </p:sp>
      <p:sp>
        <p:nvSpPr>
          <p:cNvPr id="27" name="Shape 24"/>
          <p:cNvSpPr/>
          <p:nvPr/>
        </p:nvSpPr>
        <p:spPr>
          <a:xfrm>
            <a:off x="5349240" y="1188720"/>
            <a:ext cx="3429000" cy="1508760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Text 25"/>
          <p:cNvSpPr/>
          <p:nvPr/>
        </p:nvSpPr>
        <p:spPr>
          <a:xfrm>
            <a:off x="5532120" y="1298448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MODEL</a:t>
            </a:r>
            <a:endParaRPr lang="en-US" sz="900" dirty="0"/>
          </a:p>
        </p:txBody>
      </p:sp>
      <p:sp>
        <p:nvSpPr>
          <p:cNvPr id="29" name="Text 26"/>
          <p:cNvSpPr/>
          <p:nvPr/>
        </p:nvSpPr>
        <p:spPr>
          <a:xfrm>
            <a:off x="5532120" y="1508760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Logistic Regression</a:t>
            </a:r>
            <a:endParaRPr lang="en-US" sz="1800" dirty="0"/>
          </a:p>
        </p:txBody>
      </p:sp>
      <p:sp>
        <p:nvSpPr>
          <p:cNvPr id="30" name="Shape 27"/>
          <p:cNvSpPr/>
          <p:nvPr/>
        </p:nvSpPr>
        <p:spPr>
          <a:xfrm>
            <a:off x="5532120" y="1920240"/>
            <a:ext cx="365760" cy="36576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5532120" y="1993392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AUC-ROC</a:t>
            </a:r>
            <a:endParaRPr lang="en-US" sz="900" dirty="0"/>
          </a:p>
        </p:txBody>
      </p:sp>
      <p:sp>
        <p:nvSpPr>
          <p:cNvPr id="32" name="Text 29"/>
          <p:cNvSpPr/>
          <p:nvPr/>
        </p:nvSpPr>
        <p:spPr>
          <a:xfrm>
            <a:off x="5532120" y="2212848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DC2626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0.9578</a:t>
            </a:r>
            <a:endParaRPr lang="en-US" sz="2800" dirty="0"/>
          </a:p>
        </p:txBody>
      </p:sp>
      <p:sp>
        <p:nvSpPr>
          <p:cNvPr id="33" name="Shape 30"/>
          <p:cNvSpPr/>
          <p:nvPr/>
        </p:nvSpPr>
        <p:spPr>
          <a:xfrm>
            <a:off x="5349240" y="2788920"/>
            <a:ext cx="3429000" cy="2011680"/>
          </a:xfrm>
          <a:prstGeom prst="rect">
            <a:avLst/>
          </a:prstGeom>
          <a:solidFill>
            <a:srgbClr val="F7F4EE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4" name="Text 31"/>
          <p:cNvSpPr/>
          <p:nvPr/>
        </p:nvSpPr>
        <p:spPr>
          <a:xfrm>
            <a:off x="5486400" y="288036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</a:t>
            </a:r>
            <a:endParaRPr lang="en-US" sz="900" dirty="0"/>
          </a:p>
        </p:txBody>
      </p:sp>
      <p:sp>
        <p:nvSpPr>
          <p:cNvPr id="35" name="Text 32"/>
          <p:cNvSpPr/>
          <p:nvPr/>
        </p:nvSpPr>
        <p:spPr>
          <a:xfrm>
            <a:off x="5486400" y="3108960"/>
            <a:ext cx="315468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Linear model wins on the smallest dataset — a recurring pattern when sample size is limited.</a:t>
            </a:r>
            <a:endParaRPr lang="en-US" sz="1100" dirty="0"/>
          </a:p>
        </p:txBody>
      </p:sp>
      <p:sp>
        <p:nvSpPr>
          <p:cNvPr id="36" name="Shape 33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4"/>
          <p:cNvSpPr/>
          <p:nvPr/>
        </p:nvSpPr>
        <p:spPr>
          <a:xfrm>
            <a:off x="365760" y="4846320"/>
            <a:ext cx="59436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  <p:sp>
        <p:nvSpPr>
          <p:cNvPr id="38" name="Text 35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/ 17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Results — Sepsis (PhysioNet)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20,000+ records · 15 features · ICU hourly observations · severely imbalanced</a:t>
            </a:r>
            <a:endParaRPr lang="en-US" sz="1200" dirty="0"/>
          </a:p>
        </p:txBody>
      </p:sp>
      <p:graphicFrame>
        <p:nvGraphicFramePr>
          <p:cNvPr id="4" name="Chart 0"/>
          <p:cNvGraphicFramePr/>
          <p:nvPr/>
        </p:nvGraphicFramePr>
        <p:xfrm>
          <a:off x="365760" y="1188720"/>
          <a:ext cx="4754880" cy="233172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Shape 2"/>
          <p:cNvSpPr/>
          <p:nvPr/>
        </p:nvSpPr>
        <p:spPr>
          <a:xfrm>
            <a:off x="365760" y="3520440"/>
            <a:ext cx="4754880" cy="1325880"/>
          </a:xfrm>
          <a:prstGeom prst="rect">
            <a:avLst/>
          </a:prstGeom>
          <a:solidFill>
            <a:srgbClr val="FFFFFF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3"/>
          <p:cNvSpPr/>
          <p:nvPr/>
        </p:nvSpPr>
        <p:spPr>
          <a:xfrm>
            <a:off x="457200" y="3566160"/>
            <a:ext cx="45720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Top-5 features by importance</a:t>
            </a:r>
            <a:endParaRPr lang="en-US" sz="1000" dirty="0"/>
          </a:p>
        </p:txBody>
      </p:sp>
      <p:sp>
        <p:nvSpPr>
          <p:cNvPr id="7" name="Text 4"/>
          <p:cNvSpPr/>
          <p:nvPr/>
        </p:nvSpPr>
        <p:spPr>
          <a:xfrm>
            <a:off x="438912" y="3867912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Lactate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1371600" y="3904488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Shape 6"/>
          <p:cNvSpPr/>
          <p:nvPr/>
        </p:nvSpPr>
        <p:spPr>
          <a:xfrm>
            <a:off x="1371600" y="3904488"/>
            <a:ext cx="320040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7"/>
          <p:cNvSpPr/>
          <p:nvPr/>
        </p:nvSpPr>
        <p:spPr>
          <a:xfrm>
            <a:off x="4590288" y="3867912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0.21</a:t>
            </a:r>
            <a:endParaRPr lang="en-US" sz="900" dirty="0"/>
          </a:p>
        </p:txBody>
      </p:sp>
      <p:sp>
        <p:nvSpPr>
          <p:cNvPr id="11" name="Text 8"/>
          <p:cNvSpPr/>
          <p:nvPr/>
        </p:nvSpPr>
        <p:spPr>
          <a:xfrm>
            <a:off x="438912" y="4069080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Temperature</a:t>
            </a:r>
            <a:endParaRPr lang="en-US" sz="900" dirty="0"/>
          </a:p>
        </p:txBody>
      </p:sp>
      <p:sp>
        <p:nvSpPr>
          <p:cNvPr id="12" name="Shape 9"/>
          <p:cNvSpPr/>
          <p:nvPr/>
        </p:nvSpPr>
        <p:spPr>
          <a:xfrm>
            <a:off x="1371600" y="4105656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Shape 10"/>
          <p:cNvSpPr/>
          <p:nvPr/>
        </p:nvSpPr>
        <p:spPr>
          <a:xfrm>
            <a:off x="1371600" y="4105656"/>
            <a:ext cx="289560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1"/>
          <p:cNvSpPr/>
          <p:nvPr/>
        </p:nvSpPr>
        <p:spPr>
          <a:xfrm>
            <a:off x="4590288" y="4069080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0.19</a:t>
            </a:r>
            <a:endParaRPr lang="en-US" sz="900" dirty="0"/>
          </a:p>
        </p:txBody>
      </p:sp>
      <p:sp>
        <p:nvSpPr>
          <p:cNvPr id="15" name="Text 12"/>
          <p:cNvSpPr/>
          <p:nvPr/>
        </p:nvSpPr>
        <p:spPr>
          <a:xfrm>
            <a:off x="438912" y="4270248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Resp. rate</a:t>
            </a:r>
            <a:endParaRPr lang="en-US" sz="900" dirty="0"/>
          </a:p>
        </p:txBody>
      </p:sp>
      <p:sp>
        <p:nvSpPr>
          <p:cNvPr id="16" name="Shape 13"/>
          <p:cNvSpPr/>
          <p:nvPr/>
        </p:nvSpPr>
        <p:spPr>
          <a:xfrm>
            <a:off x="1371600" y="4306824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Shape 14"/>
          <p:cNvSpPr/>
          <p:nvPr/>
        </p:nvSpPr>
        <p:spPr>
          <a:xfrm>
            <a:off x="1371600" y="4306824"/>
            <a:ext cx="182880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5"/>
          <p:cNvSpPr/>
          <p:nvPr/>
        </p:nvSpPr>
        <p:spPr>
          <a:xfrm>
            <a:off x="4590288" y="4270248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0.12</a:t>
            </a:r>
            <a:endParaRPr lang="en-US" sz="900" dirty="0"/>
          </a:p>
        </p:txBody>
      </p:sp>
      <p:sp>
        <p:nvSpPr>
          <p:cNvPr id="19" name="Text 16"/>
          <p:cNvSpPr/>
          <p:nvPr/>
        </p:nvSpPr>
        <p:spPr>
          <a:xfrm>
            <a:off x="438912" y="4471416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Creatinine</a:t>
            </a:r>
            <a:endParaRPr lang="en-US" sz="900" dirty="0"/>
          </a:p>
        </p:txBody>
      </p:sp>
      <p:sp>
        <p:nvSpPr>
          <p:cNvPr id="20" name="Shape 17"/>
          <p:cNvSpPr/>
          <p:nvPr/>
        </p:nvSpPr>
        <p:spPr>
          <a:xfrm>
            <a:off x="1371600" y="4507992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Shape 18"/>
          <p:cNvSpPr/>
          <p:nvPr/>
        </p:nvSpPr>
        <p:spPr>
          <a:xfrm>
            <a:off x="1371600" y="4507992"/>
            <a:ext cx="167640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2" name="Text 19"/>
          <p:cNvSpPr/>
          <p:nvPr/>
        </p:nvSpPr>
        <p:spPr>
          <a:xfrm>
            <a:off x="4590288" y="4471416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0.11</a:t>
            </a:r>
            <a:endParaRPr lang="en-US" sz="900" dirty="0"/>
          </a:p>
        </p:txBody>
      </p:sp>
      <p:sp>
        <p:nvSpPr>
          <p:cNvPr id="23" name="Text 20"/>
          <p:cNvSpPr/>
          <p:nvPr/>
        </p:nvSpPr>
        <p:spPr>
          <a:xfrm>
            <a:off x="438912" y="4672584"/>
            <a:ext cx="9144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WBC</a:t>
            </a:r>
            <a:endParaRPr lang="en-US" sz="900" dirty="0"/>
          </a:p>
        </p:txBody>
      </p:sp>
      <p:sp>
        <p:nvSpPr>
          <p:cNvPr id="24" name="Shape 21"/>
          <p:cNvSpPr/>
          <p:nvPr/>
        </p:nvSpPr>
        <p:spPr>
          <a:xfrm>
            <a:off x="1371600" y="4709160"/>
            <a:ext cx="3200400" cy="109728"/>
          </a:xfrm>
          <a:prstGeom prst="rect">
            <a:avLst/>
          </a:prstGeom>
          <a:solidFill>
            <a:srgbClr val="F1F5F9"/>
          </a:solidFill>
          <a:ln w="12700">
            <a:solidFill>
              <a:srgbClr val="F1F5F9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22"/>
          <p:cNvSpPr/>
          <p:nvPr/>
        </p:nvSpPr>
        <p:spPr>
          <a:xfrm>
            <a:off x="1371600" y="4709160"/>
            <a:ext cx="1371600" cy="109728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6" name="Text 23"/>
          <p:cNvSpPr/>
          <p:nvPr/>
        </p:nvSpPr>
        <p:spPr>
          <a:xfrm>
            <a:off x="4590288" y="4672584"/>
            <a:ext cx="41148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900" b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0.09</a:t>
            </a:r>
            <a:endParaRPr lang="en-US" sz="900" dirty="0"/>
          </a:p>
        </p:txBody>
      </p:sp>
      <p:sp>
        <p:nvSpPr>
          <p:cNvPr id="27" name="Shape 24"/>
          <p:cNvSpPr/>
          <p:nvPr/>
        </p:nvSpPr>
        <p:spPr>
          <a:xfrm>
            <a:off x="5349240" y="1188720"/>
            <a:ext cx="3429000" cy="1508760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8" name="Text 25"/>
          <p:cNvSpPr/>
          <p:nvPr/>
        </p:nvSpPr>
        <p:spPr>
          <a:xfrm>
            <a:off x="5532120" y="1298448"/>
            <a:ext cx="310896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MODEL</a:t>
            </a:r>
            <a:endParaRPr lang="en-US" sz="900" dirty="0"/>
          </a:p>
        </p:txBody>
      </p:sp>
      <p:sp>
        <p:nvSpPr>
          <p:cNvPr id="29" name="Text 26"/>
          <p:cNvSpPr/>
          <p:nvPr/>
        </p:nvSpPr>
        <p:spPr>
          <a:xfrm>
            <a:off x="5532120" y="1508760"/>
            <a:ext cx="31089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SVM</a:t>
            </a:r>
            <a:endParaRPr lang="en-US" sz="1800" dirty="0"/>
          </a:p>
        </p:txBody>
      </p:sp>
      <p:sp>
        <p:nvSpPr>
          <p:cNvPr id="30" name="Shape 27"/>
          <p:cNvSpPr/>
          <p:nvPr/>
        </p:nvSpPr>
        <p:spPr>
          <a:xfrm>
            <a:off x="5532120" y="1920240"/>
            <a:ext cx="365760" cy="36576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/>
          <p:nvPr/>
        </p:nvSpPr>
        <p:spPr>
          <a:xfrm>
            <a:off x="5532120" y="1993392"/>
            <a:ext cx="164592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AUC-ROC</a:t>
            </a:r>
            <a:endParaRPr lang="en-US" sz="900" dirty="0"/>
          </a:p>
        </p:txBody>
      </p:sp>
      <p:sp>
        <p:nvSpPr>
          <p:cNvPr id="32" name="Text 29"/>
          <p:cNvSpPr/>
          <p:nvPr/>
        </p:nvSpPr>
        <p:spPr>
          <a:xfrm>
            <a:off x="5532120" y="2212848"/>
            <a:ext cx="31089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F59E0B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0.9997</a:t>
            </a:r>
            <a:endParaRPr lang="en-US" sz="2800" dirty="0"/>
          </a:p>
        </p:txBody>
      </p:sp>
      <p:sp>
        <p:nvSpPr>
          <p:cNvPr id="33" name="Shape 30"/>
          <p:cNvSpPr/>
          <p:nvPr/>
        </p:nvSpPr>
        <p:spPr>
          <a:xfrm>
            <a:off x="5349240" y="2788920"/>
            <a:ext cx="3429000" cy="960120"/>
          </a:xfrm>
          <a:prstGeom prst="rect">
            <a:avLst/>
          </a:prstGeom>
          <a:solidFill>
            <a:srgbClr val="F7F4EE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4" name="Text 31"/>
          <p:cNvSpPr/>
          <p:nvPr/>
        </p:nvSpPr>
        <p:spPr>
          <a:xfrm>
            <a:off x="5486400" y="2880360"/>
            <a:ext cx="31546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TAKEAWAY</a:t>
            </a:r>
            <a:endParaRPr lang="en-US" sz="900" dirty="0"/>
          </a:p>
        </p:txBody>
      </p:sp>
      <p:sp>
        <p:nvSpPr>
          <p:cNvPr id="35" name="Text 32"/>
          <p:cNvSpPr/>
          <p:nvPr/>
        </p:nvSpPr>
        <p:spPr>
          <a:xfrm>
            <a:off x="5486400" y="3108960"/>
            <a:ext cx="31546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i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AUCs &gt; 0.999 are structurally optimistic — see the honest-reporting caveat in Limitations.</a:t>
            </a:r>
            <a:endParaRPr lang="en-US" sz="1100" dirty="0"/>
          </a:p>
        </p:txBody>
      </p:sp>
      <p:sp>
        <p:nvSpPr>
          <p:cNvPr id="36" name="Shape 33"/>
          <p:cNvSpPr/>
          <p:nvPr/>
        </p:nvSpPr>
        <p:spPr>
          <a:xfrm>
            <a:off x="5349240" y="3840480"/>
            <a:ext cx="3429000" cy="960120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37" name="Image 0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86400" y="3950208"/>
            <a:ext cx="365760" cy="365760"/>
          </a:xfrm>
          <a:prstGeom prst="rect">
            <a:avLst/>
          </a:prstGeom>
        </p:spPr>
      </p:pic>
      <p:sp>
        <p:nvSpPr>
          <p:cNvPr id="38" name="Text 34"/>
          <p:cNvSpPr/>
          <p:nvPr/>
        </p:nvSpPr>
        <p:spPr>
          <a:xfrm>
            <a:off x="5943600" y="3931920"/>
            <a:ext cx="27432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300" dirty="0">
                <a:solidFill>
                  <a:srgbClr val="F7F4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HONEST CAVEAT</a:t>
            </a:r>
            <a:endParaRPr lang="en-US" sz="900" dirty="0"/>
          </a:p>
        </p:txBody>
      </p:sp>
      <p:sp>
        <p:nvSpPr>
          <p:cNvPr id="39" name="Text 35"/>
          <p:cNvSpPr/>
          <p:nvPr/>
        </p:nvSpPr>
        <p:spPr>
          <a:xfrm>
            <a:off x="5486400" y="4160520"/>
            <a:ext cx="315468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Record-level split, hourly granularity &amp; class re-balancing all inflate AUC above true clinical performance.</a:t>
            </a:r>
            <a:endParaRPr lang="en-US" sz="950" dirty="0"/>
          </a:p>
        </p:txBody>
      </p:sp>
      <p:sp>
        <p:nvSpPr>
          <p:cNvPr id="40" name="Shape 36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2" name="Text 38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/ 17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Cross-Disease Comparison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five models · three diseases · one comparable matrix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1783080" cy="475488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30352" y="1188720"/>
            <a:ext cx="1636776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</a:t>
            </a:r>
            <a:endParaRPr lang="en-US" sz="1000" dirty="0"/>
          </a:p>
        </p:txBody>
      </p:sp>
      <p:sp>
        <p:nvSpPr>
          <p:cNvPr id="6" name="Shape 4"/>
          <p:cNvSpPr/>
          <p:nvPr/>
        </p:nvSpPr>
        <p:spPr>
          <a:xfrm>
            <a:off x="2240280" y="1188720"/>
            <a:ext cx="1005840" cy="475488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" name="Text 5"/>
          <p:cNvSpPr/>
          <p:nvPr/>
        </p:nvSpPr>
        <p:spPr>
          <a:xfrm>
            <a:off x="2240280" y="118872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Diabetes</a:t>
            </a:r>
            <a:endParaRPr lang="en-US" sz="1000" dirty="0"/>
          </a:p>
        </p:txBody>
      </p:sp>
      <p:sp>
        <p:nvSpPr>
          <p:cNvPr id="8" name="Shape 6"/>
          <p:cNvSpPr/>
          <p:nvPr/>
        </p:nvSpPr>
        <p:spPr>
          <a:xfrm>
            <a:off x="3246120" y="1188720"/>
            <a:ext cx="1005840" cy="475488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246120" y="118872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Heart Disease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251960" y="1188720"/>
            <a:ext cx="1005840" cy="475488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1" name="Text 9"/>
          <p:cNvSpPr/>
          <p:nvPr/>
        </p:nvSpPr>
        <p:spPr>
          <a:xfrm>
            <a:off x="4251960" y="118872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Sepsis</a:t>
            </a:r>
            <a:endParaRPr lang="en-US" sz="1000" dirty="0"/>
          </a:p>
        </p:txBody>
      </p:sp>
      <p:sp>
        <p:nvSpPr>
          <p:cNvPr id="12" name="Shape 10"/>
          <p:cNvSpPr/>
          <p:nvPr/>
        </p:nvSpPr>
        <p:spPr>
          <a:xfrm>
            <a:off x="5257800" y="1188720"/>
            <a:ext cx="1005840" cy="475488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5257800" y="118872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Mean</a:t>
            </a:r>
            <a:endParaRPr lang="en-US" sz="1000" dirty="0"/>
          </a:p>
        </p:txBody>
      </p:sp>
      <p:sp>
        <p:nvSpPr>
          <p:cNvPr id="14" name="Shape 12"/>
          <p:cNvSpPr/>
          <p:nvPr/>
        </p:nvSpPr>
        <p:spPr>
          <a:xfrm>
            <a:off x="457200" y="1664208"/>
            <a:ext cx="1783080" cy="475488"/>
          </a:xfrm>
          <a:prstGeom prst="rect">
            <a:avLst/>
          </a:prstGeom>
          <a:solidFill>
            <a:srgbClr val="FFFFFF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/>
          <p:nvPr/>
        </p:nvSpPr>
        <p:spPr>
          <a:xfrm>
            <a:off x="548640" y="1664208"/>
            <a:ext cx="16916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Logistic Regression</a:t>
            </a:r>
            <a:endParaRPr lang="en-US" sz="1000" dirty="0"/>
          </a:p>
        </p:txBody>
      </p:sp>
      <p:sp>
        <p:nvSpPr>
          <p:cNvPr id="16" name="Shape 14"/>
          <p:cNvSpPr/>
          <p:nvPr/>
        </p:nvSpPr>
        <p:spPr>
          <a:xfrm>
            <a:off x="2240280" y="1664208"/>
            <a:ext cx="1005840" cy="475488"/>
          </a:xfrm>
          <a:prstGeom prst="rect">
            <a:avLst/>
          </a:prstGeom>
          <a:solidFill>
            <a:srgbClr val="D4E2DD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2240280" y="1664208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0.813</a:t>
            </a:r>
            <a:endParaRPr lang="en-US" sz="1100" dirty="0"/>
          </a:p>
        </p:txBody>
      </p:sp>
      <p:sp>
        <p:nvSpPr>
          <p:cNvPr id="18" name="Shape 16"/>
          <p:cNvSpPr/>
          <p:nvPr/>
        </p:nvSpPr>
        <p:spPr>
          <a:xfrm>
            <a:off x="3246120" y="1664208"/>
            <a:ext cx="1005840" cy="475488"/>
          </a:xfrm>
          <a:prstGeom prst="rect">
            <a:avLst/>
          </a:prstGeom>
          <a:solidFill>
            <a:srgbClr val="3B9391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/>
          <p:nvPr/>
        </p:nvSpPr>
        <p:spPr>
          <a:xfrm>
            <a:off x="3246120" y="1664208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0.958</a:t>
            </a:r>
            <a:endParaRPr lang="en-US" sz="1100" dirty="0"/>
          </a:p>
        </p:txBody>
      </p:sp>
      <p:sp>
        <p:nvSpPr>
          <p:cNvPr id="20" name="Shape 18"/>
          <p:cNvSpPr/>
          <p:nvPr/>
        </p:nvSpPr>
        <p:spPr>
          <a:xfrm>
            <a:off x="4251960" y="1664208"/>
            <a:ext cx="1005840" cy="475488"/>
          </a:xfrm>
          <a:prstGeom prst="rect">
            <a:avLst/>
          </a:prstGeom>
          <a:solidFill>
            <a:srgbClr val="0F7C7B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4251960" y="1664208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0.999</a:t>
            </a:r>
            <a:endParaRPr lang="en-US" sz="1100" dirty="0"/>
          </a:p>
        </p:txBody>
      </p:sp>
      <p:sp>
        <p:nvSpPr>
          <p:cNvPr id="22" name="Shape 20"/>
          <p:cNvSpPr/>
          <p:nvPr/>
        </p:nvSpPr>
        <p:spPr>
          <a:xfrm>
            <a:off x="5257800" y="1664208"/>
            <a:ext cx="1005840" cy="475488"/>
          </a:xfrm>
          <a:prstGeom prst="rect">
            <a:avLst/>
          </a:prstGeom>
          <a:solidFill>
            <a:srgbClr val="5FA6A3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/>
          <p:nvPr/>
        </p:nvSpPr>
        <p:spPr>
          <a:xfrm>
            <a:off x="5257800" y="1664208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0.923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457200" y="2139696"/>
            <a:ext cx="1783080" cy="475488"/>
          </a:xfrm>
          <a:prstGeom prst="rect">
            <a:avLst/>
          </a:prstGeom>
          <a:solidFill>
            <a:srgbClr val="F1F5F9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548640" y="2139696"/>
            <a:ext cx="16916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Random Forest</a:t>
            </a:r>
            <a:endParaRPr lang="en-US" sz="1000" dirty="0"/>
          </a:p>
        </p:txBody>
      </p:sp>
      <p:sp>
        <p:nvSpPr>
          <p:cNvPr id="26" name="Shape 24"/>
          <p:cNvSpPr/>
          <p:nvPr/>
        </p:nvSpPr>
        <p:spPr>
          <a:xfrm>
            <a:off x="2240280" y="2139696"/>
            <a:ext cx="1005840" cy="475488"/>
          </a:xfrm>
          <a:prstGeom prst="rect">
            <a:avLst/>
          </a:prstGeom>
          <a:solidFill>
            <a:srgbClr val="D6E3DE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5"/>
          <p:cNvSpPr/>
          <p:nvPr/>
        </p:nvSpPr>
        <p:spPr>
          <a:xfrm>
            <a:off x="2240280" y="2139696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0.811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3246120" y="2139696"/>
            <a:ext cx="1005840" cy="475488"/>
          </a:xfrm>
          <a:prstGeom prst="rect">
            <a:avLst/>
          </a:prstGeom>
          <a:solidFill>
            <a:srgbClr val="459896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7"/>
          <p:cNvSpPr/>
          <p:nvPr/>
        </p:nvSpPr>
        <p:spPr>
          <a:xfrm>
            <a:off x="3246120" y="2139696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0.948</a:t>
            </a:r>
            <a:endParaRPr lang="en-US" sz="1100" dirty="0"/>
          </a:p>
        </p:txBody>
      </p:sp>
      <p:sp>
        <p:nvSpPr>
          <p:cNvPr id="30" name="Shape 28"/>
          <p:cNvSpPr/>
          <p:nvPr/>
        </p:nvSpPr>
        <p:spPr>
          <a:xfrm>
            <a:off x="4251960" y="2139696"/>
            <a:ext cx="1005840" cy="475488"/>
          </a:xfrm>
          <a:prstGeom prst="rect">
            <a:avLst/>
          </a:prstGeom>
          <a:solidFill>
            <a:srgbClr val="0F7C7B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9"/>
          <p:cNvSpPr/>
          <p:nvPr/>
        </p:nvSpPr>
        <p:spPr>
          <a:xfrm>
            <a:off x="4251960" y="2139696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0.999</a:t>
            </a:r>
            <a:endParaRPr lang="en-US" sz="1100" dirty="0"/>
          </a:p>
        </p:txBody>
      </p:sp>
      <p:sp>
        <p:nvSpPr>
          <p:cNvPr id="32" name="Shape 30"/>
          <p:cNvSpPr/>
          <p:nvPr/>
        </p:nvSpPr>
        <p:spPr>
          <a:xfrm>
            <a:off x="5257800" y="2139696"/>
            <a:ext cx="1005840" cy="475488"/>
          </a:xfrm>
          <a:prstGeom prst="rect">
            <a:avLst/>
          </a:prstGeom>
          <a:solidFill>
            <a:srgbClr val="63A8A5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1"/>
          <p:cNvSpPr/>
          <p:nvPr/>
        </p:nvSpPr>
        <p:spPr>
          <a:xfrm>
            <a:off x="5257800" y="2139696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0.919</a:t>
            </a:r>
            <a:endParaRPr lang="en-US" sz="1100" dirty="0"/>
          </a:p>
        </p:txBody>
      </p:sp>
      <p:sp>
        <p:nvSpPr>
          <p:cNvPr id="34" name="Shape 32"/>
          <p:cNvSpPr/>
          <p:nvPr/>
        </p:nvSpPr>
        <p:spPr>
          <a:xfrm>
            <a:off x="457200" y="2615184"/>
            <a:ext cx="1783080" cy="475488"/>
          </a:xfrm>
          <a:prstGeom prst="rect">
            <a:avLst/>
          </a:prstGeom>
          <a:solidFill>
            <a:srgbClr val="FFFFFF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5" name="Text 33"/>
          <p:cNvSpPr/>
          <p:nvPr/>
        </p:nvSpPr>
        <p:spPr>
          <a:xfrm>
            <a:off x="548640" y="2615184"/>
            <a:ext cx="16916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SVM</a:t>
            </a:r>
            <a:endParaRPr lang="en-US" sz="1000" dirty="0"/>
          </a:p>
        </p:txBody>
      </p:sp>
      <p:sp>
        <p:nvSpPr>
          <p:cNvPr id="36" name="Shape 34"/>
          <p:cNvSpPr/>
          <p:nvPr/>
        </p:nvSpPr>
        <p:spPr>
          <a:xfrm>
            <a:off x="2240280" y="2615184"/>
            <a:ext cx="1005840" cy="475488"/>
          </a:xfrm>
          <a:prstGeom prst="rect">
            <a:avLst/>
          </a:prstGeom>
          <a:solidFill>
            <a:srgbClr val="CBDDD8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7" name="Text 35"/>
          <p:cNvSpPr/>
          <p:nvPr/>
        </p:nvSpPr>
        <p:spPr>
          <a:xfrm>
            <a:off x="2240280" y="2615184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0.822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3246120" y="2615184"/>
            <a:ext cx="1005840" cy="475488"/>
          </a:xfrm>
          <a:prstGeom prst="rect">
            <a:avLst/>
          </a:prstGeom>
          <a:solidFill>
            <a:srgbClr val="4F9E9B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9" name="Text 37"/>
          <p:cNvSpPr/>
          <p:nvPr/>
        </p:nvSpPr>
        <p:spPr>
          <a:xfrm>
            <a:off x="3246120" y="2615184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0.938</a:t>
            </a:r>
            <a:endParaRPr lang="en-US" sz="1100" dirty="0"/>
          </a:p>
        </p:txBody>
      </p:sp>
      <p:sp>
        <p:nvSpPr>
          <p:cNvPr id="40" name="Shape 38"/>
          <p:cNvSpPr/>
          <p:nvPr/>
        </p:nvSpPr>
        <p:spPr>
          <a:xfrm>
            <a:off x="4251960" y="2615184"/>
            <a:ext cx="1005840" cy="475488"/>
          </a:xfrm>
          <a:prstGeom prst="rect">
            <a:avLst/>
          </a:prstGeom>
          <a:solidFill>
            <a:srgbClr val="0E7C7B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1" name="Text 39"/>
          <p:cNvSpPr/>
          <p:nvPr/>
        </p:nvSpPr>
        <p:spPr>
          <a:xfrm>
            <a:off x="4251960" y="2615184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1.000</a:t>
            </a:r>
            <a:endParaRPr lang="en-US" sz="1100" dirty="0"/>
          </a:p>
        </p:txBody>
      </p:sp>
      <p:sp>
        <p:nvSpPr>
          <p:cNvPr id="42" name="Shape 40"/>
          <p:cNvSpPr/>
          <p:nvPr/>
        </p:nvSpPr>
        <p:spPr>
          <a:xfrm>
            <a:off x="5257800" y="2615184"/>
            <a:ext cx="1005840" cy="475488"/>
          </a:xfrm>
          <a:prstGeom prst="rect">
            <a:avLst/>
          </a:prstGeom>
          <a:solidFill>
            <a:srgbClr val="63A8A5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3" name="Text 41"/>
          <p:cNvSpPr/>
          <p:nvPr/>
        </p:nvSpPr>
        <p:spPr>
          <a:xfrm>
            <a:off x="5257800" y="2615184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0.920</a:t>
            </a:r>
            <a:endParaRPr lang="en-US" sz="1100" dirty="0"/>
          </a:p>
        </p:txBody>
      </p:sp>
      <p:sp>
        <p:nvSpPr>
          <p:cNvPr id="44" name="Shape 42"/>
          <p:cNvSpPr/>
          <p:nvPr/>
        </p:nvSpPr>
        <p:spPr>
          <a:xfrm>
            <a:off x="457200" y="3090672"/>
            <a:ext cx="1783080" cy="475488"/>
          </a:xfrm>
          <a:prstGeom prst="rect">
            <a:avLst/>
          </a:prstGeom>
          <a:solidFill>
            <a:srgbClr val="F1F5F9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5" name="Text 43"/>
          <p:cNvSpPr/>
          <p:nvPr/>
        </p:nvSpPr>
        <p:spPr>
          <a:xfrm>
            <a:off x="548640" y="3090672"/>
            <a:ext cx="16916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Gradient Boosting</a:t>
            </a:r>
            <a:endParaRPr lang="en-US" sz="1000" dirty="0"/>
          </a:p>
        </p:txBody>
      </p:sp>
      <p:sp>
        <p:nvSpPr>
          <p:cNvPr id="46" name="Shape 44"/>
          <p:cNvSpPr/>
          <p:nvPr/>
        </p:nvSpPr>
        <p:spPr>
          <a:xfrm>
            <a:off x="2240280" y="3090672"/>
            <a:ext cx="1005840" cy="475488"/>
          </a:xfrm>
          <a:prstGeom prst="rect">
            <a:avLst/>
          </a:prstGeom>
          <a:solidFill>
            <a:srgbClr val="E3E9E4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7" name="Text 45"/>
          <p:cNvSpPr/>
          <p:nvPr/>
        </p:nvSpPr>
        <p:spPr>
          <a:xfrm>
            <a:off x="2240280" y="3090672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0.799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3246120" y="3090672"/>
            <a:ext cx="1005840" cy="475488"/>
          </a:xfrm>
          <a:prstGeom prst="rect">
            <a:avLst/>
          </a:prstGeom>
          <a:solidFill>
            <a:srgbClr val="5CA4A1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9" name="Text 47"/>
          <p:cNvSpPr/>
          <p:nvPr/>
        </p:nvSpPr>
        <p:spPr>
          <a:xfrm>
            <a:off x="3246120" y="3090672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0.926</a:t>
            </a:r>
            <a:endParaRPr lang="en-US" sz="1100" dirty="0"/>
          </a:p>
        </p:txBody>
      </p:sp>
      <p:sp>
        <p:nvSpPr>
          <p:cNvPr id="50" name="Shape 48"/>
          <p:cNvSpPr/>
          <p:nvPr/>
        </p:nvSpPr>
        <p:spPr>
          <a:xfrm>
            <a:off x="4251960" y="3090672"/>
            <a:ext cx="1005840" cy="475488"/>
          </a:xfrm>
          <a:prstGeom prst="rect">
            <a:avLst/>
          </a:prstGeom>
          <a:solidFill>
            <a:srgbClr val="0E7C7B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1" name="Text 49"/>
          <p:cNvSpPr/>
          <p:nvPr/>
        </p:nvSpPr>
        <p:spPr>
          <a:xfrm>
            <a:off x="4251960" y="3090672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1.000</a:t>
            </a:r>
            <a:endParaRPr lang="en-US" sz="1100" dirty="0"/>
          </a:p>
        </p:txBody>
      </p:sp>
      <p:sp>
        <p:nvSpPr>
          <p:cNvPr id="52" name="Shape 50"/>
          <p:cNvSpPr/>
          <p:nvPr/>
        </p:nvSpPr>
        <p:spPr>
          <a:xfrm>
            <a:off x="5257800" y="3090672"/>
            <a:ext cx="1005840" cy="475488"/>
          </a:xfrm>
          <a:prstGeom prst="rect">
            <a:avLst/>
          </a:prstGeom>
          <a:solidFill>
            <a:srgbClr val="6FAEAB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3" name="Text 51"/>
          <p:cNvSpPr/>
          <p:nvPr/>
        </p:nvSpPr>
        <p:spPr>
          <a:xfrm>
            <a:off x="5257800" y="3090672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0.908</a:t>
            </a:r>
            <a:endParaRPr lang="en-US" sz="1100" dirty="0"/>
          </a:p>
        </p:txBody>
      </p:sp>
      <p:sp>
        <p:nvSpPr>
          <p:cNvPr id="54" name="Shape 52"/>
          <p:cNvSpPr/>
          <p:nvPr/>
        </p:nvSpPr>
        <p:spPr>
          <a:xfrm>
            <a:off x="457200" y="3566160"/>
            <a:ext cx="1783080" cy="475488"/>
          </a:xfrm>
          <a:prstGeom prst="rect">
            <a:avLst/>
          </a:prstGeom>
          <a:solidFill>
            <a:srgbClr val="FFFFFF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5" name="Text 53"/>
          <p:cNvSpPr/>
          <p:nvPr/>
        </p:nvSpPr>
        <p:spPr>
          <a:xfrm>
            <a:off x="548640" y="3566160"/>
            <a:ext cx="16916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 (MLP)</a:t>
            </a:r>
            <a:endParaRPr lang="en-US" sz="1000" dirty="0"/>
          </a:p>
        </p:txBody>
      </p:sp>
      <p:sp>
        <p:nvSpPr>
          <p:cNvPr id="56" name="Shape 54"/>
          <p:cNvSpPr/>
          <p:nvPr/>
        </p:nvSpPr>
        <p:spPr>
          <a:xfrm>
            <a:off x="2240280" y="3566160"/>
            <a:ext cx="1005840" cy="475488"/>
          </a:xfrm>
          <a:prstGeom prst="rect">
            <a:avLst/>
          </a:prstGeom>
          <a:solidFill>
            <a:srgbClr val="DCE6E1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7" name="Text 55"/>
          <p:cNvSpPr/>
          <p:nvPr/>
        </p:nvSpPr>
        <p:spPr>
          <a:xfrm>
            <a:off x="2240280" y="356616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0.806</a:t>
            </a:r>
            <a:endParaRPr lang="en-US" sz="1100" dirty="0"/>
          </a:p>
        </p:txBody>
      </p:sp>
      <p:sp>
        <p:nvSpPr>
          <p:cNvPr id="58" name="Shape 56"/>
          <p:cNvSpPr/>
          <p:nvPr/>
        </p:nvSpPr>
        <p:spPr>
          <a:xfrm>
            <a:off x="3246120" y="3566160"/>
            <a:ext cx="1005840" cy="475488"/>
          </a:xfrm>
          <a:prstGeom prst="rect">
            <a:avLst/>
          </a:prstGeom>
          <a:solidFill>
            <a:srgbClr val="4E9D9B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9" name="Text 57"/>
          <p:cNvSpPr/>
          <p:nvPr/>
        </p:nvSpPr>
        <p:spPr>
          <a:xfrm>
            <a:off x="3246120" y="356616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0.939</a:t>
            </a:r>
            <a:endParaRPr lang="en-US" sz="1100" dirty="0"/>
          </a:p>
        </p:txBody>
      </p:sp>
      <p:sp>
        <p:nvSpPr>
          <p:cNvPr id="60" name="Shape 58"/>
          <p:cNvSpPr/>
          <p:nvPr/>
        </p:nvSpPr>
        <p:spPr>
          <a:xfrm>
            <a:off x="4251960" y="3566160"/>
            <a:ext cx="1005840" cy="475488"/>
          </a:xfrm>
          <a:prstGeom prst="rect">
            <a:avLst/>
          </a:prstGeom>
          <a:solidFill>
            <a:srgbClr val="0F7D7C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1" name="Text 59"/>
          <p:cNvSpPr/>
          <p:nvPr/>
        </p:nvSpPr>
        <p:spPr>
          <a:xfrm>
            <a:off x="4251960" y="356616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0.999</a:t>
            </a:r>
            <a:endParaRPr lang="en-US" sz="1100" dirty="0"/>
          </a:p>
        </p:txBody>
      </p:sp>
      <p:sp>
        <p:nvSpPr>
          <p:cNvPr id="62" name="Shape 60"/>
          <p:cNvSpPr/>
          <p:nvPr/>
        </p:nvSpPr>
        <p:spPr>
          <a:xfrm>
            <a:off x="5257800" y="3566160"/>
            <a:ext cx="1005840" cy="475488"/>
          </a:xfrm>
          <a:prstGeom prst="rect">
            <a:avLst/>
          </a:prstGeom>
          <a:solidFill>
            <a:srgbClr val="68ABA8"/>
          </a:solidFill>
          <a:ln w="635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3" name="Text 61"/>
          <p:cNvSpPr/>
          <p:nvPr/>
        </p:nvSpPr>
        <p:spPr>
          <a:xfrm>
            <a:off x="5257800" y="3566160"/>
            <a:ext cx="100584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0.915</a:t>
            </a:r>
            <a:endParaRPr lang="en-US" sz="1100" dirty="0"/>
          </a:p>
        </p:txBody>
      </p:sp>
      <p:sp>
        <p:nvSpPr>
          <p:cNvPr id="64" name="Text 62"/>
          <p:cNvSpPr/>
          <p:nvPr/>
        </p:nvSpPr>
        <p:spPr>
          <a:xfrm>
            <a:off x="457200" y="4087368"/>
            <a:ext cx="58064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900" i="1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Test-set AUC-ROC. Darker = higher.</a:t>
            </a:r>
            <a:endParaRPr lang="en-US" sz="900" dirty="0"/>
          </a:p>
        </p:txBody>
      </p:sp>
      <p:sp>
        <p:nvSpPr>
          <p:cNvPr id="65" name="Shape 63"/>
          <p:cNvSpPr/>
          <p:nvPr/>
        </p:nvSpPr>
        <p:spPr>
          <a:xfrm>
            <a:off x="6583680" y="1188720"/>
            <a:ext cx="2194560" cy="960120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6" name="Text 64"/>
          <p:cNvSpPr/>
          <p:nvPr/>
        </p:nvSpPr>
        <p:spPr>
          <a:xfrm>
            <a:off x="6720840" y="1280160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1</a:t>
            </a:r>
            <a:endParaRPr lang="en-US" sz="900" dirty="0"/>
          </a:p>
        </p:txBody>
      </p:sp>
      <p:sp>
        <p:nvSpPr>
          <p:cNvPr id="67" name="Text 65"/>
          <p:cNvSpPr/>
          <p:nvPr/>
        </p:nvSpPr>
        <p:spPr>
          <a:xfrm>
            <a:off x="6720840" y="1508760"/>
            <a:ext cx="1920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model dominates all three diseases</a:t>
            </a:r>
            <a:endParaRPr lang="en-US" sz="1200" dirty="0"/>
          </a:p>
        </p:txBody>
      </p:sp>
      <p:sp>
        <p:nvSpPr>
          <p:cNvPr id="68" name="Shape 66"/>
          <p:cNvSpPr/>
          <p:nvPr/>
        </p:nvSpPr>
        <p:spPr>
          <a:xfrm>
            <a:off x="6583680" y="2286000"/>
            <a:ext cx="2194560" cy="960120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69" name="Text 67"/>
          <p:cNvSpPr/>
          <p:nvPr/>
        </p:nvSpPr>
        <p:spPr>
          <a:xfrm>
            <a:off x="6720840" y="2377440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2</a:t>
            </a:r>
            <a:endParaRPr lang="en-US" sz="900" dirty="0"/>
          </a:p>
        </p:txBody>
      </p:sp>
      <p:sp>
        <p:nvSpPr>
          <p:cNvPr id="70" name="Text 68"/>
          <p:cNvSpPr/>
          <p:nvPr/>
        </p:nvSpPr>
        <p:spPr>
          <a:xfrm>
            <a:off x="6720840" y="2606040"/>
            <a:ext cx="1920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Variance across diseases ≫ across models</a:t>
            </a:r>
            <a:endParaRPr lang="en-US" sz="1200" dirty="0"/>
          </a:p>
        </p:txBody>
      </p:sp>
      <p:sp>
        <p:nvSpPr>
          <p:cNvPr id="71" name="Shape 69"/>
          <p:cNvSpPr/>
          <p:nvPr/>
        </p:nvSpPr>
        <p:spPr>
          <a:xfrm>
            <a:off x="6583680" y="3383280"/>
            <a:ext cx="2194560" cy="960120"/>
          </a:xfrm>
          <a:prstGeom prst="rect">
            <a:avLst/>
          </a:prstGeom>
          <a:solidFill>
            <a:srgbClr val="E07A5F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72" name="Text 70"/>
          <p:cNvSpPr/>
          <p:nvPr/>
        </p:nvSpPr>
        <p:spPr>
          <a:xfrm>
            <a:off x="6720840" y="3474720"/>
            <a:ext cx="192024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400" dirty="0">
                <a:solidFill>
                  <a:srgbClr val="F7F4E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3</a:t>
            </a:r>
            <a:endParaRPr lang="en-US" sz="900" dirty="0"/>
          </a:p>
        </p:txBody>
      </p:sp>
      <p:sp>
        <p:nvSpPr>
          <p:cNvPr id="73" name="Text 71"/>
          <p:cNvSpPr/>
          <p:nvPr/>
        </p:nvSpPr>
        <p:spPr>
          <a:xfrm>
            <a:off x="6720840" y="3703320"/>
            <a:ext cx="19202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Logistic Regression: best mean AUC (0.923)</a:t>
            </a:r>
            <a:endParaRPr lang="en-US" sz="1200" dirty="0"/>
          </a:p>
        </p:txBody>
      </p:sp>
      <p:sp>
        <p:nvSpPr>
          <p:cNvPr id="74" name="Shape 72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76" name="Text 74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 / 17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Three Patterns in the Cross-Disease Matrix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 comparison actually teaches us</a:t>
            </a:r>
            <a:endParaRPr lang="en-US" sz="1200" dirty="0"/>
          </a:p>
        </p:txBody>
      </p:sp>
      <p:sp>
        <p:nvSpPr>
          <p:cNvPr id="4" name="Text 2"/>
          <p:cNvSpPr/>
          <p:nvPr/>
        </p:nvSpPr>
        <p:spPr>
          <a:xfrm>
            <a:off x="457200" y="1188720"/>
            <a:ext cx="14630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5200" b="1" dirty="0">
                <a:solidFill>
                  <a:srgbClr val="D9E4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01</a:t>
            </a:r>
            <a:endParaRPr lang="en-US" sz="5200" dirty="0"/>
          </a:p>
        </p:txBody>
      </p:sp>
      <p:sp>
        <p:nvSpPr>
          <p:cNvPr id="5" name="Shape 3"/>
          <p:cNvSpPr/>
          <p:nvPr/>
        </p:nvSpPr>
        <p:spPr>
          <a:xfrm>
            <a:off x="1965960" y="1280160"/>
            <a:ext cx="45720" cy="868680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2148840" y="1234440"/>
            <a:ext cx="6583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Variance is dataset-dominated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2148840" y="1645920"/>
            <a:ext cx="6583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Std-dev of AUC across models within a disease is tiny (≤ 0.011). Across diseases for a fixed model, it is ~0.08. The data matters more than the algorithm.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457200" y="2331720"/>
            <a:ext cx="14630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5200" b="1" dirty="0">
                <a:solidFill>
                  <a:srgbClr val="D9E4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02</a:t>
            </a:r>
            <a:endParaRPr lang="en-US" sz="5200" dirty="0"/>
          </a:p>
        </p:txBody>
      </p:sp>
      <p:sp>
        <p:nvSpPr>
          <p:cNvPr id="9" name="Shape 7"/>
          <p:cNvSpPr/>
          <p:nvPr/>
        </p:nvSpPr>
        <p:spPr>
          <a:xfrm>
            <a:off x="1965960" y="2423160"/>
            <a:ext cx="45720" cy="868680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Text 8"/>
          <p:cNvSpPr/>
          <p:nvPr/>
        </p:nvSpPr>
        <p:spPr>
          <a:xfrm>
            <a:off x="2148840" y="2377440"/>
            <a:ext cx="6583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Simple models are robust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2148840" y="2788920"/>
            <a:ext cx="6583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Logistic Regression is in the top three on every disease and best on average. A linear log-odds model with sensible preprocessing is hard to beat in clinical tabular settings.</a:t>
            </a:r>
            <a:endParaRPr lang="en-US" sz="1150" dirty="0"/>
          </a:p>
        </p:txBody>
      </p:sp>
      <p:sp>
        <p:nvSpPr>
          <p:cNvPr id="12" name="Text 10"/>
          <p:cNvSpPr/>
          <p:nvPr/>
        </p:nvSpPr>
        <p:spPr>
          <a:xfrm>
            <a:off x="457200" y="3474720"/>
            <a:ext cx="14630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5200" b="1" dirty="0">
                <a:solidFill>
                  <a:srgbClr val="D9E4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03</a:t>
            </a:r>
            <a:endParaRPr lang="en-US" sz="5200" dirty="0"/>
          </a:p>
        </p:txBody>
      </p:sp>
      <p:sp>
        <p:nvSpPr>
          <p:cNvPr id="13" name="Shape 11"/>
          <p:cNvSpPr/>
          <p:nvPr/>
        </p:nvSpPr>
        <p:spPr>
          <a:xfrm>
            <a:off x="1965960" y="3566160"/>
            <a:ext cx="45720" cy="868680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4" name="Text 12"/>
          <p:cNvSpPr/>
          <p:nvPr/>
        </p:nvSpPr>
        <p:spPr>
          <a:xfrm>
            <a:off x="2148840" y="3520440"/>
            <a:ext cx="65836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The MLP underperforms its complexity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2148840" y="3931920"/>
            <a:ext cx="65836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Despite the most parameters, MLP wins on none of the three datasets. Consistent with the broader literature: tabular data of this scale doesn't reward neural-network capacity.</a:t>
            </a:r>
            <a:endParaRPr lang="en-US" sz="1150" dirty="0"/>
          </a:p>
        </p:txBody>
      </p:sp>
      <p:sp>
        <p:nvSpPr>
          <p:cNvPr id="16" name="Shape 14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8" name="Text 16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 / 17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Limitations &amp; Honest Reporting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 should not over-claim from this work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234440"/>
            <a:ext cx="2697480" cy="1417320"/>
          </a:xfrm>
          <a:prstGeom prst="rect">
            <a:avLst/>
          </a:prstGeom>
          <a:solidFill>
            <a:srgbClr val="F7F4EE"/>
          </a:solidFill>
          <a:ln w="12700">
            <a:solidFill>
              <a:srgbClr val="E07A5F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3"/>
          <p:cNvSpPr/>
          <p:nvPr/>
        </p:nvSpPr>
        <p:spPr>
          <a:xfrm>
            <a:off x="548640" y="1325880"/>
            <a:ext cx="502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L1</a:t>
            </a:r>
            <a:endParaRPr lang="en-US" sz="1000" dirty="0"/>
          </a:p>
        </p:txBody>
      </p:sp>
      <p:sp>
        <p:nvSpPr>
          <p:cNvPr id="6" name="Text 4"/>
          <p:cNvSpPr/>
          <p:nvPr/>
        </p:nvSpPr>
        <p:spPr>
          <a:xfrm>
            <a:off x="594360" y="1554480"/>
            <a:ext cx="2423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Small datasets</a:t>
            </a:r>
            <a:endParaRPr lang="en-US" sz="1200" dirty="0"/>
          </a:p>
        </p:txBody>
      </p:sp>
      <p:sp>
        <p:nvSpPr>
          <p:cNvPr id="7" name="Text 5"/>
          <p:cNvSpPr/>
          <p:nvPr/>
        </p:nvSpPr>
        <p:spPr>
          <a:xfrm>
            <a:off x="594360" y="192024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PIMA (768) and Cleveland (303) yield ±0.06 confidence intervals on AUC — some rankings are within noise.</a:t>
            </a:r>
            <a:endParaRPr lang="en-US" sz="950" dirty="0"/>
          </a:p>
        </p:txBody>
      </p:sp>
      <p:sp>
        <p:nvSpPr>
          <p:cNvPr id="8" name="Shape 6"/>
          <p:cNvSpPr/>
          <p:nvPr/>
        </p:nvSpPr>
        <p:spPr>
          <a:xfrm>
            <a:off x="3291840" y="1234440"/>
            <a:ext cx="2697480" cy="1417320"/>
          </a:xfrm>
          <a:prstGeom prst="rect">
            <a:avLst/>
          </a:prstGeom>
          <a:solidFill>
            <a:srgbClr val="F7F4EE"/>
          </a:solidFill>
          <a:ln w="12700">
            <a:solidFill>
              <a:srgbClr val="E07A5F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/>
          <p:nvPr/>
        </p:nvSpPr>
        <p:spPr>
          <a:xfrm>
            <a:off x="3383280" y="1325880"/>
            <a:ext cx="502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L2</a:t>
            </a:r>
            <a:endParaRPr lang="en-US" sz="1000" dirty="0"/>
          </a:p>
        </p:txBody>
      </p:sp>
      <p:sp>
        <p:nvSpPr>
          <p:cNvPr id="10" name="Text 8"/>
          <p:cNvSpPr/>
          <p:nvPr/>
        </p:nvSpPr>
        <p:spPr>
          <a:xfrm>
            <a:off x="3429000" y="1554480"/>
            <a:ext cx="2423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Record-level sepsis split</a:t>
            </a:r>
            <a:endParaRPr lang="en-US" sz="1200" dirty="0"/>
          </a:p>
        </p:txBody>
      </p:sp>
      <p:sp>
        <p:nvSpPr>
          <p:cNvPr id="11" name="Text 9"/>
          <p:cNvSpPr/>
          <p:nvPr/>
        </p:nvSpPr>
        <p:spPr>
          <a:xfrm>
            <a:off x="3429000" y="192024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PhysioNet split shares patients between train and test. Patient-level split would lower the apparent AUC substantially.</a:t>
            </a:r>
            <a:endParaRPr lang="en-US" sz="950" dirty="0"/>
          </a:p>
        </p:txBody>
      </p:sp>
      <p:sp>
        <p:nvSpPr>
          <p:cNvPr id="12" name="Shape 10"/>
          <p:cNvSpPr/>
          <p:nvPr/>
        </p:nvSpPr>
        <p:spPr>
          <a:xfrm>
            <a:off x="6126480" y="1234440"/>
            <a:ext cx="2697480" cy="1417320"/>
          </a:xfrm>
          <a:prstGeom prst="rect">
            <a:avLst/>
          </a:prstGeom>
          <a:solidFill>
            <a:srgbClr val="F7F4EE"/>
          </a:solidFill>
          <a:ln w="12700">
            <a:solidFill>
              <a:srgbClr val="E07A5F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3" name="Text 11"/>
          <p:cNvSpPr/>
          <p:nvPr/>
        </p:nvSpPr>
        <p:spPr>
          <a:xfrm>
            <a:off x="6217920" y="1325880"/>
            <a:ext cx="502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L3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6263640" y="1554480"/>
            <a:ext cx="2423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Imputer fit on full data</a:t>
            </a:r>
            <a:endParaRPr lang="en-US" sz="1200" dirty="0"/>
          </a:p>
        </p:txBody>
      </p:sp>
      <p:sp>
        <p:nvSpPr>
          <p:cNvPr id="15" name="Text 13"/>
          <p:cNvSpPr/>
          <p:nvPr/>
        </p:nvSpPr>
        <p:spPr>
          <a:xfrm>
            <a:off x="6263640" y="192024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Median imputer was fit before splitting — minor leakage risk for univariate imputation.</a:t>
            </a:r>
            <a:endParaRPr lang="en-US" sz="950" dirty="0"/>
          </a:p>
        </p:txBody>
      </p:sp>
      <p:sp>
        <p:nvSpPr>
          <p:cNvPr id="16" name="Shape 14"/>
          <p:cNvSpPr/>
          <p:nvPr/>
        </p:nvSpPr>
        <p:spPr>
          <a:xfrm>
            <a:off x="457200" y="2788920"/>
            <a:ext cx="2697480" cy="1417320"/>
          </a:xfrm>
          <a:prstGeom prst="rect">
            <a:avLst/>
          </a:prstGeom>
          <a:solidFill>
            <a:srgbClr val="F7F4EE"/>
          </a:solidFill>
          <a:ln w="12700">
            <a:solidFill>
              <a:srgbClr val="E07A5F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Text 15"/>
          <p:cNvSpPr/>
          <p:nvPr/>
        </p:nvSpPr>
        <p:spPr>
          <a:xfrm>
            <a:off x="548640" y="2880360"/>
            <a:ext cx="502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L4</a:t>
            </a:r>
            <a:endParaRPr lang="en-US" sz="1000" dirty="0"/>
          </a:p>
        </p:txBody>
      </p:sp>
      <p:sp>
        <p:nvSpPr>
          <p:cNvPr id="18" name="Text 16"/>
          <p:cNvSpPr/>
          <p:nvPr/>
        </p:nvSpPr>
        <p:spPr>
          <a:xfrm>
            <a:off x="594360" y="3108960"/>
            <a:ext cx="2423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Random oversampling</a:t>
            </a:r>
            <a:endParaRPr lang="en-US" sz="1200" dirty="0"/>
          </a:p>
        </p:txBody>
      </p:sp>
      <p:sp>
        <p:nvSpPr>
          <p:cNvPr id="19" name="Text 17"/>
          <p:cNvSpPr/>
          <p:nvPr/>
        </p:nvSpPr>
        <p:spPr>
          <a:xfrm>
            <a:off x="594360" y="347472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Naïve duplication, not SMOTE. A future iteration should benchmark both calibration-wise.</a:t>
            </a:r>
            <a:endParaRPr lang="en-US" sz="950" dirty="0"/>
          </a:p>
        </p:txBody>
      </p:sp>
      <p:sp>
        <p:nvSpPr>
          <p:cNvPr id="20" name="Shape 18"/>
          <p:cNvSpPr/>
          <p:nvPr/>
        </p:nvSpPr>
        <p:spPr>
          <a:xfrm>
            <a:off x="3291840" y="2788920"/>
            <a:ext cx="2697480" cy="1417320"/>
          </a:xfrm>
          <a:prstGeom prst="rect">
            <a:avLst/>
          </a:prstGeom>
          <a:solidFill>
            <a:srgbClr val="F7F4EE"/>
          </a:solidFill>
          <a:ln w="12700">
            <a:solidFill>
              <a:srgbClr val="E07A5F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/>
          <p:nvPr/>
        </p:nvSpPr>
        <p:spPr>
          <a:xfrm>
            <a:off x="3383280" y="2880360"/>
            <a:ext cx="502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L5</a:t>
            </a:r>
            <a:endParaRPr lang="en-US" sz="1000" dirty="0"/>
          </a:p>
        </p:txBody>
      </p:sp>
      <p:sp>
        <p:nvSpPr>
          <p:cNvPr id="22" name="Text 20"/>
          <p:cNvSpPr/>
          <p:nvPr/>
        </p:nvSpPr>
        <p:spPr>
          <a:xfrm>
            <a:off x="3429000" y="3108960"/>
            <a:ext cx="2423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Single random seed</a:t>
            </a:r>
            <a:endParaRPr lang="en-US" sz="1200" dirty="0"/>
          </a:p>
        </p:txBody>
      </p:sp>
      <p:sp>
        <p:nvSpPr>
          <p:cNvPr id="23" name="Text 21"/>
          <p:cNvSpPr/>
          <p:nvPr/>
        </p:nvSpPr>
        <p:spPr>
          <a:xfrm>
            <a:off x="3429000" y="347472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numbers reported for seed=42 only. Multi-seed averaging would be more rigorous.</a:t>
            </a:r>
            <a:endParaRPr lang="en-US" sz="950" dirty="0"/>
          </a:p>
        </p:txBody>
      </p:sp>
      <p:sp>
        <p:nvSpPr>
          <p:cNvPr id="24" name="Shape 22"/>
          <p:cNvSpPr/>
          <p:nvPr/>
        </p:nvSpPr>
        <p:spPr>
          <a:xfrm>
            <a:off x="6126480" y="2788920"/>
            <a:ext cx="2697480" cy="1417320"/>
          </a:xfrm>
          <a:prstGeom prst="rect">
            <a:avLst/>
          </a:prstGeom>
          <a:solidFill>
            <a:srgbClr val="F7F4EE"/>
          </a:solidFill>
          <a:ln w="12700">
            <a:solidFill>
              <a:srgbClr val="E07A5F"/>
            </a:solidFill>
            <a:prstDash val="solid"/>
          </a:ln>
          <a:effectLst>
            <a:outerShdw blurRad="76200" dist="12700" dir="5400000" algn="bl" rotWithShape="0">
              <a:srgbClr val="000000">
                <a:alpha val="8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25" name="Text 23"/>
          <p:cNvSpPr/>
          <p:nvPr/>
        </p:nvSpPr>
        <p:spPr>
          <a:xfrm>
            <a:off x="6217920" y="2880360"/>
            <a:ext cx="5029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3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L6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6263640" y="3108960"/>
            <a:ext cx="24231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No external validation</a:t>
            </a:r>
            <a:endParaRPr lang="en-US" sz="1200" dirty="0"/>
          </a:p>
        </p:txBody>
      </p:sp>
      <p:sp>
        <p:nvSpPr>
          <p:cNvPr id="27" name="Text 25"/>
          <p:cNvSpPr/>
          <p:nvPr/>
        </p:nvSpPr>
        <p:spPr>
          <a:xfrm>
            <a:off x="6263640" y="3474720"/>
            <a:ext cx="24231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models tested on data from the same source. True clinical generalisation requires external cohorts.</a:t>
            </a:r>
            <a:endParaRPr lang="en-US" sz="950" dirty="0"/>
          </a:p>
        </p:txBody>
      </p:sp>
      <p:sp>
        <p:nvSpPr>
          <p:cNvPr id="28" name="Shape 26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0" name="Text 28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 / 17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Contributions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this dissertation adds to the literature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365760" y="1280160"/>
            <a:ext cx="2743200" cy="324612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1325880" y="1645920"/>
            <a:ext cx="822960" cy="822960"/>
          </a:xfrm>
          <a:prstGeom prst="ellipse">
            <a:avLst/>
          </a:prstGeom>
          <a:solidFill>
            <a:srgbClr val="0E7C7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90472" y="1810512"/>
            <a:ext cx="493776" cy="493776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365760" y="260604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</a:t>
            </a:r>
            <a:endParaRPr lang="en-US" sz="1000" dirty="0"/>
          </a:p>
        </p:txBody>
      </p:sp>
      <p:sp>
        <p:nvSpPr>
          <p:cNvPr id="8" name="Text 5"/>
          <p:cNvSpPr/>
          <p:nvPr/>
        </p:nvSpPr>
        <p:spPr>
          <a:xfrm>
            <a:off x="548640" y="2880360"/>
            <a:ext cx="23774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A reproducible end-to-end pipeline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548640" y="3520440"/>
            <a:ext cx="2377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~400 lines of Python · scikit-learn only · runs on a laptop in ~3 minutes · single random seed · zero proprietary dependencies.</a:t>
            </a:r>
            <a:endParaRPr lang="en-US" sz="1050" dirty="0"/>
          </a:p>
        </p:txBody>
      </p:sp>
      <p:sp>
        <p:nvSpPr>
          <p:cNvPr id="10" name="Shape 7"/>
          <p:cNvSpPr/>
          <p:nvPr/>
        </p:nvSpPr>
        <p:spPr>
          <a:xfrm>
            <a:off x="3246120" y="1280160"/>
            <a:ext cx="2743200" cy="3246120"/>
          </a:xfrm>
          <a:prstGeom prst="rect">
            <a:avLst/>
          </a:prstGeom>
          <a:solidFill>
            <a:srgbClr val="0B2545"/>
          </a:solidFill>
          <a:ln w="12700">
            <a:solidFill>
              <a:srgbClr val="0B254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1" name="Shape 8"/>
          <p:cNvSpPr/>
          <p:nvPr/>
        </p:nvSpPr>
        <p:spPr>
          <a:xfrm>
            <a:off x="4206240" y="1645920"/>
            <a:ext cx="822960" cy="822960"/>
          </a:xfrm>
          <a:prstGeom prst="ellipse">
            <a:avLst/>
          </a:prstGeom>
          <a:solidFill>
            <a:srgbClr val="E07A5F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2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70832" y="1810512"/>
            <a:ext cx="493776" cy="493776"/>
          </a:xfrm>
          <a:prstGeom prst="rect">
            <a:avLst/>
          </a:prstGeom>
        </p:spPr>
      </p:pic>
      <p:sp>
        <p:nvSpPr>
          <p:cNvPr id="13" name="Text 9"/>
          <p:cNvSpPr/>
          <p:nvPr/>
        </p:nvSpPr>
        <p:spPr>
          <a:xfrm>
            <a:off x="3246120" y="260604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EMPIRICAL</a:t>
            </a:r>
            <a:endParaRPr lang="en-US" sz="1000" dirty="0"/>
          </a:p>
        </p:txBody>
      </p:sp>
      <p:sp>
        <p:nvSpPr>
          <p:cNvPr id="14" name="Text 10"/>
          <p:cNvSpPr/>
          <p:nvPr/>
        </p:nvSpPr>
        <p:spPr>
          <a:xfrm>
            <a:off x="3429000" y="2880360"/>
            <a:ext cx="23774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Head-to-head 5×3 comparison</a:t>
            </a:r>
            <a:endParaRPr lang="en-US" sz="1500" dirty="0"/>
          </a:p>
        </p:txBody>
      </p:sp>
      <p:sp>
        <p:nvSpPr>
          <p:cNvPr id="15" name="Text 11"/>
          <p:cNvSpPr/>
          <p:nvPr/>
        </p:nvSpPr>
        <p:spPr>
          <a:xfrm>
            <a:off x="3429000" y="3520440"/>
            <a:ext cx="2377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models, same preprocessing, three clinically distinct datasets. The cross-disease AUC matrix is the central artefact.</a:t>
            </a:r>
            <a:endParaRPr lang="en-US" sz="1050" dirty="0"/>
          </a:p>
        </p:txBody>
      </p:sp>
      <p:sp>
        <p:nvSpPr>
          <p:cNvPr id="16" name="Shape 12"/>
          <p:cNvSpPr/>
          <p:nvPr/>
        </p:nvSpPr>
        <p:spPr>
          <a:xfrm>
            <a:off x="6126480" y="1280160"/>
            <a:ext cx="2743200" cy="3246120"/>
          </a:xfrm>
          <a:prstGeom prst="rect">
            <a:avLst/>
          </a:prstGeom>
          <a:solidFill>
            <a:srgbClr val="FFFFFF"/>
          </a:solidFill>
          <a:ln w="12700">
            <a:solidFill>
              <a:srgbClr val="D9E4F5"/>
            </a:solidFill>
            <a:prstDash val="solid"/>
          </a:ln>
          <a:effectLst>
            <a:outerShdw blurRad="1270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17" name="Shape 13"/>
          <p:cNvSpPr/>
          <p:nvPr/>
        </p:nvSpPr>
        <p:spPr>
          <a:xfrm>
            <a:off x="7086600" y="1645920"/>
            <a:ext cx="822960" cy="822960"/>
          </a:xfrm>
          <a:prstGeom prst="ellipse">
            <a:avLst/>
          </a:prstGeom>
          <a:solidFill>
            <a:srgbClr val="0E7C7B"/>
          </a:solidFill>
          <a:ln w="25400">
            <a:solidFill>
              <a:srgbClr val="FFFFF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8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51192" y="1810512"/>
            <a:ext cx="493776" cy="493776"/>
          </a:xfrm>
          <a:prstGeom prst="rect">
            <a:avLst/>
          </a:prstGeom>
        </p:spPr>
      </p:pic>
      <p:sp>
        <p:nvSpPr>
          <p:cNvPr id="19" name="Text 14"/>
          <p:cNvSpPr/>
          <p:nvPr/>
        </p:nvSpPr>
        <p:spPr>
          <a:xfrm>
            <a:off x="6126480" y="2606040"/>
            <a:ext cx="27432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00" b="1" kern="0" spc="400" dirty="0">
                <a:solidFill>
                  <a:srgbClr val="E07A5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EPISTEMIC</a:t>
            </a:r>
            <a:endParaRPr lang="en-US" sz="1000" dirty="0"/>
          </a:p>
        </p:txBody>
      </p:sp>
      <p:sp>
        <p:nvSpPr>
          <p:cNvPr id="20" name="Text 15"/>
          <p:cNvSpPr/>
          <p:nvPr/>
        </p:nvSpPr>
        <p:spPr>
          <a:xfrm>
            <a:off x="6309360" y="2880360"/>
            <a:ext cx="237744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Honest, audit-friendly reporting</a:t>
            </a:r>
            <a:endParaRPr lang="en-US" sz="1500" dirty="0"/>
          </a:p>
        </p:txBody>
      </p:sp>
      <p:sp>
        <p:nvSpPr>
          <p:cNvPr id="21" name="Text 16"/>
          <p:cNvSpPr/>
          <p:nvPr/>
        </p:nvSpPr>
        <p:spPr>
          <a:xfrm>
            <a:off x="6309360" y="3520440"/>
            <a:ext cx="23774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number traces to deterministic code. Inflated sepsis AUC explained, not hidden. PIMA modesty acknowledged.</a:t>
            </a:r>
            <a:endParaRPr lang="en-US" sz="1050" dirty="0"/>
          </a:p>
        </p:txBody>
      </p:sp>
      <p:sp>
        <p:nvSpPr>
          <p:cNvPr id="22" name="Shape 17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4" name="Text 19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 / 17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274320"/>
            <a:ext cx="82296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0B254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Future Work</a:t>
            </a:r>
            <a:endParaRPr lang="en-US" sz="2600" dirty="0"/>
          </a:p>
        </p:txBody>
      </p:sp>
      <p:sp>
        <p:nvSpPr>
          <p:cNvPr id="3" name="Text 1"/>
          <p:cNvSpPr/>
          <p:nvPr/>
        </p:nvSpPr>
        <p:spPr>
          <a:xfrm>
            <a:off x="457200" y="777240"/>
            <a:ext cx="8229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0E7C7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Natural extensions of the framework</a:t>
            </a:r>
            <a:endParaRPr lang="en-US" sz="1200" dirty="0"/>
          </a:p>
        </p:txBody>
      </p:sp>
      <p:sp>
        <p:nvSpPr>
          <p:cNvPr id="4" name="Shape 2"/>
          <p:cNvSpPr/>
          <p:nvPr/>
        </p:nvSpPr>
        <p:spPr>
          <a:xfrm>
            <a:off x="457200" y="1188720"/>
            <a:ext cx="82296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" name="Shape 3"/>
          <p:cNvSpPr/>
          <p:nvPr/>
        </p:nvSpPr>
        <p:spPr>
          <a:xfrm>
            <a:off x="594360" y="1280160"/>
            <a:ext cx="411480" cy="411480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8368" y="1344168"/>
            <a:ext cx="283464" cy="283464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88720" y="1234440"/>
            <a:ext cx="3017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Patient-level sepsis split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4297680" y="1234440"/>
            <a:ext cx="4297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Re-implement the loader so train/test never share a patient — bringing apparent AUC into line with the literature.</a:t>
            </a:r>
            <a:endParaRPr lang="en-US" sz="1050" dirty="0"/>
          </a:p>
        </p:txBody>
      </p:sp>
      <p:sp>
        <p:nvSpPr>
          <p:cNvPr id="9" name="Shape 6"/>
          <p:cNvSpPr/>
          <p:nvPr/>
        </p:nvSpPr>
        <p:spPr>
          <a:xfrm>
            <a:off x="457200" y="1847088"/>
            <a:ext cx="82296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0" name="Shape 7"/>
          <p:cNvSpPr/>
          <p:nvPr/>
        </p:nvSpPr>
        <p:spPr>
          <a:xfrm>
            <a:off x="594360" y="1938528"/>
            <a:ext cx="411480" cy="411480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368" y="2002536"/>
            <a:ext cx="283464" cy="283464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1188720" y="1892808"/>
            <a:ext cx="3017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SMOTE &amp; calibration analysis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4297680" y="1892808"/>
            <a:ext cx="4297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random oversampling against SMOTE and calibrated probabilities (isotonic / Platt scaling).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457200" y="2505456"/>
            <a:ext cx="82296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Shape 11"/>
          <p:cNvSpPr/>
          <p:nvPr/>
        </p:nvSpPr>
        <p:spPr>
          <a:xfrm>
            <a:off x="594360" y="2596896"/>
            <a:ext cx="411480" cy="411480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16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8368" y="2660904"/>
            <a:ext cx="283464" cy="283464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1188720" y="2551176"/>
            <a:ext cx="3017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SHAP for local explanations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4297680" y="2551176"/>
            <a:ext cx="4297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Move beyond global feature importance to per-patient explanations suitable for clinician review.</a:t>
            </a:r>
            <a:endParaRPr lang="en-US" sz="1050" dirty="0"/>
          </a:p>
        </p:txBody>
      </p:sp>
      <p:sp>
        <p:nvSpPr>
          <p:cNvPr id="19" name="Shape 14"/>
          <p:cNvSpPr/>
          <p:nvPr/>
        </p:nvSpPr>
        <p:spPr>
          <a:xfrm>
            <a:off x="457200" y="3163824"/>
            <a:ext cx="82296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0" name="Shape 15"/>
          <p:cNvSpPr/>
          <p:nvPr/>
        </p:nvSpPr>
        <p:spPr>
          <a:xfrm>
            <a:off x="594360" y="3255264"/>
            <a:ext cx="411480" cy="411480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1" name="Image 3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68" y="3319272"/>
            <a:ext cx="283464" cy="283464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1188720" y="3209544"/>
            <a:ext cx="3017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Sequence models for sepsis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4297680" y="3209544"/>
            <a:ext cx="4297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LSTMs or temporal transformers reformulating sepsis as a patient-trajectory problem.</a:t>
            </a:r>
            <a:endParaRPr lang="en-US" sz="1050" dirty="0"/>
          </a:p>
        </p:txBody>
      </p:sp>
      <p:sp>
        <p:nvSpPr>
          <p:cNvPr id="24" name="Shape 18"/>
          <p:cNvSpPr/>
          <p:nvPr/>
        </p:nvSpPr>
        <p:spPr>
          <a:xfrm>
            <a:off x="457200" y="3822192"/>
            <a:ext cx="8229600" cy="594360"/>
          </a:xfrm>
          <a:prstGeom prst="rect">
            <a:avLst/>
          </a:prstGeom>
          <a:solidFill>
            <a:srgbClr val="F1F5F9"/>
          </a:solidFill>
          <a:ln w="12700">
            <a:solidFill>
              <a:srgbClr val="D9E4F5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5" name="Shape 19"/>
          <p:cNvSpPr/>
          <p:nvPr/>
        </p:nvSpPr>
        <p:spPr>
          <a:xfrm>
            <a:off x="594360" y="3913632"/>
            <a:ext cx="411480" cy="411480"/>
          </a:xfrm>
          <a:prstGeom prst="ellipse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pic>
        <p:nvPicPr>
          <p:cNvPr id="26" name="Image 4" descr="preencoded.pn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8368" y="3977640"/>
            <a:ext cx="283464" cy="283464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1188720" y="3867912"/>
            <a:ext cx="3017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0B254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validation</a:t>
            </a:r>
            <a:endParaRPr lang="en-US" sz="1200" dirty="0"/>
          </a:p>
        </p:txBody>
      </p:sp>
      <p:sp>
        <p:nvSpPr>
          <p:cNvPr id="28" name="Text 21"/>
          <p:cNvSpPr/>
          <p:nvPr/>
        </p:nvSpPr>
        <p:spPr>
          <a:xfrm>
            <a:off x="4297680" y="3867912"/>
            <a:ext cx="42976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dirty="0">
                <a:solidFill>
                  <a:srgbClr val="1F293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Test trained models on a different hospital cohort to assess true generalisation.</a:t>
            </a:r>
            <a:endParaRPr lang="en-US" sz="1050" dirty="0"/>
          </a:p>
        </p:txBody>
      </p:sp>
      <p:sp>
        <p:nvSpPr>
          <p:cNvPr id="29" name="Shape 22"/>
          <p:cNvSpPr/>
          <p:nvPr/>
        </p:nvSpPr>
        <p:spPr>
          <a:xfrm>
            <a:off x="0" y="0"/>
            <a:ext cx="109728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4"/>
          <p:cNvSpPr/>
          <p:nvPr/>
        </p:nvSpPr>
        <p:spPr>
          <a:xfrm>
            <a:off x="7863840" y="4846320"/>
            <a:ext cx="91440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64748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 / 17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254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097280" cy="5143500"/>
          </a:xfrm>
          <a:prstGeom prst="rect">
            <a:avLst/>
          </a:prstGeom>
          <a:solidFill>
            <a:srgbClr val="0E7C7B"/>
          </a:solidFill>
          <a:ln w="12700">
            <a:solidFill>
              <a:srgbClr val="0E7C7B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320040" cy="5143500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" name="Text 2"/>
          <p:cNvSpPr/>
          <p:nvPr/>
        </p:nvSpPr>
        <p:spPr>
          <a:xfrm>
            <a:off x="1645920" y="1280160"/>
            <a:ext cx="68580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200" b="1" dirty="0">
                <a:solidFill>
                  <a:srgbClr val="FFFFFF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Thank you.</a:t>
            </a:r>
            <a:endParaRPr lang="en-US" sz="7200" dirty="0"/>
          </a:p>
        </p:txBody>
      </p:sp>
      <p:sp>
        <p:nvSpPr>
          <p:cNvPr id="5" name="Shape 3"/>
          <p:cNvSpPr/>
          <p:nvPr/>
        </p:nvSpPr>
        <p:spPr>
          <a:xfrm>
            <a:off x="1691640" y="2423160"/>
            <a:ext cx="914400" cy="54864"/>
          </a:xfrm>
          <a:prstGeom prst="rect">
            <a:avLst/>
          </a:prstGeom>
          <a:solidFill>
            <a:srgbClr val="E07A5F"/>
          </a:solidFill>
          <a:ln w="12700">
            <a:solidFill>
              <a:srgbClr val="E07A5F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/>
          <p:nvPr/>
        </p:nvSpPr>
        <p:spPr>
          <a:xfrm>
            <a:off x="1691640" y="2651760"/>
            <a:ext cx="68580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D9E4F5"/>
                </a:solidFill>
                <a:latin typeface="Georgia" pitchFamily="34" charset="0"/>
                <a:ea typeface="Georgia" pitchFamily="34" charset="-122"/>
                <a:cs typeface="Georgia" pitchFamily="34" charset="-120"/>
              </a:rPr>
              <a:t>Questions, comments, and challenges are welcome.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691640" y="3931920"/>
            <a:ext cx="68580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Utsav Bodarya</a:t>
            </a:r>
            <a:endParaRPr lang="en-US" sz="1600" dirty="0"/>
          </a:p>
          <a:p>
            <a:pPr marL="0" indent="0">
              <a:buNone/>
            </a:pPr>
            <a:r>
              <a:rPr lang="en-US" sz="1200" dirty="0">
                <a:solidFill>
                  <a:srgbClr val="D9E4F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Data &amp; Artificial Intelligence  ·  Student ID 2434902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1691640" y="4663440"/>
            <a:ext cx="6858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1585</Words>
  <Application>Microsoft Macintosh PowerPoint</Application>
  <PresentationFormat>On-screen Show (16:9)</PresentationFormat>
  <Paragraphs>339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Consolas</vt:lpstr>
      <vt:lpstr>Georgia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MSc Data and AI Dissertation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Comparative ML Framework for Early Disease Prediction</dc:title>
  <dc:subject>PptxGenJS Presentation</dc:subject>
  <dc:creator>Utsav Bodarya</dc:creator>
  <cp:lastModifiedBy>Utsav Manojbhai Bodarya (2434902)</cp:lastModifiedBy>
  <cp:revision>2</cp:revision>
  <dcterms:created xsi:type="dcterms:W3CDTF">2026-05-04T16:39:09Z</dcterms:created>
  <dcterms:modified xsi:type="dcterms:W3CDTF">2026-05-06T00:06:15Z</dcterms:modified>
</cp:coreProperties>
</file>