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4" r:id="rId3"/>
    <p:sldId id="285" r:id="rId4"/>
    <p:sldId id="261" r:id="rId5"/>
    <p:sldId id="286" r:id="rId6"/>
    <p:sldId id="291" r:id="rId7"/>
    <p:sldId id="293" r:id="rId8"/>
    <p:sldId id="259" r:id="rId9"/>
    <p:sldId id="258" r:id="rId10"/>
    <p:sldId id="262" r:id="rId11"/>
    <p:sldId id="263" r:id="rId12"/>
    <p:sldId id="273" r:id="rId13"/>
    <p:sldId id="278" r:id="rId14"/>
    <p:sldId id="269" r:id="rId15"/>
    <p:sldId id="265" r:id="rId16"/>
    <p:sldId id="266" r:id="rId17"/>
    <p:sldId id="264" r:id="rId18"/>
    <p:sldId id="294" r:id="rId19"/>
    <p:sldId id="268" r:id="rId20"/>
    <p:sldId id="279" r:id="rId21"/>
    <p:sldId id="277" r:id="rId22"/>
    <p:sldId id="280" r:id="rId23"/>
    <p:sldId id="274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17" autoAdjust="0"/>
    <p:restoredTop sz="94660"/>
  </p:normalViewPr>
  <p:slideViewPr>
    <p:cSldViewPr>
      <p:cViewPr varScale="1">
        <p:scale>
          <a:sx n="110" d="100"/>
          <a:sy n="110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3C315711-7917-4B78-848B-2AF8B518B809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5711-7917-4B78-848B-2AF8B518B809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7C29700-C81F-423B-A60E-664818BC0EC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171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C315711-7917-4B78-848B-2AF8B518B809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E7571A6-11F0-4102-BEC6-87C15063E41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70894"/>
            <a:ext cx="8568952" cy="64267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6002" y="5517232"/>
            <a:ext cx="8077200" cy="1673352"/>
          </a:xfrm>
        </p:spPr>
        <p:txBody>
          <a:bodyPr>
            <a:norm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HPAR5010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04048" y="2852936"/>
            <a:ext cx="3456384" cy="1296144"/>
          </a:xfrm>
        </p:spPr>
        <p:txBody>
          <a:bodyPr>
            <a:no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Gender Archaeology</a:t>
            </a:r>
          </a:p>
        </p:txBody>
      </p:sp>
    </p:spTree>
    <p:extLst>
      <p:ext uri="{BB962C8B-B14F-4D97-AF65-F5344CB8AC3E}">
        <p14:creationId xmlns:p14="http://schemas.microsoft.com/office/powerpoint/2010/main" val="40505274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244280" cy="4623816"/>
          </a:xfrm>
        </p:spPr>
        <p:txBody>
          <a:bodyPr>
            <a:normAutofit/>
          </a:bodyPr>
          <a:lstStyle/>
          <a:p>
            <a:r>
              <a:rPr lang="en-US" altLang="en-US" sz="3100" dirty="0">
                <a:sym typeface="Lucida Grande" charset="0"/>
              </a:rPr>
              <a:t>Divides people into 2 </a:t>
            </a:r>
            <a:r>
              <a:rPr lang="en-US" altLang="en-US" sz="3100" dirty="0" smtClean="0">
                <a:sym typeface="Lucida Grande" charset="0"/>
              </a:rPr>
              <a:t>categories</a:t>
            </a:r>
            <a:r>
              <a:rPr lang="en-US" altLang="en-US" sz="3200" dirty="0" smtClean="0">
                <a:sym typeface="Lucida Grande" charset="0"/>
              </a:rPr>
              <a:t> based </a:t>
            </a:r>
            <a:r>
              <a:rPr lang="en-US" altLang="en-US" sz="3200" dirty="0">
                <a:sym typeface="Lucida Grande" charset="0"/>
              </a:rPr>
              <a:t>on primary sexual characteristics</a:t>
            </a:r>
          </a:p>
          <a:p>
            <a:pPr lvl="1"/>
            <a:r>
              <a:rPr lang="en-US" altLang="en-US" sz="2600" dirty="0" smtClean="0">
                <a:sym typeface="Lucida Grande" charset="0"/>
              </a:rPr>
              <a:t>Female</a:t>
            </a:r>
            <a:endParaRPr lang="en-US" altLang="en-US" sz="2600" dirty="0">
              <a:sym typeface="Lucida Grande" charset="0"/>
            </a:endParaRPr>
          </a:p>
          <a:p>
            <a:pPr lvl="1"/>
            <a:r>
              <a:rPr lang="en-US" altLang="en-US" sz="2600" dirty="0">
                <a:sym typeface="Lucida Grande" charset="0"/>
              </a:rPr>
              <a:t>Male </a:t>
            </a:r>
          </a:p>
        </p:txBody>
      </p:sp>
      <p:pic>
        <p:nvPicPr>
          <p:cNvPr id="5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81575" y="2492896"/>
            <a:ext cx="3705225" cy="3086100"/>
          </a:xfrm>
        </p:spPr>
      </p:pic>
    </p:spTree>
    <p:extLst>
      <p:ext uri="{BB962C8B-B14F-4D97-AF65-F5344CB8AC3E}">
        <p14:creationId xmlns:p14="http://schemas.microsoft.com/office/powerpoint/2010/main" val="285232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Biology &amp; Gender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844824"/>
            <a:ext cx="4392488" cy="4623816"/>
          </a:xfrm>
        </p:spPr>
        <p:txBody>
          <a:bodyPr/>
          <a:lstStyle/>
          <a:p>
            <a:r>
              <a:rPr lang="en-US" altLang="en-US" dirty="0">
                <a:sym typeface="Lucida Grande" charset="0"/>
              </a:rPr>
              <a:t>Certain cultural  </a:t>
            </a:r>
            <a:r>
              <a:rPr lang="en-US" altLang="en-US" dirty="0" err="1">
                <a:sym typeface="Lucida Grande" charset="0"/>
              </a:rPr>
              <a:t>behaviours</a:t>
            </a:r>
            <a:r>
              <a:rPr lang="en-US" altLang="en-US" dirty="0">
                <a:sym typeface="Lucida Grande" charset="0"/>
              </a:rPr>
              <a:t> </a:t>
            </a:r>
            <a:r>
              <a:rPr lang="en-US" altLang="en-US" dirty="0" smtClean="0">
                <a:sym typeface="Lucida Grande" charset="0"/>
              </a:rPr>
              <a:t>might be attributed </a:t>
            </a:r>
            <a:r>
              <a:rPr lang="en-US" altLang="en-US" dirty="0">
                <a:sym typeface="Lucida Grande" charset="0"/>
              </a:rPr>
              <a:t>to the biological sexes</a:t>
            </a:r>
          </a:p>
          <a:p>
            <a:r>
              <a:rPr lang="en-US" altLang="en-US" dirty="0">
                <a:sym typeface="Lucida Grande" charset="0"/>
              </a:rPr>
              <a:t>Gender divisions are a way of ordering or structuring social relationships</a:t>
            </a:r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55976" y="2636912"/>
            <a:ext cx="4443925" cy="2520280"/>
          </a:xfrm>
        </p:spPr>
      </p:pic>
    </p:spTree>
    <p:extLst>
      <p:ext uri="{BB962C8B-B14F-4D97-AF65-F5344CB8AC3E}">
        <p14:creationId xmlns:p14="http://schemas.microsoft.com/office/powerpoint/2010/main" val="3746831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/>
              <a:t>What is Gender?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00808"/>
            <a:ext cx="4680520" cy="4824536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Gender is not sex (biological male or female)</a:t>
            </a:r>
          </a:p>
          <a:p>
            <a:r>
              <a:rPr lang="en-GB" sz="2800" dirty="0"/>
              <a:t>Gender is </a:t>
            </a:r>
            <a:r>
              <a:rPr lang="en-GB" sz="2800" dirty="0">
                <a:solidFill>
                  <a:srgbClr val="FFC000"/>
                </a:solidFill>
              </a:rPr>
              <a:t>culturally constructed</a:t>
            </a:r>
          </a:p>
          <a:p>
            <a:r>
              <a:rPr lang="en-GB" dirty="0"/>
              <a:t>…“the cultural interpretation of sexual difference” ( Gilchrist 1999: 1)</a:t>
            </a:r>
            <a:endParaRPr lang="en-GB" sz="2800" dirty="0"/>
          </a:p>
          <a:p>
            <a:pPr lvl="1"/>
            <a:r>
              <a:rPr lang="en-GB" dirty="0"/>
              <a:t>Gender is not a code word for women</a:t>
            </a:r>
          </a:p>
          <a:p>
            <a:pPr lvl="1"/>
            <a:r>
              <a:rPr lang="en-GB" dirty="0"/>
              <a:t>The aim is </a:t>
            </a:r>
            <a:r>
              <a:rPr lang="en-GB" dirty="0">
                <a:solidFill>
                  <a:srgbClr val="FFC000"/>
                </a:solidFill>
              </a:rPr>
              <a:t>not</a:t>
            </a:r>
            <a:r>
              <a:rPr lang="en-GB" dirty="0"/>
              <a:t> to “assign” certain activities or material culture to men or women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8408" y="2276872"/>
            <a:ext cx="3528392" cy="3528392"/>
          </a:xfrm>
        </p:spPr>
      </p:pic>
    </p:spTree>
    <p:extLst>
      <p:ext uri="{BB962C8B-B14F-4D97-AF65-F5344CB8AC3E}">
        <p14:creationId xmlns:p14="http://schemas.microsoft.com/office/powerpoint/2010/main" val="2246990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9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Feminism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464496" cy="4896544"/>
          </a:xfrm>
        </p:spPr>
        <p:txBody>
          <a:bodyPr>
            <a:noAutofit/>
          </a:bodyPr>
          <a:lstStyle/>
          <a:p>
            <a:r>
              <a:rPr lang="en-GB" sz="2600" dirty="0"/>
              <a:t>A </a:t>
            </a:r>
            <a:r>
              <a:rPr lang="en-US" altLang="en-US" sz="2600" dirty="0">
                <a:sym typeface="Lucida Grande" charset="0"/>
              </a:rPr>
              <a:t>philosophy focused around a belief in the </a:t>
            </a:r>
            <a:r>
              <a:rPr lang="en-US" altLang="en-US" sz="2600" dirty="0">
                <a:solidFill>
                  <a:schemeClr val="accent1"/>
                </a:solidFill>
                <a:sym typeface="Lucida Grande" charset="0"/>
              </a:rPr>
              <a:t>equality of the sexes</a:t>
            </a:r>
          </a:p>
          <a:p>
            <a:r>
              <a:rPr lang="en-US" altLang="en-US" sz="2600" dirty="0">
                <a:sym typeface="Lucida Grande" charset="0"/>
              </a:rPr>
              <a:t>Social theory informed by women</a:t>
            </a:r>
          </a:p>
          <a:p>
            <a:r>
              <a:rPr lang="en-US" altLang="en-US" sz="2600" dirty="0">
                <a:sym typeface="Lucida Grande" charset="0"/>
              </a:rPr>
              <a:t>A political movement that critiques social structure &amp; relations</a:t>
            </a:r>
          </a:p>
          <a:p>
            <a:r>
              <a:rPr lang="en-US" sz="2600" dirty="0">
                <a:sym typeface="Lucida Grande" charset="0"/>
              </a:rPr>
              <a:t>Questions ideologies that </a:t>
            </a:r>
            <a:r>
              <a:rPr lang="en-US" altLang="en-US" sz="2600" dirty="0">
                <a:sym typeface="Lucida Grande" charset="0"/>
              </a:rPr>
              <a:t>that ideology treats &amp; values women &amp; men differently</a:t>
            </a:r>
          </a:p>
          <a:p>
            <a:endParaRPr lang="en-GB" sz="26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916832"/>
            <a:ext cx="3673014" cy="4313879"/>
          </a:xfrm>
        </p:spPr>
      </p:pic>
    </p:spTree>
    <p:extLst>
      <p:ext uri="{BB962C8B-B14F-4D97-AF65-F5344CB8AC3E}">
        <p14:creationId xmlns:p14="http://schemas.microsoft.com/office/powerpoint/2010/main" val="4125018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Gender and Society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5328592" cy="4896544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sz="2800" dirty="0"/>
              <a:t>One is not born a woman [or a man/], but </a:t>
            </a:r>
            <a:r>
              <a:rPr lang="en-US" altLang="en-US" sz="2800" dirty="0">
                <a:solidFill>
                  <a:schemeClr val="accent1"/>
                </a:solidFill>
                <a:sym typeface="Arial Bold Italic" panose="020B0704020202090204" pitchFamily="34" charset="0"/>
              </a:rPr>
              <a:t>becomes</a:t>
            </a:r>
            <a:r>
              <a:rPr lang="en-US" altLang="en-US" sz="2800" dirty="0"/>
              <a:t> one (</a:t>
            </a:r>
            <a:r>
              <a:rPr lang="en-GB" sz="2800" dirty="0"/>
              <a:t>Beauvoir, </a:t>
            </a:r>
            <a:r>
              <a:rPr lang="en-GB" sz="2800" i="1" dirty="0"/>
              <a:t>The Second Sex</a:t>
            </a:r>
            <a:r>
              <a:rPr lang="en-GB" sz="2800" dirty="0"/>
              <a:t>)</a:t>
            </a:r>
            <a:endParaRPr lang="en-US" altLang="en-US" sz="2800" dirty="0"/>
          </a:p>
          <a:p>
            <a:r>
              <a:rPr lang="en-US" altLang="en-US" sz="2800" dirty="0"/>
              <a:t>What is the moment or the mechanism of gender construction? (Butler 1990: 111):</a:t>
            </a:r>
          </a:p>
          <a:p>
            <a:r>
              <a:rPr lang="en-US" altLang="en-US" sz="2800" dirty="0"/>
              <a:t>How is the human subject transformed into a gendered subject?</a:t>
            </a:r>
          </a:p>
          <a:p>
            <a:pPr lvl="1"/>
            <a:r>
              <a:rPr lang="en-US" altLang="en-US" sz="2400" dirty="0"/>
              <a:t>Gender: a way of culturally interpreting the sexed body</a:t>
            </a:r>
          </a:p>
          <a:p>
            <a:pPr lvl="1"/>
            <a:r>
              <a:rPr lang="en-US" altLang="en-US" sz="2400" dirty="0" smtClean="0"/>
              <a:t>Gender is a </a:t>
            </a:r>
            <a:r>
              <a:rPr lang="en-US" altLang="en-US" sz="2400" dirty="0">
                <a:solidFill>
                  <a:schemeClr val="accent1"/>
                </a:solidFill>
              </a:rPr>
              <a:t>becoming</a:t>
            </a:r>
            <a:r>
              <a:rPr lang="en-US" altLang="en-US" sz="2400" dirty="0"/>
              <a:t> - an activity (Butler)</a:t>
            </a:r>
          </a:p>
          <a:p>
            <a:r>
              <a:rPr lang="en-US" altLang="en-US" sz="2800" dirty="0"/>
              <a:t>How do we construct gender?</a:t>
            </a:r>
          </a:p>
          <a:p>
            <a:endParaRPr lang="en-GB" sz="2800" b="1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0496" y="2492896"/>
            <a:ext cx="2448272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791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Performing Gender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752528" cy="4895424"/>
          </a:xfrm>
        </p:spPr>
        <p:txBody>
          <a:bodyPr>
            <a:normAutofit fontScale="92500"/>
          </a:bodyPr>
          <a:lstStyle/>
          <a:p>
            <a:r>
              <a:rPr lang="en-GB" dirty="0"/>
              <a:t>Butler (</a:t>
            </a:r>
            <a:r>
              <a:rPr lang="en-GB" dirty="0" smtClean="0"/>
              <a:t>2004 </a:t>
            </a:r>
            <a:r>
              <a:rPr lang="en-GB" i="1" dirty="0" smtClean="0"/>
              <a:t>Undoing Gender</a:t>
            </a:r>
            <a:r>
              <a:rPr lang="en-GB" dirty="0" smtClean="0"/>
              <a:t>)</a:t>
            </a:r>
            <a:r>
              <a:rPr lang="en-GB" i="1" dirty="0" smtClean="0"/>
              <a:t> </a:t>
            </a:r>
            <a:r>
              <a:rPr lang="en-US" altLang="en-US" dirty="0" smtClean="0"/>
              <a:t>argues </a:t>
            </a:r>
            <a:r>
              <a:rPr lang="en-US" altLang="en-US" dirty="0"/>
              <a:t>that there is not a stable core gender identity</a:t>
            </a:r>
            <a:endParaRPr lang="en-GB" i="1" dirty="0"/>
          </a:p>
          <a:p>
            <a:pPr lvl="1"/>
            <a:r>
              <a:rPr lang="en-US" altLang="en-US" dirty="0"/>
              <a:t>Gender is about </a:t>
            </a:r>
            <a:r>
              <a:rPr lang="en-US" altLang="en-US" dirty="0" smtClean="0"/>
              <a:t>“doing”</a:t>
            </a:r>
            <a:endParaRPr lang="en-US" altLang="en-US" dirty="0"/>
          </a:p>
          <a:p>
            <a:pPr lvl="1"/>
            <a:r>
              <a:rPr lang="en-US" altLang="en-US" dirty="0"/>
              <a:t>Questions whether we </a:t>
            </a:r>
            <a:r>
              <a:rPr lang="en-US" altLang="en-US" dirty="0" smtClean="0"/>
              <a:t>“author” </a:t>
            </a:r>
            <a:r>
              <a:rPr lang="en-US" altLang="en-US" dirty="0"/>
              <a:t>our own gender</a:t>
            </a:r>
          </a:p>
          <a:p>
            <a:pPr lvl="1"/>
            <a:r>
              <a:rPr lang="en-US" altLang="en-US" dirty="0"/>
              <a:t>One does not </a:t>
            </a:r>
            <a:r>
              <a:rPr lang="en-US" altLang="en-US" dirty="0" smtClean="0"/>
              <a:t>“do” </a:t>
            </a:r>
            <a:r>
              <a:rPr lang="en-US" altLang="en-US" dirty="0"/>
              <a:t>one’s gender alone</a:t>
            </a:r>
          </a:p>
          <a:p>
            <a:r>
              <a:rPr lang="en-US" altLang="en-US" dirty="0"/>
              <a:t>Gender identity is created &amp; maintained through socially </a:t>
            </a:r>
            <a:r>
              <a:rPr lang="en-US" altLang="en-US" dirty="0" smtClean="0"/>
              <a:t>“coerced” </a:t>
            </a:r>
            <a:r>
              <a:rPr lang="en-US" altLang="en-US" dirty="0"/>
              <a:t>modes of patterned &amp; performative doing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26864" y="1988840"/>
            <a:ext cx="3503952" cy="4176464"/>
          </a:xfrm>
        </p:spPr>
      </p:pic>
    </p:spTree>
    <p:extLst>
      <p:ext uri="{BB962C8B-B14F-4D97-AF65-F5344CB8AC3E}">
        <p14:creationId xmlns:p14="http://schemas.microsoft.com/office/powerpoint/2010/main" val="340297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 descr="faceles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01813" y="1628800"/>
            <a:ext cx="6396819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/>
              <a:t>Engendering the Past</a:t>
            </a:r>
          </a:p>
        </p:txBody>
      </p:sp>
      <p:sp>
        <p:nvSpPr>
          <p:cNvPr id="54279" name="Rectangle 7"/>
          <p:cNvSpPr>
            <a:spLocks noGrp="1" noChangeArrowheads="1"/>
          </p:cNvSpPr>
          <p:nvPr>
            <p:ph sz="half" idx="1"/>
          </p:nvPr>
        </p:nvSpPr>
        <p:spPr>
          <a:xfrm>
            <a:off x="251520" y="1700808"/>
            <a:ext cx="6120680" cy="4896544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Response to </a:t>
            </a:r>
            <a:r>
              <a:rPr lang="en-GB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Tringham’s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en-GB" sz="2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faceless blobs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“Until, as an archaeologist, you can learn to give your imagined societies faces, you cannot envisage gender” (</a:t>
            </a:r>
            <a:r>
              <a:rPr lang="en-GB" sz="28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Tringham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1991: 94)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latin typeface="Times New Roman" pitchFamily="18" charset="0"/>
              </a:rPr>
              <a:t>“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Until you can engender prehistory, you cannot think of your prehistoric constructs as really human entities with a social, political, ideological &amp; economic life” (</a:t>
            </a:r>
            <a:r>
              <a:rPr lang="en-GB" sz="28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Tringham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1991: 94)</a:t>
            </a:r>
          </a:p>
          <a:p>
            <a:pPr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“archaeological ‘invisibility’ of females is more the result of a false notion of objectivity” (Gilchrist 1999: 4)</a:t>
            </a:r>
            <a:endParaRPr lang="en-GB" sz="28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36806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42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42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42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42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/>
              <a:t>Engendering the Past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7571184" cy="47501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How </a:t>
            </a:r>
            <a:r>
              <a:rPr lang="en-GB" sz="2800" dirty="0" smtClean="0"/>
              <a:t>can / should </a:t>
            </a:r>
            <a:r>
              <a:rPr lang="en-GB" sz="2800" dirty="0"/>
              <a:t>we identify gender from the mute archaeological record?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What is gender archaeology?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Is gender archaeology “looking for women (&amp; men) in the archaeological record”?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How does an understanding of gender relations improve our analysis of past societies?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Is this a legitimate area of enquiry?</a:t>
            </a:r>
          </a:p>
        </p:txBody>
      </p:sp>
    </p:spTree>
    <p:extLst>
      <p:ext uri="{BB962C8B-B14F-4D97-AF65-F5344CB8AC3E}">
        <p14:creationId xmlns:p14="http://schemas.microsoft.com/office/powerpoint/2010/main" val="2716814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/>
              <a:t>What is Gender Archaeology?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07504" y="1773936"/>
            <a:ext cx="4896544" cy="4895424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Not a search for women in the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past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Re-examines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full range of social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relations:</a:t>
            </a: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/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Considers 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how men </a:t>
            </a: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&amp; women 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are integrated within social</a:t>
            </a: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, economic, political &amp; ideological structures of past societies</a:t>
            </a:r>
          </a:p>
          <a:p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Counterbalances a perceived </a:t>
            </a:r>
            <a:r>
              <a:rPr lang="en-GB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androcentric bias 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 archaeological research</a:t>
            </a:r>
          </a:p>
          <a:p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Questions reconstructions of  male &amp; female social roles</a:t>
            </a:r>
          </a:p>
        </p:txBody>
      </p:sp>
      <p:pic>
        <p:nvPicPr>
          <p:cNvPr id="6" name="Picture 4" descr="orig_DIORAMA8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04048" y="2492896"/>
            <a:ext cx="3841890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516216" y="5085184"/>
            <a:ext cx="2045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Stone Age Diorama</a:t>
            </a:r>
          </a:p>
        </p:txBody>
      </p:sp>
    </p:spTree>
    <p:extLst>
      <p:ext uri="{BB962C8B-B14F-4D97-AF65-F5344CB8AC3E}">
        <p14:creationId xmlns:p14="http://schemas.microsoft.com/office/powerpoint/2010/main" val="732590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7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7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/>
              <a:t>Biological Essentialism</a:t>
            </a:r>
          </a:p>
        </p:txBody>
      </p:sp>
      <p:sp>
        <p:nvSpPr>
          <p:cNvPr id="58372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79512" y="1700808"/>
            <a:ext cx="5040560" cy="4896544"/>
          </a:xfrm>
        </p:spPr>
        <p:txBody>
          <a:bodyPr>
            <a:normAutofit fontScale="92500"/>
          </a:bodyPr>
          <a:lstStyle/>
          <a:p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Biology imposes certain roles &amp; restrictions on women</a:t>
            </a:r>
          </a:p>
          <a:p>
            <a:pPr lvl="1"/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Hence apparent universal gender roles such as </a:t>
            </a:r>
            <a:r>
              <a:rPr lang="en-GB" dirty="0">
                <a:solidFill>
                  <a:srgbClr val="FFC000"/>
                </a:solidFill>
              </a:rPr>
              <a:t>motherhood</a:t>
            </a:r>
          </a:p>
          <a:p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Ignores the diversity of female social roles in different cultural contexts</a:t>
            </a:r>
          </a:p>
          <a:p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Gender archaeology should not attempt to interpret the past with reference to </a:t>
            </a:r>
            <a:r>
              <a:rPr lang="en-GB" sz="2800" dirty="0">
                <a:solidFill>
                  <a:srgbClr val="FFC000"/>
                </a:solidFill>
              </a:rPr>
              <a:t>universals of female biology or female experience</a:t>
            </a:r>
          </a:p>
        </p:txBody>
      </p:sp>
      <p:pic>
        <p:nvPicPr>
          <p:cNvPr id="7" name="Picture 8" descr="RP plank fi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lum bright="-8000" contrast="-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74522" y="2204864"/>
            <a:ext cx="3152102" cy="324036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300192" y="5680162"/>
            <a:ext cx="2229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Cypriot plank figurine</a:t>
            </a:r>
          </a:p>
        </p:txBody>
      </p:sp>
    </p:spTree>
    <p:extLst>
      <p:ext uri="{BB962C8B-B14F-4D97-AF65-F5344CB8AC3E}">
        <p14:creationId xmlns:p14="http://schemas.microsoft.com/office/powerpoint/2010/main" val="3967017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8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83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8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83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2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Women in Society</a:t>
            </a:r>
            <a:endParaRPr lang="en-GB" dirty="0"/>
          </a:p>
        </p:txBody>
      </p:sp>
      <p:sp>
        <p:nvSpPr>
          <p:cNvPr id="7168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5256584" cy="4895424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Matriarchy: 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 social system in which women systematically rule</a:t>
            </a:r>
          </a:p>
          <a:p>
            <a:pPr>
              <a:lnSpc>
                <a:spcPct val="90000"/>
              </a:lnSpc>
            </a:pPr>
            <a:r>
              <a:rPr lang="en-GB" sz="28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Matrilineality</a:t>
            </a:r>
            <a:r>
              <a:rPr lang="en-GB" sz="2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: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a social system in which membership of clan/tribe is traced through the female line</a:t>
            </a:r>
          </a:p>
          <a:p>
            <a:pPr>
              <a:lnSpc>
                <a:spcPct val="90000"/>
              </a:lnSpc>
            </a:pPr>
            <a:r>
              <a:rPr lang="en-GB" sz="28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Matrilocality</a:t>
            </a:r>
            <a:r>
              <a:rPr lang="en-GB" sz="2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: 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 social system in which a women stays in her family house at marriage &amp; her husband moves in with her</a:t>
            </a:r>
          </a:p>
          <a:p>
            <a:pPr lvl="1">
              <a:lnSpc>
                <a:spcPct val="90000"/>
              </a:lnSpc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Might suggest higher status for the woman</a:t>
            </a:r>
          </a:p>
        </p:txBody>
      </p:sp>
      <p:pic>
        <p:nvPicPr>
          <p:cNvPr id="7" name="Picture 4" descr="Mother-Goddess-of-Catal-Huyuk-c6000BC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24128" y="1988840"/>
            <a:ext cx="3109361" cy="4018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084168" y="6093296"/>
            <a:ext cx="24518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“Goddess”, </a:t>
            </a:r>
            <a:r>
              <a:rPr lang="en-GB" dirty="0" err="1"/>
              <a:t>Çatal</a:t>
            </a:r>
            <a:r>
              <a:rPr lang="en-GB" dirty="0"/>
              <a:t> </a:t>
            </a:r>
            <a:r>
              <a:rPr lang="en-GB" dirty="0" err="1"/>
              <a:t>Hüyük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4053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“Early </a:t>
            </a:r>
            <a:r>
              <a:rPr lang="en-GB" dirty="0"/>
              <a:t>Period of </a:t>
            </a:r>
            <a:r>
              <a:rPr lang="en-GB" dirty="0" smtClean="0"/>
              <a:t>Matriarchy”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5338936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“a golden age in which women were prominent ritually &amp; politically” (Gilchrist 1999: 25)</a:t>
            </a:r>
          </a:p>
          <a:p>
            <a:r>
              <a:rPr lang="en-GB" dirty="0"/>
              <a:t>High incidence of female imagery in ancient contexts</a:t>
            </a:r>
          </a:p>
          <a:p>
            <a:pPr lvl="1"/>
            <a:r>
              <a:rPr lang="en-GB" dirty="0"/>
              <a:t>Palaeolithic &amp; Neolithic figurines</a:t>
            </a:r>
          </a:p>
          <a:p>
            <a:pPr lvl="1"/>
            <a:r>
              <a:rPr lang="en-GB" dirty="0"/>
              <a:t>Minoan Crete</a:t>
            </a:r>
          </a:p>
          <a:p>
            <a:r>
              <a:rPr lang="en-GB" dirty="0"/>
              <a:t>Reflected an egalitarian goddess cult as part of an egalitarian, </a:t>
            </a:r>
            <a:r>
              <a:rPr lang="en-GB" dirty="0" err="1"/>
              <a:t>matrilinear</a:t>
            </a:r>
            <a:r>
              <a:rPr lang="en-GB" dirty="0"/>
              <a:t> society </a:t>
            </a:r>
          </a:p>
          <a:p>
            <a:r>
              <a:rPr lang="en-GB" dirty="0"/>
              <a:t>Essentialist interpretation of the past</a:t>
            </a:r>
          </a:p>
        </p:txBody>
      </p:sp>
      <p:pic>
        <p:nvPicPr>
          <p:cNvPr id="5" name="Picture 5" descr="willendor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72200" y="1700808"/>
            <a:ext cx="2304533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444208" y="6021288"/>
            <a:ext cx="2040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Venus of </a:t>
            </a:r>
            <a:r>
              <a:rPr lang="en-GB" dirty="0" err="1"/>
              <a:t>Willendorf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852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/>
              <a:t>Hunter-Gatherers</a:t>
            </a:r>
          </a:p>
        </p:txBody>
      </p:sp>
      <p:sp>
        <p:nvSpPr>
          <p:cNvPr id="68612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51520" y="1628800"/>
            <a:ext cx="5112568" cy="4968552"/>
          </a:xfrm>
        </p:spPr>
        <p:txBody>
          <a:bodyPr>
            <a:normAutofit/>
          </a:bodyPr>
          <a:lstStyle/>
          <a:p>
            <a:r>
              <a:rPr lang="en-GB" sz="2600" dirty="0"/>
              <a:t>Critique of </a:t>
            </a:r>
            <a:r>
              <a:rPr lang="en-GB" sz="2600" dirty="0">
                <a:solidFill>
                  <a:srgbClr val="FFC000"/>
                </a:solidFill>
              </a:rPr>
              <a:t>Man-the-Hunter</a:t>
            </a:r>
            <a:r>
              <a:rPr lang="en-GB" sz="2600" dirty="0"/>
              <a:t> model reviews importance of women as </a:t>
            </a:r>
            <a:r>
              <a:rPr lang="en-GB" sz="2600" dirty="0">
                <a:solidFill>
                  <a:srgbClr val="FFC000"/>
                </a:solidFill>
              </a:rPr>
              <a:t>gatherers</a:t>
            </a:r>
          </a:p>
          <a:p>
            <a:r>
              <a:rPr lang="en-GB" sz="2600" dirty="0"/>
              <a:t>Ethnographies established the importance of foraged foods in most gatherer-hunter societies &amp; role of women hunting &amp; trapping</a:t>
            </a:r>
          </a:p>
          <a:p>
            <a:r>
              <a:rPr lang="en-GB" sz="2600" dirty="0"/>
              <a:t>Recognition of important female role in evolution</a:t>
            </a:r>
          </a:p>
          <a:p>
            <a:pPr lvl="1"/>
            <a:r>
              <a:rPr lang="en-GB" sz="2100" dirty="0"/>
              <a:t>In particular the development of human culture? (habitus)</a:t>
            </a:r>
          </a:p>
        </p:txBody>
      </p:sp>
      <p:pic>
        <p:nvPicPr>
          <p:cNvPr id="7" name="Content Placeholder 6" descr="Speed_Bump-_Cavemen_BBQ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67020" y="2348880"/>
            <a:ext cx="3207630" cy="352839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9142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86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86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86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86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/>
              <a:t>Sources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73936"/>
            <a:ext cx="4392488" cy="48234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Texts &amp; oral histories are useful</a:t>
            </a:r>
          </a:p>
          <a:p>
            <a:pPr lvl="1"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But women’s &amp; children’s voices are frequently absent</a:t>
            </a:r>
          </a:p>
          <a:p>
            <a:pPr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Depictions of men &amp; women:</a:t>
            </a:r>
          </a:p>
          <a:p>
            <a:pPr lvl="1"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Identifying sex/gender might be problematic</a:t>
            </a:r>
          </a:p>
          <a:p>
            <a:pPr lvl="1"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Indicates certain activities &amp; social roles which were culturally significant</a:t>
            </a:r>
          </a:p>
        </p:txBody>
      </p:sp>
      <p:pic>
        <p:nvPicPr>
          <p:cNvPr id="7" name="Picture 8" descr="AT sarcoph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15148" y="3068960"/>
            <a:ext cx="389995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Content Placeholder 6" descr="linear B.bmp"/>
          <p:cNvPicPr>
            <a:picLocks noChangeAspect="1"/>
          </p:cNvPicPr>
          <p:nvPr/>
        </p:nvPicPr>
        <p:blipFill>
          <a:blip r:embed="rId3" cstate="email">
            <a:lum bright="-5000" contrast="-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26814" y="332656"/>
            <a:ext cx="3476625" cy="208823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380312" y="2492896"/>
            <a:ext cx="968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Linear B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864759" y="5858441"/>
            <a:ext cx="2599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Ayia</a:t>
            </a:r>
            <a:r>
              <a:rPr lang="en-GB" dirty="0"/>
              <a:t> </a:t>
            </a:r>
            <a:r>
              <a:rPr lang="en-GB" dirty="0" err="1"/>
              <a:t>Triadha</a:t>
            </a:r>
            <a:r>
              <a:rPr lang="en-GB" dirty="0"/>
              <a:t> </a:t>
            </a:r>
            <a:r>
              <a:rPr lang="en-GB" dirty="0" err="1"/>
              <a:t>sacrophagus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507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7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Burials &amp; Human Remains</a:t>
            </a:r>
          </a:p>
        </p:txBody>
      </p:sp>
      <p:sp>
        <p:nvSpPr>
          <p:cNvPr id="63493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323528" y="1773936"/>
            <a:ext cx="4392488" cy="4488528"/>
          </a:xfrm>
        </p:spPr>
        <p:txBody>
          <a:bodyPr/>
          <a:lstStyle/>
          <a:p>
            <a:r>
              <a:rPr lang="en-GB" sz="2800" dirty="0"/>
              <a:t>Skeletal analysis: </a:t>
            </a:r>
          </a:p>
          <a:p>
            <a:pPr lvl="1"/>
            <a:r>
              <a:rPr lang="en-GB" sz="2400" dirty="0"/>
              <a:t>Gender treatment in death</a:t>
            </a:r>
          </a:p>
          <a:p>
            <a:r>
              <a:rPr lang="en-GB" sz="2800" dirty="0" err="1"/>
              <a:t>Palaeopathology</a:t>
            </a:r>
            <a:r>
              <a:rPr lang="en-GB" sz="2800" dirty="0"/>
              <a:t>: </a:t>
            </a:r>
          </a:p>
          <a:p>
            <a:pPr lvl="1"/>
            <a:r>
              <a:rPr lang="en-GB" sz="2400" dirty="0"/>
              <a:t>Differentials in workload, disease, nutrition, childhood stress &amp; mortality</a:t>
            </a:r>
          </a:p>
          <a:p>
            <a:r>
              <a:rPr lang="en-GB" sz="2800" dirty="0"/>
              <a:t>Artefact distribution: </a:t>
            </a:r>
          </a:p>
          <a:p>
            <a:pPr lvl="1"/>
            <a:r>
              <a:rPr lang="en-GB" sz="2400" dirty="0"/>
              <a:t>Social roles &amp; activities</a:t>
            </a:r>
          </a:p>
        </p:txBody>
      </p:sp>
      <p:sp>
        <p:nvSpPr>
          <p:cNvPr id="63496" name="Rectangle 8"/>
          <p:cNvSpPr>
            <a:spLocks noChangeArrowheads="1"/>
          </p:cNvSpPr>
          <p:nvPr/>
        </p:nvSpPr>
        <p:spPr bwMode="auto">
          <a:xfrm>
            <a:off x="6732240" y="5791619"/>
            <a:ext cx="159947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dirty="0" err="1"/>
              <a:t>Hilazon</a:t>
            </a:r>
            <a:r>
              <a:rPr lang="en-GB" dirty="0"/>
              <a:t> </a:t>
            </a:r>
            <a:r>
              <a:rPr lang="en-GB" dirty="0" err="1"/>
              <a:t>Tachtit</a:t>
            </a:r>
            <a:endParaRPr lang="en-GB" dirty="0"/>
          </a:p>
        </p:txBody>
      </p:sp>
      <p:pic>
        <p:nvPicPr>
          <p:cNvPr id="8" name="Content Placeholder 7" descr="shamans buri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01402" y="1916832"/>
            <a:ext cx="3853214" cy="3744416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0518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34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34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34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34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349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349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/>
              <a:t>Ethnographic Analogy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73936"/>
            <a:ext cx="4608512" cy="4688692"/>
          </a:xfrm>
        </p:spPr>
        <p:txBody>
          <a:bodyPr>
            <a:normAutofit lnSpcReduction="10000"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We should be aware of ethnographic data (</a:t>
            </a:r>
            <a:r>
              <a:rPr lang="en-GB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eg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. craft production) but should be cautious in applying it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Modern societies are culturally constituted in their own right &amp; should not be viewed as “relics of a stagnant or pristine past” (Nelson 1997: 56)</a:t>
            </a:r>
          </a:p>
        </p:txBody>
      </p:sp>
      <p:pic>
        <p:nvPicPr>
          <p:cNvPr id="9" name="Picture 5" descr="spinning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76056" y="1856781"/>
            <a:ext cx="3741347" cy="4212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796136" y="6093296"/>
            <a:ext cx="2646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Albanian woman spinning</a:t>
            </a:r>
          </a:p>
        </p:txBody>
      </p:sp>
    </p:spTree>
    <p:extLst>
      <p:ext uri="{BB962C8B-B14F-4D97-AF65-F5344CB8AC3E}">
        <p14:creationId xmlns:p14="http://schemas.microsoft.com/office/powerpoint/2010/main" val="2482395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Gendered 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244280" cy="4624936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Gendered division of labour should not be taken for granted:</a:t>
            </a:r>
          </a:p>
          <a:p>
            <a:pPr lvl="1"/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Are activities, locations &amp; artefacts gender specific?</a:t>
            </a:r>
          </a:p>
          <a:p>
            <a:pPr lvl="1"/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Is there comparability, overlap, or flexibility in gender roles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Avoid essentialist assumptions</a:t>
            </a:r>
          </a:p>
          <a:p>
            <a:pPr lvl="1"/>
            <a:endParaRPr lang="en-GB" dirty="0"/>
          </a:p>
        </p:txBody>
      </p:sp>
      <p:pic>
        <p:nvPicPr>
          <p:cNvPr id="5" name="Content Placeholder 4" descr="quern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05150" y="2276872"/>
            <a:ext cx="3677163" cy="3067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405435" y="5433523"/>
            <a:ext cx="3233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Middle Kingdom wooden model</a:t>
            </a:r>
          </a:p>
        </p:txBody>
      </p:sp>
    </p:spTree>
    <p:extLst>
      <p:ext uri="{BB962C8B-B14F-4D97-AF65-F5344CB8AC3E}">
        <p14:creationId xmlns:p14="http://schemas.microsoft.com/office/powerpoint/2010/main" val="41928358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/>
              <a:t>Social Roles: Male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73936"/>
            <a:ext cx="5112568" cy="4823416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Hunting, warriors, chiefs, shamans, tool production, craft specialists in complex societies</a:t>
            </a:r>
          </a:p>
          <a:p>
            <a:pPr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Weapons commonly associated with Bronze Age male burials:</a:t>
            </a:r>
          </a:p>
          <a:p>
            <a:pPr lvl="1"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Expression of violence, symbolised through weaponry crucial for constructing male social roles</a:t>
            </a:r>
          </a:p>
          <a:p>
            <a:pPr lvl="1"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Concepts of male honour</a:t>
            </a:r>
          </a:p>
          <a:p>
            <a:pPr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Men viewed as active social agents</a:t>
            </a:r>
          </a:p>
        </p:txBody>
      </p:sp>
      <p:pic>
        <p:nvPicPr>
          <p:cNvPr id="9" name="Content Placeholder 8" descr="DSC_201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80112" y="2420888"/>
            <a:ext cx="3390528" cy="2612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413998" y="5229200"/>
            <a:ext cx="2272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Bronze spear, Arediou</a:t>
            </a:r>
          </a:p>
        </p:txBody>
      </p:sp>
    </p:spTree>
    <p:extLst>
      <p:ext uri="{BB962C8B-B14F-4D97-AF65-F5344CB8AC3E}">
        <p14:creationId xmlns:p14="http://schemas.microsoft.com/office/powerpoint/2010/main" val="93728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/>
              <a:t>Social Roles: Female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634743"/>
            <a:ext cx="5256584" cy="49674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Child-rearing, food preparation &amp; water procurement, pottery production (household context), spinning &amp; weaving</a:t>
            </a:r>
          </a:p>
          <a:p>
            <a:pPr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Female burials (Bronze Age) typically highly ornamented:</a:t>
            </a:r>
          </a:p>
          <a:p>
            <a:pPr lvl="1"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Concept of female identify grounded in beauty &amp; familial wealth</a:t>
            </a:r>
          </a:p>
          <a:p>
            <a:pPr>
              <a:lnSpc>
                <a:spcPct val="90000"/>
              </a:lnSpc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Viewed as passive (within male social hierarchy)</a:t>
            </a:r>
          </a:p>
        </p:txBody>
      </p:sp>
      <p:pic>
        <p:nvPicPr>
          <p:cNvPr id="9" name="Picture 6" descr="queenburial_lefkandi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4000" contrast="-12000"/>
          </a:blip>
          <a:srcRect/>
          <a:stretch>
            <a:fillRect/>
          </a:stretch>
        </p:blipFill>
        <p:spPr bwMode="auto">
          <a:xfrm>
            <a:off x="5940152" y="1761403"/>
            <a:ext cx="2776689" cy="4338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6156176" y="6232843"/>
            <a:ext cx="2417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Female burial, </a:t>
            </a:r>
            <a:r>
              <a:rPr lang="en-GB" dirty="0" err="1"/>
              <a:t>Lefkandi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872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Archaeological </a:t>
            </a:r>
            <a:r>
              <a:rPr lang="en-GB" dirty="0"/>
              <a:t>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5184576" cy="48965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Gendered construction of archaeological knowledge</a:t>
            </a:r>
          </a:p>
          <a:p>
            <a:r>
              <a:rPr lang="en-GB" dirty="0"/>
              <a:t>Men more likely to be field directors</a:t>
            </a:r>
          </a:p>
          <a:p>
            <a:r>
              <a:rPr lang="en-GB" dirty="0"/>
              <a:t>Women more likely to be specialists (especially material culture, </a:t>
            </a:r>
            <a:r>
              <a:rPr lang="en-GB" dirty="0" err="1"/>
              <a:t>eg</a:t>
            </a:r>
            <a:r>
              <a:rPr lang="en-GB" dirty="0"/>
              <a:t>. pottery)</a:t>
            </a:r>
          </a:p>
          <a:p>
            <a:r>
              <a:rPr lang="en-GB" dirty="0"/>
              <a:t>Women less likely to engage in syntheses or highly theoretical studies?</a:t>
            </a:r>
          </a:p>
          <a:p>
            <a:pPr lvl="1"/>
            <a:r>
              <a:rPr lang="en-GB" dirty="0"/>
              <a:t>Male domination of archaeological narratives?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24128" y="2060848"/>
            <a:ext cx="3042491" cy="3960440"/>
          </a:xfrm>
        </p:spPr>
      </p:pic>
    </p:spTree>
    <p:extLst>
      <p:ext uri="{BB962C8B-B14F-4D97-AF65-F5344CB8AC3E}">
        <p14:creationId xmlns:p14="http://schemas.microsoft.com/office/powerpoint/2010/main" val="2063356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Archaeological </a:t>
            </a:r>
            <a:r>
              <a:rPr lang="en-GB" dirty="0"/>
              <a:t>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Who you are might affect the research you want to complete &amp; where you can complete this work</a:t>
            </a:r>
          </a:p>
        </p:txBody>
      </p:sp>
      <p:pic>
        <p:nvPicPr>
          <p:cNvPr id="5" name="Picture 1" descr="scan0023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9000" contrast="-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88024" y="2132856"/>
            <a:ext cx="4038600" cy="32534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516216" y="5517232"/>
            <a:ext cx="21205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Tell </a:t>
            </a:r>
            <a:r>
              <a:rPr lang="en-GB" sz="2000" dirty="0" err="1"/>
              <a:t>Sannam</a:t>
            </a:r>
            <a:r>
              <a:rPr lang="en-GB" sz="2000" dirty="0"/>
              <a:t>, Gaza</a:t>
            </a:r>
          </a:p>
        </p:txBody>
      </p:sp>
    </p:spTree>
    <p:extLst>
      <p:ext uri="{BB962C8B-B14F-4D97-AF65-F5344CB8AC3E}">
        <p14:creationId xmlns:p14="http://schemas.microsoft.com/office/powerpoint/2010/main" val="4233253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/>
              <a:t>Summary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8291264" cy="4822161"/>
          </a:xfrm>
        </p:spPr>
        <p:txBody>
          <a:bodyPr>
            <a:normAutofit fontScale="92500"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“An engendered past replaces the focus on the remains of prehistory with a focus on the people of prehistory” (</a:t>
            </a:r>
            <a:r>
              <a:rPr lang="en-GB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Conkey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&amp; </a:t>
            </a:r>
            <a:r>
              <a:rPr lang="en-GB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Gero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1991: 15)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Gender is not the same as biological sex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The aim is not to identify women in the archaeological record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Has gender archaeology achieved its stated aims?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What are the main problems you can see with this approach?</a:t>
            </a:r>
          </a:p>
        </p:txBody>
      </p:sp>
    </p:spTree>
    <p:extLst>
      <p:ext uri="{BB962C8B-B14F-4D97-AF65-F5344CB8AC3E}">
        <p14:creationId xmlns:p14="http://schemas.microsoft.com/office/powerpoint/2010/main" val="2023542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472</TotalTime>
  <Words>1126</Words>
  <Application>Microsoft Office PowerPoint</Application>
  <PresentationFormat>On-screen Show (4:3)</PresentationFormat>
  <Paragraphs>130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Arial</vt:lpstr>
      <vt:lpstr>Arial Bold Italic</vt:lpstr>
      <vt:lpstr>Corbel</vt:lpstr>
      <vt:lpstr>Lucida Grande</vt:lpstr>
      <vt:lpstr>Times New Roman</vt:lpstr>
      <vt:lpstr>Wingdings</vt:lpstr>
      <vt:lpstr>Wingdings 2</vt:lpstr>
      <vt:lpstr>Wingdings 3</vt:lpstr>
      <vt:lpstr>Module</vt:lpstr>
      <vt:lpstr>HPAR5010</vt:lpstr>
      <vt:lpstr>Biology</vt:lpstr>
      <vt:lpstr>Biology &amp; Gender</vt:lpstr>
      <vt:lpstr>What is Gender?</vt:lpstr>
      <vt:lpstr>Feminism</vt:lpstr>
      <vt:lpstr>Gender and Society </vt:lpstr>
      <vt:lpstr>Performing Gender</vt:lpstr>
      <vt:lpstr>Engendering the Past</vt:lpstr>
      <vt:lpstr>Engendering the Past</vt:lpstr>
      <vt:lpstr>What is Gender Archaeology?</vt:lpstr>
      <vt:lpstr>Biological Essentialism</vt:lpstr>
      <vt:lpstr>Women in Society</vt:lpstr>
      <vt:lpstr>“Early Period of Matriarchy”</vt:lpstr>
      <vt:lpstr>Hunter-Gatherers</vt:lpstr>
      <vt:lpstr>Sources</vt:lpstr>
      <vt:lpstr>Burials &amp; Human Remains</vt:lpstr>
      <vt:lpstr>Ethnographic Analogy</vt:lpstr>
      <vt:lpstr>Gendered Activities</vt:lpstr>
      <vt:lpstr>Social Roles: Male</vt:lpstr>
      <vt:lpstr>Social Roles: Female</vt:lpstr>
      <vt:lpstr>Archaeological Practice</vt:lpstr>
      <vt:lpstr>Archaeological Practice</vt:lpstr>
      <vt:lpstr>Summary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HUSK5001</dc:title>
  <dc:creator>Louise Steel</dc:creator>
  <cp:lastModifiedBy>Louise Steel</cp:lastModifiedBy>
  <cp:revision>51</cp:revision>
  <dcterms:created xsi:type="dcterms:W3CDTF">2012-11-12T09:32:24Z</dcterms:created>
  <dcterms:modified xsi:type="dcterms:W3CDTF">2018-09-18T15:52:23Z</dcterms:modified>
</cp:coreProperties>
</file>